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diagrams/data1.xml" ContentType="application/vnd.openxmlformats-officedocument.drawingml.diagramData+xml"/>
  <Override PartName="/ppt/slideLayouts/slideLayout7.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23.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slideLayouts/slideLayout22.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6.xml" ContentType="application/vnd.openxmlformats-officedocument.presentationml.notesSlide+xml"/>
  <Override PartName="/ppt/slideLayouts/slideLayout24.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5.xml" ContentType="application/vnd.openxmlformats-officedocument.presentationml.notesSlide+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authors.xml" ContentType="application/vnd.ms-powerpoint.authors+xml"/>
  <Override PartName="/ppt/charts/chart1.xml" ContentType="application/vnd.openxmlformats-officedocument.drawingml.chart+xml"/>
  <Override PartName="/ppt/charts/style1.xml" ContentType="application/vnd.ms-office.chartstyle+xml"/>
  <Override PartName="/ppt/notesMasters/notesMaster1.xml" ContentType="application/vnd.openxmlformats-officedocument.presentationml.notesMaster+xml"/>
  <Override PartName="/ppt/theme/theme1.xml" ContentType="application/vnd.openxmlformats-officedocument.them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olors1.xml" ContentType="application/vnd.ms-office.chartcolorstyl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3.xml" ContentType="application/vnd.openxmlformats-officedocument.drawingml.chart+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customXml/itemProps3.xml" ContentType="application/vnd.openxmlformats-officedocument.customXmlProperties+xml"/>
  <Override PartName="/customXml/itemProps2.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 id="2147483676" r:id="rId6"/>
    <p:sldMasterId id="2147483682" r:id="rId7"/>
  </p:sldMasterIdLst>
  <p:notesMasterIdLst>
    <p:notesMasterId r:id="rId78"/>
  </p:notesMasterIdLst>
  <p:sldIdLst>
    <p:sldId id="256" r:id="rId8"/>
    <p:sldId id="2147482798" r:id="rId9"/>
    <p:sldId id="4421" r:id="rId10"/>
    <p:sldId id="370" r:id="rId11"/>
    <p:sldId id="2147482783" r:id="rId12"/>
    <p:sldId id="2147482742" r:id="rId13"/>
    <p:sldId id="371" r:id="rId14"/>
    <p:sldId id="372" r:id="rId15"/>
    <p:sldId id="2147482773" r:id="rId16"/>
    <p:sldId id="2147482774" r:id="rId17"/>
    <p:sldId id="2147482775" r:id="rId18"/>
    <p:sldId id="2147482776" r:id="rId19"/>
    <p:sldId id="2147482777" r:id="rId20"/>
    <p:sldId id="2147482790" r:id="rId21"/>
    <p:sldId id="2147482779" r:id="rId22"/>
    <p:sldId id="2147482780" r:id="rId23"/>
    <p:sldId id="2147482782" r:id="rId24"/>
    <p:sldId id="2147375010" r:id="rId25"/>
    <p:sldId id="2147375013" r:id="rId26"/>
    <p:sldId id="2147375014" r:id="rId27"/>
    <p:sldId id="2147482745" r:id="rId28"/>
    <p:sldId id="2147375015" r:id="rId29"/>
    <p:sldId id="2147482743" r:id="rId30"/>
    <p:sldId id="2147482751" r:id="rId31"/>
    <p:sldId id="2147482752" r:id="rId32"/>
    <p:sldId id="2147482753" r:id="rId33"/>
    <p:sldId id="2147482754" r:id="rId34"/>
    <p:sldId id="2147482778" r:id="rId35"/>
    <p:sldId id="2147482791" r:id="rId36"/>
    <p:sldId id="4553" r:id="rId37"/>
    <p:sldId id="2147482755" r:id="rId38"/>
    <p:sldId id="4256" r:id="rId39"/>
    <p:sldId id="2147374967" r:id="rId40"/>
    <p:sldId id="2147374969" r:id="rId41"/>
    <p:sldId id="2147374970" r:id="rId42"/>
    <p:sldId id="2147374973" r:id="rId43"/>
    <p:sldId id="2147375004" r:id="rId44"/>
    <p:sldId id="2147375006" r:id="rId45"/>
    <p:sldId id="2147374974" r:id="rId46"/>
    <p:sldId id="2147482756" r:id="rId47"/>
    <p:sldId id="2147482757" r:id="rId48"/>
    <p:sldId id="2147482758" r:id="rId49"/>
    <p:sldId id="2147482759" r:id="rId50"/>
    <p:sldId id="2147482760" r:id="rId51"/>
    <p:sldId id="2147482761" r:id="rId52"/>
    <p:sldId id="2147482762" r:id="rId53"/>
    <p:sldId id="2147482763" r:id="rId54"/>
    <p:sldId id="2147482764" r:id="rId55"/>
    <p:sldId id="2147482765" r:id="rId56"/>
    <p:sldId id="2147482766" r:id="rId57"/>
    <p:sldId id="2147374981" r:id="rId58"/>
    <p:sldId id="2147482767" r:id="rId59"/>
    <p:sldId id="2147482768" r:id="rId60"/>
    <p:sldId id="2147482769" r:id="rId61"/>
    <p:sldId id="2147482770" r:id="rId62"/>
    <p:sldId id="2147374986" r:id="rId63"/>
    <p:sldId id="2147482771" r:id="rId64"/>
    <p:sldId id="2147482772" r:id="rId65"/>
    <p:sldId id="2147482794" r:id="rId66"/>
    <p:sldId id="2147482792" r:id="rId67"/>
    <p:sldId id="2147482786" r:id="rId68"/>
    <p:sldId id="2145707470" r:id="rId69"/>
    <p:sldId id="2147375008" r:id="rId70"/>
    <p:sldId id="2147482796" r:id="rId71"/>
    <p:sldId id="2147482793" r:id="rId72"/>
    <p:sldId id="4690" r:id="rId73"/>
    <p:sldId id="2147482797" r:id="rId74"/>
    <p:sldId id="2147482795" r:id="rId75"/>
    <p:sldId id="2147482788" r:id="rId76"/>
    <p:sldId id="285" r:id="rId77"/>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B57B37-DA15-8ED4-AC2E-5223D7C34E9C}" name="Gloria Rocio Pereira Oviedo" initials="GP" userId="S::Gloria.Pereira@supersalud.gov.co::cd781748-d815-4d38-a60c-0365f8305303" providerId="AD"/>
  <p188:author id="{E6861841-6230-3563-BBDE-7250783042A3}" name="Beatriz Antonia Guzman Gallardo" initials="BG" userId="S::Beatriz.Guzman@supersalud.gov.co::96766939-ca9c-471c-bade-e298cc3f394d" providerId="AD"/>
  <p188:author id="{308DDFFC-37AA-9F11-7B14-12EE4A99A88C}" name="Claudia Patricia Rincon Ruiz" initials="CR" userId="S::claudia.rincon@supersalud.gov.co::c1dbb80b-ca10-4b85-a5fe-15a14b7f146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D873"/>
    <a:srgbClr val="004E9A"/>
    <a:srgbClr val="32B4A8"/>
    <a:srgbClr val="C0504D"/>
    <a:srgbClr val="05BC58"/>
    <a:srgbClr val="31B4A8"/>
    <a:srgbClr val="FFCC05"/>
    <a:srgbClr val="92D050"/>
    <a:srgbClr val="223D5E"/>
    <a:srgbClr val="1B3A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9A2A7D-DB1A-420F-9138-F3073A010799}" v="8" dt="2026-09-01T18:46:24.65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45" autoAdjust="0"/>
    <p:restoredTop sz="96247" autoAdjust="0"/>
  </p:normalViewPr>
  <p:slideViewPr>
    <p:cSldViewPr snapToGrid="0">
      <p:cViewPr varScale="1">
        <p:scale>
          <a:sx n="107" d="100"/>
          <a:sy n="107" d="100"/>
        </p:scale>
        <p:origin x="738" y="10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microsoft.com/office/2018/10/relationships/authors" Target="authors.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presProps" Target="presProps.xml"/><Relationship Id="rId5" Type="http://schemas.openxmlformats.org/officeDocument/2006/relationships/slideMaster" Target="slideMasters/slideMaster2.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viewProps" Target="viewProps.xml"/><Relationship Id="rId85" Type="http://schemas.openxmlformats.org/officeDocument/2006/relationships/customXml" Target="../customXml/item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61" Type="http://schemas.openxmlformats.org/officeDocument/2006/relationships/slide" Target="slides/slide54.xml"/><Relationship Id="rId8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supersalud-my.sharepoint.com/personal/gloria_diaz_supersalud_gov_co/Documents/0.%20SNS%202026/Monitoreo%20Planes/2%20Trim/Grafico%20CIGD_II%20Trim.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supersalud-my.sharepoint.com/personal/gloria_diaz_supersalud_gov_co/Documents/0.%20SNS%202026/Monitoreo%20Planes/2%20Trim/Grafico%20CIGD_II%20Trim.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supersalud-my.sharepoint.com/personal/gloria_diaz_supersalud_gov_co/Documents/0.%20SNS%202026/Monitoreo%20Planes/2%20Trim/Grafico%20CIGD_II%20Trim.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Verdana" panose="020B0604030504040204" pitchFamily="34" charset="0"/>
                <a:ea typeface="Verdana" panose="020B0604030504040204" pitchFamily="34" charset="0"/>
                <a:cs typeface="+mn-cs"/>
              </a:defRPr>
            </a:pPr>
            <a:r>
              <a:rPr lang="es-CO" b="1" noProof="0" dirty="0">
                <a:solidFill>
                  <a:schemeClr val="tx1"/>
                </a:solidFill>
              </a:rPr>
              <a:t>Desempeño indicadores con respecto al total de indicadores por cada área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Verdana" panose="020B0604030504040204" pitchFamily="34" charset="0"/>
              <a:ea typeface="Verdana" panose="020B0604030504040204" pitchFamily="34" charset="0"/>
              <a:cs typeface="+mn-cs"/>
            </a:defRPr>
          </a:pPr>
          <a:endParaRPr lang="es-CO"/>
        </a:p>
      </c:txPr>
    </c:title>
    <c:autoTitleDeleted val="0"/>
    <c:plotArea>
      <c:layout/>
      <c:barChart>
        <c:barDir val="bar"/>
        <c:grouping val="percentStacked"/>
        <c:varyColors val="0"/>
        <c:ser>
          <c:idx val="0"/>
          <c:order val="0"/>
          <c:tx>
            <c:strRef>
              <c:f>resultado!$Y$23</c:f>
              <c:strCache>
                <c:ptCount val="1"/>
                <c:pt idx="0">
                  <c:v>sobrecumplimiento</c:v>
                </c:pt>
              </c:strCache>
            </c:strRef>
          </c:tx>
          <c:spPr>
            <a:solidFill>
              <a:srgbClr val="0070C0"/>
            </a:solidFill>
            <a:ln>
              <a:solidFill>
                <a:srgbClr val="0070C0"/>
              </a:solid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Verdana" panose="020B0604030504040204" pitchFamily="34" charset="0"/>
                    <a:ea typeface="Verdana" panose="020B0604030504040204" pitchFamily="34" charset="0"/>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resultado!$X$24:$X$38</c:f>
              <c:strCache>
                <c:ptCount val="15"/>
                <c:pt idx="0">
                  <c:v>Secretaria General</c:v>
                </c:pt>
                <c:pt idx="1">
                  <c:v>Delegatura para Prestadores de Servicios de Salud</c:v>
                </c:pt>
                <c:pt idx="2">
                  <c:v>Dirección de Innovación y Desarrollo</c:v>
                </c:pt>
                <c:pt idx="3">
                  <c:v>Dirección Jurídica</c:v>
                </c:pt>
                <c:pt idx="4">
                  <c:v>Delegatura para Entidades Territoriales y GRARS</c:v>
                </c:pt>
                <c:pt idx="5">
                  <c:v>Delegatura para la Protección al Usuario</c:v>
                </c:pt>
                <c:pt idx="6">
                  <c:v>Delegatura para Entidades de Aseguramiento en Salud</c:v>
                </c:pt>
                <c:pt idx="7">
                  <c:v>Delegatura de Investigaciones Administrativas</c:v>
                </c:pt>
                <c:pt idx="8">
                  <c:v>Oficina Asesora de Planeación</c:v>
                </c:pt>
                <c:pt idx="9">
                  <c:v>Delegatura para la Función Jurisdiccional y Conciliación</c:v>
                </c:pt>
                <c:pt idx="10">
                  <c:v>Oficina Asesora de Comunicaciones Estratégicas e Imagen Institucional</c:v>
                </c:pt>
                <c:pt idx="11">
                  <c:v>Delegatura para Operadores Logísticos de Tecnologías en Salud y Gestores Farmacéuticos</c:v>
                </c:pt>
                <c:pt idx="12">
                  <c:v>Oficina de Control Interno</c:v>
                </c:pt>
                <c:pt idx="13">
                  <c:v>Oficina de Liquidaciones</c:v>
                </c:pt>
                <c:pt idx="14">
                  <c:v>Despacho del Superintendente Nacional de Salud</c:v>
                </c:pt>
              </c:strCache>
            </c:strRef>
          </c:cat>
          <c:val>
            <c:numRef>
              <c:f>resultado!$Y$24:$Y$38</c:f>
              <c:numCache>
                <c:formatCode>General</c:formatCode>
                <c:ptCount val="15"/>
                <c:pt idx="0">
                  <c:v>7</c:v>
                </c:pt>
                <c:pt idx="1">
                  <c:v>1</c:v>
                </c:pt>
                <c:pt idx="2">
                  <c:v>3</c:v>
                </c:pt>
                <c:pt idx="4">
                  <c:v>4</c:v>
                </c:pt>
                <c:pt idx="5">
                  <c:v>1</c:v>
                </c:pt>
                <c:pt idx="6">
                  <c:v>1</c:v>
                </c:pt>
                <c:pt idx="7">
                  <c:v>2</c:v>
                </c:pt>
                <c:pt idx="8">
                  <c:v>2</c:v>
                </c:pt>
                <c:pt idx="9">
                  <c:v>1</c:v>
                </c:pt>
                <c:pt idx="10">
                  <c:v>2</c:v>
                </c:pt>
                <c:pt idx="11">
                  <c:v>1</c:v>
                </c:pt>
                <c:pt idx="12">
                  <c:v>1</c:v>
                </c:pt>
                <c:pt idx="13">
                  <c:v>1</c:v>
                </c:pt>
              </c:numCache>
            </c:numRef>
          </c:val>
          <c:extLst>
            <c:ext xmlns:c16="http://schemas.microsoft.com/office/drawing/2014/chart" uri="{C3380CC4-5D6E-409C-BE32-E72D297353CC}">
              <c16:uniqueId val="{00000000-F7CA-41E3-9102-F0D2B04F2F2D}"/>
            </c:ext>
          </c:extLst>
        </c:ser>
        <c:ser>
          <c:idx val="1"/>
          <c:order val="1"/>
          <c:tx>
            <c:strRef>
              <c:f>resultado!$Z$23</c:f>
              <c:strCache>
                <c:ptCount val="1"/>
                <c:pt idx="0">
                  <c:v>bueno</c:v>
                </c:pt>
              </c:strCache>
            </c:strRef>
          </c:tx>
          <c:spPr>
            <a:solidFill>
              <a:srgbClr val="00B050"/>
            </a:solidFill>
            <a:ln>
              <a:solidFill>
                <a:srgbClr val="00B050"/>
              </a:solid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Verdana" panose="020B0604030504040204" pitchFamily="34" charset="0"/>
                    <a:ea typeface="Verdana" panose="020B0604030504040204" pitchFamily="34" charset="0"/>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resultado!$X$24:$X$38</c:f>
              <c:strCache>
                <c:ptCount val="15"/>
                <c:pt idx="0">
                  <c:v>Secretaria General</c:v>
                </c:pt>
                <c:pt idx="1">
                  <c:v>Delegatura para Prestadores de Servicios de Salud</c:v>
                </c:pt>
                <c:pt idx="2">
                  <c:v>Dirección de Innovación y Desarrollo</c:v>
                </c:pt>
                <c:pt idx="3">
                  <c:v>Dirección Jurídica</c:v>
                </c:pt>
                <c:pt idx="4">
                  <c:v>Delegatura para Entidades Territoriales y GRARS</c:v>
                </c:pt>
                <c:pt idx="5">
                  <c:v>Delegatura para la Protección al Usuario</c:v>
                </c:pt>
                <c:pt idx="6">
                  <c:v>Delegatura para Entidades de Aseguramiento en Salud</c:v>
                </c:pt>
                <c:pt idx="7">
                  <c:v>Delegatura de Investigaciones Administrativas</c:v>
                </c:pt>
                <c:pt idx="8">
                  <c:v>Oficina Asesora de Planeación</c:v>
                </c:pt>
                <c:pt idx="9">
                  <c:v>Delegatura para la Función Jurisdiccional y Conciliación</c:v>
                </c:pt>
                <c:pt idx="10">
                  <c:v>Oficina Asesora de Comunicaciones Estratégicas e Imagen Institucional</c:v>
                </c:pt>
                <c:pt idx="11">
                  <c:v>Delegatura para Operadores Logísticos de Tecnologías en Salud y Gestores Farmacéuticos</c:v>
                </c:pt>
                <c:pt idx="12">
                  <c:v>Oficina de Control Interno</c:v>
                </c:pt>
                <c:pt idx="13">
                  <c:v>Oficina de Liquidaciones</c:v>
                </c:pt>
                <c:pt idx="14">
                  <c:v>Despacho del Superintendente Nacional de Salud</c:v>
                </c:pt>
              </c:strCache>
            </c:strRef>
          </c:cat>
          <c:val>
            <c:numRef>
              <c:f>resultado!$Z$24:$Z$38</c:f>
              <c:numCache>
                <c:formatCode>General</c:formatCode>
                <c:ptCount val="15"/>
                <c:pt idx="0">
                  <c:v>19</c:v>
                </c:pt>
                <c:pt idx="1">
                  <c:v>14</c:v>
                </c:pt>
                <c:pt idx="2">
                  <c:v>8</c:v>
                </c:pt>
                <c:pt idx="3">
                  <c:v>9</c:v>
                </c:pt>
                <c:pt idx="5">
                  <c:v>6</c:v>
                </c:pt>
                <c:pt idx="6">
                  <c:v>4</c:v>
                </c:pt>
                <c:pt idx="7">
                  <c:v>2</c:v>
                </c:pt>
                <c:pt idx="8">
                  <c:v>2</c:v>
                </c:pt>
                <c:pt idx="9">
                  <c:v>4</c:v>
                </c:pt>
                <c:pt idx="10">
                  <c:v>2</c:v>
                </c:pt>
                <c:pt idx="11">
                  <c:v>2</c:v>
                </c:pt>
                <c:pt idx="12">
                  <c:v>1</c:v>
                </c:pt>
                <c:pt idx="13">
                  <c:v>1</c:v>
                </c:pt>
                <c:pt idx="14">
                  <c:v>1</c:v>
                </c:pt>
              </c:numCache>
            </c:numRef>
          </c:val>
          <c:extLst>
            <c:ext xmlns:c16="http://schemas.microsoft.com/office/drawing/2014/chart" uri="{C3380CC4-5D6E-409C-BE32-E72D297353CC}">
              <c16:uniqueId val="{00000001-F7CA-41E3-9102-F0D2B04F2F2D}"/>
            </c:ext>
          </c:extLst>
        </c:ser>
        <c:ser>
          <c:idx val="2"/>
          <c:order val="2"/>
          <c:tx>
            <c:strRef>
              <c:f>resultado!$AA$23</c:f>
              <c:strCache>
                <c:ptCount val="1"/>
                <c:pt idx="0">
                  <c:v>bajo</c:v>
                </c:pt>
              </c:strCache>
            </c:strRef>
          </c:tx>
          <c:spPr>
            <a:solidFill>
              <a:srgbClr val="FFC000"/>
            </a:solidFill>
            <a:ln>
              <a:solidFill>
                <a:srgbClr val="FFC000"/>
              </a:solid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resultado!$X$24:$X$38</c:f>
              <c:strCache>
                <c:ptCount val="15"/>
                <c:pt idx="0">
                  <c:v>Secretaria General</c:v>
                </c:pt>
                <c:pt idx="1">
                  <c:v>Delegatura para Prestadores de Servicios de Salud</c:v>
                </c:pt>
                <c:pt idx="2">
                  <c:v>Dirección de Innovación y Desarrollo</c:v>
                </c:pt>
                <c:pt idx="3">
                  <c:v>Dirección Jurídica</c:v>
                </c:pt>
                <c:pt idx="4">
                  <c:v>Delegatura para Entidades Territoriales y GRARS</c:v>
                </c:pt>
                <c:pt idx="5">
                  <c:v>Delegatura para la Protección al Usuario</c:v>
                </c:pt>
                <c:pt idx="6">
                  <c:v>Delegatura para Entidades de Aseguramiento en Salud</c:v>
                </c:pt>
                <c:pt idx="7">
                  <c:v>Delegatura de Investigaciones Administrativas</c:v>
                </c:pt>
                <c:pt idx="8">
                  <c:v>Oficina Asesora de Planeación</c:v>
                </c:pt>
                <c:pt idx="9">
                  <c:v>Delegatura para la Función Jurisdiccional y Conciliación</c:v>
                </c:pt>
                <c:pt idx="10">
                  <c:v>Oficina Asesora de Comunicaciones Estratégicas e Imagen Institucional</c:v>
                </c:pt>
                <c:pt idx="11">
                  <c:v>Delegatura para Operadores Logísticos de Tecnologías en Salud y Gestores Farmacéuticos</c:v>
                </c:pt>
                <c:pt idx="12">
                  <c:v>Oficina de Control Interno</c:v>
                </c:pt>
                <c:pt idx="13">
                  <c:v>Oficina de Liquidaciones</c:v>
                </c:pt>
                <c:pt idx="14">
                  <c:v>Despacho del Superintendente Nacional de Salud</c:v>
                </c:pt>
              </c:strCache>
            </c:strRef>
          </c:cat>
          <c:val>
            <c:numRef>
              <c:f>resultado!$AA$24:$AA$38</c:f>
              <c:numCache>
                <c:formatCode>General</c:formatCode>
                <c:ptCount val="15"/>
                <c:pt idx="0">
                  <c:v>3</c:v>
                </c:pt>
                <c:pt idx="2">
                  <c:v>1</c:v>
                </c:pt>
                <c:pt idx="3">
                  <c:v>1</c:v>
                </c:pt>
                <c:pt idx="4">
                  <c:v>3</c:v>
                </c:pt>
                <c:pt idx="6">
                  <c:v>1</c:v>
                </c:pt>
                <c:pt idx="7">
                  <c:v>1</c:v>
                </c:pt>
                <c:pt idx="8">
                  <c:v>1</c:v>
                </c:pt>
              </c:numCache>
            </c:numRef>
          </c:val>
          <c:extLst>
            <c:ext xmlns:c16="http://schemas.microsoft.com/office/drawing/2014/chart" uri="{C3380CC4-5D6E-409C-BE32-E72D297353CC}">
              <c16:uniqueId val="{00000002-F7CA-41E3-9102-F0D2B04F2F2D}"/>
            </c:ext>
          </c:extLst>
        </c:ser>
        <c:ser>
          <c:idx val="3"/>
          <c:order val="3"/>
          <c:tx>
            <c:strRef>
              <c:f>resultado!$AB$23</c:f>
              <c:strCache>
                <c:ptCount val="1"/>
                <c:pt idx="0">
                  <c:v>critico</c:v>
                </c:pt>
              </c:strCache>
            </c:strRef>
          </c:tx>
          <c:spPr>
            <a:solidFill>
              <a:srgbClr val="FF0000"/>
            </a:solidFill>
            <a:ln>
              <a:solidFill>
                <a:srgbClr val="FF0000"/>
              </a:solid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Verdana" panose="020B0604030504040204" pitchFamily="34" charset="0"/>
                    <a:ea typeface="Verdana" panose="020B0604030504040204" pitchFamily="34" charset="0"/>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resultado!$X$24:$X$38</c:f>
              <c:strCache>
                <c:ptCount val="15"/>
                <c:pt idx="0">
                  <c:v>Secretaria General</c:v>
                </c:pt>
                <c:pt idx="1">
                  <c:v>Delegatura para Prestadores de Servicios de Salud</c:v>
                </c:pt>
                <c:pt idx="2">
                  <c:v>Dirección de Innovación y Desarrollo</c:v>
                </c:pt>
                <c:pt idx="3">
                  <c:v>Dirección Jurídica</c:v>
                </c:pt>
                <c:pt idx="4">
                  <c:v>Delegatura para Entidades Territoriales y GRARS</c:v>
                </c:pt>
                <c:pt idx="5">
                  <c:v>Delegatura para la Protección al Usuario</c:v>
                </c:pt>
                <c:pt idx="6">
                  <c:v>Delegatura para Entidades de Aseguramiento en Salud</c:v>
                </c:pt>
                <c:pt idx="7">
                  <c:v>Delegatura de Investigaciones Administrativas</c:v>
                </c:pt>
                <c:pt idx="8">
                  <c:v>Oficina Asesora de Planeación</c:v>
                </c:pt>
                <c:pt idx="9">
                  <c:v>Delegatura para la Función Jurisdiccional y Conciliación</c:v>
                </c:pt>
                <c:pt idx="10">
                  <c:v>Oficina Asesora de Comunicaciones Estratégicas e Imagen Institucional</c:v>
                </c:pt>
                <c:pt idx="11">
                  <c:v>Delegatura para Operadores Logísticos de Tecnologías en Salud y Gestores Farmacéuticos</c:v>
                </c:pt>
                <c:pt idx="12">
                  <c:v>Oficina de Control Interno</c:v>
                </c:pt>
                <c:pt idx="13">
                  <c:v>Oficina de Liquidaciones</c:v>
                </c:pt>
                <c:pt idx="14">
                  <c:v>Despacho del Superintendente Nacional de Salud</c:v>
                </c:pt>
              </c:strCache>
            </c:strRef>
          </c:cat>
          <c:val>
            <c:numRef>
              <c:f>resultado!$AB$24:$AB$38</c:f>
              <c:numCache>
                <c:formatCode>General</c:formatCode>
                <c:ptCount val="15"/>
                <c:pt idx="2">
                  <c:v>1</c:v>
                </c:pt>
                <c:pt idx="4">
                  <c:v>2</c:v>
                </c:pt>
                <c:pt idx="6">
                  <c:v>1</c:v>
                </c:pt>
                <c:pt idx="7">
                  <c:v>1</c:v>
                </c:pt>
                <c:pt idx="8">
                  <c:v>1</c:v>
                </c:pt>
              </c:numCache>
            </c:numRef>
          </c:val>
          <c:extLst>
            <c:ext xmlns:c16="http://schemas.microsoft.com/office/drawing/2014/chart" uri="{C3380CC4-5D6E-409C-BE32-E72D297353CC}">
              <c16:uniqueId val="{00000003-F7CA-41E3-9102-F0D2B04F2F2D}"/>
            </c:ext>
          </c:extLst>
        </c:ser>
        <c:dLbls>
          <c:dLblPos val="ctr"/>
          <c:showLegendKey val="0"/>
          <c:showVal val="1"/>
          <c:showCatName val="0"/>
          <c:showSerName val="0"/>
          <c:showPercent val="0"/>
          <c:showBubbleSize val="0"/>
        </c:dLbls>
        <c:gapWidth val="150"/>
        <c:overlap val="100"/>
        <c:axId val="324282335"/>
        <c:axId val="324282815"/>
      </c:barChart>
      <c:catAx>
        <c:axId val="32428233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crossAx val="324282815"/>
        <c:crosses val="autoZero"/>
        <c:auto val="1"/>
        <c:lblAlgn val="ctr"/>
        <c:lblOffset val="100"/>
        <c:noMultiLvlLbl val="0"/>
      </c:catAx>
      <c:valAx>
        <c:axId val="324282815"/>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es-CO"/>
          </a:p>
        </c:txPr>
        <c:crossAx val="324282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Verdana" panose="020B0604030504040204" pitchFamily="34" charset="0"/>
          <a:ea typeface="Verdana" panose="020B0604030504040204" pitchFamily="34" charset="0"/>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GRAFICA!$K$49</c:f>
              <c:strCache>
                <c:ptCount val="1"/>
                <c:pt idx="0">
                  <c:v>Porcentaje Cumplimiento PAG Trim</c:v>
                </c:pt>
              </c:strCache>
            </c:strRef>
          </c:tx>
          <c:spPr>
            <a:solidFill>
              <a:schemeClr val="accent5"/>
            </a:solidFill>
            <a:ln>
              <a:noFill/>
            </a:ln>
            <a:effectLst/>
            <a:sp3d/>
          </c:spPr>
          <c:invertIfNegative val="0"/>
          <c:dPt>
            <c:idx val="0"/>
            <c:invertIfNegative val="0"/>
            <c:bubble3D val="0"/>
            <c:spPr>
              <a:solidFill>
                <a:srgbClr val="32B4A8"/>
              </a:solidFill>
              <a:ln>
                <a:noFill/>
              </a:ln>
              <a:effectLst/>
              <a:sp3d/>
            </c:spPr>
            <c:extLst>
              <c:ext xmlns:c16="http://schemas.microsoft.com/office/drawing/2014/chart" uri="{C3380CC4-5D6E-409C-BE32-E72D297353CC}">
                <c16:uniqueId val="{00000000-DB62-4E74-82CF-E3032202F21E}"/>
              </c:ext>
            </c:extLst>
          </c:dPt>
          <c:dLbls>
            <c:dLbl>
              <c:idx val="0"/>
              <c:layout>
                <c:manualLayout>
                  <c:x val="5.5555555555555558E-3"/>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B62-4E74-82CF-E3032202F21E}"/>
                </c:ext>
              </c:extLst>
            </c:dLbl>
            <c:dLbl>
              <c:idx val="1"/>
              <c:layout>
                <c:manualLayout>
                  <c:x val="5.5555555555555046E-3"/>
                  <c:y val="-4.16666666666667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B62-4E74-82CF-E3032202F21E}"/>
                </c:ext>
              </c:extLst>
            </c:dLbl>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GRAFICA!$J$50:$J$53</c:f>
              <c:strCache>
                <c:ptCount val="4"/>
                <c:pt idx="0">
                  <c:v>Trim I</c:v>
                </c:pt>
                <c:pt idx="1">
                  <c:v>Trim II</c:v>
                </c:pt>
                <c:pt idx="2">
                  <c:v>Trim III</c:v>
                </c:pt>
                <c:pt idx="3">
                  <c:v>Trim IV</c:v>
                </c:pt>
              </c:strCache>
            </c:strRef>
          </c:cat>
          <c:val>
            <c:numRef>
              <c:f>GRAFICA!$K$50:$K$53</c:f>
              <c:numCache>
                <c:formatCode>0.00%</c:formatCode>
                <c:ptCount val="4"/>
                <c:pt idx="0">
                  <c:v>0.88700000000000001</c:v>
                </c:pt>
                <c:pt idx="1">
                  <c:v>0.93750700280112054</c:v>
                </c:pt>
              </c:numCache>
            </c:numRef>
          </c:val>
          <c:extLst>
            <c:ext xmlns:c16="http://schemas.microsoft.com/office/drawing/2014/chart" uri="{C3380CC4-5D6E-409C-BE32-E72D297353CC}">
              <c16:uniqueId val="{00000002-DB62-4E74-82CF-E3032202F21E}"/>
            </c:ext>
          </c:extLst>
        </c:ser>
        <c:dLbls>
          <c:showLegendKey val="0"/>
          <c:showVal val="1"/>
          <c:showCatName val="0"/>
          <c:showSerName val="0"/>
          <c:showPercent val="0"/>
          <c:showBubbleSize val="0"/>
        </c:dLbls>
        <c:gapWidth val="150"/>
        <c:shape val="box"/>
        <c:axId val="206041440"/>
        <c:axId val="206043360"/>
        <c:axId val="0"/>
      </c:bar3DChart>
      <c:catAx>
        <c:axId val="2060414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crossAx val="206043360"/>
        <c:crosses val="autoZero"/>
        <c:auto val="1"/>
        <c:lblAlgn val="ctr"/>
        <c:lblOffset val="100"/>
        <c:noMultiLvlLbl val="0"/>
      </c:catAx>
      <c:valAx>
        <c:axId val="206043360"/>
        <c:scaling>
          <c:orientation val="minMax"/>
        </c:scaling>
        <c:delete val="1"/>
        <c:axPos val="l"/>
        <c:numFmt formatCode="0.00%" sourceLinked="1"/>
        <c:majorTickMark val="none"/>
        <c:minorTickMark val="none"/>
        <c:tickLblPos val="nextTo"/>
        <c:crossAx val="20604144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b="1">
          <a:solidFill>
            <a:schemeClr val="tx1"/>
          </a:solidFill>
          <a:latin typeface="Verdana" panose="020B0604030504040204" pitchFamily="34" charset="0"/>
          <a:ea typeface="Verdana" panose="020B0604030504040204" pitchFamily="34" charset="0"/>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3.515020737867517E-2"/>
          <c:y val="0.15689152545552418"/>
          <c:w val="0.92969958524264962"/>
          <c:h val="0.55814171619379971"/>
        </c:manualLayout>
      </c:layout>
      <c:barChart>
        <c:barDir val="col"/>
        <c:grouping val="clustered"/>
        <c:varyColors val="0"/>
        <c:ser>
          <c:idx val="0"/>
          <c:order val="0"/>
          <c:spPr>
            <a:solidFill>
              <a:schemeClr val="accent5"/>
            </a:solidFill>
            <a:ln>
              <a:noFill/>
            </a:ln>
            <a:effectLst/>
          </c:spPr>
          <c:invertIfNegative val="0"/>
          <c:dLbls>
            <c:spPr>
              <a:noFill/>
              <a:ln>
                <a:noFill/>
              </a:ln>
              <a:effectLst/>
            </c:spPr>
            <c:txPr>
              <a:bodyPr rot="-5400000" spcFirstLastPara="1" vertOverflow="ellipsis" wrap="square" anchor="ctr" anchorCtr="1"/>
              <a:lstStyle/>
              <a:p>
                <a:pPr>
                  <a:defRPr sz="1050" b="1"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GRAFICA!$I$35:$I$63</c:f>
              <c:strCache>
                <c:ptCount val="14"/>
                <c:pt idx="0">
                  <c:v>OAC</c:v>
                </c:pt>
                <c:pt idx="1">
                  <c:v>OCI</c:v>
                </c:pt>
                <c:pt idx="2">
                  <c:v>OLiq</c:v>
                </c:pt>
                <c:pt idx="3">
                  <c:v>Despacho SNS</c:v>
                </c:pt>
                <c:pt idx="4">
                  <c:v>DPU</c:v>
                </c:pt>
                <c:pt idx="5">
                  <c:v>DFJC</c:v>
                </c:pt>
                <c:pt idx="6">
                  <c:v>SG</c:v>
                </c:pt>
                <c:pt idx="7">
                  <c:v>DJ</c:v>
                </c:pt>
                <c:pt idx="8">
                  <c:v>DID</c:v>
                </c:pt>
                <c:pt idx="9">
                  <c:v>DPSS</c:v>
                </c:pt>
                <c:pt idx="10">
                  <c:v>OAP</c:v>
                </c:pt>
                <c:pt idx="11">
                  <c:v>DIA</c:v>
                </c:pt>
                <c:pt idx="12">
                  <c:v>DEAS</c:v>
                </c:pt>
                <c:pt idx="13">
                  <c:v>DETGRAR</c:v>
                </c:pt>
              </c:strCache>
            </c:strRef>
          </c:cat>
          <c:val>
            <c:numRef>
              <c:f>GRAFICA!$L$34:$L$46</c:f>
              <c:numCache>
                <c:formatCode>0%</c:formatCode>
                <c:ptCount val="13"/>
                <c:pt idx="0">
                  <c:v>1</c:v>
                </c:pt>
                <c:pt idx="1">
                  <c:v>1</c:v>
                </c:pt>
                <c:pt idx="2">
                  <c:v>1</c:v>
                </c:pt>
                <c:pt idx="3">
                  <c:v>1</c:v>
                </c:pt>
                <c:pt idx="4">
                  <c:v>1</c:v>
                </c:pt>
                <c:pt idx="5">
                  <c:v>1</c:v>
                </c:pt>
                <c:pt idx="6">
                  <c:v>0.99400000000000011</c:v>
                </c:pt>
                <c:pt idx="7">
                  <c:v>0.98931034482758617</c:v>
                </c:pt>
                <c:pt idx="8">
                  <c:v>0.98599999999999999</c:v>
                </c:pt>
                <c:pt idx="9">
                  <c:v>0.94923076923076921</c:v>
                </c:pt>
                <c:pt idx="10">
                  <c:v>0.93333333333333324</c:v>
                </c:pt>
                <c:pt idx="11">
                  <c:v>0.91888888888888876</c:v>
                </c:pt>
                <c:pt idx="12">
                  <c:v>0.90666666666666673</c:v>
                </c:pt>
              </c:numCache>
            </c:numRef>
          </c:val>
          <c:extLst>
            <c:ext xmlns:c16="http://schemas.microsoft.com/office/drawing/2014/chart" uri="{C3380CC4-5D6E-409C-BE32-E72D297353CC}">
              <c16:uniqueId val="{00000000-6F39-4DB1-82EB-73879FAF675C}"/>
            </c:ext>
          </c:extLst>
        </c:ser>
        <c:dLbls>
          <c:showLegendKey val="0"/>
          <c:showVal val="1"/>
          <c:showCatName val="0"/>
          <c:showSerName val="0"/>
          <c:showPercent val="0"/>
          <c:showBubbleSize val="0"/>
        </c:dLbls>
        <c:gapWidth val="75"/>
        <c:axId val="257166368"/>
        <c:axId val="257164928"/>
      </c:barChart>
      <c:catAx>
        <c:axId val="257166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1" i="0" u="none" strike="noStrike" kern="1200" baseline="0">
                <a:solidFill>
                  <a:schemeClr val="tx1"/>
                </a:solidFill>
                <a:latin typeface="Verdana" panose="020B0604030504040204" pitchFamily="34" charset="0"/>
                <a:ea typeface="Verdana" panose="020B0604030504040204" pitchFamily="34" charset="0"/>
                <a:cs typeface="+mn-cs"/>
              </a:defRPr>
            </a:pPr>
            <a:endParaRPr lang="es-CO"/>
          </a:p>
        </c:txPr>
        <c:crossAx val="257164928"/>
        <c:crosses val="autoZero"/>
        <c:auto val="1"/>
        <c:lblAlgn val="ctr"/>
        <c:lblOffset val="100"/>
        <c:noMultiLvlLbl val="0"/>
      </c:catAx>
      <c:valAx>
        <c:axId val="257164928"/>
        <c:scaling>
          <c:orientation val="minMax"/>
        </c:scaling>
        <c:delete val="1"/>
        <c:axPos val="l"/>
        <c:numFmt formatCode="0%" sourceLinked="1"/>
        <c:majorTickMark val="none"/>
        <c:minorTickMark val="none"/>
        <c:tickLblPos val="nextTo"/>
        <c:crossAx val="2571663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b="1">
          <a:latin typeface="Verdana" panose="020B0604030504040204" pitchFamily="34" charset="0"/>
          <a:ea typeface="Verdana" panose="020B0604030504040204" pitchFamily="34" charset="0"/>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'II Trimestre 2026'!$B$1</c:f>
              <c:strCache>
                <c:ptCount val="1"/>
                <c:pt idx="0">
                  <c:v>Número de Actividades programadas</c:v>
                </c:pt>
              </c:strCache>
            </c:strRef>
          </c:tx>
          <c:spPr>
            <a:solidFill>
              <a:srgbClr val="0070C0"/>
            </a:solidFill>
            <a:ln>
              <a:noFill/>
            </a:ln>
            <a:effectLst/>
          </c:spPr>
          <c:invertIfNegative val="0"/>
          <c:dLbls>
            <c:dLbl>
              <c:idx val="0"/>
              <c:layout>
                <c:manualLayout>
                  <c:x val="0"/>
                  <c:y val="5.8694582766029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5F2-4997-A71C-F5F29C7F3EE0}"/>
                </c:ext>
              </c:extLst>
            </c:dLbl>
            <c:dLbl>
              <c:idx val="1"/>
              <c:layout>
                <c:manualLayout>
                  <c:x val="-2.2997415763924828E-17"/>
                  <c:y val="5.834199031017125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5F2-4997-A71C-F5F29C7F3EE0}"/>
                </c:ext>
              </c:extLst>
            </c:dLbl>
            <c:dLbl>
              <c:idx val="8"/>
              <c:layout>
                <c:manualLayout>
                  <c:x val="-1.8397932611139862E-16"/>
                  <c:y val="5.94381706502275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5F2-4997-A71C-F5F29C7F3EE0}"/>
                </c:ext>
              </c:extLst>
            </c:dLbl>
            <c:dLbl>
              <c:idx val="9"/>
              <c:layout>
                <c:manualLayout>
                  <c:x val="0"/>
                  <c:y val="5.109822210264476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5F2-4997-A71C-F5F29C7F3EE0}"/>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Verdana" panose="020B0604030504040204" pitchFamily="34" charset="0"/>
                    <a:ea typeface="Verdana" panose="020B0604030504040204" pitchFamily="34" charset="0"/>
                    <a:cs typeface="+mn-cs"/>
                  </a:defRPr>
                </a:pPr>
                <a:endParaRPr lang="es-MX"/>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'II Trimestre 2026'!$A$2:$A$11</c:f>
              <c:strCache>
                <c:ptCount val="10"/>
                <c:pt idx="0">
                  <c:v>Plan Institucional de Archivos de la Entidad - PINAR</c:v>
                </c:pt>
                <c:pt idx="1">
                  <c:v>Plan Anual de Adquisiciones - PAA</c:v>
                </c:pt>
                <c:pt idx="2">
                  <c:v>Plan Estratégico de Talento Humano - PETH</c:v>
                </c:pt>
                <c:pt idx="3">
                  <c:v>Plan Institucional de Capacitación - PIC</c:v>
                </c:pt>
                <c:pt idx="4">
                  <c:v>Plan de Bienestar - PBIEN</c:v>
                </c:pt>
                <c:pt idx="5">
                  <c:v>Plan de Seguridad y Salud en el Trabajo - PSST</c:v>
                </c:pt>
                <c:pt idx="6">
                  <c:v>Programa de Transparencia y Ética Pública - PTEP</c:v>
                </c:pt>
                <c:pt idx="7">
                  <c:v>Plan Estratégico de Tecnologías de la Información y las Comunicaciones - PETI</c:v>
                </c:pt>
                <c:pt idx="8">
                  <c:v>Plan de Tratamiento de Riesgos de Seguridad y Privacidad de la Información - PTRSPI</c:v>
                </c:pt>
                <c:pt idx="9">
                  <c:v>Plan de Seguridad y Privacidad de la Información - PSPI</c:v>
                </c:pt>
              </c:strCache>
            </c:strRef>
          </c:cat>
          <c:val>
            <c:numRef>
              <c:f>'II Trimestre 2026'!$B$2:$B$11</c:f>
              <c:numCache>
                <c:formatCode>General</c:formatCode>
                <c:ptCount val="10"/>
                <c:pt idx="0" formatCode="0">
                  <c:v>15</c:v>
                </c:pt>
                <c:pt idx="1">
                  <c:v>4</c:v>
                </c:pt>
                <c:pt idx="2">
                  <c:v>17</c:v>
                </c:pt>
                <c:pt idx="3">
                  <c:v>9</c:v>
                </c:pt>
                <c:pt idx="4">
                  <c:v>32</c:v>
                </c:pt>
                <c:pt idx="5">
                  <c:v>18</c:v>
                </c:pt>
                <c:pt idx="6">
                  <c:v>44</c:v>
                </c:pt>
                <c:pt idx="7">
                  <c:v>16</c:v>
                </c:pt>
                <c:pt idx="8">
                  <c:v>5</c:v>
                </c:pt>
                <c:pt idx="9">
                  <c:v>3</c:v>
                </c:pt>
              </c:numCache>
            </c:numRef>
          </c:val>
          <c:extLst>
            <c:ext xmlns:c16="http://schemas.microsoft.com/office/drawing/2014/chart" uri="{C3380CC4-5D6E-409C-BE32-E72D297353CC}">
              <c16:uniqueId val="{00000004-E5F2-4997-A71C-F5F29C7F3EE0}"/>
            </c:ext>
          </c:extLst>
        </c:ser>
        <c:ser>
          <c:idx val="1"/>
          <c:order val="1"/>
          <c:tx>
            <c:strRef>
              <c:f>'II Trimestre 2026'!$C$1</c:f>
              <c:strCache>
                <c:ptCount val="1"/>
                <c:pt idx="0">
                  <c:v>Número de Actividades Ejecutadas</c:v>
                </c:pt>
              </c:strCache>
            </c:strRef>
          </c:tx>
          <c:spPr>
            <a:solidFill>
              <a:srgbClr val="32B4A8"/>
            </a:solidFill>
            <a:ln>
              <a:noFill/>
            </a:ln>
            <a:effectLst/>
          </c:spPr>
          <c:invertIfNegative val="0"/>
          <c:dLbls>
            <c:dLbl>
              <c:idx val="0"/>
              <c:layout>
                <c:manualLayout>
                  <c:x val="-1.0721123712016835E-17"/>
                  <c:y val="5.466394995667862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5F2-4997-A71C-F5F29C7F3EE0}"/>
                </c:ext>
              </c:extLst>
            </c:dLbl>
            <c:dLbl>
              <c:idx val="1"/>
              <c:layout>
                <c:manualLayout>
                  <c:x val="-2.1442247424033671E-17"/>
                  <c:y val="5.8694582766029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5F2-4997-A71C-F5F29C7F3EE0}"/>
                </c:ext>
              </c:extLst>
            </c:dLbl>
            <c:dLbl>
              <c:idx val="8"/>
              <c:layout>
                <c:manualLayout>
                  <c:x val="-9.1989663055699312E-17"/>
                  <c:y val="5.94381706502275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5F2-4997-A71C-F5F29C7F3EE0}"/>
                </c:ext>
              </c:extLst>
            </c:dLbl>
            <c:dLbl>
              <c:idx val="9"/>
              <c:layout>
                <c:manualLayout>
                  <c:x val="-1.8397932611139862E-16"/>
                  <c:y val="4.742015332623398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5F2-4997-A71C-F5F29C7F3EE0}"/>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Verdana" panose="020B0604030504040204" pitchFamily="34" charset="0"/>
                    <a:ea typeface="Verdana" panose="020B0604030504040204" pitchFamily="34" charset="0"/>
                    <a:cs typeface="+mn-cs"/>
                  </a:defRPr>
                </a:pPr>
                <a:endParaRPr lang="es-MX"/>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'II Trimestre 2026'!$A$2:$A$11</c:f>
              <c:strCache>
                <c:ptCount val="10"/>
                <c:pt idx="0">
                  <c:v>Plan Institucional de Archivos de la Entidad - PINAR</c:v>
                </c:pt>
                <c:pt idx="1">
                  <c:v>Plan Anual de Adquisiciones - PAA</c:v>
                </c:pt>
                <c:pt idx="2">
                  <c:v>Plan Estratégico de Talento Humano - PETH</c:v>
                </c:pt>
                <c:pt idx="3">
                  <c:v>Plan Institucional de Capacitación - PIC</c:v>
                </c:pt>
                <c:pt idx="4">
                  <c:v>Plan de Bienestar - PBIEN</c:v>
                </c:pt>
                <c:pt idx="5">
                  <c:v>Plan de Seguridad y Salud en el Trabajo - PSST</c:v>
                </c:pt>
                <c:pt idx="6">
                  <c:v>Programa de Transparencia y Ética Pública - PTEP</c:v>
                </c:pt>
                <c:pt idx="7">
                  <c:v>Plan Estratégico de Tecnologías de la Información y las Comunicaciones - PETI</c:v>
                </c:pt>
                <c:pt idx="8">
                  <c:v>Plan de Tratamiento de Riesgos de Seguridad y Privacidad de la Información - PTRSPI</c:v>
                </c:pt>
                <c:pt idx="9">
                  <c:v>Plan de Seguridad y Privacidad de la Información - PSPI</c:v>
                </c:pt>
              </c:strCache>
            </c:strRef>
          </c:cat>
          <c:val>
            <c:numRef>
              <c:f>'II Trimestre 2026'!$C$2:$C$11</c:f>
              <c:numCache>
                <c:formatCode>General</c:formatCode>
                <c:ptCount val="10"/>
                <c:pt idx="0" formatCode="0">
                  <c:v>15</c:v>
                </c:pt>
                <c:pt idx="1">
                  <c:v>4</c:v>
                </c:pt>
                <c:pt idx="2">
                  <c:v>16</c:v>
                </c:pt>
                <c:pt idx="3">
                  <c:v>9</c:v>
                </c:pt>
                <c:pt idx="4">
                  <c:v>29</c:v>
                </c:pt>
                <c:pt idx="5">
                  <c:v>15</c:v>
                </c:pt>
                <c:pt idx="6">
                  <c:v>44</c:v>
                </c:pt>
                <c:pt idx="7">
                  <c:v>16</c:v>
                </c:pt>
                <c:pt idx="8">
                  <c:v>5</c:v>
                </c:pt>
                <c:pt idx="9">
                  <c:v>3</c:v>
                </c:pt>
              </c:numCache>
            </c:numRef>
          </c:val>
          <c:extLst>
            <c:ext xmlns:c16="http://schemas.microsoft.com/office/drawing/2014/chart" uri="{C3380CC4-5D6E-409C-BE32-E72D297353CC}">
              <c16:uniqueId val="{00000009-E5F2-4997-A71C-F5F29C7F3EE0}"/>
            </c:ext>
          </c:extLst>
        </c:ser>
        <c:dLbls>
          <c:showLegendKey val="0"/>
          <c:showVal val="0"/>
          <c:showCatName val="0"/>
          <c:showSerName val="0"/>
          <c:showPercent val="0"/>
          <c:showBubbleSize val="0"/>
        </c:dLbls>
        <c:gapWidth val="219"/>
        <c:overlap val="-27"/>
        <c:axId val="32275600"/>
        <c:axId val="32272240"/>
      </c:barChart>
      <c:lineChart>
        <c:grouping val="standard"/>
        <c:varyColors val="0"/>
        <c:ser>
          <c:idx val="2"/>
          <c:order val="2"/>
          <c:tx>
            <c:strRef>
              <c:f>'II Trimestre 2026'!$D$1</c:f>
              <c:strCache>
                <c:ptCount val="1"/>
                <c:pt idx="0">
                  <c:v>Cumplimiento Trimestral 
(Segundo Trimestre)</c:v>
                </c:pt>
              </c:strCache>
            </c:strRef>
          </c:tx>
          <c:spPr>
            <a:ln w="28575" cap="rnd">
              <a:solidFill>
                <a:schemeClr val="tx1">
                  <a:lumMod val="50000"/>
                  <a:lumOff val="50000"/>
                </a:schemeClr>
              </a:solidFill>
              <a:round/>
            </a:ln>
            <a:effectLst/>
          </c:spPr>
          <c:marker>
            <c:symbol val="circle"/>
            <c:size val="5"/>
            <c:spPr>
              <a:solidFill>
                <a:schemeClr val="tx1"/>
              </a:solidFill>
              <a:ln w="9525">
                <a:solidFill>
                  <a:schemeClr val="tx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s-MX"/>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'II Trimestre 2026'!$A$2:$A$11</c:f>
              <c:strCache>
                <c:ptCount val="10"/>
                <c:pt idx="0">
                  <c:v>Plan Institucional de Archivos de la Entidad - PINAR</c:v>
                </c:pt>
                <c:pt idx="1">
                  <c:v>Plan Anual de Adquisiciones - PAA</c:v>
                </c:pt>
                <c:pt idx="2">
                  <c:v>Plan Estratégico de Talento Humano - PETH</c:v>
                </c:pt>
                <c:pt idx="3">
                  <c:v>Plan Institucional de Capacitación - PIC</c:v>
                </c:pt>
                <c:pt idx="4">
                  <c:v>Plan de Bienestar - PBIEN</c:v>
                </c:pt>
                <c:pt idx="5">
                  <c:v>Plan de Seguridad y Salud en el Trabajo - PSST</c:v>
                </c:pt>
                <c:pt idx="6">
                  <c:v>Programa de Transparencia y Ética Pública - PTEP</c:v>
                </c:pt>
                <c:pt idx="7">
                  <c:v>Plan Estratégico de Tecnologías de la Información y las Comunicaciones - PETI</c:v>
                </c:pt>
                <c:pt idx="8">
                  <c:v>Plan de Tratamiento de Riesgos de Seguridad y Privacidad de la Información - PTRSPI</c:v>
                </c:pt>
                <c:pt idx="9">
                  <c:v>Plan de Seguridad y Privacidad de la Información - PSPI</c:v>
                </c:pt>
              </c:strCache>
            </c:strRef>
          </c:cat>
          <c:val>
            <c:numRef>
              <c:f>'II Trimestre 2026'!$D$2:$D$11</c:f>
              <c:numCache>
                <c:formatCode>0%</c:formatCode>
                <c:ptCount val="10"/>
                <c:pt idx="0">
                  <c:v>1</c:v>
                </c:pt>
                <c:pt idx="1">
                  <c:v>1</c:v>
                </c:pt>
                <c:pt idx="2">
                  <c:v>0.94117647058823528</c:v>
                </c:pt>
                <c:pt idx="3">
                  <c:v>1</c:v>
                </c:pt>
                <c:pt idx="4">
                  <c:v>0.90625</c:v>
                </c:pt>
                <c:pt idx="5">
                  <c:v>0.83333333333333337</c:v>
                </c:pt>
                <c:pt idx="6">
                  <c:v>1</c:v>
                </c:pt>
                <c:pt idx="7">
                  <c:v>1</c:v>
                </c:pt>
                <c:pt idx="8">
                  <c:v>1</c:v>
                </c:pt>
                <c:pt idx="9">
                  <c:v>1</c:v>
                </c:pt>
              </c:numCache>
            </c:numRef>
          </c:val>
          <c:smooth val="0"/>
          <c:extLst>
            <c:ext xmlns:c16="http://schemas.microsoft.com/office/drawing/2014/chart" uri="{C3380CC4-5D6E-409C-BE32-E72D297353CC}">
              <c16:uniqueId val="{0000000A-E5F2-4997-A71C-F5F29C7F3EE0}"/>
            </c:ext>
          </c:extLst>
        </c:ser>
        <c:dLbls>
          <c:showLegendKey val="0"/>
          <c:showVal val="0"/>
          <c:showCatName val="0"/>
          <c:showSerName val="0"/>
          <c:showPercent val="0"/>
          <c:showBubbleSize val="0"/>
        </c:dLbls>
        <c:marker val="1"/>
        <c:smooth val="0"/>
        <c:axId val="32274640"/>
        <c:axId val="32273680"/>
      </c:lineChart>
      <c:catAx>
        <c:axId val="32275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es-MX"/>
          </a:p>
        </c:txPr>
        <c:crossAx val="32272240"/>
        <c:crosses val="autoZero"/>
        <c:auto val="1"/>
        <c:lblAlgn val="ctr"/>
        <c:lblOffset val="100"/>
        <c:noMultiLvlLbl val="0"/>
      </c:catAx>
      <c:valAx>
        <c:axId val="322722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MX"/>
          </a:p>
        </c:txPr>
        <c:crossAx val="32275600"/>
        <c:crosses val="autoZero"/>
        <c:crossBetween val="between"/>
      </c:valAx>
      <c:valAx>
        <c:axId val="32273680"/>
        <c:scaling>
          <c:orientation val="minMax"/>
          <c:max val="1.4"/>
          <c:min val="0"/>
        </c:scaling>
        <c:delete val="0"/>
        <c:axPos val="r"/>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MX"/>
          </a:p>
        </c:txPr>
        <c:crossAx val="32274640"/>
        <c:crosses val="max"/>
        <c:crossBetween val="between"/>
      </c:valAx>
      <c:catAx>
        <c:axId val="32274640"/>
        <c:scaling>
          <c:orientation val="minMax"/>
        </c:scaling>
        <c:delete val="1"/>
        <c:axPos val="b"/>
        <c:numFmt formatCode="General" sourceLinked="1"/>
        <c:majorTickMark val="none"/>
        <c:minorTickMark val="none"/>
        <c:tickLblPos val="nextTo"/>
        <c:crossAx val="322736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MX"/>
        </a:p>
      </c:txPr>
    </c:legend>
    <c:plotVisOnly val="1"/>
    <c:dispBlanksAs val="gap"/>
    <c:showDLblsOverMax val="0"/>
  </c:chart>
  <c:spPr>
    <a:noFill/>
    <a:ln>
      <a:noFill/>
    </a:ln>
    <a:effectLst/>
  </c:spPr>
  <c:txPr>
    <a:bodyPr/>
    <a:lstStyle/>
    <a:p>
      <a:pPr>
        <a:defRPr/>
      </a:pPr>
      <a:endParaRPr lang="es-MX"/>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8">
  <a:schemeClr val="accent5"/>
</cs:colorStyle>
</file>

<file path=ppt/charts/colors3.xml><?xml version="1.0" encoding="utf-8"?>
<cs:colorStyle xmlns:cs="http://schemas.microsoft.com/office/drawing/2012/chartStyle" xmlns:a="http://schemas.openxmlformats.org/drawingml/2006/main" meth="withinLinear" id="18">
  <a:schemeClr val="accent5"/>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52B1D6-1DE9-4678-A103-6178ACA960BF}"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es-CO"/>
        </a:p>
      </dgm:t>
    </dgm:pt>
    <dgm:pt modelId="{63553617-73BB-4CE2-8C2A-E2AE152DAA32}">
      <dgm:prSet phldrT="[Texto]" phldr="0" custT="1"/>
      <dgm:spPr>
        <a:solidFill>
          <a:schemeClr val="bg1">
            <a:lumMod val="65000"/>
          </a:schemeClr>
        </a:solidFill>
      </dgm:spPr>
      <dgm:t>
        <a:bodyPr anchor="b"/>
        <a:lstStyle/>
        <a:p>
          <a:r>
            <a:rPr lang="es-CO" sz="1400" b="1" noProof="0" dirty="0">
              <a:solidFill>
                <a:schemeClr val="bg1"/>
              </a:solidFill>
              <a:latin typeface="Verdana" panose="020B0604030504040204" pitchFamily="34" charset="0"/>
              <a:ea typeface="Verdana" panose="020B0604030504040204" pitchFamily="34" charset="0"/>
            </a:rPr>
            <a:t>ESTRATÉGICO</a:t>
          </a:r>
        </a:p>
        <a:p>
          <a:endParaRPr lang="es-CO" sz="1400" b="1" noProof="0" dirty="0">
            <a:solidFill>
              <a:schemeClr val="bg1"/>
            </a:solidFill>
            <a:latin typeface="Verdana" panose="020B0604030504040204" pitchFamily="34" charset="0"/>
            <a:ea typeface="Verdana" panose="020B0604030504040204" pitchFamily="34" charset="0"/>
          </a:endParaRPr>
        </a:p>
      </dgm:t>
    </dgm:pt>
    <dgm:pt modelId="{9E19A656-D743-4197-A63C-A5E6D6E02628}" type="parTrans" cxnId="{8684D217-7FF5-44A2-AABA-308EDC5C9194}">
      <dgm:prSet/>
      <dgm:spPr/>
      <dgm:t>
        <a:bodyPr/>
        <a:lstStyle/>
        <a:p>
          <a:endParaRPr lang="es-CO"/>
        </a:p>
      </dgm:t>
    </dgm:pt>
    <dgm:pt modelId="{DC3F810F-2FD6-4672-8936-19392DD3A09A}" type="sibTrans" cxnId="{8684D217-7FF5-44A2-AABA-308EDC5C9194}">
      <dgm:prSet/>
      <dgm:spPr/>
      <dgm:t>
        <a:bodyPr/>
        <a:lstStyle/>
        <a:p>
          <a:endParaRPr lang="es-CO"/>
        </a:p>
      </dgm:t>
    </dgm:pt>
    <dgm:pt modelId="{883FC1DF-A8F5-418D-9FAE-FCE305605292}">
      <dgm:prSet phldrT="[Texto]" phldr="0" custT="1"/>
      <dgm:spPr/>
      <dgm:t>
        <a:bodyPr/>
        <a:lstStyle/>
        <a:p>
          <a:r>
            <a:rPr lang="es-CO" sz="1400" b="1" noProof="0" dirty="0">
              <a:solidFill>
                <a:schemeClr val="bg1"/>
              </a:solidFill>
              <a:latin typeface="Verdana" panose="020B0604030504040204" pitchFamily="34" charset="0"/>
              <a:ea typeface="Verdana" panose="020B0604030504040204" pitchFamily="34" charset="0"/>
            </a:rPr>
            <a:t>OPERATIVO</a:t>
          </a:r>
        </a:p>
      </dgm:t>
    </dgm:pt>
    <dgm:pt modelId="{D883C270-2CF4-4F1C-B6F3-7ACDF074E574}" type="parTrans" cxnId="{F0D277E7-444E-4FEF-9359-AA1E0E25630E}">
      <dgm:prSet/>
      <dgm:spPr/>
      <dgm:t>
        <a:bodyPr/>
        <a:lstStyle/>
        <a:p>
          <a:endParaRPr lang="es-CO"/>
        </a:p>
      </dgm:t>
    </dgm:pt>
    <dgm:pt modelId="{1BE14E2D-4C7B-495C-A949-93ED665B0F63}" type="sibTrans" cxnId="{F0D277E7-444E-4FEF-9359-AA1E0E25630E}">
      <dgm:prSet/>
      <dgm:spPr/>
      <dgm:t>
        <a:bodyPr/>
        <a:lstStyle/>
        <a:p>
          <a:endParaRPr lang="es-CO"/>
        </a:p>
      </dgm:t>
    </dgm:pt>
    <dgm:pt modelId="{FD0D7053-90C4-4E0B-BBA0-F61AE4FF89C7}">
      <dgm:prSet phldrT="[Texto]" phldr="0" custT="1"/>
      <dgm:spPr>
        <a:solidFill>
          <a:srgbClr val="32B4A8"/>
        </a:solidFill>
      </dgm:spPr>
      <dgm:t>
        <a:bodyPr/>
        <a:lstStyle/>
        <a:p>
          <a:r>
            <a:rPr lang="es-CO" sz="1400" b="1" noProof="0" dirty="0">
              <a:solidFill>
                <a:schemeClr val="bg1"/>
              </a:solidFill>
              <a:latin typeface="Verdana" panose="020B0604030504040204" pitchFamily="34" charset="0"/>
              <a:ea typeface="Verdana" panose="020B0604030504040204" pitchFamily="34" charset="0"/>
            </a:rPr>
            <a:t>PROGRAMÁTICO</a:t>
          </a:r>
        </a:p>
      </dgm:t>
    </dgm:pt>
    <dgm:pt modelId="{7AB09034-D2B4-4388-938B-2367CC0F578D}" type="sibTrans" cxnId="{09FCB893-14B1-48B7-8370-1C2F4AA81F7C}">
      <dgm:prSet/>
      <dgm:spPr/>
      <dgm:t>
        <a:bodyPr/>
        <a:lstStyle/>
        <a:p>
          <a:endParaRPr lang="es-CO"/>
        </a:p>
      </dgm:t>
    </dgm:pt>
    <dgm:pt modelId="{9FAE2F37-A9CD-4FB5-AACC-269862B5CE73}" type="parTrans" cxnId="{09FCB893-14B1-48B7-8370-1C2F4AA81F7C}">
      <dgm:prSet/>
      <dgm:spPr/>
      <dgm:t>
        <a:bodyPr/>
        <a:lstStyle/>
        <a:p>
          <a:endParaRPr lang="es-CO"/>
        </a:p>
      </dgm:t>
    </dgm:pt>
    <dgm:pt modelId="{96CCEA4E-A6E4-4C91-86A4-ED35CE5609C8}" type="pres">
      <dgm:prSet presAssocID="{2252B1D6-1DE9-4678-A103-6178ACA960BF}" presName="Name0" presStyleCnt="0">
        <dgm:presLayoutVars>
          <dgm:dir/>
          <dgm:animLvl val="lvl"/>
          <dgm:resizeHandles val="exact"/>
        </dgm:presLayoutVars>
      </dgm:prSet>
      <dgm:spPr/>
    </dgm:pt>
    <dgm:pt modelId="{C3A367D2-BAC1-42AE-9CE0-8E5744D22F20}" type="pres">
      <dgm:prSet presAssocID="{63553617-73BB-4CE2-8C2A-E2AE152DAA32}" presName="Name8" presStyleCnt="0"/>
      <dgm:spPr/>
    </dgm:pt>
    <dgm:pt modelId="{18F642DD-0AA1-48D1-8BEB-EABDE49507B4}" type="pres">
      <dgm:prSet presAssocID="{63553617-73BB-4CE2-8C2A-E2AE152DAA32}" presName="level" presStyleLbl="node1" presStyleIdx="0" presStyleCnt="3">
        <dgm:presLayoutVars>
          <dgm:chMax val="1"/>
          <dgm:bulletEnabled val="1"/>
        </dgm:presLayoutVars>
      </dgm:prSet>
      <dgm:spPr/>
    </dgm:pt>
    <dgm:pt modelId="{5E2C2A44-BB8D-4212-8E9E-EDE5E6E748CB}" type="pres">
      <dgm:prSet presAssocID="{63553617-73BB-4CE2-8C2A-E2AE152DAA32}" presName="levelTx" presStyleLbl="revTx" presStyleIdx="0" presStyleCnt="0">
        <dgm:presLayoutVars>
          <dgm:chMax val="1"/>
          <dgm:bulletEnabled val="1"/>
        </dgm:presLayoutVars>
      </dgm:prSet>
      <dgm:spPr/>
    </dgm:pt>
    <dgm:pt modelId="{FBCEAC53-435E-487F-AD63-862153E19A25}" type="pres">
      <dgm:prSet presAssocID="{FD0D7053-90C4-4E0B-BBA0-F61AE4FF89C7}" presName="Name8" presStyleCnt="0"/>
      <dgm:spPr/>
    </dgm:pt>
    <dgm:pt modelId="{DADFBB45-2B80-4BC9-A74B-EC1FE66C40B5}" type="pres">
      <dgm:prSet presAssocID="{FD0D7053-90C4-4E0B-BBA0-F61AE4FF89C7}" presName="level" presStyleLbl="node1" presStyleIdx="1" presStyleCnt="3" custScaleY="66957" custLinFactNeighborX="-349" custLinFactNeighborY="-434">
        <dgm:presLayoutVars>
          <dgm:chMax val="1"/>
          <dgm:bulletEnabled val="1"/>
        </dgm:presLayoutVars>
      </dgm:prSet>
      <dgm:spPr/>
    </dgm:pt>
    <dgm:pt modelId="{A0AAF924-63F0-4189-8772-AD86E77BFEF5}" type="pres">
      <dgm:prSet presAssocID="{FD0D7053-90C4-4E0B-BBA0-F61AE4FF89C7}" presName="levelTx" presStyleLbl="revTx" presStyleIdx="0" presStyleCnt="0">
        <dgm:presLayoutVars>
          <dgm:chMax val="1"/>
          <dgm:bulletEnabled val="1"/>
        </dgm:presLayoutVars>
      </dgm:prSet>
      <dgm:spPr/>
    </dgm:pt>
    <dgm:pt modelId="{A7092926-C07C-48E5-8A3F-7425E58C8DE4}" type="pres">
      <dgm:prSet presAssocID="{883FC1DF-A8F5-418D-9FAE-FCE305605292}" presName="Name8" presStyleCnt="0"/>
      <dgm:spPr/>
    </dgm:pt>
    <dgm:pt modelId="{39E7AB0C-7B57-4192-B102-52F93980338D}" type="pres">
      <dgm:prSet presAssocID="{883FC1DF-A8F5-418D-9FAE-FCE305605292}" presName="level" presStyleLbl="node1" presStyleIdx="2" presStyleCnt="3" custScaleY="67848">
        <dgm:presLayoutVars>
          <dgm:chMax val="1"/>
          <dgm:bulletEnabled val="1"/>
        </dgm:presLayoutVars>
      </dgm:prSet>
      <dgm:spPr/>
    </dgm:pt>
    <dgm:pt modelId="{8F57FC9B-0898-408A-A76F-4067160A1735}" type="pres">
      <dgm:prSet presAssocID="{883FC1DF-A8F5-418D-9FAE-FCE305605292}" presName="levelTx" presStyleLbl="revTx" presStyleIdx="0" presStyleCnt="0">
        <dgm:presLayoutVars>
          <dgm:chMax val="1"/>
          <dgm:bulletEnabled val="1"/>
        </dgm:presLayoutVars>
      </dgm:prSet>
      <dgm:spPr/>
    </dgm:pt>
  </dgm:ptLst>
  <dgm:cxnLst>
    <dgm:cxn modelId="{8684D217-7FF5-44A2-AABA-308EDC5C9194}" srcId="{2252B1D6-1DE9-4678-A103-6178ACA960BF}" destId="{63553617-73BB-4CE2-8C2A-E2AE152DAA32}" srcOrd="0" destOrd="0" parTransId="{9E19A656-D743-4197-A63C-A5E6D6E02628}" sibTransId="{DC3F810F-2FD6-4672-8936-19392DD3A09A}"/>
    <dgm:cxn modelId="{303B165B-4153-4759-AA0C-ED177A227EC9}" type="presOf" srcId="{FD0D7053-90C4-4E0B-BBA0-F61AE4FF89C7}" destId="{DADFBB45-2B80-4BC9-A74B-EC1FE66C40B5}" srcOrd="0" destOrd="0" presId="urn:microsoft.com/office/officeart/2005/8/layout/pyramid1"/>
    <dgm:cxn modelId="{B33ED86A-B598-474B-BFFA-B626DE018256}" type="presOf" srcId="{2252B1D6-1DE9-4678-A103-6178ACA960BF}" destId="{96CCEA4E-A6E4-4C91-86A4-ED35CE5609C8}" srcOrd="0" destOrd="0" presId="urn:microsoft.com/office/officeart/2005/8/layout/pyramid1"/>
    <dgm:cxn modelId="{5BA77A81-03A0-4FA6-BA69-2481F9E11A5A}" type="presOf" srcId="{883FC1DF-A8F5-418D-9FAE-FCE305605292}" destId="{8F57FC9B-0898-408A-A76F-4067160A1735}" srcOrd="1" destOrd="0" presId="urn:microsoft.com/office/officeart/2005/8/layout/pyramid1"/>
    <dgm:cxn modelId="{5F62E38B-02E5-423C-8A3D-8316EC7B64F0}" type="presOf" srcId="{63553617-73BB-4CE2-8C2A-E2AE152DAA32}" destId="{5E2C2A44-BB8D-4212-8E9E-EDE5E6E748CB}" srcOrd="1" destOrd="0" presId="urn:microsoft.com/office/officeart/2005/8/layout/pyramid1"/>
    <dgm:cxn modelId="{09FCB893-14B1-48B7-8370-1C2F4AA81F7C}" srcId="{2252B1D6-1DE9-4678-A103-6178ACA960BF}" destId="{FD0D7053-90C4-4E0B-BBA0-F61AE4FF89C7}" srcOrd="1" destOrd="0" parTransId="{9FAE2F37-A9CD-4FB5-AACC-269862B5CE73}" sibTransId="{7AB09034-D2B4-4388-938B-2367CC0F578D}"/>
    <dgm:cxn modelId="{B73292A4-7A8E-47D1-AA71-5A82AC11EA43}" type="presOf" srcId="{883FC1DF-A8F5-418D-9FAE-FCE305605292}" destId="{39E7AB0C-7B57-4192-B102-52F93980338D}" srcOrd="0" destOrd="0" presId="urn:microsoft.com/office/officeart/2005/8/layout/pyramid1"/>
    <dgm:cxn modelId="{450427AD-AB96-45CF-A0F1-2EC65CDF8103}" type="presOf" srcId="{63553617-73BB-4CE2-8C2A-E2AE152DAA32}" destId="{18F642DD-0AA1-48D1-8BEB-EABDE49507B4}" srcOrd="0" destOrd="0" presId="urn:microsoft.com/office/officeart/2005/8/layout/pyramid1"/>
    <dgm:cxn modelId="{0B9041BF-8E40-40F7-8C42-5BDECDDAFD20}" type="presOf" srcId="{FD0D7053-90C4-4E0B-BBA0-F61AE4FF89C7}" destId="{A0AAF924-63F0-4189-8772-AD86E77BFEF5}" srcOrd="1" destOrd="0" presId="urn:microsoft.com/office/officeart/2005/8/layout/pyramid1"/>
    <dgm:cxn modelId="{F0D277E7-444E-4FEF-9359-AA1E0E25630E}" srcId="{2252B1D6-1DE9-4678-A103-6178ACA960BF}" destId="{883FC1DF-A8F5-418D-9FAE-FCE305605292}" srcOrd="2" destOrd="0" parTransId="{D883C270-2CF4-4F1C-B6F3-7ACDF074E574}" sibTransId="{1BE14E2D-4C7B-495C-A949-93ED665B0F63}"/>
    <dgm:cxn modelId="{6FE85866-06C6-4940-9D1F-119B553A65BF}" type="presParOf" srcId="{96CCEA4E-A6E4-4C91-86A4-ED35CE5609C8}" destId="{C3A367D2-BAC1-42AE-9CE0-8E5744D22F20}" srcOrd="0" destOrd="0" presId="urn:microsoft.com/office/officeart/2005/8/layout/pyramid1"/>
    <dgm:cxn modelId="{D44E876E-D1ED-4DAC-8ED6-8B31BC4D5BB2}" type="presParOf" srcId="{C3A367D2-BAC1-42AE-9CE0-8E5744D22F20}" destId="{18F642DD-0AA1-48D1-8BEB-EABDE49507B4}" srcOrd="0" destOrd="0" presId="urn:microsoft.com/office/officeart/2005/8/layout/pyramid1"/>
    <dgm:cxn modelId="{E05FF455-4B9F-47A0-9DFF-45838D20AEB3}" type="presParOf" srcId="{C3A367D2-BAC1-42AE-9CE0-8E5744D22F20}" destId="{5E2C2A44-BB8D-4212-8E9E-EDE5E6E748CB}" srcOrd="1" destOrd="0" presId="urn:microsoft.com/office/officeart/2005/8/layout/pyramid1"/>
    <dgm:cxn modelId="{B498DA7C-C354-4C0D-9945-7259777AAC35}" type="presParOf" srcId="{96CCEA4E-A6E4-4C91-86A4-ED35CE5609C8}" destId="{FBCEAC53-435E-487F-AD63-862153E19A25}" srcOrd="1" destOrd="0" presId="urn:microsoft.com/office/officeart/2005/8/layout/pyramid1"/>
    <dgm:cxn modelId="{F4696423-E431-4FB4-AE8B-04D8FDB3AD78}" type="presParOf" srcId="{FBCEAC53-435E-487F-AD63-862153E19A25}" destId="{DADFBB45-2B80-4BC9-A74B-EC1FE66C40B5}" srcOrd="0" destOrd="0" presId="urn:microsoft.com/office/officeart/2005/8/layout/pyramid1"/>
    <dgm:cxn modelId="{6C063583-0A84-4082-A745-E1704C33DC36}" type="presParOf" srcId="{FBCEAC53-435E-487F-AD63-862153E19A25}" destId="{A0AAF924-63F0-4189-8772-AD86E77BFEF5}" srcOrd="1" destOrd="0" presId="urn:microsoft.com/office/officeart/2005/8/layout/pyramid1"/>
    <dgm:cxn modelId="{B92CF314-C70E-4447-83C7-C54B3EDCFFC5}" type="presParOf" srcId="{96CCEA4E-A6E4-4C91-86A4-ED35CE5609C8}" destId="{A7092926-C07C-48E5-8A3F-7425E58C8DE4}" srcOrd="2" destOrd="0" presId="urn:microsoft.com/office/officeart/2005/8/layout/pyramid1"/>
    <dgm:cxn modelId="{78AFD22B-6C5A-4C52-9B22-A6C9FDA3FCD7}" type="presParOf" srcId="{A7092926-C07C-48E5-8A3F-7425E58C8DE4}" destId="{39E7AB0C-7B57-4192-B102-52F93980338D}" srcOrd="0" destOrd="0" presId="urn:microsoft.com/office/officeart/2005/8/layout/pyramid1"/>
    <dgm:cxn modelId="{93A6CE7D-4918-4FCE-A5C6-74FA1F3AB1C8}" type="presParOf" srcId="{A7092926-C07C-48E5-8A3F-7425E58C8DE4}" destId="{8F57FC9B-0898-408A-A76F-4067160A1735}"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F642DD-0AA1-48D1-8BEB-EABDE49507B4}">
      <dsp:nvSpPr>
        <dsp:cNvPr id="0" name=""/>
        <dsp:cNvSpPr/>
      </dsp:nvSpPr>
      <dsp:spPr>
        <a:xfrm>
          <a:off x="1509290" y="0"/>
          <a:ext cx="2239219" cy="1697912"/>
        </a:xfrm>
        <a:prstGeom prst="trapezoid">
          <a:avLst>
            <a:gd name="adj" fmla="val 65940"/>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b" anchorCtr="0">
          <a:noAutofit/>
        </a:bodyPr>
        <a:lstStyle/>
        <a:p>
          <a:pPr marL="0" lvl="0" indent="0" algn="ctr" defTabSz="622300">
            <a:lnSpc>
              <a:spcPct val="90000"/>
            </a:lnSpc>
            <a:spcBef>
              <a:spcPct val="0"/>
            </a:spcBef>
            <a:spcAft>
              <a:spcPct val="35000"/>
            </a:spcAft>
            <a:buNone/>
          </a:pPr>
          <a:r>
            <a:rPr lang="es-CO" sz="1400" b="1" kern="1200" noProof="0" dirty="0">
              <a:solidFill>
                <a:schemeClr val="bg1"/>
              </a:solidFill>
              <a:latin typeface="Verdana" panose="020B0604030504040204" pitchFamily="34" charset="0"/>
              <a:ea typeface="Verdana" panose="020B0604030504040204" pitchFamily="34" charset="0"/>
            </a:rPr>
            <a:t>ESTRATÉGICO</a:t>
          </a:r>
        </a:p>
        <a:p>
          <a:pPr marL="0" lvl="0" indent="0" algn="ctr" defTabSz="622300">
            <a:lnSpc>
              <a:spcPct val="90000"/>
            </a:lnSpc>
            <a:spcBef>
              <a:spcPct val="0"/>
            </a:spcBef>
            <a:spcAft>
              <a:spcPct val="35000"/>
            </a:spcAft>
            <a:buNone/>
          </a:pPr>
          <a:endParaRPr lang="es-CO" sz="1400" b="1" kern="1200" noProof="0" dirty="0">
            <a:solidFill>
              <a:schemeClr val="bg1"/>
            </a:solidFill>
            <a:latin typeface="Verdana" panose="020B0604030504040204" pitchFamily="34" charset="0"/>
            <a:ea typeface="Verdana" panose="020B0604030504040204" pitchFamily="34" charset="0"/>
          </a:endParaRPr>
        </a:p>
      </dsp:txBody>
      <dsp:txXfrm>
        <a:off x="1509290" y="0"/>
        <a:ext cx="2239219" cy="1697912"/>
      </dsp:txXfrm>
    </dsp:sp>
    <dsp:sp modelId="{DADFBB45-2B80-4BC9-A74B-EC1FE66C40B5}">
      <dsp:nvSpPr>
        <dsp:cNvPr id="0" name=""/>
        <dsp:cNvSpPr/>
      </dsp:nvSpPr>
      <dsp:spPr>
        <a:xfrm>
          <a:off x="746585" y="1690543"/>
          <a:ext cx="3738534" cy="1136871"/>
        </a:xfrm>
        <a:prstGeom prst="trapezoid">
          <a:avLst>
            <a:gd name="adj" fmla="val 65940"/>
          </a:avLst>
        </a:prstGeom>
        <a:solidFill>
          <a:srgbClr val="32B4A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CO" sz="1400" b="1" kern="1200" noProof="0" dirty="0">
              <a:solidFill>
                <a:schemeClr val="bg1"/>
              </a:solidFill>
              <a:latin typeface="Verdana" panose="020B0604030504040204" pitchFamily="34" charset="0"/>
              <a:ea typeface="Verdana" panose="020B0604030504040204" pitchFamily="34" charset="0"/>
            </a:rPr>
            <a:t>PROGRAMÁTICO</a:t>
          </a:r>
        </a:p>
      </dsp:txBody>
      <dsp:txXfrm>
        <a:off x="1400828" y="1690543"/>
        <a:ext cx="2430047" cy="1136871"/>
      </dsp:txXfrm>
    </dsp:sp>
    <dsp:sp modelId="{39E7AB0C-7B57-4192-B102-52F93980338D}">
      <dsp:nvSpPr>
        <dsp:cNvPr id="0" name=""/>
        <dsp:cNvSpPr/>
      </dsp:nvSpPr>
      <dsp:spPr>
        <a:xfrm>
          <a:off x="0" y="2834784"/>
          <a:ext cx="5257800" cy="1151999"/>
        </a:xfrm>
        <a:prstGeom prst="trapezoid">
          <a:avLst>
            <a:gd name="adj" fmla="val 659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CO" sz="1400" b="1" kern="1200" noProof="0" dirty="0">
              <a:solidFill>
                <a:schemeClr val="bg1"/>
              </a:solidFill>
              <a:latin typeface="Verdana" panose="020B0604030504040204" pitchFamily="34" charset="0"/>
              <a:ea typeface="Verdana" panose="020B0604030504040204" pitchFamily="34" charset="0"/>
            </a:rPr>
            <a:t>OPERATIVO</a:t>
          </a:r>
        </a:p>
      </dsp:txBody>
      <dsp:txXfrm>
        <a:off x="920114" y="2834784"/>
        <a:ext cx="3417570" cy="1151999"/>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550F11E-0627-47EB-9FCD-D4400B4C8C25}" type="datetimeFigureOut">
              <a:rPr lang="es-CO" smtClean="0"/>
              <a:t>2/09/2026</a:t>
            </a:fld>
            <a:endParaRPr lang="es-CO"/>
          </a:p>
        </p:txBody>
      </p:sp>
      <p:sp>
        <p:nvSpPr>
          <p:cNvPr id="4" name="Marcador de imagen de diapositiva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02A1C276-2B44-4FFB-9664-081CAC94C0FC}" type="slidenum">
              <a:rPr lang="es-CO" smtClean="0"/>
              <a:t>‹Nº›</a:t>
            </a:fld>
            <a:endParaRPr lang="es-CO"/>
          </a:p>
        </p:txBody>
      </p:sp>
    </p:spTree>
    <p:extLst>
      <p:ext uri="{BB962C8B-B14F-4D97-AF65-F5344CB8AC3E}">
        <p14:creationId xmlns:p14="http://schemas.microsoft.com/office/powerpoint/2010/main" val="3345177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71A92-F1E7-D951-EFD4-99268D1A3CC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28B43EC-80D3-53E9-E688-B078C8E4E0A3}"/>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E21F2FF6-EFA8-03D1-5E7B-BB52845F5C37}"/>
              </a:ext>
            </a:extLst>
          </p:cNvPr>
          <p:cNvSpPr>
            <a:spLocks noGrp="1"/>
          </p:cNvSpPr>
          <p:nvPr>
            <p:ph type="body" idx="1"/>
          </p:nvPr>
        </p:nvSpPr>
        <p:spPr/>
        <p:txBody>
          <a:bodyPr/>
          <a:lstStyle/>
          <a:p>
            <a:endParaRPr lang="es-CO"/>
          </a:p>
        </p:txBody>
      </p:sp>
      <p:sp>
        <p:nvSpPr>
          <p:cNvPr id="4" name="Marcador de número de diapositiva 3">
            <a:extLst>
              <a:ext uri="{FF2B5EF4-FFF2-40B4-BE49-F238E27FC236}">
                <a16:creationId xmlns:a16="http://schemas.microsoft.com/office/drawing/2014/main" id="{C8B48DA6-A24D-2751-0E8D-7467F16AC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9318E-12CC-4D79-9C6C-58BB66AB95A2}" type="slidenum">
              <a:rPr kumimoji="0" lang="es-C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s-C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1966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81C36-B01D-DE10-18EC-52A35C0DFFF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84E2B03-1626-2ABC-8D75-91C97A44D42D}"/>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52D25193-FC68-3851-0964-526F36F3BF68}"/>
              </a:ext>
            </a:extLst>
          </p:cNvPr>
          <p:cNvSpPr>
            <a:spLocks noGrp="1"/>
          </p:cNvSpPr>
          <p:nvPr>
            <p:ph type="body" idx="1"/>
          </p:nvPr>
        </p:nvSpPr>
        <p:spPr/>
        <p:txBody>
          <a:bodyPr/>
          <a:lstStyle/>
          <a:p>
            <a:endParaRPr lang="es-CO"/>
          </a:p>
        </p:txBody>
      </p:sp>
      <p:sp>
        <p:nvSpPr>
          <p:cNvPr id="4" name="Marcador de número de diapositiva 3">
            <a:extLst>
              <a:ext uri="{FF2B5EF4-FFF2-40B4-BE49-F238E27FC236}">
                <a16:creationId xmlns:a16="http://schemas.microsoft.com/office/drawing/2014/main" id="{F250B300-B459-17A1-BF36-A36AE5245A5E}"/>
              </a:ext>
            </a:extLst>
          </p:cNvPr>
          <p:cNvSpPr>
            <a:spLocks noGrp="1"/>
          </p:cNvSpPr>
          <p:nvPr>
            <p:ph type="sldNum" sz="quarter" idx="5"/>
          </p:nvPr>
        </p:nvSpPr>
        <p:spPr/>
        <p:txBody>
          <a:bodyPr/>
          <a:lstStyle/>
          <a:p>
            <a:fld id="{1D26D53D-8CF2-44BD-B0DD-46A15F0D97C8}" type="slidenum">
              <a:rPr lang="es-CO" smtClean="0"/>
              <a:t>31</a:t>
            </a:fld>
            <a:endParaRPr lang="es-CO"/>
          </a:p>
        </p:txBody>
      </p:sp>
    </p:spTree>
    <p:extLst>
      <p:ext uri="{BB962C8B-B14F-4D97-AF65-F5344CB8AC3E}">
        <p14:creationId xmlns:p14="http://schemas.microsoft.com/office/powerpoint/2010/main" val="1985154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90298-DF68-0832-C546-0C0666F22E7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CEAC094-67C4-80FE-F694-D75CDC4AFA90}"/>
              </a:ext>
            </a:extLst>
          </p:cNvPr>
          <p:cNvSpPr>
            <a:spLocks noGrp="1" noRot="1" noChangeAspect="1"/>
          </p:cNvSpPr>
          <p:nvPr>
            <p:ph type="sldImg"/>
          </p:nvPr>
        </p:nvSpPr>
        <p:spPr/>
        <p:txBody>
          <a:bodyPr/>
          <a:lstStyle/>
          <a:p>
            <a:endParaRPr lang="es-CO" dirty="0"/>
          </a:p>
        </p:txBody>
      </p:sp>
      <p:sp>
        <p:nvSpPr>
          <p:cNvPr id="3" name="Marcador de notas 2">
            <a:extLst>
              <a:ext uri="{FF2B5EF4-FFF2-40B4-BE49-F238E27FC236}">
                <a16:creationId xmlns:a16="http://schemas.microsoft.com/office/drawing/2014/main" id="{5602A8C4-045E-5FE4-EB8D-CFFC88E6110C}"/>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9BD029F-598C-8F4C-9C63-4E32B9F33F78}"/>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1D26D53D-8CF2-44BD-B0DD-46A15F0D97C8}" type="slidenum">
              <a:rPr kumimoji="0" lang="es-CO"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61</a:t>
            </a:fld>
            <a:endParaRPr kumimoji="0" lang="es-CO" sz="12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71108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a:extLst>
            <a:ext uri="{FF2B5EF4-FFF2-40B4-BE49-F238E27FC236}">
              <a16:creationId xmlns:a16="http://schemas.microsoft.com/office/drawing/2014/main" id="{87C5B8E0-C9AD-ECB5-53B8-C0F4D7554286}"/>
            </a:ext>
          </a:extLst>
        </p:cNvPr>
        <p:cNvGrpSpPr/>
        <p:nvPr/>
      </p:nvGrpSpPr>
      <p:grpSpPr>
        <a:xfrm>
          <a:off x="0" y="0"/>
          <a:ext cx="0" cy="0"/>
          <a:chOff x="0" y="0"/>
          <a:chExt cx="0" cy="0"/>
        </a:xfrm>
      </p:grpSpPr>
      <p:sp>
        <p:nvSpPr>
          <p:cNvPr id="1020" name="Google Shape;1020;g970842fe10_0_489:notes">
            <a:extLst>
              <a:ext uri="{FF2B5EF4-FFF2-40B4-BE49-F238E27FC236}">
                <a16:creationId xmlns:a16="http://schemas.microsoft.com/office/drawing/2014/main" id="{A01E574C-3312-3884-722C-FA38DCD4C3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O"/>
          </a:p>
        </p:txBody>
      </p:sp>
      <p:sp>
        <p:nvSpPr>
          <p:cNvPr id="1021" name="Google Shape;1021;g970842fe10_0_489:notes">
            <a:extLst>
              <a:ext uri="{FF2B5EF4-FFF2-40B4-BE49-F238E27FC236}">
                <a16:creationId xmlns:a16="http://schemas.microsoft.com/office/drawing/2014/main" id="{31210B86-59AF-AB23-D8DC-0E7AA6C1946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a:t>1 Lidera OAP </a:t>
            </a:r>
            <a:endParaRPr/>
          </a:p>
        </p:txBody>
      </p:sp>
    </p:spTree>
    <p:extLst>
      <p:ext uri="{BB962C8B-B14F-4D97-AF65-F5344CB8AC3E}">
        <p14:creationId xmlns:p14="http://schemas.microsoft.com/office/powerpoint/2010/main" val="1166743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a:extLst>
            <a:ext uri="{FF2B5EF4-FFF2-40B4-BE49-F238E27FC236}">
              <a16:creationId xmlns:a16="http://schemas.microsoft.com/office/drawing/2014/main" id="{87C5B8E0-C9AD-ECB5-53B8-C0F4D7554286}"/>
            </a:ext>
          </a:extLst>
        </p:cNvPr>
        <p:cNvGrpSpPr/>
        <p:nvPr/>
      </p:nvGrpSpPr>
      <p:grpSpPr>
        <a:xfrm>
          <a:off x="0" y="0"/>
          <a:ext cx="0" cy="0"/>
          <a:chOff x="0" y="0"/>
          <a:chExt cx="0" cy="0"/>
        </a:xfrm>
      </p:grpSpPr>
      <p:sp>
        <p:nvSpPr>
          <p:cNvPr id="1020" name="Google Shape;1020;g970842fe10_0_489:notes">
            <a:extLst>
              <a:ext uri="{FF2B5EF4-FFF2-40B4-BE49-F238E27FC236}">
                <a16:creationId xmlns:a16="http://schemas.microsoft.com/office/drawing/2014/main" id="{A01E574C-3312-3884-722C-FA38DCD4C3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O"/>
          </a:p>
        </p:txBody>
      </p:sp>
      <p:sp>
        <p:nvSpPr>
          <p:cNvPr id="1021" name="Google Shape;1021;g970842fe10_0_489:notes">
            <a:extLst>
              <a:ext uri="{FF2B5EF4-FFF2-40B4-BE49-F238E27FC236}">
                <a16:creationId xmlns:a16="http://schemas.microsoft.com/office/drawing/2014/main" id="{31210B86-59AF-AB23-D8DC-0E7AA6C1946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a:t>1 Lidera OAP </a:t>
            </a:r>
            <a:endParaRPr/>
          </a:p>
        </p:txBody>
      </p:sp>
    </p:spTree>
    <p:extLst>
      <p:ext uri="{BB962C8B-B14F-4D97-AF65-F5344CB8AC3E}">
        <p14:creationId xmlns:p14="http://schemas.microsoft.com/office/powerpoint/2010/main" val="1166743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0B29318E-12CC-4D79-9C6C-58BB66AB95A2}" type="slidenum">
              <a:rPr kumimoji="0" lang="es-CO"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66</a:t>
            </a:fld>
            <a:endParaRPr kumimoji="0" lang="es-CO"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85984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51590-9B09-C0AE-C303-F250674BA53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D56555E-376D-B6EE-78D6-E85A822F5C10}"/>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A92210EA-8558-FD84-78C9-03B0274B52F3}"/>
              </a:ext>
            </a:extLst>
          </p:cNvPr>
          <p:cNvSpPr>
            <a:spLocks noGrp="1"/>
          </p:cNvSpPr>
          <p:nvPr>
            <p:ph type="body" idx="1"/>
          </p:nvPr>
        </p:nvSpPr>
        <p:spPr/>
        <p:txBody>
          <a:bodyPr/>
          <a:lstStyle/>
          <a:p>
            <a:endParaRPr lang="es-CO"/>
          </a:p>
        </p:txBody>
      </p:sp>
      <p:sp>
        <p:nvSpPr>
          <p:cNvPr id="4" name="Marcador de número de diapositiva 3">
            <a:extLst>
              <a:ext uri="{FF2B5EF4-FFF2-40B4-BE49-F238E27FC236}">
                <a16:creationId xmlns:a16="http://schemas.microsoft.com/office/drawing/2014/main" id="{6F9226AE-62A9-AD0D-15C3-3069B2A7012D}"/>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0B29318E-12CC-4D79-9C6C-58BB66AB95A2}" type="slidenum">
              <a:rPr kumimoji="0" lang="es-CO"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67</a:t>
            </a:fld>
            <a:endParaRPr kumimoji="0" lang="es-CO"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026769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4400" b="1" i="0">
                <a:solidFill>
                  <a:schemeClr val="bg1"/>
                </a:solidFill>
                <a:latin typeface="Verdana"/>
                <a:cs typeface="Verdan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4400" b="1" i="0">
                <a:solidFill>
                  <a:schemeClr val="bg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2688933" y="489951"/>
            <a:ext cx="6814000" cy="526400"/>
          </a:xfrm>
          <a:prstGeom prst="rect">
            <a:avLst/>
          </a:prstGeom>
        </p:spPr>
        <p:txBody>
          <a:bodyPr spcFirstLastPara="1" wrap="square" lIns="91425" tIns="91425" rIns="91425" bIns="91425" anchor="ctr" anchorCtr="0">
            <a:noAutofit/>
          </a:bodyPr>
          <a:lstStyle>
            <a:lvl1pPr lvl="0">
              <a:spcBef>
                <a:spcPts val="0"/>
              </a:spcBef>
              <a:spcAft>
                <a:spcPts val="0"/>
              </a:spcAft>
              <a:buSzPts val="2600"/>
              <a:buNone/>
              <a:defRPr sz="2933"/>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26" name="Google Shape;26;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eaLnBrk="1" fontAlgn="auto" latinLnBrk="0" hangingPunct="1">
              <a:lnSpc>
                <a:spcPct val="100000"/>
              </a:lnSpc>
              <a:spcBef>
                <a:spcPts val="0"/>
              </a:spcBef>
              <a:spcAft>
                <a:spcPts val="0"/>
              </a:spcAft>
              <a:buClrTx/>
              <a:buSzTx/>
              <a:buFontTx/>
              <a:buNone/>
              <a:tabLst/>
              <a:defRPr/>
            </a:pPr>
            <a:fld id="{00000000-1234-1234-1234-123412341234}" type="slidenum">
              <a:rPr kumimoji="0" lang="es-CO" sz="1800" b="0" i="0" u="none" strike="noStrike" kern="0" cap="none" spc="0" normalizeH="0" baseline="0" noProof="0" smtClean="0">
                <a:ln>
                  <a:noFill/>
                </a:ln>
                <a:solidFill>
                  <a:prstClr val="black">
                    <a:tint val="75000"/>
                  </a:prstClr>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‹Nº›</a:t>
            </a:fld>
            <a:endParaRPr kumimoji="0" lang="es-CO" sz="1800" b="0" i="0" u="none" strike="noStrike" kern="0" cap="none" spc="0" normalizeH="0" baseline="0" noProof="0">
              <a:ln>
                <a:noFill/>
              </a:ln>
              <a:solidFill>
                <a:prstClr val="black">
                  <a:tint val="75000"/>
                </a:prstClr>
              </a:solidFill>
              <a:effectLst/>
              <a:uLnTx/>
              <a:uFillTx/>
            </a:endParaRPr>
          </a:p>
        </p:txBody>
      </p:sp>
    </p:spTree>
    <p:extLst>
      <p:ext uri="{BB962C8B-B14F-4D97-AF65-F5344CB8AC3E}">
        <p14:creationId xmlns:p14="http://schemas.microsoft.com/office/powerpoint/2010/main" val="3920822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8659628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69727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609600" y="548633"/>
            <a:ext cx="10972800" cy="8084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5" name="Google Shape;25;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1124413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44" b="0" i="0">
                <a:solidFill>
                  <a:srgbClr val="333333"/>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8502709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4D68AF-C95A-409C-8EC7-456E1F051282}"/>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5FD082A-F087-4CC0-BE26-6B5306310997}"/>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86B9B06-A3F0-4896-AA9B-8D2BF6891398}"/>
              </a:ext>
            </a:extLst>
          </p:cNvPr>
          <p:cNvSpPr>
            <a:spLocks noGrp="1"/>
          </p:cNvSpPr>
          <p:nvPr>
            <p:ph type="dt" sz="half" idx="10"/>
          </p:nvPr>
        </p:nvSpPr>
        <p:spPr/>
        <p:txBody>
          <a:bodyPr/>
          <a:lstStyle/>
          <a:p>
            <a:fld id="{D5E5A7C2-D416-41DE-8DBF-DC6157BD7E0A}" type="datetime1">
              <a:rPr lang="es-CO" smtClean="0"/>
              <a:t>2/09/2026</a:t>
            </a:fld>
            <a:endParaRPr lang="es-CO"/>
          </a:p>
        </p:txBody>
      </p:sp>
      <p:sp>
        <p:nvSpPr>
          <p:cNvPr id="5" name="Marcador de pie de página 4">
            <a:extLst>
              <a:ext uri="{FF2B5EF4-FFF2-40B4-BE49-F238E27FC236}">
                <a16:creationId xmlns:a16="http://schemas.microsoft.com/office/drawing/2014/main" id="{314B27D2-369F-4D5F-BB74-A6D59CB53AEC}"/>
              </a:ext>
            </a:extLst>
          </p:cNvPr>
          <p:cNvSpPr>
            <a:spLocks noGrp="1"/>
          </p:cNvSpPr>
          <p:nvPr>
            <p:ph type="ftr" sz="quarter" idx="11"/>
          </p:nvPr>
        </p:nvSpPr>
        <p:spPr/>
        <p:txBody>
          <a:bodyPr/>
          <a:lstStyle/>
          <a:p>
            <a:r>
              <a:rPr lang="es-ES"/>
              <a:t>1. Ejemplo de pie de página</a:t>
            </a:r>
            <a:endParaRPr lang="es-CO"/>
          </a:p>
        </p:txBody>
      </p:sp>
      <p:sp>
        <p:nvSpPr>
          <p:cNvPr id="6" name="Marcador de número de diapositiva 5">
            <a:extLst>
              <a:ext uri="{FF2B5EF4-FFF2-40B4-BE49-F238E27FC236}">
                <a16:creationId xmlns:a16="http://schemas.microsoft.com/office/drawing/2014/main" id="{E6ED678C-96B3-4629-A88A-61317E55DE59}"/>
              </a:ext>
            </a:extLst>
          </p:cNvPr>
          <p:cNvSpPr>
            <a:spLocks noGrp="1"/>
          </p:cNvSpPr>
          <p:nvPr>
            <p:ph type="sldNum" sz="quarter" idx="12"/>
          </p:nvPr>
        </p:nvSpPr>
        <p:spPr/>
        <p:txBody>
          <a:bodyPr/>
          <a:lstStyle/>
          <a:p>
            <a:fld id="{19714239-EA2D-4D81-98EF-F3957B59CE4C}" type="slidenum">
              <a:rPr lang="es-CO" smtClean="0"/>
              <a:t>‹Nº›</a:t>
            </a:fld>
            <a:endParaRPr lang="es-CO"/>
          </a:p>
        </p:txBody>
      </p:sp>
    </p:spTree>
    <p:extLst>
      <p:ext uri="{BB962C8B-B14F-4D97-AF65-F5344CB8AC3E}">
        <p14:creationId xmlns:p14="http://schemas.microsoft.com/office/powerpoint/2010/main" val="1442203849"/>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45" b="1" i="0">
                <a:solidFill>
                  <a:schemeClr val="tx1"/>
                </a:solidFill>
                <a:latin typeface="Tahoma"/>
                <a:cs typeface="Tahoma"/>
              </a:defRPr>
            </a:lvl1pPr>
          </a:lstStyle>
          <a:p>
            <a:endParaRPr/>
          </a:p>
        </p:txBody>
      </p:sp>
      <p:sp>
        <p:nvSpPr>
          <p:cNvPr id="3" name="Holder 3"/>
          <p:cNvSpPr>
            <a:spLocks noGrp="1"/>
          </p:cNvSpPr>
          <p:nvPr>
            <p:ph sz="half" idx="2"/>
          </p:nvPr>
        </p:nvSpPr>
        <p:spPr>
          <a:xfrm>
            <a:off x="609600" y="1577340"/>
            <a:ext cx="5303520"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27723573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84687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2099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46788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chemeClr val="bg1"/>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sz="4400" b="1" i="0">
                <a:solidFill>
                  <a:schemeClr val="bg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270B5-2641-4048-A5B7-426327B0BA58}"/>
              </a:ext>
            </a:extLst>
          </p:cNvPr>
          <p:cNvSpPr>
            <a:spLocks noGrp="1"/>
          </p:cNvSpPr>
          <p:nvPr>
            <p:ph type="title"/>
          </p:nvPr>
        </p:nvSpPr>
        <p:spPr>
          <a:xfrm>
            <a:off x="838091" y="365083"/>
            <a:ext cx="10515818" cy="831928"/>
          </a:xfrm>
          <a:prstGeom prst="rect">
            <a:avLst/>
          </a:prstGeom>
        </p:spPr>
        <p:txBody>
          <a:bodyPr anchor="ctr"/>
          <a:lstStyle>
            <a:lvl1pPr>
              <a:defRPr sz="3599">
                <a:solidFill>
                  <a:srgbClr val="272E3A"/>
                </a:solidFill>
                <a:latin typeface="Montserrat SemiBold" panose="00000700000000000000" pitchFamily="2" charset="0"/>
              </a:defRPr>
            </a:lvl1pPr>
          </a:lstStyle>
          <a:p>
            <a:r>
              <a:rPr lang="en-US"/>
              <a:t>Click to edit Master title style</a:t>
            </a:r>
          </a:p>
        </p:txBody>
      </p:sp>
    </p:spTree>
    <p:extLst>
      <p:ext uri="{BB962C8B-B14F-4D97-AF65-F5344CB8AC3E}">
        <p14:creationId xmlns:p14="http://schemas.microsoft.com/office/powerpoint/2010/main" val="20028403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2688933" y="489951"/>
            <a:ext cx="6814000" cy="526400"/>
          </a:xfrm>
          <a:prstGeom prst="rect">
            <a:avLst/>
          </a:prstGeom>
        </p:spPr>
        <p:txBody>
          <a:bodyPr spcFirstLastPara="1" wrap="square" lIns="91425" tIns="91425" rIns="91425" bIns="91425" anchor="ctr" anchorCtr="0">
            <a:noAutofit/>
          </a:bodyPr>
          <a:lstStyle>
            <a:lvl1pPr lvl="0">
              <a:spcBef>
                <a:spcPts val="0"/>
              </a:spcBef>
              <a:spcAft>
                <a:spcPts val="0"/>
              </a:spcAft>
              <a:buSzPts val="2600"/>
              <a:buNone/>
              <a:defRPr sz="2933"/>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26" name="Google Shape;26;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defTabSz="914400" eaLnBrk="1" fontAlgn="auto" latinLnBrk="0" hangingPunct="1">
              <a:lnSpc>
                <a:spcPct val="100000"/>
              </a:lnSpc>
              <a:spcBef>
                <a:spcPts val="0"/>
              </a:spcBef>
              <a:spcAft>
                <a:spcPts val="0"/>
              </a:spcAft>
              <a:buClrTx/>
              <a:buSzTx/>
              <a:buFontTx/>
              <a:buNone/>
              <a:tabLst/>
              <a:defRPr/>
            </a:pPr>
            <a:fld id="{00000000-1234-1234-1234-123412341234}" type="slidenum">
              <a:rPr kumimoji="0" lang="es-CO"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‹Nº›</a:t>
            </a:fld>
            <a:endParaRPr kumimoji="0" lang="es-CO"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6772111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22264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8042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6805B226-F693-E23A-0AC6-0487A3BCF4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8100"/>
            <a:ext cx="12191733" cy="6858149"/>
          </a:xfrm>
          <a:prstGeom prst="rect">
            <a:avLst/>
          </a:prstGeom>
        </p:spPr>
      </p:pic>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2/09/2026</a:t>
            </a:fld>
            <a:endParaRPr lang="es-CO"/>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spTree>
    <p:extLst>
      <p:ext uri="{BB962C8B-B14F-4D97-AF65-F5344CB8AC3E}">
        <p14:creationId xmlns:p14="http://schemas.microsoft.com/office/powerpoint/2010/main" val="39920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chemeClr val="bg1"/>
                </a:solidFill>
                <a:latin typeface="Verdana"/>
                <a:cs typeface="Verdan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chemeClr val="bg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648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7759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40F88A-A41A-48CA-9648-4FF95BE0CC31}"/>
              </a:ext>
            </a:extLst>
          </p:cNvPr>
          <p:cNvSpPr>
            <a:spLocks noGrp="1"/>
          </p:cNvSpPr>
          <p:nvPr>
            <p:ph type="dt" sz="half" idx="10"/>
          </p:nvPr>
        </p:nvSpPr>
        <p:spPr/>
        <p:txBody>
          <a:bodyPr/>
          <a:lstStyle/>
          <a:p>
            <a:fld id="{4333B740-18F4-44C3-896F-D34EEB6AB8D2}" type="datetimeFigureOut">
              <a:rPr lang="es-CO" smtClean="0"/>
              <a:t>2/09/2026</a:t>
            </a:fld>
            <a:endParaRPr lang="es-CO"/>
          </a:p>
        </p:txBody>
      </p:sp>
      <p:sp>
        <p:nvSpPr>
          <p:cNvPr id="3" name="Marcador de pie de página 2">
            <a:extLst>
              <a:ext uri="{FF2B5EF4-FFF2-40B4-BE49-F238E27FC236}">
                <a16:creationId xmlns:a16="http://schemas.microsoft.com/office/drawing/2014/main" id="{9239CABA-69DD-4E13-91E7-CD993124DB6A}"/>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56E81CC4-F6C2-40BF-AE88-A18BFDE91787}"/>
              </a:ext>
            </a:extLst>
          </p:cNvPr>
          <p:cNvSpPr>
            <a:spLocks noGrp="1"/>
          </p:cNvSpPr>
          <p:nvPr>
            <p:ph type="sldNum" sz="quarter" idx="12"/>
          </p:nvPr>
        </p:nvSpPr>
        <p:spPr/>
        <p:txBody>
          <a:bodyPr/>
          <a:lstStyle/>
          <a:p>
            <a:fld id="{8EFD82C2-870D-476B-94A6-47EFF3364B11}" type="slidenum">
              <a:rPr lang="es-CO" smtClean="0"/>
              <a:t>‹Nº›</a:t>
            </a:fld>
            <a:endParaRPr lang="es-CO"/>
          </a:p>
        </p:txBody>
      </p:sp>
    </p:spTree>
    <p:extLst>
      <p:ext uri="{BB962C8B-B14F-4D97-AF65-F5344CB8AC3E}">
        <p14:creationId xmlns:p14="http://schemas.microsoft.com/office/powerpoint/2010/main" val="3675675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270B5-2641-4048-A5B7-426327B0BA58}"/>
              </a:ext>
            </a:extLst>
          </p:cNvPr>
          <p:cNvSpPr>
            <a:spLocks noGrp="1"/>
          </p:cNvSpPr>
          <p:nvPr>
            <p:ph type="title"/>
          </p:nvPr>
        </p:nvSpPr>
        <p:spPr>
          <a:xfrm>
            <a:off x="838091" y="504112"/>
            <a:ext cx="10515818" cy="553870"/>
          </a:xfrm>
          <a:prstGeom prst="rect">
            <a:avLst/>
          </a:prstGeom>
        </p:spPr>
        <p:txBody>
          <a:bodyPr anchor="ctr"/>
          <a:lstStyle>
            <a:lvl1pPr>
              <a:defRPr sz="3599">
                <a:solidFill>
                  <a:srgbClr val="272E3A"/>
                </a:solidFill>
                <a:latin typeface="Montserrat SemiBold" panose="00000700000000000000" pitchFamily="2" charset="0"/>
              </a:defRPr>
            </a:lvl1pPr>
          </a:lstStyle>
          <a:p>
            <a:r>
              <a:rPr lang="en-US"/>
              <a:t>Click to edit Master title style</a:t>
            </a:r>
          </a:p>
        </p:txBody>
      </p:sp>
    </p:spTree>
    <p:extLst>
      <p:ext uri="{BB962C8B-B14F-4D97-AF65-F5344CB8AC3E}">
        <p14:creationId xmlns:p14="http://schemas.microsoft.com/office/powerpoint/2010/main" val="1929983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slideLayout" Target="../slideLayouts/slideLayout13.xml"/><Relationship Id="rId7"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image" Target="../media/image3.sv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image" Target="../media/image4.sv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1356360"/>
          </a:xfrm>
          <a:custGeom>
            <a:avLst/>
            <a:gdLst/>
            <a:ahLst/>
            <a:cxnLst/>
            <a:rect l="l" t="t" r="r" b="b"/>
            <a:pathLst>
              <a:path w="12192000" h="1356360">
                <a:moveTo>
                  <a:pt x="12192000" y="0"/>
                </a:moveTo>
                <a:lnTo>
                  <a:pt x="0" y="0"/>
                </a:lnTo>
                <a:lnTo>
                  <a:pt x="0" y="1356233"/>
                </a:lnTo>
                <a:lnTo>
                  <a:pt x="12192000" y="1356233"/>
                </a:lnTo>
                <a:lnTo>
                  <a:pt x="12192000" y="0"/>
                </a:lnTo>
                <a:close/>
              </a:path>
            </a:pathLst>
          </a:custGeom>
          <a:solidFill>
            <a:srgbClr val="31B4A8"/>
          </a:solidFill>
        </p:spPr>
        <p:txBody>
          <a:bodyPr wrap="square" lIns="0" tIns="0" rIns="0" bIns="0" rtlCol="0"/>
          <a:lstStyle/>
          <a:p>
            <a:endParaRPr/>
          </a:p>
        </p:txBody>
      </p:sp>
      <p:sp>
        <p:nvSpPr>
          <p:cNvPr id="17" name="bg object 17"/>
          <p:cNvSpPr/>
          <p:nvPr/>
        </p:nvSpPr>
        <p:spPr>
          <a:xfrm>
            <a:off x="10741873" y="167730"/>
            <a:ext cx="518795" cy="544830"/>
          </a:xfrm>
          <a:custGeom>
            <a:avLst/>
            <a:gdLst/>
            <a:ahLst/>
            <a:cxnLst/>
            <a:rect l="l" t="t" r="r" b="b"/>
            <a:pathLst>
              <a:path w="518795" h="544830">
                <a:moveTo>
                  <a:pt x="272622" y="543559"/>
                </a:moveTo>
                <a:lnTo>
                  <a:pt x="244366" y="543559"/>
                </a:lnTo>
                <a:lnTo>
                  <a:pt x="245485" y="544829"/>
                </a:lnTo>
                <a:lnTo>
                  <a:pt x="267951" y="544829"/>
                </a:lnTo>
                <a:lnTo>
                  <a:pt x="272622" y="543559"/>
                </a:lnTo>
                <a:close/>
              </a:path>
              <a:path w="518795" h="544830">
                <a:moveTo>
                  <a:pt x="242195" y="528319"/>
                </a:moveTo>
                <a:lnTo>
                  <a:pt x="238676" y="528319"/>
                </a:lnTo>
                <a:lnTo>
                  <a:pt x="238577" y="530859"/>
                </a:lnTo>
                <a:lnTo>
                  <a:pt x="238478" y="537209"/>
                </a:lnTo>
                <a:lnTo>
                  <a:pt x="238610" y="539749"/>
                </a:lnTo>
                <a:lnTo>
                  <a:pt x="238676" y="541019"/>
                </a:lnTo>
                <a:lnTo>
                  <a:pt x="240584" y="542289"/>
                </a:lnTo>
                <a:lnTo>
                  <a:pt x="244037" y="543559"/>
                </a:lnTo>
                <a:lnTo>
                  <a:pt x="273971" y="543559"/>
                </a:lnTo>
                <a:lnTo>
                  <a:pt x="275319" y="542289"/>
                </a:lnTo>
                <a:lnTo>
                  <a:pt x="277227" y="541019"/>
                </a:lnTo>
                <a:lnTo>
                  <a:pt x="278543" y="539749"/>
                </a:lnTo>
                <a:lnTo>
                  <a:pt x="279332" y="537209"/>
                </a:lnTo>
                <a:lnTo>
                  <a:pt x="279464" y="535939"/>
                </a:lnTo>
                <a:lnTo>
                  <a:pt x="279541" y="534669"/>
                </a:lnTo>
                <a:lnTo>
                  <a:pt x="241603" y="534669"/>
                </a:lnTo>
                <a:lnTo>
                  <a:pt x="241702" y="532129"/>
                </a:lnTo>
                <a:lnTo>
                  <a:pt x="241784" y="530859"/>
                </a:lnTo>
                <a:lnTo>
                  <a:pt x="241866" y="529589"/>
                </a:lnTo>
                <a:lnTo>
                  <a:pt x="242195" y="528319"/>
                </a:lnTo>
                <a:close/>
              </a:path>
              <a:path w="518795" h="544830">
                <a:moveTo>
                  <a:pt x="272392" y="529589"/>
                </a:moveTo>
                <a:lnTo>
                  <a:pt x="245518" y="529589"/>
                </a:lnTo>
                <a:lnTo>
                  <a:pt x="245551" y="530859"/>
                </a:lnTo>
                <a:lnTo>
                  <a:pt x="245320" y="532129"/>
                </a:lnTo>
                <a:lnTo>
                  <a:pt x="244893" y="533399"/>
                </a:lnTo>
                <a:lnTo>
                  <a:pt x="243511" y="534669"/>
                </a:lnTo>
                <a:lnTo>
                  <a:pt x="274201" y="534669"/>
                </a:lnTo>
                <a:lnTo>
                  <a:pt x="272885" y="532129"/>
                </a:lnTo>
                <a:lnTo>
                  <a:pt x="272392" y="529589"/>
                </a:lnTo>
                <a:close/>
              </a:path>
              <a:path w="518795" h="544830">
                <a:moveTo>
                  <a:pt x="233906" y="506729"/>
                </a:moveTo>
                <a:lnTo>
                  <a:pt x="223775" y="506729"/>
                </a:lnTo>
                <a:lnTo>
                  <a:pt x="223841" y="507999"/>
                </a:lnTo>
                <a:lnTo>
                  <a:pt x="223282" y="511809"/>
                </a:lnTo>
                <a:lnTo>
                  <a:pt x="223183" y="513079"/>
                </a:lnTo>
                <a:lnTo>
                  <a:pt x="223084" y="514349"/>
                </a:lnTo>
                <a:lnTo>
                  <a:pt x="222459" y="519429"/>
                </a:lnTo>
                <a:lnTo>
                  <a:pt x="222262" y="520699"/>
                </a:lnTo>
                <a:lnTo>
                  <a:pt x="222141" y="521969"/>
                </a:lnTo>
                <a:lnTo>
                  <a:pt x="222021" y="523239"/>
                </a:lnTo>
                <a:lnTo>
                  <a:pt x="221900" y="524509"/>
                </a:lnTo>
                <a:lnTo>
                  <a:pt x="223117" y="525779"/>
                </a:lnTo>
                <a:lnTo>
                  <a:pt x="226999" y="527049"/>
                </a:lnTo>
                <a:lnTo>
                  <a:pt x="228249" y="528319"/>
                </a:lnTo>
                <a:lnTo>
                  <a:pt x="275221" y="528319"/>
                </a:lnTo>
                <a:lnTo>
                  <a:pt x="275780" y="530859"/>
                </a:lnTo>
                <a:lnTo>
                  <a:pt x="276175" y="532129"/>
                </a:lnTo>
                <a:lnTo>
                  <a:pt x="276076" y="533399"/>
                </a:lnTo>
                <a:lnTo>
                  <a:pt x="275977" y="534669"/>
                </a:lnTo>
                <a:lnTo>
                  <a:pt x="279541" y="534669"/>
                </a:lnTo>
                <a:lnTo>
                  <a:pt x="279617" y="533399"/>
                </a:lnTo>
                <a:lnTo>
                  <a:pt x="279694" y="532129"/>
                </a:lnTo>
                <a:lnTo>
                  <a:pt x="278609" y="528319"/>
                </a:lnTo>
                <a:lnTo>
                  <a:pt x="278576" y="527049"/>
                </a:lnTo>
                <a:lnTo>
                  <a:pt x="294069" y="527049"/>
                </a:lnTo>
                <a:lnTo>
                  <a:pt x="294420" y="525779"/>
                </a:lnTo>
                <a:lnTo>
                  <a:pt x="232525" y="525779"/>
                </a:lnTo>
                <a:lnTo>
                  <a:pt x="229301" y="524509"/>
                </a:lnTo>
                <a:lnTo>
                  <a:pt x="227229" y="524509"/>
                </a:lnTo>
                <a:lnTo>
                  <a:pt x="225782" y="523239"/>
                </a:lnTo>
                <a:lnTo>
                  <a:pt x="225354" y="521969"/>
                </a:lnTo>
                <a:lnTo>
                  <a:pt x="225880" y="519429"/>
                </a:lnTo>
                <a:lnTo>
                  <a:pt x="226604" y="518159"/>
                </a:lnTo>
                <a:lnTo>
                  <a:pt x="228643" y="516889"/>
                </a:lnTo>
                <a:lnTo>
                  <a:pt x="229795" y="516889"/>
                </a:lnTo>
                <a:lnTo>
                  <a:pt x="230946" y="515619"/>
                </a:lnTo>
                <a:lnTo>
                  <a:pt x="234071" y="515619"/>
                </a:lnTo>
                <a:lnTo>
                  <a:pt x="235518" y="514349"/>
                </a:lnTo>
                <a:lnTo>
                  <a:pt x="226538" y="514349"/>
                </a:lnTo>
                <a:lnTo>
                  <a:pt x="226406" y="513079"/>
                </a:lnTo>
                <a:lnTo>
                  <a:pt x="226538" y="511809"/>
                </a:lnTo>
                <a:lnTo>
                  <a:pt x="227262" y="507999"/>
                </a:lnTo>
                <a:lnTo>
                  <a:pt x="235255" y="507999"/>
                </a:lnTo>
                <a:lnTo>
                  <a:pt x="233906" y="506729"/>
                </a:lnTo>
                <a:close/>
              </a:path>
              <a:path w="518795" h="544830">
                <a:moveTo>
                  <a:pt x="273971" y="528319"/>
                </a:moveTo>
                <a:lnTo>
                  <a:pt x="244827" y="528319"/>
                </a:lnTo>
                <a:lnTo>
                  <a:pt x="245156" y="529589"/>
                </a:lnTo>
                <a:lnTo>
                  <a:pt x="273214" y="529589"/>
                </a:lnTo>
                <a:lnTo>
                  <a:pt x="273971" y="528319"/>
                </a:lnTo>
                <a:close/>
              </a:path>
              <a:path w="518795" h="544830">
                <a:moveTo>
                  <a:pt x="294069" y="527049"/>
                </a:moveTo>
                <a:lnTo>
                  <a:pt x="286372" y="527049"/>
                </a:lnTo>
                <a:lnTo>
                  <a:pt x="288148" y="528319"/>
                </a:lnTo>
                <a:lnTo>
                  <a:pt x="292161" y="528319"/>
                </a:lnTo>
                <a:lnTo>
                  <a:pt x="294069" y="527049"/>
                </a:lnTo>
                <a:close/>
              </a:path>
              <a:path w="518795" h="544830">
                <a:moveTo>
                  <a:pt x="203825" y="417829"/>
                </a:moveTo>
                <a:lnTo>
                  <a:pt x="231933" y="447159"/>
                </a:lnTo>
                <a:lnTo>
                  <a:pt x="232197" y="447159"/>
                </a:lnTo>
                <a:lnTo>
                  <a:pt x="232363" y="447706"/>
                </a:lnTo>
                <a:lnTo>
                  <a:pt x="233101" y="448515"/>
                </a:lnTo>
                <a:lnTo>
                  <a:pt x="238018" y="452119"/>
                </a:lnTo>
                <a:lnTo>
                  <a:pt x="243445" y="455929"/>
                </a:lnTo>
                <a:lnTo>
                  <a:pt x="249103" y="459739"/>
                </a:lnTo>
                <a:lnTo>
                  <a:pt x="248998" y="463549"/>
                </a:lnTo>
                <a:lnTo>
                  <a:pt x="248893" y="467359"/>
                </a:lnTo>
                <a:lnTo>
                  <a:pt x="248789" y="471169"/>
                </a:lnTo>
                <a:lnTo>
                  <a:pt x="248289" y="482599"/>
                </a:lnTo>
                <a:lnTo>
                  <a:pt x="247756" y="491489"/>
                </a:lnTo>
                <a:lnTo>
                  <a:pt x="247343" y="497839"/>
                </a:lnTo>
                <a:lnTo>
                  <a:pt x="247256" y="499109"/>
                </a:lnTo>
                <a:lnTo>
                  <a:pt x="247170" y="500379"/>
                </a:lnTo>
                <a:lnTo>
                  <a:pt x="247083" y="501649"/>
                </a:lnTo>
                <a:lnTo>
                  <a:pt x="246996" y="502919"/>
                </a:lnTo>
                <a:lnTo>
                  <a:pt x="246909" y="504189"/>
                </a:lnTo>
                <a:lnTo>
                  <a:pt x="246822" y="505459"/>
                </a:lnTo>
                <a:lnTo>
                  <a:pt x="246735" y="506729"/>
                </a:lnTo>
                <a:lnTo>
                  <a:pt x="246645" y="507999"/>
                </a:lnTo>
                <a:lnTo>
                  <a:pt x="246555" y="509269"/>
                </a:lnTo>
                <a:lnTo>
                  <a:pt x="246466" y="510539"/>
                </a:lnTo>
                <a:lnTo>
                  <a:pt x="246376" y="511809"/>
                </a:lnTo>
                <a:lnTo>
                  <a:pt x="246286" y="513079"/>
                </a:lnTo>
                <a:lnTo>
                  <a:pt x="246196" y="514349"/>
                </a:lnTo>
                <a:lnTo>
                  <a:pt x="246107" y="515619"/>
                </a:lnTo>
                <a:lnTo>
                  <a:pt x="246017" y="516889"/>
                </a:lnTo>
                <a:lnTo>
                  <a:pt x="245927" y="518159"/>
                </a:lnTo>
                <a:lnTo>
                  <a:pt x="245838" y="519429"/>
                </a:lnTo>
                <a:lnTo>
                  <a:pt x="245748" y="520699"/>
                </a:lnTo>
                <a:lnTo>
                  <a:pt x="245222" y="524509"/>
                </a:lnTo>
                <a:lnTo>
                  <a:pt x="238742" y="524509"/>
                </a:lnTo>
                <a:lnTo>
                  <a:pt x="235715" y="525779"/>
                </a:lnTo>
                <a:lnTo>
                  <a:pt x="271635" y="525779"/>
                </a:lnTo>
                <a:lnTo>
                  <a:pt x="271504" y="524509"/>
                </a:lnTo>
                <a:lnTo>
                  <a:pt x="271377" y="520699"/>
                </a:lnTo>
                <a:lnTo>
                  <a:pt x="271250" y="516889"/>
                </a:lnTo>
                <a:lnTo>
                  <a:pt x="271134" y="514349"/>
                </a:lnTo>
                <a:lnTo>
                  <a:pt x="271060" y="513079"/>
                </a:lnTo>
                <a:lnTo>
                  <a:pt x="270986" y="511809"/>
                </a:lnTo>
                <a:lnTo>
                  <a:pt x="270865" y="509269"/>
                </a:lnTo>
                <a:lnTo>
                  <a:pt x="270773" y="506729"/>
                </a:lnTo>
                <a:lnTo>
                  <a:pt x="270681" y="504189"/>
                </a:lnTo>
                <a:lnTo>
                  <a:pt x="270589" y="501649"/>
                </a:lnTo>
                <a:lnTo>
                  <a:pt x="270497" y="499109"/>
                </a:lnTo>
                <a:lnTo>
                  <a:pt x="270451" y="497839"/>
                </a:lnTo>
                <a:lnTo>
                  <a:pt x="270359" y="495299"/>
                </a:lnTo>
                <a:lnTo>
                  <a:pt x="269217" y="468629"/>
                </a:lnTo>
                <a:lnTo>
                  <a:pt x="269096" y="465875"/>
                </a:lnTo>
                <a:lnTo>
                  <a:pt x="268994" y="463549"/>
                </a:lnTo>
                <a:lnTo>
                  <a:pt x="268938" y="462279"/>
                </a:lnTo>
                <a:lnTo>
                  <a:pt x="258938" y="462279"/>
                </a:lnTo>
                <a:lnTo>
                  <a:pt x="257754" y="461009"/>
                </a:lnTo>
                <a:lnTo>
                  <a:pt x="257359" y="461009"/>
                </a:lnTo>
                <a:lnTo>
                  <a:pt x="248995" y="455929"/>
                </a:lnTo>
                <a:lnTo>
                  <a:pt x="224104" y="436879"/>
                </a:lnTo>
                <a:lnTo>
                  <a:pt x="223249" y="435609"/>
                </a:lnTo>
                <a:lnTo>
                  <a:pt x="222426" y="435609"/>
                </a:lnTo>
                <a:lnTo>
                  <a:pt x="220815" y="434339"/>
                </a:lnTo>
                <a:lnTo>
                  <a:pt x="220913" y="433069"/>
                </a:lnTo>
                <a:lnTo>
                  <a:pt x="221012" y="431799"/>
                </a:lnTo>
                <a:lnTo>
                  <a:pt x="217591" y="431799"/>
                </a:lnTo>
                <a:lnTo>
                  <a:pt x="217130" y="430529"/>
                </a:lnTo>
                <a:lnTo>
                  <a:pt x="216933" y="430529"/>
                </a:lnTo>
                <a:lnTo>
                  <a:pt x="207495" y="421639"/>
                </a:lnTo>
                <a:lnTo>
                  <a:pt x="203825" y="417829"/>
                </a:lnTo>
                <a:close/>
              </a:path>
              <a:path w="518795" h="544830">
                <a:moveTo>
                  <a:pt x="281174" y="523239"/>
                </a:moveTo>
                <a:lnTo>
                  <a:pt x="276536" y="523239"/>
                </a:lnTo>
                <a:lnTo>
                  <a:pt x="272293" y="525779"/>
                </a:lnTo>
                <a:lnTo>
                  <a:pt x="294420" y="525779"/>
                </a:lnTo>
                <a:lnTo>
                  <a:pt x="294770" y="524509"/>
                </a:lnTo>
                <a:lnTo>
                  <a:pt x="286997" y="524509"/>
                </a:lnTo>
                <a:lnTo>
                  <a:pt x="281174" y="523239"/>
                </a:lnTo>
                <a:close/>
              </a:path>
              <a:path w="518795" h="544830">
                <a:moveTo>
                  <a:pt x="312785" y="505459"/>
                </a:moveTo>
                <a:lnTo>
                  <a:pt x="283411" y="505459"/>
                </a:lnTo>
                <a:lnTo>
                  <a:pt x="281964" y="506729"/>
                </a:lnTo>
                <a:lnTo>
                  <a:pt x="280845" y="507999"/>
                </a:lnTo>
                <a:lnTo>
                  <a:pt x="278411" y="510539"/>
                </a:lnTo>
                <a:lnTo>
                  <a:pt x="278576" y="511809"/>
                </a:lnTo>
                <a:lnTo>
                  <a:pt x="281306" y="514349"/>
                </a:lnTo>
                <a:lnTo>
                  <a:pt x="282326" y="515619"/>
                </a:lnTo>
                <a:lnTo>
                  <a:pt x="286075" y="516889"/>
                </a:lnTo>
                <a:lnTo>
                  <a:pt x="288444" y="519429"/>
                </a:lnTo>
                <a:lnTo>
                  <a:pt x="290615" y="521969"/>
                </a:lnTo>
                <a:lnTo>
                  <a:pt x="290878" y="521969"/>
                </a:lnTo>
                <a:lnTo>
                  <a:pt x="291404" y="523239"/>
                </a:lnTo>
                <a:lnTo>
                  <a:pt x="290779" y="524509"/>
                </a:lnTo>
                <a:lnTo>
                  <a:pt x="294770" y="524509"/>
                </a:lnTo>
                <a:lnTo>
                  <a:pt x="295121" y="523239"/>
                </a:lnTo>
                <a:lnTo>
                  <a:pt x="295286" y="521969"/>
                </a:lnTo>
                <a:lnTo>
                  <a:pt x="295401" y="519429"/>
                </a:lnTo>
                <a:lnTo>
                  <a:pt x="295483" y="518159"/>
                </a:lnTo>
                <a:lnTo>
                  <a:pt x="291569" y="518159"/>
                </a:lnTo>
                <a:lnTo>
                  <a:pt x="289628" y="515619"/>
                </a:lnTo>
                <a:lnTo>
                  <a:pt x="287391" y="514349"/>
                </a:lnTo>
                <a:lnTo>
                  <a:pt x="284661" y="513079"/>
                </a:lnTo>
                <a:lnTo>
                  <a:pt x="283905" y="511809"/>
                </a:lnTo>
                <a:lnTo>
                  <a:pt x="282490" y="511809"/>
                </a:lnTo>
                <a:lnTo>
                  <a:pt x="282490" y="510539"/>
                </a:lnTo>
                <a:lnTo>
                  <a:pt x="283280" y="510539"/>
                </a:lnTo>
                <a:lnTo>
                  <a:pt x="283872" y="509269"/>
                </a:lnTo>
                <a:lnTo>
                  <a:pt x="284957" y="509269"/>
                </a:lnTo>
                <a:lnTo>
                  <a:pt x="286141" y="507999"/>
                </a:lnTo>
                <a:lnTo>
                  <a:pt x="292720" y="507999"/>
                </a:lnTo>
                <a:lnTo>
                  <a:pt x="293542" y="506729"/>
                </a:lnTo>
                <a:lnTo>
                  <a:pt x="312226" y="506729"/>
                </a:lnTo>
                <a:lnTo>
                  <a:pt x="312785" y="505459"/>
                </a:lnTo>
                <a:close/>
              </a:path>
              <a:path w="518795" h="544830">
                <a:moveTo>
                  <a:pt x="292950" y="507999"/>
                </a:moveTo>
                <a:lnTo>
                  <a:pt x="288740" y="507999"/>
                </a:lnTo>
                <a:lnTo>
                  <a:pt x="290352" y="510539"/>
                </a:lnTo>
                <a:lnTo>
                  <a:pt x="291503" y="514349"/>
                </a:lnTo>
                <a:lnTo>
                  <a:pt x="291536" y="518159"/>
                </a:lnTo>
                <a:lnTo>
                  <a:pt x="295483" y="518159"/>
                </a:lnTo>
                <a:lnTo>
                  <a:pt x="294924" y="514349"/>
                </a:lnTo>
                <a:lnTo>
                  <a:pt x="293213" y="509269"/>
                </a:lnTo>
                <a:lnTo>
                  <a:pt x="292950" y="507999"/>
                </a:lnTo>
                <a:close/>
              </a:path>
              <a:path w="518795" h="544830">
                <a:moveTo>
                  <a:pt x="237985" y="513079"/>
                </a:moveTo>
                <a:lnTo>
                  <a:pt x="228742" y="513079"/>
                </a:lnTo>
                <a:lnTo>
                  <a:pt x="226538" y="514349"/>
                </a:lnTo>
                <a:lnTo>
                  <a:pt x="237228" y="514349"/>
                </a:lnTo>
                <a:lnTo>
                  <a:pt x="237985" y="513079"/>
                </a:lnTo>
                <a:close/>
              </a:path>
              <a:path w="518795" h="544830">
                <a:moveTo>
                  <a:pt x="235255" y="507999"/>
                </a:moveTo>
                <a:lnTo>
                  <a:pt x="228117" y="507999"/>
                </a:lnTo>
                <a:lnTo>
                  <a:pt x="232262" y="509269"/>
                </a:lnTo>
                <a:lnTo>
                  <a:pt x="233610" y="510539"/>
                </a:lnTo>
                <a:lnTo>
                  <a:pt x="234663" y="511809"/>
                </a:lnTo>
                <a:lnTo>
                  <a:pt x="232294" y="511809"/>
                </a:lnTo>
                <a:lnTo>
                  <a:pt x="231702" y="513079"/>
                </a:lnTo>
                <a:lnTo>
                  <a:pt x="238446" y="513079"/>
                </a:lnTo>
                <a:lnTo>
                  <a:pt x="238774" y="511809"/>
                </a:lnTo>
                <a:lnTo>
                  <a:pt x="238610" y="510539"/>
                </a:lnTo>
                <a:lnTo>
                  <a:pt x="238051" y="510539"/>
                </a:lnTo>
                <a:lnTo>
                  <a:pt x="237590" y="509269"/>
                </a:lnTo>
                <a:lnTo>
                  <a:pt x="236965" y="509269"/>
                </a:lnTo>
                <a:lnTo>
                  <a:pt x="235255" y="507999"/>
                </a:lnTo>
                <a:close/>
              </a:path>
              <a:path w="518795" h="544830">
                <a:moveTo>
                  <a:pt x="223249" y="502919"/>
                </a:moveTo>
                <a:lnTo>
                  <a:pt x="205519" y="502919"/>
                </a:lnTo>
                <a:lnTo>
                  <a:pt x="205387" y="504189"/>
                </a:lnTo>
                <a:lnTo>
                  <a:pt x="205157" y="504189"/>
                </a:lnTo>
                <a:lnTo>
                  <a:pt x="205223" y="505459"/>
                </a:lnTo>
                <a:lnTo>
                  <a:pt x="215979" y="505459"/>
                </a:lnTo>
                <a:lnTo>
                  <a:pt x="222032" y="506729"/>
                </a:lnTo>
                <a:lnTo>
                  <a:pt x="232492" y="506729"/>
                </a:lnTo>
                <a:lnTo>
                  <a:pt x="228117" y="504189"/>
                </a:lnTo>
                <a:lnTo>
                  <a:pt x="223249" y="502919"/>
                </a:lnTo>
                <a:close/>
              </a:path>
              <a:path w="518795" h="544830">
                <a:moveTo>
                  <a:pt x="313015" y="504189"/>
                </a:moveTo>
                <a:lnTo>
                  <a:pt x="288345" y="504189"/>
                </a:lnTo>
                <a:lnTo>
                  <a:pt x="285812" y="505459"/>
                </a:lnTo>
                <a:lnTo>
                  <a:pt x="312917" y="505459"/>
                </a:lnTo>
                <a:lnTo>
                  <a:pt x="313015" y="504189"/>
                </a:lnTo>
                <a:close/>
              </a:path>
              <a:path w="518795" h="544830">
                <a:moveTo>
                  <a:pt x="311733" y="502919"/>
                </a:moveTo>
                <a:lnTo>
                  <a:pt x="304101" y="502919"/>
                </a:lnTo>
                <a:lnTo>
                  <a:pt x="298443" y="504189"/>
                </a:lnTo>
                <a:lnTo>
                  <a:pt x="312818" y="504189"/>
                </a:lnTo>
                <a:lnTo>
                  <a:pt x="311733" y="502919"/>
                </a:lnTo>
                <a:close/>
              </a:path>
              <a:path w="518795" h="544830">
                <a:moveTo>
                  <a:pt x="232443" y="452119"/>
                </a:moveTo>
                <a:lnTo>
                  <a:pt x="228643" y="452119"/>
                </a:lnTo>
                <a:lnTo>
                  <a:pt x="228347" y="453389"/>
                </a:lnTo>
                <a:lnTo>
                  <a:pt x="227985" y="454659"/>
                </a:lnTo>
                <a:lnTo>
                  <a:pt x="224564" y="464819"/>
                </a:lnTo>
                <a:lnTo>
                  <a:pt x="223380" y="468629"/>
                </a:lnTo>
                <a:lnTo>
                  <a:pt x="220290" y="476249"/>
                </a:lnTo>
                <a:lnTo>
                  <a:pt x="216547" y="483869"/>
                </a:lnTo>
                <a:lnTo>
                  <a:pt x="212075" y="492759"/>
                </a:lnTo>
                <a:lnTo>
                  <a:pt x="206111" y="502919"/>
                </a:lnTo>
                <a:lnTo>
                  <a:pt x="210223" y="502919"/>
                </a:lnTo>
                <a:lnTo>
                  <a:pt x="210321" y="501649"/>
                </a:lnTo>
                <a:lnTo>
                  <a:pt x="212756" y="497839"/>
                </a:lnTo>
                <a:lnTo>
                  <a:pt x="215519" y="492759"/>
                </a:lnTo>
                <a:lnTo>
                  <a:pt x="220711" y="483869"/>
                </a:lnTo>
                <a:lnTo>
                  <a:pt x="225407" y="473709"/>
                </a:lnTo>
                <a:lnTo>
                  <a:pt x="229419" y="462279"/>
                </a:lnTo>
                <a:lnTo>
                  <a:pt x="232443" y="452119"/>
                </a:lnTo>
                <a:close/>
              </a:path>
              <a:path w="518795" h="544830">
                <a:moveTo>
                  <a:pt x="289579" y="448515"/>
                </a:moveTo>
                <a:lnTo>
                  <a:pt x="285033" y="448515"/>
                </a:lnTo>
                <a:lnTo>
                  <a:pt x="285089" y="449579"/>
                </a:lnTo>
                <a:lnTo>
                  <a:pt x="285220" y="450849"/>
                </a:lnTo>
                <a:lnTo>
                  <a:pt x="285418" y="450849"/>
                </a:lnTo>
                <a:lnTo>
                  <a:pt x="287777" y="459739"/>
                </a:lnTo>
                <a:lnTo>
                  <a:pt x="302917" y="495299"/>
                </a:lnTo>
                <a:lnTo>
                  <a:pt x="311338" y="502919"/>
                </a:lnTo>
                <a:lnTo>
                  <a:pt x="310943" y="501649"/>
                </a:lnTo>
                <a:lnTo>
                  <a:pt x="309825" y="500379"/>
                </a:lnTo>
                <a:lnTo>
                  <a:pt x="309265" y="499109"/>
                </a:lnTo>
                <a:lnTo>
                  <a:pt x="306470" y="494029"/>
                </a:lnTo>
                <a:lnTo>
                  <a:pt x="305154" y="491489"/>
                </a:lnTo>
                <a:lnTo>
                  <a:pt x="300359" y="482599"/>
                </a:lnTo>
                <a:lnTo>
                  <a:pt x="296153" y="472439"/>
                </a:lnTo>
                <a:lnTo>
                  <a:pt x="292558" y="463549"/>
                </a:lnTo>
                <a:lnTo>
                  <a:pt x="289431" y="453389"/>
                </a:lnTo>
                <a:lnTo>
                  <a:pt x="289365" y="452119"/>
                </a:lnTo>
                <a:lnTo>
                  <a:pt x="295647" y="452119"/>
                </a:lnTo>
                <a:lnTo>
                  <a:pt x="289579" y="448515"/>
                </a:lnTo>
                <a:close/>
              </a:path>
              <a:path w="518795" h="544830">
                <a:moveTo>
                  <a:pt x="4210" y="172719"/>
                </a:moveTo>
                <a:lnTo>
                  <a:pt x="855" y="172719"/>
                </a:lnTo>
                <a:lnTo>
                  <a:pt x="361" y="173989"/>
                </a:lnTo>
                <a:lnTo>
                  <a:pt x="657" y="175259"/>
                </a:lnTo>
                <a:lnTo>
                  <a:pt x="953" y="175259"/>
                </a:lnTo>
                <a:lnTo>
                  <a:pt x="1400" y="176595"/>
                </a:lnTo>
                <a:lnTo>
                  <a:pt x="28683" y="208279"/>
                </a:lnTo>
                <a:lnTo>
                  <a:pt x="44011" y="209549"/>
                </a:lnTo>
                <a:lnTo>
                  <a:pt x="44011" y="210819"/>
                </a:lnTo>
                <a:lnTo>
                  <a:pt x="43781" y="213359"/>
                </a:lnTo>
                <a:lnTo>
                  <a:pt x="43666" y="214629"/>
                </a:lnTo>
                <a:lnTo>
                  <a:pt x="43551" y="215899"/>
                </a:lnTo>
                <a:lnTo>
                  <a:pt x="43452" y="217169"/>
                </a:lnTo>
                <a:lnTo>
                  <a:pt x="43353" y="218439"/>
                </a:lnTo>
                <a:lnTo>
                  <a:pt x="43255" y="219709"/>
                </a:lnTo>
                <a:lnTo>
                  <a:pt x="43134" y="220979"/>
                </a:lnTo>
                <a:lnTo>
                  <a:pt x="43013" y="222249"/>
                </a:lnTo>
                <a:lnTo>
                  <a:pt x="42893" y="223519"/>
                </a:lnTo>
                <a:lnTo>
                  <a:pt x="41664" y="240029"/>
                </a:lnTo>
                <a:lnTo>
                  <a:pt x="41778" y="293369"/>
                </a:lnTo>
                <a:lnTo>
                  <a:pt x="42202" y="299719"/>
                </a:lnTo>
                <a:lnTo>
                  <a:pt x="42832" y="307339"/>
                </a:lnTo>
                <a:lnTo>
                  <a:pt x="42959" y="308609"/>
                </a:lnTo>
                <a:lnTo>
                  <a:pt x="43085" y="309879"/>
                </a:lnTo>
                <a:lnTo>
                  <a:pt x="43212" y="311149"/>
                </a:lnTo>
                <a:lnTo>
                  <a:pt x="43339" y="312419"/>
                </a:lnTo>
                <a:lnTo>
                  <a:pt x="43465" y="313689"/>
                </a:lnTo>
                <a:lnTo>
                  <a:pt x="43592" y="314959"/>
                </a:lnTo>
                <a:lnTo>
                  <a:pt x="44487" y="321309"/>
                </a:lnTo>
                <a:lnTo>
                  <a:pt x="45524" y="328929"/>
                </a:lnTo>
                <a:lnTo>
                  <a:pt x="47739" y="341629"/>
                </a:lnTo>
                <a:lnTo>
                  <a:pt x="57563" y="378459"/>
                </a:lnTo>
                <a:lnTo>
                  <a:pt x="64241" y="396239"/>
                </a:lnTo>
                <a:lnTo>
                  <a:pt x="67906" y="405129"/>
                </a:lnTo>
                <a:lnTo>
                  <a:pt x="97761" y="445769"/>
                </a:lnTo>
                <a:lnTo>
                  <a:pt x="133651" y="468629"/>
                </a:lnTo>
                <a:lnTo>
                  <a:pt x="174883" y="473709"/>
                </a:lnTo>
                <a:lnTo>
                  <a:pt x="188875" y="471169"/>
                </a:lnTo>
                <a:lnTo>
                  <a:pt x="166803" y="471169"/>
                </a:lnTo>
                <a:lnTo>
                  <a:pt x="158580" y="469899"/>
                </a:lnTo>
                <a:lnTo>
                  <a:pt x="144374" y="467359"/>
                </a:lnTo>
                <a:lnTo>
                  <a:pt x="130809" y="463549"/>
                </a:lnTo>
                <a:lnTo>
                  <a:pt x="117800" y="455929"/>
                </a:lnTo>
                <a:lnTo>
                  <a:pt x="105428" y="447159"/>
                </a:lnTo>
                <a:lnTo>
                  <a:pt x="101345" y="444499"/>
                </a:lnTo>
                <a:lnTo>
                  <a:pt x="97957" y="440689"/>
                </a:lnTo>
                <a:lnTo>
                  <a:pt x="104799" y="440689"/>
                </a:lnTo>
                <a:lnTo>
                  <a:pt x="94404" y="435609"/>
                </a:lnTo>
                <a:lnTo>
                  <a:pt x="88484" y="430529"/>
                </a:lnTo>
                <a:lnTo>
                  <a:pt x="87924" y="430529"/>
                </a:lnTo>
                <a:lnTo>
                  <a:pt x="87497" y="429259"/>
                </a:lnTo>
                <a:lnTo>
                  <a:pt x="67369" y="394969"/>
                </a:lnTo>
                <a:lnTo>
                  <a:pt x="55212" y="358139"/>
                </a:lnTo>
                <a:lnTo>
                  <a:pt x="47561" y="318769"/>
                </a:lnTo>
                <a:lnTo>
                  <a:pt x="46048" y="304799"/>
                </a:lnTo>
                <a:lnTo>
                  <a:pt x="45924" y="303529"/>
                </a:lnTo>
                <a:lnTo>
                  <a:pt x="45327" y="295909"/>
                </a:lnTo>
                <a:lnTo>
                  <a:pt x="45250" y="294639"/>
                </a:lnTo>
                <a:lnTo>
                  <a:pt x="45174" y="293369"/>
                </a:lnTo>
                <a:lnTo>
                  <a:pt x="45097" y="292099"/>
                </a:lnTo>
                <a:lnTo>
                  <a:pt x="45035" y="240029"/>
                </a:lnTo>
                <a:lnTo>
                  <a:pt x="45195" y="237489"/>
                </a:lnTo>
                <a:lnTo>
                  <a:pt x="45276" y="236219"/>
                </a:lnTo>
                <a:lnTo>
                  <a:pt x="45586" y="232409"/>
                </a:lnTo>
                <a:lnTo>
                  <a:pt x="45689" y="231139"/>
                </a:lnTo>
                <a:lnTo>
                  <a:pt x="45792" y="229869"/>
                </a:lnTo>
                <a:lnTo>
                  <a:pt x="45896" y="228599"/>
                </a:lnTo>
                <a:lnTo>
                  <a:pt x="45999" y="227329"/>
                </a:lnTo>
                <a:lnTo>
                  <a:pt x="46102" y="226059"/>
                </a:lnTo>
                <a:lnTo>
                  <a:pt x="46206" y="224789"/>
                </a:lnTo>
                <a:lnTo>
                  <a:pt x="46309" y="223519"/>
                </a:lnTo>
                <a:lnTo>
                  <a:pt x="46412" y="222249"/>
                </a:lnTo>
                <a:lnTo>
                  <a:pt x="47491" y="210819"/>
                </a:lnTo>
                <a:lnTo>
                  <a:pt x="47611" y="209549"/>
                </a:lnTo>
                <a:lnTo>
                  <a:pt x="47731" y="208279"/>
                </a:lnTo>
                <a:lnTo>
                  <a:pt x="47850" y="207009"/>
                </a:lnTo>
                <a:lnTo>
                  <a:pt x="47970" y="205739"/>
                </a:lnTo>
                <a:lnTo>
                  <a:pt x="30492" y="205739"/>
                </a:lnTo>
                <a:lnTo>
                  <a:pt x="29702" y="204469"/>
                </a:lnTo>
                <a:lnTo>
                  <a:pt x="27203" y="201929"/>
                </a:lnTo>
                <a:lnTo>
                  <a:pt x="22038" y="195579"/>
                </a:lnTo>
                <a:lnTo>
                  <a:pt x="19009" y="191807"/>
                </a:lnTo>
                <a:lnTo>
                  <a:pt x="15624" y="187959"/>
                </a:lnTo>
                <a:lnTo>
                  <a:pt x="13848" y="185419"/>
                </a:lnTo>
                <a:lnTo>
                  <a:pt x="12006" y="184149"/>
                </a:lnTo>
                <a:lnTo>
                  <a:pt x="7927" y="179069"/>
                </a:lnTo>
                <a:lnTo>
                  <a:pt x="7730" y="179069"/>
                </a:lnTo>
                <a:lnTo>
                  <a:pt x="7565" y="177799"/>
                </a:lnTo>
                <a:lnTo>
                  <a:pt x="14927" y="177799"/>
                </a:lnTo>
                <a:lnTo>
                  <a:pt x="4506" y="173989"/>
                </a:lnTo>
                <a:lnTo>
                  <a:pt x="4210" y="172719"/>
                </a:lnTo>
                <a:close/>
              </a:path>
              <a:path w="518795" h="544830">
                <a:moveTo>
                  <a:pt x="295647" y="452119"/>
                </a:moveTo>
                <a:lnTo>
                  <a:pt x="289496" y="452119"/>
                </a:lnTo>
                <a:lnTo>
                  <a:pt x="290319" y="453389"/>
                </a:lnTo>
                <a:lnTo>
                  <a:pt x="296897" y="455929"/>
                </a:lnTo>
                <a:lnTo>
                  <a:pt x="302785" y="459739"/>
                </a:lnTo>
                <a:lnTo>
                  <a:pt x="308608" y="462279"/>
                </a:lnTo>
                <a:lnTo>
                  <a:pt x="318566" y="466111"/>
                </a:lnTo>
                <a:lnTo>
                  <a:pt x="337333" y="471169"/>
                </a:lnTo>
                <a:lnTo>
                  <a:pt x="346435" y="472439"/>
                </a:lnTo>
                <a:lnTo>
                  <a:pt x="354231" y="473709"/>
                </a:lnTo>
                <a:lnTo>
                  <a:pt x="361764" y="473709"/>
                </a:lnTo>
                <a:lnTo>
                  <a:pt x="368836" y="472439"/>
                </a:lnTo>
                <a:lnTo>
                  <a:pt x="376332" y="471170"/>
                </a:lnTo>
                <a:lnTo>
                  <a:pt x="380045" y="469900"/>
                </a:lnTo>
                <a:lnTo>
                  <a:pt x="349231" y="469899"/>
                </a:lnTo>
                <a:lnTo>
                  <a:pt x="339536" y="468629"/>
                </a:lnTo>
                <a:lnTo>
                  <a:pt x="329729" y="466111"/>
                </a:lnTo>
                <a:lnTo>
                  <a:pt x="319493" y="462279"/>
                </a:lnTo>
                <a:lnTo>
                  <a:pt x="309002" y="458469"/>
                </a:lnTo>
                <a:lnTo>
                  <a:pt x="302292" y="455929"/>
                </a:lnTo>
                <a:lnTo>
                  <a:pt x="295647" y="452119"/>
                </a:lnTo>
                <a:close/>
              </a:path>
              <a:path w="518795" h="544830">
                <a:moveTo>
                  <a:pt x="232363" y="447706"/>
                </a:moveTo>
                <a:lnTo>
                  <a:pt x="232583" y="448515"/>
                </a:lnTo>
                <a:lnTo>
                  <a:pt x="229133" y="448515"/>
                </a:lnTo>
                <a:lnTo>
                  <a:pt x="220453" y="453389"/>
                </a:lnTo>
                <a:lnTo>
                  <a:pt x="213644" y="458469"/>
                </a:lnTo>
                <a:lnTo>
                  <a:pt x="208841" y="461009"/>
                </a:lnTo>
                <a:lnTo>
                  <a:pt x="202072" y="463549"/>
                </a:lnTo>
                <a:lnTo>
                  <a:pt x="189053" y="468629"/>
                </a:lnTo>
                <a:lnTo>
                  <a:pt x="182691" y="469899"/>
                </a:lnTo>
                <a:lnTo>
                  <a:pt x="174895" y="471169"/>
                </a:lnTo>
                <a:lnTo>
                  <a:pt x="188875" y="471169"/>
                </a:lnTo>
                <a:lnTo>
                  <a:pt x="195439" y="469899"/>
                </a:lnTo>
                <a:lnTo>
                  <a:pt x="208566" y="464819"/>
                </a:lnTo>
                <a:lnTo>
                  <a:pt x="215223" y="461009"/>
                </a:lnTo>
                <a:lnTo>
                  <a:pt x="217821" y="459739"/>
                </a:lnTo>
                <a:lnTo>
                  <a:pt x="226341" y="453389"/>
                </a:lnTo>
                <a:lnTo>
                  <a:pt x="227920" y="453389"/>
                </a:lnTo>
                <a:lnTo>
                  <a:pt x="228643" y="452119"/>
                </a:lnTo>
                <a:lnTo>
                  <a:pt x="232443" y="452119"/>
                </a:lnTo>
                <a:lnTo>
                  <a:pt x="232821" y="450849"/>
                </a:lnTo>
                <a:lnTo>
                  <a:pt x="233018" y="449579"/>
                </a:lnTo>
                <a:lnTo>
                  <a:pt x="233101" y="448515"/>
                </a:lnTo>
                <a:lnTo>
                  <a:pt x="232363" y="447706"/>
                </a:lnTo>
                <a:close/>
              </a:path>
              <a:path w="518795" h="544830">
                <a:moveTo>
                  <a:pt x="426552" y="439420"/>
                </a:moveTo>
                <a:lnTo>
                  <a:pt x="421893" y="439420"/>
                </a:lnTo>
                <a:lnTo>
                  <a:pt x="412557" y="447706"/>
                </a:lnTo>
                <a:lnTo>
                  <a:pt x="411594" y="448515"/>
                </a:lnTo>
                <a:lnTo>
                  <a:pt x="401372" y="455930"/>
                </a:lnTo>
                <a:lnTo>
                  <a:pt x="390305" y="462280"/>
                </a:lnTo>
                <a:lnTo>
                  <a:pt x="379263" y="465875"/>
                </a:lnTo>
                <a:lnTo>
                  <a:pt x="371652" y="468630"/>
                </a:lnTo>
                <a:lnTo>
                  <a:pt x="364432" y="468629"/>
                </a:lnTo>
                <a:lnTo>
                  <a:pt x="356972" y="469899"/>
                </a:lnTo>
                <a:lnTo>
                  <a:pt x="380045" y="469900"/>
                </a:lnTo>
                <a:lnTo>
                  <a:pt x="415171" y="450850"/>
                </a:lnTo>
                <a:lnTo>
                  <a:pt x="422922" y="443230"/>
                </a:lnTo>
                <a:lnTo>
                  <a:pt x="426552" y="439420"/>
                </a:lnTo>
                <a:close/>
              </a:path>
              <a:path w="518795" h="544830">
                <a:moveTo>
                  <a:pt x="289167" y="420369"/>
                </a:moveTo>
                <a:lnTo>
                  <a:pt x="285582" y="420369"/>
                </a:lnTo>
                <a:lnTo>
                  <a:pt x="285023" y="421639"/>
                </a:lnTo>
                <a:lnTo>
                  <a:pt x="284266" y="424179"/>
                </a:lnTo>
                <a:lnTo>
                  <a:pt x="284793" y="425449"/>
                </a:lnTo>
                <a:lnTo>
                  <a:pt x="286536" y="426719"/>
                </a:lnTo>
                <a:lnTo>
                  <a:pt x="287062" y="427989"/>
                </a:lnTo>
                <a:lnTo>
                  <a:pt x="288806" y="427989"/>
                </a:lnTo>
                <a:lnTo>
                  <a:pt x="291404" y="429259"/>
                </a:lnTo>
                <a:lnTo>
                  <a:pt x="292358" y="430529"/>
                </a:lnTo>
                <a:lnTo>
                  <a:pt x="291273" y="434339"/>
                </a:lnTo>
                <a:lnTo>
                  <a:pt x="290944" y="434339"/>
                </a:lnTo>
                <a:lnTo>
                  <a:pt x="289891" y="438149"/>
                </a:lnTo>
                <a:lnTo>
                  <a:pt x="289595" y="438149"/>
                </a:lnTo>
                <a:lnTo>
                  <a:pt x="289135" y="440689"/>
                </a:lnTo>
                <a:lnTo>
                  <a:pt x="288608" y="440689"/>
                </a:lnTo>
                <a:lnTo>
                  <a:pt x="286865" y="441959"/>
                </a:lnTo>
                <a:lnTo>
                  <a:pt x="285944" y="443229"/>
                </a:lnTo>
                <a:lnTo>
                  <a:pt x="281865" y="445769"/>
                </a:lnTo>
                <a:lnTo>
                  <a:pt x="274234" y="452119"/>
                </a:lnTo>
                <a:lnTo>
                  <a:pt x="268247" y="455929"/>
                </a:lnTo>
                <a:lnTo>
                  <a:pt x="260649" y="462279"/>
                </a:lnTo>
                <a:lnTo>
                  <a:pt x="268938" y="462279"/>
                </a:lnTo>
                <a:lnTo>
                  <a:pt x="268938" y="459739"/>
                </a:lnTo>
                <a:lnTo>
                  <a:pt x="269629" y="459739"/>
                </a:lnTo>
                <a:lnTo>
                  <a:pt x="270319" y="458469"/>
                </a:lnTo>
                <a:lnTo>
                  <a:pt x="271043" y="458469"/>
                </a:lnTo>
                <a:lnTo>
                  <a:pt x="278606" y="453389"/>
                </a:lnTo>
                <a:lnTo>
                  <a:pt x="285503" y="447159"/>
                </a:lnTo>
                <a:lnTo>
                  <a:pt x="286759" y="446167"/>
                </a:lnTo>
                <a:lnTo>
                  <a:pt x="287351" y="445769"/>
                </a:lnTo>
                <a:lnTo>
                  <a:pt x="292178" y="441959"/>
                </a:lnTo>
                <a:lnTo>
                  <a:pt x="298279" y="436879"/>
                </a:lnTo>
                <a:lnTo>
                  <a:pt x="294134" y="436879"/>
                </a:lnTo>
                <a:lnTo>
                  <a:pt x="294825" y="434339"/>
                </a:lnTo>
                <a:lnTo>
                  <a:pt x="294924" y="433069"/>
                </a:lnTo>
                <a:lnTo>
                  <a:pt x="295582" y="429259"/>
                </a:lnTo>
                <a:lnTo>
                  <a:pt x="294529" y="427989"/>
                </a:lnTo>
                <a:lnTo>
                  <a:pt x="291503" y="425449"/>
                </a:lnTo>
                <a:lnTo>
                  <a:pt x="289299" y="425449"/>
                </a:lnTo>
                <a:lnTo>
                  <a:pt x="288937" y="424179"/>
                </a:lnTo>
                <a:lnTo>
                  <a:pt x="287852" y="424179"/>
                </a:lnTo>
                <a:lnTo>
                  <a:pt x="289167" y="420369"/>
                </a:lnTo>
                <a:close/>
              </a:path>
              <a:path w="518795" h="544830">
                <a:moveTo>
                  <a:pt x="156838" y="448515"/>
                </a:moveTo>
                <a:lnTo>
                  <a:pt x="113433" y="448515"/>
                </a:lnTo>
                <a:lnTo>
                  <a:pt x="133997" y="452119"/>
                </a:lnTo>
                <a:lnTo>
                  <a:pt x="141771" y="450849"/>
                </a:lnTo>
                <a:lnTo>
                  <a:pt x="147133" y="450849"/>
                </a:lnTo>
                <a:lnTo>
                  <a:pt x="156838" y="448515"/>
                </a:lnTo>
                <a:close/>
              </a:path>
              <a:path w="518795" h="544830">
                <a:moveTo>
                  <a:pt x="370005" y="447159"/>
                </a:moveTo>
                <a:lnTo>
                  <a:pt x="358096" y="447159"/>
                </a:lnTo>
                <a:lnTo>
                  <a:pt x="367882" y="449579"/>
                </a:lnTo>
                <a:lnTo>
                  <a:pt x="378621" y="450850"/>
                </a:lnTo>
                <a:lnTo>
                  <a:pt x="388889" y="450850"/>
                </a:lnTo>
                <a:lnTo>
                  <a:pt x="398767" y="449580"/>
                </a:lnTo>
                <a:lnTo>
                  <a:pt x="402780" y="448515"/>
                </a:lnTo>
                <a:lnTo>
                  <a:pt x="379108" y="448515"/>
                </a:lnTo>
                <a:lnTo>
                  <a:pt x="370005" y="447159"/>
                </a:lnTo>
                <a:close/>
              </a:path>
              <a:path w="518795" h="544830">
                <a:moveTo>
                  <a:pt x="104799" y="440689"/>
                </a:moveTo>
                <a:lnTo>
                  <a:pt x="97957" y="440689"/>
                </a:lnTo>
                <a:lnTo>
                  <a:pt x="102990" y="444499"/>
                </a:lnTo>
                <a:lnTo>
                  <a:pt x="107628" y="445769"/>
                </a:lnTo>
                <a:lnTo>
                  <a:pt x="112676" y="448515"/>
                </a:lnTo>
                <a:lnTo>
                  <a:pt x="125748" y="448515"/>
                </a:lnTo>
                <a:lnTo>
                  <a:pt x="114371" y="445769"/>
                </a:lnTo>
                <a:lnTo>
                  <a:pt x="109963" y="443229"/>
                </a:lnTo>
                <a:lnTo>
                  <a:pt x="104799" y="440689"/>
                </a:lnTo>
                <a:close/>
              </a:path>
              <a:path w="518795" h="544830">
                <a:moveTo>
                  <a:pt x="24012" y="133349"/>
                </a:moveTo>
                <a:lnTo>
                  <a:pt x="20361" y="133349"/>
                </a:lnTo>
                <a:lnTo>
                  <a:pt x="19867" y="134619"/>
                </a:lnTo>
                <a:lnTo>
                  <a:pt x="19933" y="135889"/>
                </a:lnTo>
                <a:lnTo>
                  <a:pt x="20558" y="135889"/>
                </a:lnTo>
                <a:lnTo>
                  <a:pt x="20920" y="137159"/>
                </a:lnTo>
                <a:lnTo>
                  <a:pt x="21413" y="137159"/>
                </a:lnTo>
                <a:lnTo>
                  <a:pt x="23716" y="139699"/>
                </a:lnTo>
                <a:lnTo>
                  <a:pt x="25953" y="143509"/>
                </a:lnTo>
                <a:lnTo>
                  <a:pt x="37860" y="157479"/>
                </a:lnTo>
                <a:lnTo>
                  <a:pt x="42630" y="163829"/>
                </a:lnTo>
                <a:lnTo>
                  <a:pt x="43814" y="165099"/>
                </a:lnTo>
                <a:lnTo>
                  <a:pt x="57563" y="165099"/>
                </a:lnTo>
                <a:lnTo>
                  <a:pt x="57448" y="170179"/>
                </a:lnTo>
                <a:lnTo>
                  <a:pt x="57374" y="171449"/>
                </a:lnTo>
                <a:lnTo>
                  <a:pt x="57300" y="172719"/>
                </a:lnTo>
                <a:lnTo>
                  <a:pt x="57226" y="173989"/>
                </a:lnTo>
                <a:lnTo>
                  <a:pt x="57152" y="175259"/>
                </a:lnTo>
                <a:lnTo>
                  <a:pt x="57074" y="176595"/>
                </a:lnTo>
                <a:lnTo>
                  <a:pt x="56952" y="179069"/>
                </a:lnTo>
                <a:lnTo>
                  <a:pt x="56846" y="181609"/>
                </a:lnTo>
                <a:lnTo>
                  <a:pt x="56741" y="184149"/>
                </a:lnTo>
                <a:lnTo>
                  <a:pt x="56642" y="186689"/>
                </a:lnTo>
                <a:lnTo>
                  <a:pt x="56544" y="189229"/>
                </a:lnTo>
                <a:lnTo>
                  <a:pt x="56444" y="191807"/>
                </a:lnTo>
                <a:lnTo>
                  <a:pt x="56346" y="194309"/>
                </a:lnTo>
                <a:lnTo>
                  <a:pt x="56248" y="195579"/>
                </a:lnTo>
                <a:lnTo>
                  <a:pt x="56149" y="198119"/>
                </a:lnTo>
                <a:lnTo>
                  <a:pt x="56050" y="199389"/>
                </a:lnTo>
                <a:lnTo>
                  <a:pt x="56017" y="201929"/>
                </a:lnTo>
                <a:lnTo>
                  <a:pt x="55853" y="203199"/>
                </a:lnTo>
                <a:lnTo>
                  <a:pt x="48551" y="203199"/>
                </a:lnTo>
                <a:lnTo>
                  <a:pt x="85885" y="226059"/>
                </a:lnTo>
                <a:lnTo>
                  <a:pt x="89503" y="228599"/>
                </a:lnTo>
                <a:lnTo>
                  <a:pt x="89635" y="228599"/>
                </a:lnTo>
                <a:lnTo>
                  <a:pt x="89694" y="255269"/>
                </a:lnTo>
                <a:lnTo>
                  <a:pt x="89809" y="260349"/>
                </a:lnTo>
                <a:lnTo>
                  <a:pt x="90037" y="266699"/>
                </a:lnTo>
                <a:lnTo>
                  <a:pt x="90128" y="269239"/>
                </a:lnTo>
                <a:lnTo>
                  <a:pt x="90214" y="270509"/>
                </a:lnTo>
                <a:lnTo>
                  <a:pt x="90300" y="271779"/>
                </a:lnTo>
                <a:lnTo>
                  <a:pt x="90386" y="273049"/>
                </a:lnTo>
                <a:lnTo>
                  <a:pt x="90472" y="274319"/>
                </a:lnTo>
                <a:lnTo>
                  <a:pt x="90558" y="275589"/>
                </a:lnTo>
                <a:lnTo>
                  <a:pt x="90643" y="276859"/>
                </a:lnTo>
                <a:lnTo>
                  <a:pt x="90729" y="278129"/>
                </a:lnTo>
                <a:lnTo>
                  <a:pt x="90815" y="279399"/>
                </a:lnTo>
                <a:lnTo>
                  <a:pt x="90901" y="280669"/>
                </a:lnTo>
                <a:lnTo>
                  <a:pt x="90987" y="281939"/>
                </a:lnTo>
                <a:lnTo>
                  <a:pt x="99069" y="328929"/>
                </a:lnTo>
                <a:lnTo>
                  <a:pt x="112594" y="368299"/>
                </a:lnTo>
                <a:lnTo>
                  <a:pt x="130785" y="405129"/>
                </a:lnTo>
                <a:lnTo>
                  <a:pt x="135479" y="412749"/>
                </a:lnTo>
                <a:lnTo>
                  <a:pt x="140143" y="420369"/>
                </a:lnTo>
                <a:lnTo>
                  <a:pt x="144856" y="426719"/>
                </a:lnTo>
                <a:lnTo>
                  <a:pt x="149699" y="431799"/>
                </a:lnTo>
                <a:lnTo>
                  <a:pt x="151804" y="434339"/>
                </a:lnTo>
                <a:lnTo>
                  <a:pt x="156277" y="439419"/>
                </a:lnTo>
                <a:lnTo>
                  <a:pt x="157330" y="439419"/>
                </a:lnTo>
                <a:lnTo>
                  <a:pt x="159896" y="441959"/>
                </a:lnTo>
                <a:lnTo>
                  <a:pt x="160356" y="443229"/>
                </a:lnTo>
                <a:lnTo>
                  <a:pt x="159731" y="443229"/>
                </a:lnTo>
                <a:lnTo>
                  <a:pt x="151860" y="447159"/>
                </a:lnTo>
                <a:lnTo>
                  <a:pt x="151457" y="447159"/>
                </a:lnTo>
                <a:lnTo>
                  <a:pt x="144190" y="448515"/>
                </a:lnTo>
                <a:lnTo>
                  <a:pt x="157104" y="448515"/>
                </a:lnTo>
                <a:lnTo>
                  <a:pt x="191686" y="425449"/>
                </a:lnTo>
                <a:lnTo>
                  <a:pt x="185684" y="425449"/>
                </a:lnTo>
                <a:lnTo>
                  <a:pt x="185421" y="424179"/>
                </a:lnTo>
                <a:lnTo>
                  <a:pt x="155877" y="387349"/>
                </a:lnTo>
                <a:lnTo>
                  <a:pt x="136323" y="341629"/>
                </a:lnTo>
                <a:lnTo>
                  <a:pt x="126554" y="300989"/>
                </a:lnTo>
                <a:lnTo>
                  <a:pt x="124023" y="281939"/>
                </a:lnTo>
                <a:lnTo>
                  <a:pt x="123915" y="280669"/>
                </a:lnTo>
                <a:lnTo>
                  <a:pt x="123186" y="271779"/>
                </a:lnTo>
                <a:lnTo>
                  <a:pt x="123087" y="270509"/>
                </a:lnTo>
                <a:lnTo>
                  <a:pt x="122989" y="269239"/>
                </a:lnTo>
                <a:lnTo>
                  <a:pt x="122890" y="267969"/>
                </a:lnTo>
                <a:lnTo>
                  <a:pt x="122702" y="262889"/>
                </a:lnTo>
                <a:lnTo>
                  <a:pt x="122608" y="260349"/>
                </a:lnTo>
                <a:lnTo>
                  <a:pt x="122528" y="250189"/>
                </a:lnTo>
                <a:lnTo>
                  <a:pt x="132413" y="250189"/>
                </a:lnTo>
                <a:lnTo>
                  <a:pt x="130746" y="241299"/>
                </a:lnTo>
                <a:lnTo>
                  <a:pt x="129773" y="232409"/>
                </a:lnTo>
                <a:lnTo>
                  <a:pt x="101805" y="232409"/>
                </a:lnTo>
                <a:lnTo>
                  <a:pt x="94799" y="228599"/>
                </a:lnTo>
                <a:lnTo>
                  <a:pt x="82431" y="220979"/>
                </a:lnTo>
                <a:lnTo>
                  <a:pt x="59340" y="205739"/>
                </a:lnTo>
                <a:lnTo>
                  <a:pt x="59437" y="203199"/>
                </a:lnTo>
                <a:lnTo>
                  <a:pt x="59535" y="200659"/>
                </a:lnTo>
                <a:lnTo>
                  <a:pt x="59632" y="198119"/>
                </a:lnTo>
                <a:lnTo>
                  <a:pt x="59730" y="195579"/>
                </a:lnTo>
                <a:lnTo>
                  <a:pt x="59827" y="193039"/>
                </a:lnTo>
                <a:lnTo>
                  <a:pt x="59933" y="190499"/>
                </a:lnTo>
                <a:lnTo>
                  <a:pt x="60038" y="187959"/>
                </a:lnTo>
                <a:lnTo>
                  <a:pt x="60144" y="185419"/>
                </a:lnTo>
                <a:lnTo>
                  <a:pt x="60250" y="182879"/>
                </a:lnTo>
                <a:lnTo>
                  <a:pt x="60355" y="180339"/>
                </a:lnTo>
                <a:lnTo>
                  <a:pt x="60482" y="177799"/>
                </a:lnTo>
                <a:lnTo>
                  <a:pt x="60609" y="175259"/>
                </a:lnTo>
                <a:lnTo>
                  <a:pt x="60736" y="172719"/>
                </a:lnTo>
                <a:lnTo>
                  <a:pt x="60863" y="170179"/>
                </a:lnTo>
                <a:lnTo>
                  <a:pt x="60926" y="168909"/>
                </a:lnTo>
                <a:lnTo>
                  <a:pt x="61003" y="167639"/>
                </a:lnTo>
                <a:lnTo>
                  <a:pt x="61081" y="166369"/>
                </a:lnTo>
                <a:lnTo>
                  <a:pt x="61177" y="164782"/>
                </a:lnTo>
                <a:lnTo>
                  <a:pt x="61235" y="163829"/>
                </a:lnTo>
                <a:lnTo>
                  <a:pt x="61312" y="162559"/>
                </a:lnTo>
                <a:lnTo>
                  <a:pt x="45656" y="162559"/>
                </a:lnTo>
                <a:lnTo>
                  <a:pt x="30969" y="143509"/>
                </a:lnTo>
                <a:lnTo>
                  <a:pt x="26051" y="138429"/>
                </a:lnTo>
                <a:lnTo>
                  <a:pt x="38321" y="138429"/>
                </a:lnTo>
                <a:lnTo>
                  <a:pt x="30777" y="135889"/>
                </a:lnTo>
                <a:lnTo>
                  <a:pt x="24012" y="133349"/>
                </a:lnTo>
                <a:close/>
              </a:path>
              <a:path w="518795" h="544830">
                <a:moveTo>
                  <a:pt x="231888" y="447159"/>
                </a:moveTo>
                <a:lnTo>
                  <a:pt x="230422" y="447159"/>
                </a:lnTo>
                <a:lnTo>
                  <a:pt x="229334" y="448515"/>
                </a:lnTo>
                <a:lnTo>
                  <a:pt x="232583" y="448515"/>
                </a:lnTo>
                <a:lnTo>
                  <a:pt x="232353" y="447706"/>
                </a:lnTo>
                <a:lnTo>
                  <a:pt x="231888" y="447159"/>
                </a:lnTo>
                <a:close/>
              </a:path>
              <a:path w="518795" h="544830">
                <a:moveTo>
                  <a:pt x="287842" y="447159"/>
                </a:moveTo>
                <a:lnTo>
                  <a:pt x="285638" y="447159"/>
                </a:lnTo>
                <a:lnTo>
                  <a:pt x="285184" y="448515"/>
                </a:lnTo>
                <a:lnTo>
                  <a:pt x="288474" y="448515"/>
                </a:lnTo>
                <a:lnTo>
                  <a:pt x="287842" y="447159"/>
                </a:lnTo>
                <a:close/>
              </a:path>
              <a:path w="518795" h="544830">
                <a:moveTo>
                  <a:pt x="473141" y="203200"/>
                </a:moveTo>
                <a:lnTo>
                  <a:pt x="470115" y="203200"/>
                </a:lnTo>
                <a:lnTo>
                  <a:pt x="470224" y="207010"/>
                </a:lnTo>
                <a:lnTo>
                  <a:pt x="470604" y="213360"/>
                </a:lnTo>
                <a:lnTo>
                  <a:pt x="471791" y="234950"/>
                </a:lnTo>
                <a:lnTo>
                  <a:pt x="471915" y="295910"/>
                </a:lnTo>
                <a:lnTo>
                  <a:pt x="471702" y="299720"/>
                </a:lnTo>
                <a:lnTo>
                  <a:pt x="471047" y="307340"/>
                </a:lnTo>
                <a:lnTo>
                  <a:pt x="470937" y="308610"/>
                </a:lnTo>
                <a:lnTo>
                  <a:pt x="464227" y="351790"/>
                </a:lnTo>
                <a:lnTo>
                  <a:pt x="452806" y="388620"/>
                </a:lnTo>
                <a:lnTo>
                  <a:pt x="431371" y="426720"/>
                </a:lnTo>
                <a:lnTo>
                  <a:pt x="417288" y="438150"/>
                </a:lnTo>
                <a:lnTo>
                  <a:pt x="410907" y="443230"/>
                </a:lnTo>
                <a:lnTo>
                  <a:pt x="403539" y="445770"/>
                </a:lnTo>
                <a:lnTo>
                  <a:pt x="384882" y="448515"/>
                </a:lnTo>
                <a:lnTo>
                  <a:pt x="402780" y="448515"/>
                </a:lnTo>
                <a:lnTo>
                  <a:pt x="407889" y="447159"/>
                </a:lnTo>
                <a:lnTo>
                  <a:pt x="408125" y="447159"/>
                </a:lnTo>
                <a:lnTo>
                  <a:pt x="412913" y="444500"/>
                </a:lnTo>
                <a:lnTo>
                  <a:pt x="417387" y="443230"/>
                </a:lnTo>
                <a:lnTo>
                  <a:pt x="417601" y="443230"/>
                </a:lnTo>
                <a:lnTo>
                  <a:pt x="421893" y="439420"/>
                </a:lnTo>
                <a:lnTo>
                  <a:pt x="446936" y="410210"/>
                </a:lnTo>
                <a:lnTo>
                  <a:pt x="461596" y="374650"/>
                </a:lnTo>
                <a:lnTo>
                  <a:pt x="471974" y="328930"/>
                </a:lnTo>
                <a:lnTo>
                  <a:pt x="474753" y="304800"/>
                </a:lnTo>
                <a:lnTo>
                  <a:pt x="474871" y="303530"/>
                </a:lnTo>
                <a:lnTo>
                  <a:pt x="475427" y="295910"/>
                </a:lnTo>
                <a:lnTo>
                  <a:pt x="475495" y="294640"/>
                </a:lnTo>
                <a:lnTo>
                  <a:pt x="475602" y="240030"/>
                </a:lnTo>
                <a:lnTo>
                  <a:pt x="475210" y="232410"/>
                </a:lnTo>
                <a:lnTo>
                  <a:pt x="475144" y="231140"/>
                </a:lnTo>
                <a:lnTo>
                  <a:pt x="475030" y="228917"/>
                </a:lnTo>
                <a:lnTo>
                  <a:pt x="474948" y="227330"/>
                </a:lnTo>
                <a:lnTo>
                  <a:pt x="474882" y="226060"/>
                </a:lnTo>
                <a:lnTo>
                  <a:pt x="474817" y="224790"/>
                </a:lnTo>
                <a:lnTo>
                  <a:pt x="474752" y="223520"/>
                </a:lnTo>
                <a:lnTo>
                  <a:pt x="474686" y="222250"/>
                </a:lnTo>
                <a:lnTo>
                  <a:pt x="474621" y="220980"/>
                </a:lnTo>
                <a:lnTo>
                  <a:pt x="474555" y="219710"/>
                </a:lnTo>
                <a:lnTo>
                  <a:pt x="474490" y="218440"/>
                </a:lnTo>
                <a:lnTo>
                  <a:pt x="474402" y="217170"/>
                </a:lnTo>
                <a:lnTo>
                  <a:pt x="474314" y="215900"/>
                </a:lnTo>
                <a:lnTo>
                  <a:pt x="474194" y="213360"/>
                </a:lnTo>
                <a:lnTo>
                  <a:pt x="474095" y="209550"/>
                </a:lnTo>
                <a:lnTo>
                  <a:pt x="489424" y="209550"/>
                </a:lnTo>
                <a:lnTo>
                  <a:pt x="490443" y="207010"/>
                </a:lnTo>
                <a:lnTo>
                  <a:pt x="491759" y="205740"/>
                </a:lnTo>
                <a:lnTo>
                  <a:pt x="473799" y="205740"/>
                </a:lnTo>
                <a:lnTo>
                  <a:pt x="473141" y="203200"/>
                </a:lnTo>
                <a:close/>
              </a:path>
              <a:path w="518795" h="544830">
                <a:moveTo>
                  <a:pt x="323804" y="417829"/>
                </a:moveTo>
                <a:lnTo>
                  <a:pt x="320383" y="417829"/>
                </a:lnTo>
                <a:lnTo>
                  <a:pt x="320449" y="419099"/>
                </a:lnTo>
                <a:lnTo>
                  <a:pt x="323772" y="422909"/>
                </a:lnTo>
                <a:lnTo>
                  <a:pt x="357913" y="447159"/>
                </a:lnTo>
                <a:lnTo>
                  <a:pt x="369601" y="447159"/>
                </a:lnTo>
                <a:lnTo>
                  <a:pt x="360711" y="444499"/>
                </a:lnTo>
                <a:lnTo>
                  <a:pt x="358244" y="444499"/>
                </a:lnTo>
                <a:lnTo>
                  <a:pt x="358408" y="443229"/>
                </a:lnTo>
                <a:lnTo>
                  <a:pt x="359330" y="443229"/>
                </a:lnTo>
                <a:lnTo>
                  <a:pt x="359428" y="441959"/>
                </a:lnTo>
                <a:lnTo>
                  <a:pt x="365086" y="436879"/>
                </a:lnTo>
                <a:lnTo>
                  <a:pt x="370415" y="430530"/>
                </a:lnTo>
                <a:lnTo>
                  <a:pt x="372865" y="426720"/>
                </a:lnTo>
                <a:lnTo>
                  <a:pt x="332225" y="426719"/>
                </a:lnTo>
                <a:lnTo>
                  <a:pt x="329561" y="424179"/>
                </a:lnTo>
                <a:lnTo>
                  <a:pt x="323804" y="417829"/>
                </a:lnTo>
                <a:close/>
              </a:path>
              <a:path w="518795" h="544830">
                <a:moveTo>
                  <a:pt x="356336" y="361949"/>
                </a:moveTo>
                <a:lnTo>
                  <a:pt x="352488" y="361949"/>
                </a:lnTo>
                <a:lnTo>
                  <a:pt x="352323" y="363219"/>
                </a:lnTo>
                <a:lnTo>
                  <a:pt x="348348" y="370839"/>
                </a:lnTo>
                <a:lnTo>
                  <a:pt x="344083" y="378459"/>
                </a:lnTo>
                <a:lnTo>
                  <a:pt x="339547" y="386079"/>
                </a:lnTo>
                <a:lnTo>
                  <a:pt x="334758" y="393699"/>
                </a:lnTo>
                <a:lnTo>
                  <a:pt x="324166" y="393699"/>
                </a:lnTo>
                <a:lnTo>
                  <a:pt x="326502" y="396239"/>
                </a:lnTo>
                <a:lnTo>
                  <a:pt x="328837" y="397509"/>
                </a:lnTo>
                <a:lnTo>
                  <a:pt x="331600" y="397509"/>
                </a:lnTo>
                <a:lnTo>
                  <a:pt x="325385" y="405129"/>
                </a:lnTo>
                <a:lnTo>
                  <a:pt x="314816" y="417829"/>
                </a:lnTo>
                <a:lnTo>
                  <a:pt x="303273" y="429259"/>
                </a:lnTo>
                <a:lnTo>
                  <a:pt x="294134" y="436879"/>
                </a:lnTo>
                <a:lnTo>
                  <a:pt x="298279" y="436879"/>
                </a:lnTo>
                <a:lnTo>
                  <a:pt x="303575" y="433069"/>
                </a:lnTo>
                <a:lnTo>
                  <a:pt x="308653" y="427989"/>
                </a:lnTo>
                <a:lnTo>
                  <a:pt x="313502" y="422909"/>
                </a:lnTo>
                <a:lnTo>
                  <a:pt x="318114" y="419099"/>
                </a:lnTo>
                <a:lnTo>
                  <a:pt x="318509" y="417829"/>
                </a:lnTo>
                <a:lnTo>
                  <a:pt x="323804" y="417829"/>
                </a:lnTo>
                <a:lnTo>
                  <a:pt x="322094" y="414019"/>
                </a:lnTo>
                <a:lnTo>
                  <a:pt x="345695" y="382269"/>
                </a:lnTo>
                <a:lnTo>
                  <a:pt x="355251" y="364489"/>
                </a:lnTo>
                <a:lnTo>
                  <a:pt x="356336" y="361949"/>
                </a:lnTo>
                <a:close/>
              </a:path>
              <a:path w="518795" h="544830">
                <a:moveTo>
                  <a:pt x="241570" y="407669"/>
                </a:moveTo>
                <a:lnTo>
                  <a:pt x="239202" y="408939"/>
                </a:lnTo>
                <a:lnTo>
                  <a:pt x="236998" y="410209"/>
                </a:lnTo>
                <a:lnTo>
                  <a:pt x="236406" y="411479"/>
                </a:lnTo>
                <a:lnTo>
                  <a:pt x="234696" y="412749"/>
                </a:lnTo>
                <a:lnTo>
                  <a:pt x="233906" y="414019"/>
                </a:lnTo>
                <a:lnTo>
                  <a:pt x="233807" y="416559"/>
                </a:lnTo>
                <a:lnTo>
                  <a:pt x="233643" y="417829"/>
                </a:lnTo>
                <a:lnTo>
                  <a:pt x="232755" y="419099"/>
                </a:lnTo>
                <a:lnTo>
                  <a:pt x="227229" y="419099"/>
                </a:lnTo>
                <a:lnTo>
                  <a:pt x="222821" y="422909"/>
                </a:lnTo>
                <a:lnTo>
                  <a:pt x="220650" y="424179"/>
                </a:lnTo>
                <a:lnTo>
                  <a:pt x="219104" y="426719"/>
                </a:lnTo>
                <a:lnTo>
                  <a:pt x="217953" y="430529"/>
                </a:lnTo>
                <a:lnTo>
                  <a:pt x="217723" y="430529"/>
                </a:lnTo>
                <a:lnTo>
                  <a:pt x="217591" y="431799"/>
                </a:lnTo>
                <a:lnTo>
                  <a:pt x="221012" y="431799"/>
                </a:lnTo>
                <a:lnTo>
                  <a:pt x="221111" y="430529"/>
                </a:lnTo>
                <a:lnTo>
                  <a:pt x="221209" y="429259"/>
                </a:lnTo>
                <a:lnTo>
                  <a:pt x="223676" y="425449"/>
                </a:lnTo>
                <a:lnTo>
                  <a:pt x="228413" y="422909"/>
                </a:lnTo>
                <a:lnTo>
                  <a:pt x="231965" y="422909"/>
                </a:lnTo>
                <a:lnTo>
                  <a:pt x="235189" y="421639"/>
                </a:lnTo>
                <a:lnTo>
                  <a:pt x="237064" y="419099"/>
                </a:lnTo>
                <a:lnTo>
                  <a:pt x="237146" y="417829"/>
                </a:lnTo>
                <a:lnTo>
                  <a:pt x="237228" y="416559"/>
                </a:lnTo>
                <a:lnTo>
                  <a:pt x="237360" y="415289"/>
                </a:lnTo>
                <a:lnTo>
                  <a:pt x="237985" y="414019"/>
                </a:lnTo>
                <a:lnTo>
                  <a:pt x="239038" y="412749"/>
                </a:lnTo>
                <a:lnTo>
                  <a:pt x="240485" y="411479"/>
                </a:lnTo>
                <a:lnTo>
                  <a:pt x="250188" y="411479"/>
                </a:lnTo>
                <a:lnTo>
                  <a:pt x="250978" y="410209"/>
                </a:lnTo>
                <a:lnTo>
                  <a:pt x="246340" y="410209"/>
                </a:lnTo>
                <a:lnTo>
                  <a:pt x="245353" y="408939"/>
                </a:lnTo>
                <a:lnTo>
                  <a:pt x="244103" y="408939"/>
                </a:lnTo>
                <a:lnTo>
                  <a:pt x="241570" y="407669"/>
                </a:lnTo>
                <a:close/>
              </a:path>
              <a:path w="518795" h="544830">
                <a:moveTo>
                  <a:pt x="428308" y="248920"/>
                </a:moveTo>
                <a:lnTo>
                  <a:pt x="395183" y="248920"/>
                </a:lnTo>
                <a:lnTo>
                  <a:pt x="395068" y="279400"/>
                </a:lnTo>
                <a:lnTo>
                  <a:pt x="394978" y="280670"/>
                </a:lnTo>
                <a:lnTo>
                  <a:pt x="387472" y="321310"/>
                </a:lnTo>
                <a:lnTo>
                  <a:pt x="373252" y="360680"/>
                </a:lnTo>
                <a:lnTo>
                  <a:pt x="355824" y="394969"/>
                </a:lnTo>
                <a:lnTo>
                  <a:pt x="332817" y="425449"/>
                </a:lnTo>
                <a:lnTo>
                  <a:pt x="332587" y="425449"/>
                </a:lnTo>
                <a:lnTo>
                  <a:pt x="332225" y="426719"/>
                </a:lnTo>
                <a:lnTo>
                  <a:pt x="372865" y="426720"/>
                </a:lnTo>
                <a:lnTo>
                  <a:pt x="375316" y="422910"/>
                </a:lnTo>
                <a:lnTo>
                  <a:pt x="382330" y="414020"/>
                </a:lnTo>
                <a:lnTo>
                  <a:pt x="406884" y="364490"/>
                </a:lnTo>
                <a:lnTo>
                  <a:pt x="421696" y="312420"/>
                </a:lnTo>
                <a:lnTo>
                  <a:pt x="426777" y="278130"/>
                </a:lnTo>
                <a:lnTo>
                  <a:pt x="426883" y="276860"/>
                </a:lnTo>
                <a:lnTo>
                  <a:pt x="426989" y="275590"/>
                </a:lnTo>
                <a:lnTo>
                  <a:pt x="427096" y="274320"/>
                </a:lnTo>
                <a:lnTo>
                  <a:pt x="427202" y="273050"/>
                </a:lnTo>
                <a:lnTo>
                  <a:pt x="427308" y="271780"/>
                </a:lnTo>
                <a:lnTo>
                  <a:pt x="427415" y="270510"/>
                </a:lnTo>
                <a:lnTo>
                  <a:pt x="427521" y="269240"/>
                </a:lnTo>
                <a:lnTo>
                  <a:pt x="427857" y="262890"/>
                </a:lnTo>
                <a:lnTo>
                  <a:pt x="427925" y="261620"/>
                </a:lnTo>
                <a:lnTo>
                  <a:pt x="427992" y="260350"/>
                </a:lnTo>
                <a:lnTo>
                  <a:pt x="428059" y="259080"/>
                </a:lnTo>
                <a:lnTo>
                  <a:pt x="428178" y="255270"/>
                </a:lnTo>
                <a:lnTo>
                  <a:pt x="428282" y="250190"/>
                </a:lnTo>
                <a:lnTo>
                  <a:pt x="428308" y="248920"/>
                </a:lnTo>
                <a:close/>
              </a:path>
              <a:path w="518795" h="544830">
                <a:moveTo>
                  <a:pt x="133416" y="252729"/>
                </a:moveTo>
                <a:lnTo>
                  <a:pt x="127627" y="252729"/>
                </a:lnTo>
                <a:lnTo>
                  <a:pt x="137265" y="259079"/>
                </a:lnTo>
                <a:lnTo>
                  <a:pt x="137659" y="260349"/>
                </a:lnTo>
                <a:lnTo>
                  <a:pt x="137725" y="261619"/>
                </a:lnTo>
                <a:lnTo>
                  <a:pt x="138208" y="266699"/>
                </a:lnTo>
                <a:lnTo>
                  <a:pt x="138328" y="267969"/>
                </a:lnTo>
                <a:lnTo>
                  <a:pt x="138449" y="269239"/>
                </a:lnTo>
                <a:lnTo>
                  <a:pt x="138570" y="270509"/>
                </a:lnTo>
                <a:lnTo>
                  <a:pt x="139719" y="280669"/>
                </a:lnTo>
                <a:lnTo>
                  <a:pt x="141171" y="290829"/>
                </a:lnTo>
                <a:lnTo>
                  <a:pt x="142922" y="300989"/>
                </a:lnTo>
                <a:lnTo>
                  <a:pt x="144559" y="308609"/>
                </a:lnTo>
                <a:lnTo>
                  <a:pt x="146417" y="317499"/>
                </a:lnTo>
                <a:lnTo>
                  <a:pt x="148510" y="325119"/>
                </a:lnTo>
                <a:lnTo>
                  <a:pt x="150850" y="334009"/>
                </a:lnTo>
                <a:lnTo>
                  <a:pt x="153155" y="341629"/>
                </a:lnTo>
                <a:lnTo>
                  <a:pt x="155648" y="347979"/>
                </a:lnTo>
                <a:lnTo>
                  <a:pt x="158431" y="355599"/>
                </a:lnTo>
                <a:lnTo>
                  <a:pt x="161606" y="363219"/>
                </a:lnTo>
                <a:lnTo>
                  <a:pt x="168776" y="377189"/>
                </a:lnTo>
                <a:lnTo>
                  <a:pt x="176684" y="389889"/>
                </a:lnTo>
                <a:lnTo>
                  <a:pt x="185498" y="402589"/>
                </a:lnTo>
                <a:lnTo>
                  <a:pt x="195388" y="414019"/>
                </a:lnTo>
                <a:lnTo>
                  <a:pt x="196144" y="415289"/>
                </a:lnTo>
                <a:lnTo>
                  <a:pt x="196572" y="415289"/>
                </a:lnTo>
                <a:lnTo>
                  <a:pt x="194960" y="417829"/>
                </a:lnTo>
                <a:lnTo>
                  <a:pt x="189598" y="422909"/>
                </a:lnTo>
                <a:lnTo>
                  <a:pt x="186671" y="425449"/>
                </a:lnTo>
                <a:lnTo>
                  <a:pt x="191686" y="425449"/>
                </a:lnTo>
                <a:lnTo>
                  <a:pt x="192851" y="424179"/>
                </a:lnTo>
                <a:lnTo>
                  <a:pt x="199006" y="417829"/>
                </a:lnTo>
                <a:lnTo>
                  <a:pt x="203825" y="417829"/>
                </a:lnTo>
                <a:lnTo>
                  <a:pt x="198932" y="412749"/>
                </a:lnTo>
                <a:lnTo>
                  <a:pt x="174484" y="379729"/>
                </a:lnTo>
                <a:lnTo>
                  <a:pt x="165751" y="363219"/>
                </a:lnTo>
                <a:lnTo>
                  <a:pt x="165290" y="363219"/>
                </a:lnTo>
                <a:lnTo>
                  <a:pt x="165257" y="361949"/>
                </a:lnTo>
                <a:lnTo>
                  <a:pt x="356336" y="361949"/>
                </a:lnTo>
                <a:lnTo>
                  <a:pt x="357422" y="359410"/>
                </a:lnTo>
                <a:lnTo>
                  <a:pt x="163777" y="359409"/>
                </a:lnTo>
                <a:lnTo>
                  <a:pt x="163612" y="358139"/>
                </a:lnTo>
                <a:lnTo>
                  <a:pt x="163119" y="358139"/>
                </a:lnTo>
                <a:lnTo>
                  <a:pt x="162856" y="356869"/>
                </a:lnTo>
                <a:lnTo>
                  <a:pt x="159014" y="347979"/>
                </a:lnTo>
                <a:lnTo>
                  <a:pt x="155710" y="337819"/>
                </a:lnTo>
                <a:lnTo>
                  <a:pt x="146076" y="299719"/>
                </a:lnTo>
                <a:lnTo>
                  <a:pt x="142758" y="278129"/>
                </a:lnTo>
                <a:lnTo>
                  <a:pt x="378445" y="278130"/>
                </a:lnTo>
                <a:lnTo>
                  <a:pt x="378728" y="275590"/>
                </a:lnTo>
                <a:lnTo>
                  <a:pt x="142264" y="274319"/>
                </a:lnTo>
                <a:lnTo>
                  <a:pt x="141090" y="261619"/>
                </a:lnTo>
                <a:lnTo>
                  <a:pt x="141004" y="260349"/>
                </a:lnTo>
                <a:lnTo>
                  <a:pt x="140917" y="259079"/>
                </a:lnTo>
                <a:lnTo>
                  <a:pt x="140831" y="257809"/>
                </a:lnTo>
                <a:lnTo>
                  <a:pt x="140745" y="256539"/>
                </a:lnTo>
                <a:lnTo>
                  <a:pt x="140659" y="255269"/>
                </a:lnTo>
                <a:lnTo>
                  <a:pt x="137100" y="255269"/>
                </a:lnTo>
                <a:lnTo>
                  <a:pt x="136048" y="253999"/>
                </a:lnTo>
                <a:lnTo>
                  <a:pt x="135291" y="253999"/>
                </a:lnTo>
                <a:lnTo>
                  <a:pt x="133416" y="252729"/>
                </a:lnTo>
                <a:close/>
              </a:path>
              <a:path w="518795" h="544830">
                <a:moveTo>
                  <a:pt x="284595" y="403859"/>
                </a:moveTo>
                <a:lnTo>
                  <a:pt x="281306" y="403859"/>
                </a:lnTo>
                <a:lnTo>
                  <a:pt x="278872" y="406399"/>
                </a:lnTo>
                <a:lnTo>
                  <a:pt x="277392" y="406399"/>
                </a:lnTo>
                <a:lnTo>
                  <a:pt x="277227" y="407669"/>
                </a:lnTo>
                <a:lnTo>
                  <a:pt x="284464" y="407669"/>
                </a:lnTo>
                <a:lnTo>
                  <a:pt x="285385" y="408939"/>
                </a:lnTo>
                <a:lnTo>
                  <a:pt x="285977" y="408939"/>
                </a:lnTo>
                <a:lnTo>
                  <a:pt x="286010" y="411479"/>
                </a:lnTo>
                <a:lnTo>
                  <a:pt x="285681" y="411479"/>
                </a:lnTo>
                <a:lnTo>
                  <a:pt x="285450" y="412749"/>
                </a:lnTo>
                <a:lnTo>
                  <a:pt x="285220" y="412749"/>
                </a:lnTo>
                <a:lnTo>
                  <a:pt x="284299" y="414019"/>
                </a:lnTo>
                <a:lnTo>
                  <a:pt x="284431" y="415289"/>
                </a:lnTo>
                <a:lnTo>
                  <a:pt x="286799" y="416559"/>
                </a:lnTo>
                <a:lnTo>
                  <a:pt x="286964" y="416559"/>
                </a:lnTo>
                <a:lnTo>
                  <a:pt x="286339" y="419099"/>
                </a:lnTo>
                <a:lnTo>
                  <a:pt x="286075" y="419099"/>
                </a:lnTo>
                <a:lnTo>
                  <a:pt x="285812" y="420369"/>
                </a:lnTo>
                <a:lnTo>
                  <a:pt x="289299" y="420369"/>
                </a:lnTo>
                <a:lnTo>
                  <a:pt x="290187" y="419099"/>
                </a:lnTo>
                <a:lnTo>
                  <a:pt x="290944" y="416559"/>
                </a:lnTo>
                <a:lnTo>
                  <a:pt x="288608" y="414019"/>
                </a:lnTo>
                <a:lnTo>
                  <a:pt x="289200" y="412749"/>
                </a:lnTo>
                <a:lnTo>
                  <a:pt x="289727" y="411479"/>
                </a:lnTo>
                <a:lnTo>
                  <a:pt x="289233" y="410209"/>
                </a:lnTo>
                <a:lnTo>
                  <a:pt x="288707" y="407669"/>
                </a:lnTo>
                <a:lnTo>
                  <a:pt x="288115" y="406399"/>
                </a:lnTo>
                <a:lnTo>
                  <a:pt x="284595" y="403859"/>
                </a:lnTo>
                <a:close/>
              </a:path>
              <a:path w="518795" h="544830">
                <a:moveTo>
                  <a:pt x="319199" y="393699"/>
                </a:moveTo>
                <a:lnTo>
                  <a:pt x="308640" y="393699"/>
                </a:lnTo>
                <a:lnTo>
                  <a:pt x="304660" y="396239"/>
                </a:lnTo>
                <a:lnTo>
                  <a:pt x="304233" y="397509"/>
                </a:lnTo>
                <a:lnTo>
                  <a:pt x="303772" y="397509"/>
                </a:lnTo>
                <a:lnTo>
                  <a:pt x="300812" y="400049"/>
                </a:lnTo>
                <a:lnTo>
                  <a:pt x="299200" y="401319"/>
                </a:lnTo>
                <a:lnTo>
                  <a:pt x="298838" y="402589"/>
                </a:lnTo>
                <a:lnTo>
                  <a:pt x="298213" y="402589"/>
                </a:lnTo>
                <a:lnTo>
                  <a:pt x="297391" y="403859"/>
                </a:lnTo>
                <a:lnTo>
                  <a:pt x="297490" y="405129"/>
                </a:lnTo>
                <a:lnTo>
                  <a:pt x="298608" y="406399"/>
                </a:lnTo>
                <a:lnTo>
                  <a:pt x="299134" y="406399"/>
                </a:lnTo>
                <a:lnTo>
                  <a:pt x="299660" y="407669"/>
                </a:lnTo>
                <a:lnTo>
                  <a:pt x="299924" y="407669"/>
                </a:lnTo>
                <a:lnTo>
                  <a:pt x="301404" y="408939"/>
                </a:lnTo>
                <a:lnTo>
                  <a:pt x="300614" y="410209"/>
                </a:lnTo>
                <a:lnTo>
                  <a:pt x="296207" y="410209"/>
                </a:lnTo>
                <a:lnTo>
                  <a:pt x="296865" y="411479"/>
                </a:lnTo>
                <a:lnTo>
                  <a:pt x="297062" y="412749"/>
                </a:lnTo>
                <a:lnTo>
                  <a:pt x="298871" y="414019"/>
                </a:lnTo>
                <a:lnTo>
                  <a:pt x="300417" y="415289"/>
                </a:lnTo>
                <a:lnTo>
                  <a:pt x="303575" y="412749"/>
                </a:lnTo>
                <a:lnTo>
                  <a:pt x="304529" y="410209"/>
                </a:lnTo>
                <a:lnTo>
                  <a:pt x="304463" y="407669"/>
                </a:lnTo>
                <a:lnTo>
                  <a:pt x="303970" y="406399"/>
                </a:lnTo>
                <a:lnTo>
                  <a:pt x="302588" y="405129"/>
                </a:lnTo>
                <a:lnTo>
                  <a:pt x="301305" y="403859"/>
                </a:lnTo>
                <a:lnTo>
                  <a:pt x="302029" y="403859"/>
                </a:lnTo>
                <a:lnTo>
                  <a:pt x="302950" y="402589"/>
                </a:lnTo>
                <a:lnTo>
                  <a:pt x="304364" y="401319"/>
                </a:lnTo>
                <a:lnTo>
                  <a:pt x="305351" y="400049"/>
                </a:lnTo>
                <a:lnTo>
                  <a:pt x="308279" y="397509"/>
                </a:lnTo>
                <a:lnTo>
                  <a:pt x="310844" y="396239"/>
                </a:lnTo>
                <a:lnTo>
                  <a:pt x="318870" y="396239"/>
                </a:lnTo>
                <a:lnTo>
                  <a:pt x="319397" y="394969"/>
                </a:lnTo>
                <a:lnTo>
                  <a:pt x="319199" y="393699"/>
                </a:lnTo>
                <a:close/>
              </a:path>
              <a:path w="518795" h="544830">
                <a:moveTo>
                  <a:pt x="250188" y="411479"/>
                </a:moveTo>
                <a:lnTo>
                  <a:pt x="241801" y="411479"/>
                </a:lnTo>
                <a:lnTo>
                  <a:pt x="247129" y="414019"/>
                </a:lnTo>
                <a:lnTo>
                  <a:pt x="249399" y="412749"/>
                </a:lnTo>
                <a:lnTo>
                  <a:pt x="250188" y="411479"/>
                </a:lnTo>
                <a:close/>
              </a:path>
              <a:path w="518795" h="544830">
                <a:moveTo>
                  <a:pt x="278148" y="410209"/>
                </a:moveTo>
                <a:lnTo>
                  <a:pt x="275582" y="410209"/>
                </a:lnTo>
                <a:lnTo>
                  <a:pt x="276832" y="411479"/>
                </a:lnTo>
                <a:lnTo>
                  <a:pt x="278148" y="410209"/>
                </a:lnTo>
                <a:close/>
              </a:path>
              <a:path w="518795" h="544830">
                <a:moveTo>
                  <a:pt x="252425" y="405129"/>
                </a:moveTo>
                <a:lnTo>
                  <a:pt x="249892" y="405129"/>
                </a:lnTo>
                <a:lnTo>
                  <a:pt x="248412" y="407669"/>
                </a:lnTo>
                <a:lnTo>
                  <a:pt x="247886" y="408939"/>
                </a:lnTo>
                <a:lnTo>
                  <a:pt x="247195" y="410209"/>
                </a:lnTo>
                <a:lnTo>
                  <a:pt x="250978" y="410209"/>
                </a:lnTo>
                <a:lnTo>
                  <a:pt x="251767" y="408939"/>
                </a:lnTo>
                <a:lnTo>
                  <a:pt x="261076" y="408939"/>
                </a:lnTo>
                <a:lnTo>
                  <a:pt x="263247" y="407669"/>
                </a:lnTo>
                <a:lnTo>
                  <a:pt x="276339" y="407669"/>
                </a:lnTo>
                <a:lnTo>
                  <a:pt x="276174" y="406399"/>
                </a:lnTo>
                <a:lnTo>
                  <a:pt x="253741" y="406399"/>
                </a:lnTo>
                <a:lnTo>
                  <a:pt x="252425" y="405129"/>
                </a:lnTo>
                <a:close/>
              </a:path>
              <a:path w="518795" h="544830">
                <a:moveTo>
                  <a:pt x="280319" y="408939"/>
                </a:moveTo>
                <a:lnTo>
                  <a:pt x="274201" y="408939"/>
                </a:lnTo>
                <a:lnTo>
                  <a:pt x="274596" y="410209"/>
                </a:lnTo>
                <a:lnTo>
                  <a:pt x="279365" y="410209"/>
                </a:lnTo>
                <a:lnTo>
                  <a:pt x="280319" y="408939"/>
                </a:lnTo>
                <a:close/>
              </a:path>
              <a:path w="518795" h="544830">
                <a:moveTo>
                  <a:pt x="291799" y="400049"/>
                </a:moveTo>
                <a:lnTo>
                  <a:pt x="285385" y="400049"/>
                </a:lnTo>
                <a:lnTo>
                  <a:pt x="288707" y="401319"/>
                </a:lnTo>
                <a:lnTo>
                  <a:pt x="289760" y="405129"/>
                </a:lnTo>
                <a:lnTo>
                  <a:pt x="299628" y="410209"/>
                </a:lnTo>
                <a:lnTo>
                  <a:pt x="298476" y="407669"/>
                </a:lnTo>
                <a:lnTo>
                  <a:pt x="297161" y="407669"/>
                </a:lnTo>
                <a:lnTo>
                  <a:pt x="294332" y="406399"/>
                </a:lnTo>
                <a:lnTo>
                  <a:pt x="293674" y="405129"/>
                </a:lnTo>
                <a:lnTo>
                  <a:pt x="293115" y="403859"/>
                </a:lnTo>
                <a:lnTo>
                  <a:pt x="292720" y="402589"/>
                </a:lnTo>
                <a:lnTo>
                  <a:pt x="291799" y="400049"/>
                </a:lnTo>
                <a:close/>
              </a:path>
              <a:path w="518795" h="544830">
                <a:moveTo>
                  <a:pt x="282457" y="407669"/>
                </a:moveTo>
                <a:lnTo>
                  <a:pt x="271306" y="407669"/>
                </a:lnTo>
                <a:lnTo>
                  <a:pt x="273148" y="408939"/>
                </a:lnTo>
                <a:lnTo>
                  <a:pt x="281076" y="408939"/>
                </a:lnTo>
                <a:lnTo>
                  <a:pt x="282457" y="407669"/>
                </a:lnTo>
                <a:close/>
              </a:path>
              <a:path w="518795" h="544830">
                <a:moveTo>
                  <a:pt x="275155" y="405129"/>
                </a:moveTo>
                <a:lnTo>
                  <a:pt x="256372" y="405129"/>
                </a:lnTo>
                <a:lnTo>
                  <a:pt x="255057" y="406399"/>
                </a:lnTo>
                <a:lnTo>
                  <a:pt x="276174" y="406399"/>
                </a:lnTo>
                <a:lnTo>
                  <a:pt x="275155" y="405129"/>
                </a:lnTo>
                <a:close/>
              </a:path>
              <a:path w="518795" h="544830">
                <a:moveTo>
                  <a:pt x="199565" y="374649"/>
                </a:moveTo>
                <a:lnTo>
                  <a:pt x="193513" y="374649"/>
                </a:lnTo>
                <a:lnTo>
                  <a:pt x="194204" y="375919"/>
                </a:lnTo>
                <a:lnTo>
                  <a:pt x="195914" y="375919"/>
                </a:lnTo>
                <a:lnTo>
                  <a:pt x="196440" y="377189"/>
                </a:lnTo>
                <a:lnTo>
                  <a:pt x="196671" y="378459"/>
                </a:lnTo>
                <a:lnTo>
                  <a:pt x="196835" y="378459"/>
                </a:lnTo>
                <a:lnTo>
                  <a:pt x="197032" y="379729"/>
                </a:lnTo>
                <a:lnTo>
                  <a:pt x="197460" y="379729"/>
                </a:lnTo>
                <a:lnTo>
                  <a:pt x="197592" y="380999"/>
                </a:lnTo>
                <a:lnTo>
                  <a:pt x="199236" y="384809"/>
                </a:lnTo>
                <a:lnTo>
                  <a:pt x="221834" y="396239"/>
                </a:lnTo>
                <a:lnTo>
                  <a:pt x="224564" y="397509"/>
                </a:lnTo>
                <a:lnTo>
                  <a:pt x="254202" y="403859"/>
                </a:lnTo>
                <a:lnTo>
                  <a:pt x="272161" y="403859"/>
                </a:lnTo>
                <a:lnTo>
                  <a:pt x="277753" y="402589"/>
                </a:lnTo>
                <a:lnTo>
                  <a:pt x="278543" y="401319"/>
                </a:lnTo>
                <a:lnTo>
                  <a:pt x="257820" y="401319"/>
                </a:lnTo>
                <a:lnTo>
                  <a:pt x="253083" y="400049"/>
                </a:lnTo>
                <a:lnTo>
                  <a:pt x="242162" y="398779"/>
                </a:lnTo>
                <a:lnTo>
                  <a:pt x="236439" y="396239"/>
                </a:lnTo>
                <a:lnTo>
                  <a:pt x="228150" y="394969"/>
                </a:lnTo>
                <a:lnTo>
                  <a:pt x="216736" y="392429"/>
                </a:lnTo>
                <a:lnTo>
                  <a:pt x="213841" y="391159"/>
                </a:lnTo>
                <a:lnTo>
                  <a:pt x="209696" y="388619"/>
                </a:lnTo>
                <a:lnTo>
                  <a:pt x="208315" y="388619"/>
                </a:lnTo>
                <a:lnTo>
                  <a:pt x="203216" y="384809"/>
                </a:lnTo>
                <a:lnTo>
                  <a:pt x="200782" y="382269"/>
                </a:lnTo>
                <a:lnTo>
                  <a:pt x="199795" y="377189"/>
                </a:lnTo>
                <a:lnTo>
                  <a:pt x="199664" y="375919"/>
                </a:lnTo>
                <a:lnTo>
                  <a:pt x="199565" y="374649"/>
                </a:lnTo>
                <a:close/>
              </a:path>
              <a:path w="518795" h="544830">
                <a:moveTo>
                  <a:pt x="285253" y="396239"/>
                </a:moveTo>
                <a:lnTo>
                  <a:pt x="280516" y="397509"/>
                </a:lnTo>
                <a:lnTo>
                  <a:pt x="278905" y="398779"/>
                </a:lnTo>
                <a:lnTo>
                  <a:pt x="277424" y="398779"/>
                </a:lnTo>
                <a:lnTo>
                  <a:pt x="275944" y="400049"/>
                </a:lnTo>
                <a:lnTo>
                  <a:pt x="271800" y="401319"/>
                </a:lnTo>
                <a:lnTo>
                  <a:pt x="281372" y="401319"/>
                </a:lnTo>
                <a:lnTo>
                  <a:pt x="285385" y="400049"/>
                </a:lnTo>
                <a:lnTo>
                  <a:pt x="291799" y="400049"/>
                </a:lnTo>
                <a:lnTo>
                  <a:pt x="290878" y="397509"/>
                </a:lnTo>
                <a:lnTo>
                  <a:pt x="285253" y="396239"/>
                </a:lnTo>
                <a:close/>
              </a:path>
              <a:path w="518795" h="544830">
                <a:moveTo>
                  <a:pt x="318541" y="396239"/>
                </a:moveTo>
                <a:lnTo>
                  <a:pt x="316272" y="396239"/>
                </a:lnTo>
                <a:lnTo>
                  <a:pt x="317884" y="397509"/>
                </a:lnTo>
                <a:lnTo>
                  <a:pt x="318541" y="396239"/>
                </a:lnTo>
                <a:close/>
              </a:path>
              <a:path w="518795" h="544830">
                <a:moveTo>
                  <a:pt x="319133" y="392429"/>
                </a:moveTo>
                <a:lnTo>
                  <a:pt x="313443" y="392429"/>
                </a:lnTo>
                <a:lnTo>
                  <a:pt x="312752" y="393699"/>
                </a:lnTo>
                <a:lnTo>
                  <a:pt x="318311" y="393699"/>
                </a:lnTo>
                <a:lnTo>
                  <a:pt x="319133" y="392429"/>
                </a:lnTo>
                <a:close/>
              </a:path>
              <a:path w="518795" h="544830">
                <a:moveTo>
                  <a:pt x="321403" y="388619"/>
                </a:moveTo>
                <a:lnTo>
                  <a:pt x="319101" y="388619"/>
                </a:lnTo>
                <a:lnTo>
                  <a:pt x="316765" y="389889"/>
                </a:lnTo>
                <a:lnTo>
                  <a:pt x="314528" y="391159"/>
                </a:lnTo>
                <a:lnTo>
                  <a:pt x="314167" y="392429"/>
                </a:lnTo>
                <a:lnTo>
                  <a:pt x="320186" y="392429"/>
                </a:lnTo>
                <a:lnTo>
                  <a:pt x="322193" y="393699"/>
                </a:lnTo>
                <a:lnTo>
                  <a:pt x="330153" y="393699"/>
                </a:lnTo>
                <a:lnTo>
                  <a:pt x="326008" y="391159"/>
                </a:lnTo>
                <a:lnTo>
                  <a:pt x="324824" y="391159"/>
                </a:lnTo>
                <a:lnTo>
                  <a:pt x="323607" y="389889"/>
                </a:lnTo>
                <a:lnTo>
                  <a:pt x="321403" y="388619"/>
                </a:lnTo>
                <a:close/>
              </a:path>
              <a:path w="518795" h="544830">
                <a:moveTo>
                  <a:pt x="189006" y="361949"/>
                </a:moveTo>
                <a:lnTo>
                  <a:pt x="185289" y="361949"/>
                </a:lnTo>
                <a:lnTo>
                  <a:pt x="185454" y="363219"/>
                </a:lnTo>
                <a:lnTo>
                  <a:pt x="186013" y="368299"/>
                </a:lnTo>
                <a:lnTo>
                  <a:pt x="188217" y="370839"/>
                </a:lnTo>
                <a:lnTo>
                  <a:pt x="192559" y="374649"/>
                </a:lnTo>
                <a:lnTo>
                  <a:pt x="198611" y="374649"/>
                </a:lnTo>
                <a:lnTo>
                  <a:pt x="196243" y="372109"/>
                </a:lnTo>
                <a:lnTo>
                  <a:pt x="194467" y="372109"/>
                </a:lnTo>
                <a:lnTo>
                  <a:pt x="190421" y="368299"/>
                </a:lnTo>
                <a:lnTo>
                  <a:pt x="189204" y="365759"/>
                </a:lnTo>
                <a:lnTo>
                  <a:pt x="189138" y="364489"/>
                </a:lnTo>
                <a:lnTo>
                  <a:pt x="189072" y="363219"/>
                </a:lnTo>
                <a:lnTo>
                  <a:pt x="189006" y="361949"/>
                </a:lnTo>
                <a:close/>
              </a:path>
              <a:path w="518795" h="544830">
                <a:moveTo>
                  <a:pt x="378445" y="278130"/>
                </a:moveTo>
                <a:lnTo>
                  <a:pt x="374888" y="278130"/>
                </a:lnTo>
                <a:lnTo>
                  <a:pt x="375020" y="279400"/>
                </a:lnTo>
                <a:lnTo>
                  <a:pt x="373835" y="288290"/>
                </a:lnTo>
                <a:lnTo>
                  <a:pt x="362750" y="335280"/>
                </a:lnTo>
                <a:lnTo>
                  <a:pt x="360152" y="344170"/>
                </a:lnTo>
                <a:lnTo>
                  <a:pt x="357586" y="350520"/>
                </a:lnTo>
                <a:lnTo>
                  <a:pt x="354264" y="358139"/>
                </a:lnTo>
                <a:lnTo>
                  <a:pt x="165553" y="359409"/>
                </a:lnTo>
                <a:lnTo>
                  <a:pt x="357422" y="359410"/>
                </a:lnTo>
                <a:lnTo>
                  <a:pt x="361435" y="349250"/>
                </a:lnTo>
                <a:lnTo>
                  <a:pt x="362750" y="344170"/>
                </a:lnTo>
                <a:lnTo>
                  <a:pt x="365152" y="339090"/>
                </a:lnTo>
                <a:lnTo>
                  <a:pt x="376533" y="292100"/>
                </a:lnTo>
                <a:lnTo>
                  <a:pt x="377735" y="284480"/>
                </a:lnTo>
                <a:lnTo>
                  <a:pt x="378445" y="278130"/>
                </a:lnTo>
                <a:close/>
              </a:path>
              <a:path w="518795" h="544830">
                <a:moveTo>
                  <a:pt x="379658" y="187960"/>
                </a:moveTo>
                <a:lnTo>
                  <a:pt x="375974" y="187960"/>
                </a:lnTo>
                <a:lnTo>
                  <a:pt x="376094" y="189230"/>
                </a:lnTo>
                <a:lnTo>
                  <a:pt x="376215" y="190500"/>
                </a:lnTo>
                <a:lnTo>
                  <a:pt x="376339" y="191807"/>
                </a:lnTo>
                <a:lnTo>
                  <a:pt x="376457" y="193040"/>
                </a:lnTo>
                <a:lnTo>
                  <a:pt x="376510" y="262890"/>
                </a:lnTo>
                <a:lnTo>
                  <a:pt x="376209" y="266700"/>
                </a:lnTo>
                <a:lnTo>
                  <a:pt x="376108" y="267970"/>
                </a:lnTo>
                <a:lnTo>
                  <a:pt x="376008" y="269240"/>
                </a:lnTo>
                <a:lnTo>
                  <a:pt x="375907" y="270510"/>
                </a:lnTo>
                <a:lnTo>
                  <a:pt x="375151" y="275590"/>
                </a:lnTo>
                <a:lnTo>
                  <a:pt x="378728" y="275590"/>
                </a:lnTo>
                <a:lnTo>
                  <a:pt x="379512" y="267970"/>
                </a:lnTo>
                <a:lnTo>
                  <a:pt x="379894" y="262890"/>
                </a:lnTo>
                <a:lnTo>
                  <a:pt x="379990" y="261620"/>
                </a:lnTo>
                <a:lnTo>
                  <a:pt x="380085" y="260350"/>
                </a:lnTo>
                <a:lnTo>
                  <a:pt x="380217" y="259080"/>
                </a:lnTo>
                <a:lnTo>
                  <a:pt x="380316" y="257810"/>
                </a:lnTo>
                <a:lnTo>
                  <a:pt x="381993" y="256540"/>
                </a:lnTo>
                <a:lnTo>
                  <a:pt x="386368" y="254000"/>
                </a:lnTo>
                <a:lnTo>
                  <a:pt x="380612" y="254000"/>
                </a:lnTo>
                <a:lnTo>
                  <a:pt x="380727" y="248920"/>
                </a:lnTo>
                <a:lnTo>
                  <a:pt x="380809" y="208280"/>
                </a:lnTo>
                <a:lnTo>
                  <a:pt x="383835" y="205740"/>
                </a:lnTo>
                <a:lnTo>
                  <a:pt x="387870" y="203200"/>
                </a:lnTo>
                <a:lnTo>
                  <a:pt x="380513" y="203200"/>
                </a:lnTo>
                <a:lnTo>
                  <a:pt x="380414" y="201930"/>
                </a:lnTo>
                <a:lnTo>
                  <a:pt x="380381" y="200660"/>
                </a:lnTo>
                <a:lnTo>
                  <a:pt x="380118" y="198120"/>
                </a:lnTo>
                <a:lnTo>
                  <a:pt x="380030" y="195580"/>
                </a:lnTo>
                <a:lnTo>
                  <a:pt x="379987" y="194310"/>
                </a:lnTo>
                <a:lnTo>
                  <a:pt x="379888" y="193040"/>
                </a:lnTo>
                <a:lnTo>
                  <a:pt x="379789" y="190500"/>
                </a:lnTo>
                <a:lnTo>
                  <a:pt x="379658" y="189230"/>
                </a:lnTo>
                <a:lnTo>
                  <a:pt x="379658" y="187960"/>
                </a:lnTo>
                <a:close/>
              </a:path>
              <a:path w="518795" h="544830">
                <a:moveTo>
                  <a:pt x="141541" y="187959"/>
                </a:moveTo>
                <a:lnTo>
                  <a:pt x="138186" y="187959"/>
                </a:lnTo>
                <a:lnTo>
                  <a:pt x="138098" y="189229"/>
                </a:lnTo>
                <a:lnTo>
                  <a:pt x="138010" y="190499"/>
                </a:lnTo>
                <a:lnTo>
                  <a:pt x="137919" y="191807"/>
                </a:lnTo>
                <a:lnTo>
                  <a:pt x="137816" y="193039"/>
                </a:lnTo>
                <a:lnTo>
                  <a:pt x="137709" y="194309"/>
                </a:lnTo>
                <a:lnTo>
                  <a:pt x="137602" y="195579"/>
                </a:lnTo>
                <a:lnTo>
                  <a:pt x="137495" y="196849"/>
                </a:lnTo>
                <a:lnTo>
                  <a:pt x="137388" y="198119"/>
                </a:lnTo>
                <a:lnTo>
                  <a:pt x="137281" y="199389"/>
                </a:lnTo>
                <a:lnTo>
                  <a:pt x="137174" y="200659"/>
                </a:lnTo>
                <a:lnTo>
                  <a:pt x="137067" y="201929"/>
                </a:lnTo>
                <a:lnTo>
                  <a:pt x="131245" y="201929"/>
                </a:lnTo>
                <a:lnTo>
                  <a:pt x="132890" y="203199"/>
                </a:lnTo>
                <a:lnTo>
                  <a:pt x="134173" y="204469"/>
                </a:lnTo>
                <a:lnTo>
                  <a:pt x="136903" y="205739"/>
                </a:lnTo>
                <a:lnTo>
                  <a:pt x="136995" y="248919"/>
                </a:lnTo>
                <a:lnTo>
                  <a:pt x="137062" y="250189"/>
                </a:lnTo>
                <a:lnTo>
                  <a:pt x="137129" y="251459"/>
                </a:lnTo>
                <a:lnTo>
                  <a:pt x="137196" y="252729"/>
                </a:lnTo>
                <a:lnTo>
                  <a:pt x="137263" y="253999"/>
                </a:lnTo>
                <a:lnTo>
                  <a:pt x="137330" y="255269"/>
                </a:lnTo>
                <a:lnTo>
                  <a:pt x="140659" y="255269"/>
                </a:lnTo>
                <a:lnTo>
                  <a:pt x="140704" y="199389"/>
                </a:lnTo>
                <a:lnTo>
                  <a:pt x="140797" y="198119"/>
                </a:lnTo>
                <a:lnTo>
                  <a:pt x="140890" y="196849"/>
                </a:lnTo>
                <a:lnTo>
                  <a:pt x="140983" y="195579"/>
                </a:lnTo>
                <a:lnTo>
                  <a:pt x="141076" y="194309"/>
                </a:lnTo>
                <a:lnTo>
                  <a:pt x="141169" y="193039"/>
                </a:lnTo>
                <a:lnTo>
                  <a:pt x="141259" y="191807"/>
                </a:lnTo>
                <a:lnTo>
                  <a:pt x="141355" y="190499"/>
                </a:lnTo>
                <a:lnTo>
                  <a:pt x="141448" y="189229"/>
                </a:lnTo>
                <a:lnTo>
                  <a:pt x="141541" y="187959"/>
                </a:lnTo>
                <a:close/>
              </a:path>
              <a:path w="518795" h="544830">
                <a:moveTo>
                  <a:pt x="418955" y="201930"/>
                </a:moveTo>
                <a:lnTo>
                  <a:pt x="389888" y="201930"/>
                </a:lnTo>
                <a:lnTo>
                  <a:pt x="389834" y="203200"/>
                </a:lnTo>
                <a:lnTo>
                  <a:pt x="389727" y="205740"/>
                </a:lnTo>
                <a:lnTo>
                  <a:pt x="389620" y="208280"/>
                </a:lnTo>
                <a:lnTo>
                  <a:pt x="389513" y="210820"/>
                </a:lnTo>
                <a:lnTo>
                  <a:pt x="389405" y="213360"/>
                </a:lnTo>
                <a:lnTo>
                  <a:pt x="389303" y="214630"/>
                </a:lnTo>
                <a:lnTo>
                  <a:pt x="389200" y="215900"/>
                </a:lnTo>
                <a:lnTo>
                  <a:pt x="389097" y="217170"/>
                </a:lnTo>
                <a:lnTo>
                  <a:pt x="388995" y="218440"/>
                </a:lnTo>
                <a:lnTo>
                  <a:pt x="388892" y="219710"/>
                </a:lnTo>
                <a:lnTo>
                  <a:pt x="388789" y="220980"/>
                </a:lnTo>
                <a:lnTo>
                  <a:pt x="388687" y="222250"/>
                </a:lnTo>
                <a:lnTo>
                  <a:pt x="388584" y="223520"/>
                </a:lnTo>
                <a:lnTo>
                  <a:pt x="388481" y="224790"/>
                </a:lnTo>
                <a:lnTo>
                  <a:pt x="388378" y="226060"/>
                </a:lnTo>
                <a:lnTo>
                  <a:pt x="388276" y="227330"/>
                </a:lnTo>
                <a:lnTo>
                  <a:pt x="386825" y="241300"/>
                </a:lnTo>
                <a:lnTo>
                  <a:pt x="385381" y="251460"/>
                </a:lnTo>
                <a:lnTo>
                  <a:pt x="382190" y="252730"/>
                </a:lnTo>
                <a:lnTo>
                  <a:pt x="380612" y="254000"/>
                </a:lnTo>
                <a:lnTo>
                  <a:pt x="386368" y="254000"/>
                </a:lnTo>
                <a:lnTo>
                  <a:pt x="395183" y="248920"/>
                </a:lnTo>
                <a:lnTo>
                  <a:pt x="428308" y="248920"/>
                </a:lnTo>
                <a:lnTo>
                  <a:pt x="428320" y="232410"/>
                </a:lnTo>
                <a:lnTo>
                  <a:pt x="417222" y="232410"/>
                </a:lnTo>
                <a:lnTo>
                  <a:pt x="417321" y="227330"/>
                </a:lnTo>
                <a:lnTo>
                  <a:pt x="417436" y="226060"/>
                </a:lnTo>
                <a:lnTo>
                  <a:pt x="417551" y="224790"/>
                </a:lnTo>
                <a:lnTo>
                  <a:pt x="417666" y="223520"/>
                </a:lnTo>
                <a:lnTo>
                  <a:pt x="417781" y="222250"/>
                </a:lnTo>
                <a:lnTo>
                  <a:pt x="417896" y="220980"/>
                </a:lnTo>
                <a:lnTo>
                  <a:pt x="418012" y="219710"/>
                </a:lnTo>
                <a:lnTo>
                  <a:pt x="418555" y="210820"/>
                </a:lnTo>
                <a:lnTo>
                  <a:pt x="418633" y="209550"/>
                </a:lnTo>
                <a:lnTo>
                  <a:pt x="418759" y="207010"/>
                </a:lnTo>
                <a:lnTo>
                  <a:pt x="418857" y="204470"/>
                </a:lnTo>
                <a:lnTo>
                  <a:pt x="418955" y="201930"/>
                </a:lnTo>
                <a:close/>
              </a:path>
              <a:path w="518795" h="544830">
                <a:moveTo>
                  <a:pt x="132413" y="250189"/>
                </a:moveTo>
                <a:lnTo>
                  <a:pt x="123482" y="250189"/>
                </a:lnTo>
                <a:lnTo>
                  <a:pt x="126245" y="252729"/>
                </a:lnTo>
                <a:lnTo>
                  <a:pt x="132890" y="252729"/>
                </a:lnTo>
                <a:lnTo>
                  <a:pt x="132413" y="250189"/>
                </a:lnTo>
                <a:close/>
              </a:path>
              <a:path w="518795" h="544830">
                <a:moveTo>
                  <a:pt x="66066" y="157479"/>
                </a:moveTo>
                <a:lnTo>
                  <a:pt x="61642" y="157479"/>
                </a:lnTo>
                <a:lnTo>
                  <a:pt x="62629" y="158749"/>
                </a:lnTo>
                <a:lnTo>
                  <a:pt x="70506" y="163829"/>
                </a:lnTo>
                <a:lnTo>
                  <a:pt x="78628" y="170179"/>
                </a:lnTo>
                <a:lnTo>
                  <a:pt x="86965" y="175259"/>
                </a:lnTo>
                <a:lnTo>
                  <a:pt x="95687" y="180339"/>
                </a:lnTo>
                <a:lnTo>
                  <a:pt x="96016" y="181609"/>
                </a:lnTo>
                <a:lnTo>
                  <a:pt x="96707" y="181609"/>
                </a:lnTo>
                <a:lnTo>
                  <a:pt x="97694" y="182879"/>
                </a:lnTo>
                <a:lnTo>
                  <a:pt x="98121" y="182879"/>
                </a:lnTo>
                <a:lnTo>
                  <a:pt x="98185" y="184149"/>
                </a:lnTo>
                <a:lnTo>
                  <a:pt x="98249" y="185419"/>
                </a:lnTo>
                <a:lnTo>
                  <a:pt x="98312" y="186689"/>
                </a:lnTo>
                <a:lnTo>
                  <a:pt x="98376" y="187959"/>
                </a:lnTo>
                <a:lnTo>
                  <a:pt x="98440" y="189229"/>
                </a:lnTo>
                <a:lnTo>
                  <a:pt x="98504" y="190499"/>
                </a:lnTo>
                <a:lnTo>
                  <a:pt x="98569" y="191807"/>
                </a:lnTo>
                <a:lnTo>
                  <a:pt x="98695" y="194309"/>
                </a:lnTo>
                <a:lnTo>
                  <a:pt x="98758" y="195579"/>
                </a:lnTo>
                <a:lnTo>
                  <a:pt x="98822" y="196849"/>
                </a:lnTo>
                <a:lnTo>
                  <a:pt x="98886" y="198119"/>
                </a:lnTo>
                <a:lnTo>
                  <a:pt x="99922" y="213359"/>
                </a:lnTo>
                <a:lnTo>
                  <a:pt x="100008" y="214629"/>
                </a:lnTo>
                <a:lnTo>
                  <a:pt x="100095" y="215899"/>
                </a:lnTo>
                <a:lnTo>
                  <a:pt x="101147" y="226059"/>
                </a:lnTo>
                <a:lnTo>
                  <a:pt x="101246" y="227329"/>
                </a:lnTo>
                <a:lnTo>
                  <a:pt x="101345" y="228599"/>
                </a:lnTo>
                <a:lnTo>
                  <a:pt x="101575" y="229869"/>
                </a:lnTo>
                <a:lnTo>
                  <a:pt x="101772" y="231139"/>
                </a:lnTo>
                <a:lnTo>
                  <a:pt x="101805" y="232409"/>
                </a:lnTo>
                <a:lnTo>
                  <a:pt x="129773" y="232409"/>
                </a:lnTo>
                <a:lnTo>
                  <a:pt x="128938" y="224789"/>
                </a:lnTo>
                <a:lnTo>
                  <a:pt x="127889" y="210819"/>
                </a:lnTo>
                <a:lnTo>
                  <a:pt x="128005" y="201929"/>
                </a:lnTo>
                <a:lnTo>
                  <a:pt x="128021" y="200659"/>
                </a:lnTo>
                <a:lnTo>
                  <a:pt x="134962" y="200659"/>
                </a:lnTo>
                <a:lnTo>
                  <a:pt x="111994" y="187959"/>
                </a:lnTo>
                <a:lnTo>
                  <a:pt x="89273" y="172719"/>
                </a:lnTo>
                <a:lnTo>
                  <a:pt x="78418" y="165099"/>
                </a:lnTo>
                <a:lnTo>
                  <a:pt x="69602" y="160019"/>
                </a:lnTo>
                <a:lnTo>
                  <a:pt x="66066" y="157479"/>
                </a:lnTo>
                <a:close/>
              </a:path>
              <a:path w="518795" h="544830">
                <a:moveTo>
                  <a:pt x="460181" y="160020"/>
                </a:moveTo>
                <a:lnTo>
                  <a:pt x="456596" y="160020"/>
                </a:lnTo>
                <a:lnTo>
                  <a:pt x="456692" y="161290"/>
                </a:lnTo>
                <a:lnTo>
                  <a:pt x="456788" y="162560"/>
                </a:lnTo>
                <a:lnTo>
                  <a:pt x="456884" y="163830"/>
                </a:lnTo>
                <a:lnTo>
                  <a:pt x="456956" y="164782"/>
                </a:lnTo>
                <a:lnTo>
                  <a:pt x="457075" y="166370"/>
                </a:lnTo>
                <a:lnTo>
                  <a:pt x="457171" y="167640"/>
                </a:lnTo>
                <a:lnTo>
                  <a:pt x="457267" y="168910"/>
                </a:lnTo>
                <a:lnTo>
                  <a:pt x="457363" y="170180"/>
                </a:lnTo>
                <a:lnTo>
                  <a:pt x="457459" y="171450"/>
                </a:lnTo>
                <a:lnTo>
                  <a:pt x="457528" y="172720"/>
                </a:lnTo>
                <a:lnTo>
                  <a:pt x="457596" y="173990"/>
                </a:lnTo>
                <a:lnTo>
                  <a:pt x="457665" y="175260"/>
                </a:lnTo>
                <a:lnTo>
                  <a:pt x="457737" y="176595"/>
                </a:lnTo>
                <a:lnTo>
                  <a:pt x="457802" y="177800"/>
                </a:lnTo>
                <a:lnTo>
                  <a:pt x="457870" y="179070"/>
                </a:lnTo>
                <a:lnTo>
                  <a:pt x="457939" y="180340"/>
                </a:lnTo>
                <a:lnTo>
                  <a:pt x="458007" y="181610"/>
                </a:lnTo>
                <a:lnTo>
                  <a:pt x="458076" y="182880"/>
                </a:lnTo>
                <a:lnTo>
                  <a:pt x="458199" y="186690"/>
                </a:lnTo>
                <a:lnTo>
                  <a:pt x="458323" y="190500"/>
                </a:lnTo>
                <a:lnTo>
                  <a:pt x="458446" y="194310"/>
                </a:lnTo>
                <a:lnTo>
                  <a:pt x="458536" y="207010"/>
                </a:lnTo>
                <a:lnTo>
                  <a:pt x="447557" y="213360"/>
                </a:lnTo>
                <a:lnTo>
                  <a:pt x="437073" y="220980"/>
                </a:lnTo>
                <a:lnTo>
                  <a:pt x="426984" y="227330"/>
                </a:lnTo>
                <a:lnTo>
                  <a:pt x="417222" y="232410"/>
                </a:lnTo>
                <a:lnTo>
                  <a:pt x="428320" y="232410"/>
                </a:lnTo>
                <a:lnTo>
                  <a:pt x="428307" y="229870"/>
                </a:lnTo>
                <a:lnTo>
                  <a:pt x="439472" y="222250"/>
                </a:lnTo>
                <a:lnTo>
                  <a:pt x="450223" y="215900"/>
                </a:lnTo>
                <a:lnTo>
                  <a:pt x="460419" y="209550"/>
                </a:lnTo>
                <a:lnTo>
                  <a:pt x="468018" y="204470"/>
                </a:lnTo>
                <a:lnTo>
                  <a:pt x="461727" y="204470"/>
                </a:lnTo>
                <a:lnTo>
                  <a:pt x="461628" y="196850"/>
                </a:lnTo>
                <a:lnTo>
                  <a:pt x="461025" y="177800"/>
                </a:lnTo>
                <a:lnTo>
                  <a:pt x="460953" y="176595"/>
                </a:lnTo>
                <a:lnTo>
                  <a:pt x="460872" y="175260"/>
                </a:lnTo>
                <a:lnTo>
                  <a:pt x="460784" y="173990"/>
                </a:lnTo>
                <a:lnTo>
                  <a:pt x="460696" y="172720"/>
                </a:lnTo>
                <a:lnTo>
                  <a:pt x="460609" y="171450"/>
                </a:lnTo>
                <a:lnTo>
                  <a:pt x="460510" y="168910"/>
                </a:lnTo>
                <a:lnTo>
                  <a:pt x="460379" y="167640"/>
                </a:lnTo>
                <a:lnTo>
                  <a:pt x="460296" y="166370"/>
                </a:lnTo>
                <a:lnTo>
                  <a:pt x="460198" y="164782"/>
                </a:lnTo>
                <a:lnTo>
                  <a:pt x="460148" y="163830"/>
                </a:lnTo>
                <a:lnTo>
                  <a:pt x="474852" y="163830"/>
                </a:lnTo>
                <a:lnTo>
                  <a:pt x="475641" y="162560"/>
                </a:lnTo>
                <a:lnTo>
                  <a:pt x="476299" y="162560"/>
                </a:lnTo>
                <a:lnTo>
                  <a:pt x="477370" y="161290"/>
                </a:lnTo>
                <a:lnTo>
                  <a:pt x="468733" y="161290"/>
                </a:lnTo>
                <a:lnTo>
                  <a:pt x="460181" y="160020"/>
                </a:lnTo>
                <a:close/>
              </a:path>
              <a:path w="518795" h="544830">
                <a:moveTo>
                  <a:pt x="14927" y="177799"/>
                </a:moveTo>
                <a:lnTo>
                  <a:pt x="7960" y="177799"/>
                </a:lnTo>
                <a:lnTo>
                  <a:pt x="20953" y="182879"/>
                </a:lnTo>
                <a:lnTo>
                  <a:pt x="42787" y="191807"/>
                </a:lnTo>
                <a:lnTo>
                  <a:pt x="43260" y="191807"/>
                </a:lnTo>
                <a:lnTo>
                  <a:pt x="43616" y="194309"/>
                </a:lnTo>
                <a:lnTo>
                  <a:pt x="43945" y="195579"/>
                </a:lnTo>
                <a:lnTo>
                  <a:pt x="44209" y="196849"/>
                </a:lnTo>
                <a:lnTo>
                  <a:pt x="44537" y="196849"/>
                </a:lnTo>
                <a:lnTo>
                  <a:pt x="45261" y="200659"/>
                </a:lnTo>
                <a:lnTo>
                  <a:pt x="45261" y="201929"/>
                </a:lnTo>
                <a:lnTo>
                  <a:pt x="44406" y="205739"/>
                </a:lnTo>
                <a:lnTo>
                  <a:pt x="47970" y="205739"/>
                </a:lnTo>
                <a:lnTo>
                  <a:pt x="48090" y="204469"/>
                </a:lnTo>
                <a:lnTo>
                  <a:pt x="48156" y="203199"/>
                </a:lnTo>
                <a:lnTo>
                  <a:pt x="55063" y="203199"/>
                </a:lnTo>
                <a:lnTo>
                  <a:pt x="53517" y="201929"/>
                </a:lnTo>
                <a:lnTo>
                  <a:pt x="52794" y="201929"/>
                </a:lnTo>
                <a:lnTo>
                  <a:pt x="51675" y="200659"/>
                </a:lnTo>
                <a:lnTo>
                  <a:pt x="50623" y="200659"/>
                </a:lnTo>
                <a:lnTo>
                  <a:pt x="48518" y="199389"/>
                </a:lnTo>
                <a:lnTo>
                  <a:pt x="48024" y="198119"/>
                </a:lnTo>
                <a:lnTo>
                  <a:pt x="47432" y="195579"/>
                </a:lnTo>
                <a:lnTo>
                  <a:pt x="45853" y="189229"/>
                </a:lnTo>
                <a:lnTo>
                  <a:pt x="45228" y="189229"/>
                </a:lnTo>
                <a:lnTo>
                  <a:pt x="44176" y="187959"/>
                </a:lnTo>
                <a:lnTo>
                  <a:pt x="40821" y="187959"/>
                </a:lnTo>
                <a:lnTo>
                  <a:pt x="39242" y="186689"/>
                </a:lnTo>
                <a:lnTo>
                  <a:pt x="14927" y="177799"/>
                </a:lnTo>
                <a:close/>
              </a:path>
              <a:path w="518795" h="544830">
                <a:moveTo>
                  <a:pt x="516429" y="177800"/>
                </a:moveTo>
                <a:lnTo>
                  <a:pt x="511298" y="177800"/>
                </a:lnTo>
                <a:lnTo>
                  <a:pt x="493151" y="199390"/>
                </a:lnTo>
                <a:lnTo>
                  <a:pt x="487121" y="205740"/>
                </a:lnTo>
                <a:lnTo>
                  <a:pt x="491759" y="205740"/>
                </a:lnTo>
                <a:lnTo>
                  <a:pt x="516429" y="177800"/>
                </a:lnTo>
                <a:close/>
              </a:path>
              <a:path w="518795" h="544830">
                <a:moveTo>
                  <a:pt x="517844" y="173990"/>
                </a:moveTo>
                <a:lnTo>
                  <a:pt x="514916" y="173990"/>
                </a:lnTo>
                <a:lnTo>
                  <a:pt x="496187" y="180340"/>
                </a:lnTo>
                <a:lnTo>
                  <a:pt x="479062" y="185420"/>
                </a:lnTo>
                <a:lnTo>
                  <a:pt x="478437" y="185420"/>
                </a:lnTo>
                <a:lnTo>
                  <a:pt x="477911" y="186690"/>
                </a:lnTo>
                <a:lnTo>
                  <a:pt x="474917" y="186690"/>
                </a:lnTo>
                <a:lnTo>
                  <a:pt x="474029" y="189230"/>
                </a:lnTo>
                <a:lnTo>
                  <a:pt x="473799" y="190500"/>
                </a:lnTo>
                <a:lnTo>
                  <a:pt x="473602" y="190500"/>
                </a:lnTo>
                <a:lnTo>
                  <a:pt x="470049" y="199390"/>
                </a:lnTo>
                <a:lnTo>
                  <a:pt x="469194" y="199390"/>
                </a:lnTo>
                <a:lnTo>
                  <a:pt x="467681" y="200660"/>
                </a:lnTo>
                <a:lnTo>
                  <a:pt x="466003" y="201930"/>
                </a:lnTo>
                <a:lnTo>
                  <a:pt x="464918" y="201930"/>
                </a:lnTo>
                <a:lnTo>
                  <a:pt x="463306" y="203200"/>
                </a:lnTo>
                <a:lnTo>
                  <a:pt x="462253" y="204470"/>
                </a:lnTo>
                <a:lnTo>
                  <a:pt x="468018" y="204470"/>
                </a:lnTo>
                <a:lnTo>
                  <a:pt x="469918" y="203200"/>
                </a:lnTo>
                <a:lnTo>
                  <a:pt x="473141" y="203200"/>
                </a:lnTo>
                <a:lnTo>
                  <a:pt x="473141" y="200660"/>
                </a:lnTo>
                <a:lnTo>
                  <a:pt x="474161" y="198120"/>
                </a:lnTo>
                <a:lnTo>
                  <a:pt x="474556" y="196850"/>
                </a:lnTo>
                <a:lnTo>
                  <a:pt x="474918" y="195580"/>
                </a:lnTo>
                <a:lnTo>
                  <a:pt x="476299" y="193040"/>
                </a:lnTo>
                <a:lnTo>
                  <a:pt x="476906" y="191807"/>
                </a:lnTo>
                <a:lnTo>
                  <a:pt x="477319" y="190500"/>
                </a:lnTo>
                <a:lnTo>
                  <a:pt x="477878" y="189230"/>
                </a:lnTo>
                <a:lnTo>
                  <a:pt x="478865" y="189230"/>
                </a:lnTo>
                <a:lnTo>
                  <a:pt x="484950" y="186690"/>
                </a:lnTo>
                <a:lnTo>
                  <a:pt x="491035" y="185420"/>
                </a:lnTo>
                <a:lnTo>
                  <a:pt x="506627" y="180340"/>
                </a:lnTo>
                <a:lnTo>
                  <a:pt x="508337" y="179070"/>
                </a:lnTo>
                <a:lnTo>
                  <a:pt x="511298" y="177800"/>
                </a:lnTo>
                <a:lnTo>
                  <a:pt x="516923" y="177800"/>
                </a:lnTo>
                <a:lnTo>
                  <a:pt x="517390" y="176595"/>
                </a:lnTo>
                <a:lnTo>
                  <a:pt x="518173" y="175260"/>
                </a:lnTo>
                <a:lnTo>
                  <a:pt x="517844" y="173990"/>
                </a:lnTo>
                <a:close/>
              </a:path>
              <a:path w="518795" h="544830">
                <a:moveTo>
                  <a:pt x="469951" y="144780"/>
                </a:moveTo>
                <a:lnTo>
                  <a:pt x="460872" y="144780"/>
                </a:lnTo>
                <a:lnTo>
                  <a:pt x="458563" y="146130"/>
                </a:lnTo>
                <a:lnTo>
                  <a:pt x="458397" y="146130"/>
                </a:lnTo>
                <a:lnTo>
                  <a:pt x="458284" y="147320"/>
                </a:lnTo>
                <a:lnTo>
                  <a:pt x="458164" y="148590"/>
                </a:lnTo>
                <a:lnTo>
                  <a:pt x="458043" y="149860"/>
                </a:lnTo>
                <a:lnTo>
                  <a:pt x="457944" y="151130"/>
                </a:lnTo>
                <a:lnTo>
                  <a:pt x="457451" y="153670"/>
                </a:lnTo>
                <a:lnTo>
                  <a:pt x="457385" y="154940"/>
                </a:lnTo>
                <a:lnTo>
                  <a:pt x="455773" y="156210"/>
                </a:lnTo>
                <a:lnTo>
                  <a:pt x="400348" y="190500"/>
                </a:lnTo>
                <a:lnTo>
                  <a:pt x="392387" y="195580"/>
                </a:lnTo>
                <a:lnTo>
                  <a:pt x="381861" y="203200"/>
                </a:lnTo>
                <a:lnTo>
                  <a:pt x="387870" y="203200"/>
                </a:lnTo>
                <a:lnTo>
                  <a:pt x="389888" y="201930"/>
                </a:lnTo>
                <a:lnTo>
                  <a:pt x="418955" y="201930"/>
                </a:lnTo>
                <a:lnTo>
                  <a:pt x="419053" y="199390"/>
                </a:lnTo>
                <a:lnTo>
                  <a:pt x="419151" y="196850"/>
                </a:lnTo>
                <a:lnTo>
                  <a:pt x="419258" y="193040"/>
                </a:lnTo>
                <a:lnTo>
                  <a:pt x="419375" y="187960"/>
                </a:lnTo>
                <a:lnTo>
                  <a:pt x="419492" y="182880"/>
                </a:lnTo>
                <a:lnTo>
                  <a:pt x="426241" y="177800"/>
                </a:lnTo>
                <a:lnTo>
                  <a:pt x="437739" y="171450"/>
                </a:lnTo>
                <a:lnTo>
                  <a:pt x="449374" y="163830"/>
                </a:lnTo>
                <a:lnTo>
                  <a:pt x="456596" y="160020"/>
                </a:lnTo>
                <a:lnTo>
                  <a:pt x="460181" y="160020"/>
                </a:lnTo>
                <a:lnTo>
                  <a:pt x="460346" y="158750"/>
                </a:lnTo>
                <a:lnTo>
                  <a:pt x="460609" y="156210"/>
                </a:lnTo>
                <a:lnTo>
                  <a:pt x="460823" y="154940"/>
                </a:lnTo>
                <a:lnTo>
                  <a:pt x="461300" y="151130"/>
                </a:lnTo>
                <a:lnTo>
                  <a:pt x="461727" y="148590"/>
                </a:lnTo>
                <a:lnTo>
                  <a:pt x="464063" y="147320"/>
                </a:lnTo>
                <a:lnTo>
                  <a:pt x="469951" y="144780"/>
                </a:lnTo>
                <a:close/>
              </a:path>
              <a:path w="518795" h="544830">
                <a:moveTo>
                  <a:pt x="136048" y="200659"/>
                </a:moveTo>
                <a:lnTo>
                  <a:pt x="128021" y="200659"/>
                </a:lnTo>
                <a:lnTo>
                  <a:pt x="129633" y="201929"/>
                </a:lnTo>
                <a:lnTo>
                  <a:pt x="136673" y="201929"/>
                </a:lnTo>
                <a:lnTo>
                  <a:pt x="136048" y="200659"/>
                </a:lnTo>
                <a:close/>
              </a:path>
              <a:path w="518795" h="544830">
                <a:moveTo>
                  <a:pt x="208510" y="173989"/>
                </a:moveTo>
                <a:lnTo>
                  <a:pt x="193840" y="173989"/>
                </a:lnTo>
                <a:lnTo>
                  <a:pt x="186769" y="175259"/>
                </a:lnTo>
                <a:lnTo>
                  <a:pt x="181704" y="175259"/>
                </a:lnTo>
                <a:lnTo>
                  <a:pt x="175899" y="176595"/>
                </a:lnTo>
                <a:lnTo>
                  <a:pt x="169599" y="177799"/>
                </a:lnTo>
                <a:lnTo>
                  <a:pt x="163251" y="180339"/>
                </a:lnTo>
                <a:lnTo>
                  <a:pt x="154830" y="182879"/>
                </a:lnTo>
                <a:lnTo>
                  <a:pt x="144041" y="184149"/>
                </a:lnTo>
                <a:lnTo>
                  <a:pt x="161474" y="184149"/>
                </a:lnTo>
                <a:lnTo>
                  <a:pt x="162527" y="185419"/>
                </a:lnTo>
                <a:lnTo>
                  <a:pt x="168579" y="187959"/>
                </a:lnTo>
                <a:lnTo>
                  <a:pt x="174928" y="190499"/>
                </a:lnTo>
                <a:lnTo>
                  <a:pt x="181550" y="191807"/>
                </a:lnTo>
                <a:lnTo>
                  <a:pt x="187788" y="194309"/>
                </a:lnTo>
                <a:lnTo>
                  <a:pt x="194187" y="194309"/>
                </a:lnTo>
                <a:lnTo>
                  <a:pt x="200684" y="195579"/>
                </a:lnTo>
                <a:lnTo>
                  <a:pt x="207262" y="195579"/>
                </a:lnTo>
                <a:lnTo>
                  <a:pt x="222969" y="193039"/>
                </a:lnTo>
                <a:lnTo>
                  <a:pt x="226839" y="191807"/>
                </a:lnTo>
                <a:lnTo>
                  <a:pt x="198947" y="191807"/>
                </a:lnTo>
                <a:lnTo>
                  <a:pt x="183306" y="189229"/>
                </a:lnTo>
                <a:lnTo>
                  <a:pt x="175619" y="186689"/>
                </a:lnTo>
                <a:lnTo>
                  <a:pt x="172658" y="185419"/>
                </a:lnTo>
                <a:lnTo>
                  <a:pt x="169467" y="184149"/>
                </a:lnTo>
                <a:lnTo>
                  <a:pt x="166178" y="182879"/>
                </a:lnTo>
                <a:lnTo>
                  <a:pt x="170388" y="181609"/>
                </a:lnTo>
                <a:lnTo>
                  <a:pt x="181539" y="179069"/>
                </a:lnTo>
                <a:lnTo>
                  <a:pt x="186342" y="177799"/>
                </a:lnTo>
                <a:lnTo>
                  <a:pt x="194139" y="176595"/>
                </a:lnTo>
                <a:lnTo>
                  <a:pt x="224204" y="176595"/>
                </a:lnTo>
                <a:lnTo>
                  <a:pt x="208510" y="173989"/>
                </a:lnTo>
                <a:close/>
              </a:path>
              <a:path w="518795" h="544830">
                <a:moveTo>
                  <a:pt x="275319" y="180339"/>
                </a:moveTo>
                <a:lnTo>
                  <a:pt x="267326" y="180339"/>
                </a:lnTo>
                <a:lnTo>
                  <a:pt x="275056" y="184149"/>
                </a:lnTo>
                <a:lnTo>
                  <a:pt x="281865" y="187959"/>
                </a:lnTo>
                <a:lnTo>
                  <a:pt x="288444" y="189229"/>
                </a:lnTo>
                <a:lnTo>
                  <a:pt x="295701" y="191807"/>
                </a:lnTo>
                <a:lnTo>
                  <a:pt x="309486" y="194309"/>
                </a:lnTo>
                <a:lnTo>
                  <a:pt x="322793" y="194309"/>
                </a:lnTo>
                <a:lnTo>
                  <a:pt x="335444" y="191807"/>
                </a:lnTo>
                <a:lnTo>
                  <a:pt x="316216" y="191807"/>
                </a:lnTo>
                <a:lnTo>
                  <a:pt x="307851" y="190499"/>
                </a:lnTo>
                <a:lnTo>
                  <a:pt x="289381" y="186689"/>
                </a:lnTo>
                <a:lnTo>
                  <a:pt x="282885" y="184149"/>
                </a:lnTo>
                <a:lnTo>
                  <a:pt x="281832" y="184149"/>
                </a:lnTo>
                <a:lnTo>
                  <a:pt x="289825" y="181609"/>
                </a:lnTo>
                <a:lnTo>
                  <a:pt x="276536" y="181609"/>
                </a:lnTo>
                <a:lnTo>
                  <a:pt x="275319" y="180339"/>
                </a:lnTo>
                <a:close/>
              </a:path>
              <a:path w="518795" h="544830">
                <a:moveTo>
                  <a:pt x="279793" y="148589"/>
                </a:moveTo>
                <a:lnTo>
                  <a:pt x="232722" y="148589"/>
                </a:lnTo>
                <a:lnTo>
                  <a:pt x="235847" y="149859"/>
                </a:lnTo>
                <a:lnTo>
                  <a:pt x="238412" y="152399"/>
                </a:lnTo>
                <a:lnTo>
                  <a:pt x="243478" y="157479"/>
                </a:lnTo>
                <a:lnTo>
                  <a:pt x="245024" y="161289"/>
                </a:lnTo>
                <a:lnTo>
                  <a:pt x="245090" y="162559"/>
                </a:lnTo>
                <a:lnTo>
                  <a:pt x="245205" y="164782"/>
                </a:lnTo>
                <a:lnTo>
                  <a:pt x="245287" y="166369"/>
                </a:lnTo>
                <a:lnTo>
                  <a:pt x="241175" y="166369"/>
                </a:lnTo>
                <a:lnTo>
                  <a:pt x="242754" y="167639"/>
                </a:lnTo>
                <a:lnTo>
                  <a:pt x="243544" y="168909"/>
                </a:lnTo>
                <a:lnTo>
                  <a:pt x="244498" y="170179"/>
                </a:lnTo>
                <a:lnTo>
                  <a:pt x="244399" y="171449"/>
                </a:lnTo>
                <a:lnTo>
                  <a:pt x="244300" y="172719"/>
                </a:lnTo>
                <a:lnTo>
                  <a:pt x="244695" y="175259"/>
                </a:lnTo>
                <a:lnTo>
                  <a:pt x="245912" y="179069"/>
                </a:lnTo>
                <a:lnTo>
                  <a:pt x="246274" y="180339"/>
                </a:lnTo>
                <a:lnTo>
                  <a:pt x="246537" y="180339"/>
                </a:lnTo>
                <a:lnTo>
                  <a:pt x="246241" y="181609"/>
                </a:lnTo>
                <a:lnTo>
                  <a:pt x="232623" y="181609"/>
                </a:lnTo>
                <a:lnTo>
                  <a:pt x="232261" y="182879"/>
                </a:lnTo>
                <a:lnTo>
                  <a:pt x="236998" y="182879"/>
                </a:lnTo>
                <a:lnTo>
                  <a:pt x="237228" y="184149"/>
                </a:lnTo>
                <a:lnTo>
                  <a:pt x="236603" y="185419"/>
                </a:lnTo>
                <a:lnTo>
                  <a:pt x="234531" y="185419"/>
                </a:lnTo>
                <a:lnTo>
                  <a:pt x="234202" y="186689"/>
                </a:lnTo>
                <a:lnTo>
                  <a:pt x="229531" y="186689"/>
                </a:lnTo>
                <a:lnTo>
                  <a:pt x="230682" y="187959"/>
                </a:lnTo>
                <a:lnTo>
                  <a:pt x="219104" y="187959"/>
                </a:lnTo>
                <a:lnTo>
                  <a:pt x="219630" y="189229"/>
                </a:lnTo>
                <a:lnTo>
                  <a:pt x="219959" y="189229"/>
                </a:lnTo>
                <a:lnTo>
                  <a:pt x="220354" y="190499"/>
                </a:lnTo>
                <a:lnTo>
                  <a:pt x="206933" y="190499"/>
                </a:lnTo>
                <a:lnTo>
                  <a:pt x="208356" y="191807"/>
                </a:lnTo>
                <a:lnTo>
                  <a:pt x="226839" y="191807"/>
                </a:lnTo>
                <a:lnTo>
                  <a:pt x="239070" y="187959"/>
                </a:lnTo>
                <a:lnTo>
                  <a:pt x="241340" y="186689"/>
                </a:lnTo>
                <a:lnTo>
                  <a:pt x="243511" y="185419"/>
                </a:lnTo>
                <a:lnTo>
                  <a:pt x="246800" y="184149"/>
                </a:lnTo>
                <a:lnTo>
                  <a:pt x="252277" y="184149"/>
                </a:lnTo>
                <a:lnTo>
                  <a:pt x="251208" y="182879"/>
                </a:lnTo>
                <a:lnTo>
                  <a:pt x="247590" y="177799"/>
                </a:lnTo>
                <a:lnTo>
                  <a:pt x="246603" y="175259"/>
                </a:lnTo>
                <a:lnTo>
                  <a:pt x="246669" y="171449"/>
                </a:lnTo>
                <a:lnTo>
                  <a:pt x="258099" y="171449"/>
                </a:lnTo>
                <a:lnTo>
                  <a:pt x="258741" y="170179"/>
                </a:lnTo>
                <a:lnTo>
                  <a:pt x="260056" y="166369"/>
                </a:lnTo>
                <a:lnTo>
                  <a:pt x="261241" y="165099"/>
                </a:lnTo>
                <a:lnTo>
                  <a:pt x="261372" y="165099"/>
                </a:lnTo>
                <a:lnTo>
                  <a:pt x="261619" y="164782"/>
                </a:lnTo>
                <a:lnTo>
                  <a:pt x="261767" y="163829"/>
                </a:lnTo>
                <a:lnTo>
                  <a:pt x="263148" y="160019"/>
                </a:lnTo>
                <a:lnTo>
                  <a:pt x="249629" y="160019"/>
                </a:lnTo>
                <a:lnTo>
                  <a:pt x="247294" y="158749"/>
                </a:lnTo>
                <a:lnTo>
                  <a:pt x="246044" y="157479"/>
                </a:lnTo>
                <a:lnTo>
                  <a:pt x="245649" y="156209"/>
                </a:lnTo>
                <a:lnTo>
                  <a:pt x="245616" y="153669"/>
                </a:lnTo>
                <a:lnTo>
                  <a:pt x="280154" y="153669"/>
                </a:lnTo>
                <a:lnTo>
                  <a:pt x="279760" y="152399"/>
                </a:lnTo>
                <a:lnTo>
                  <a:pt x="279793" y="148589"/>
                </a:lnTo>
                <a:close/>
              </a:path>
              <a:path w="518795" h="544830">
                <a:moveTo>
                  <a:pt x="259004" y="179069"/>
                </a:moveTo>
                <a:lnTo>
                  <a:pt x="257885" y="179069"/>
                </a:lnTo>
                <a:lnTo>
                  <a:pt x="258149" y="181609"/>
                </a:lnTo>
                <a:lnTo>
                  <a:pt x="258478" y="182879"/>
                </a:lnTo>
                <a:lnTo>
                  <a:pt x="258609" y="182879"/>
                </a:lnTo>
                <a:lnTo>
                  <a:pt x="258708" y="184149"/>
                </a:lnTo>
                <a:lnTo>
                  <a:pt x="258839" y="184149"/>
                </a:lnTo>
                <a:lnTo>
                  <a:pt x="258938" y="185419"/>
                </a:lnTo>
                <a:lnTo>
                  <a:pt x="259431" y="186689"/>
                </a:lnTo>
                <a:lnTo>
                  <a:pt x="259826" y="187959"/>
                </a:lnTo>
                <a:lnTo>
                  <a:pt x="260287" y="189229"/>
                </a:lnTo>
                <a:lnTo>
                  <a:pt x="260616" y="189229"/>
                </a:lnTo>
                <a:lnTo>
                  <a:pt x="260879" y="190499"/>
                </a:lnTo>
                <a:lnTo>
                  <a:pt x="261208" y="190499"/>
                </a:lnTo>
                <a:lnTo>
                  <a:pt x="262461" y="191807"/>
                </a:lnTo>
                <a:lnTo>
                  <a:pt x="262713" y="191807"/>
                </a:lnTo>
                <a:lnTo>
                  <a:pt x="264135" y="190499"/>
                </a:lnTo>
                <a:lnTo>
                  <a:pt x="264365" y="189229"/>
                </a:lnTo>
                <a:lnTo>
                  <a:pt x="264647" y="187959"/>
                </a:lnTo>
                <a:lnTo>
                  <a:pt x="262458" y="187959"/>
                </a:lnTo>
                <a:lnTo>
                  <a:pt x="258905" y="180339"/>
                </a:lnTo>
                <a:lnTo>
                  <a:pt x="259004" y="179069"/>
                </a:lnTo>
                <a:close/>
              </a:path>
              <a:path w="518795" h="544830">
                <a:moveTo>
                  <a:pt x="352741" y="176595"/>
                </a:moveTo>
                <a:lnTo>
                  <a:pt x="338351" y="176595"/>
                </a:lnTo>
                <a:lnTo>
                  <a:pt x="345119" y="177800"/>
                </a:lnTo>
                <a:lnTo>
                  <a:pt x="352718" y="180340"/>
                </a:lnTo>
                <a:lnTo>
                  <a:pt x="353178" y="180340"/>
                </a:lnTo>
                <a:lnTo>
                  <a:pt x="354297" y="181610"/>
                </a:lnTo>
                <a:lnTo>
                  <a:pt x="353737" y="181610"/>
                </a:lnTo>
                <a:lnTo>
                  <a:pt x="345251" y="185420"/>
                </a:lnTo>
                <a:lnTo>
                  <a:pt x="337685" y="187960"/>
                </a:lnTo>
                <a:lnTo>
                  <a:pt x="323236" y="191807"/>
                </a:lnTo>
                <a:lnTo>
                  <a:pt x="335536" y="191807"/>
                </a:lnTo>
                <a:lnTo>
                  <a:pt x="342258" y="189230"/>
                </a:lnTo>
                <a:lnTo>
                  <a:pt x="347981" y="187960"/>
                </a:lnTo>
                <a:lnTo>
                  <a:pt x="352915" y="185420"/>
                </a:lnTo>
                <a:lnTo>
                  <a:pt x="358375" y="182880"/>
                </a:lnTo>
                <a:lnTo>
                  <a:pt x="369600" y="182880"/>
                </a:lnTo>
                <a:lnTo>
                  <a:pt x="361040" y="179070"/>
                </a:lnTo>
                <a:lnTo>
                  <a:pt x="352741" y="176595"/>
                </a:lnTo>
                <a:close/>
              </a:path>
              <a:path w="518795" h="544830">
                <a:moveTo>
                  <a:pt x="224215" y="176595"/>
                </a:moveTo>
                <a:lnTo>
                  <a:pt x="199210" y="176595"/>
                </a:lnTo>
                <a:lnTo>
                  <a:pt x="201736" y="177799"/>
                </a:lnTo>
                <a:lnTo>
                  <a:pt x="201474" y="177799"/>
                </a:lnTo>
                <a:lnTo>
                  <a:pt x="201243" y="179069"/>
                </a:lnTo>
                <a:lnTo>
                  <a:pt x="200223" y="181609"/>
                </a:lnTo>
                <a:lnTo>
                  <a:pt x="199795" y="184149"/>
                </a:lnTo>
                <a:lnTo>
                  <a:pt x="199839" y="186689"/>
                </a:lnTo>
                <a:lnTo>
                  <a:pt x="199960" y="190499"/>
                </a:lnTo>
                <a:lnTo>
                  <a:pt x="213348" y="190499"/>
                </a:lnTo>
                <a:lnTo>
                  <a:pt x="213150" y="189229"/>
                </a:lnTo>
                <a:lnTo>
                  <a:pt x="212821" y="189229"/>
                </a:lnTo>
                <a:lnTo>
                  <a:pt x="212426" y="187959"/>
                </a:lnTo>
                <a:lnTo>
                  <a:pt x="212459" y="186689"/>
                </a:lnTo>
                <a:lnTo>
                  <a:pt x="221933" y="186689"/>
                </a:lnTo>
                <a:lnTo>
                  <a:pt x="221702" y="185419"/>
                </a:lnTo>
                <a:lnTo>
                  <a:pt x="221670" y="184149"/>
                </a:lnTo>
                <a:lnTo>
                  <a:pt x="226965" y="184149"/>
                </a:lnTo>
                <a:lnTo>
                  <a:pt x="227459" y="182879"/>
                </a:lnTo>
                <a:lnTo>
                  <a:pt x="227755" y="182879"/>
                </a:lnTo>
                <a:lnTo>
                  <a:pt x="228117" y="181609"/>
                </a:lnTo>
                <a:lnTo>
                  <a:pt x="245682" y="181609"/>
                </a:lnTo>
                <a:lnTo>
                  <a:pt x="245550" y="180339"/>
                </a:lnTo>
                <a:lnTo>
                  <a:pt x="239629" y="180339"/>
                </a:lnTo>
                <a:lnTo>
                  <a:pt x="231669" y="177799"/>
                </a:lnTo>
                <a:lnTo>
                  <a:pt x="224215" y="176595"/>
                </a:lnTo>
                <a:close/>
              </a:path>
              <a:path w="518795" h="544830">
                <a:moveTo>
                  <a:pt x="222492" y="186689"/>
                </a:moveTo>
                <a:lnTo>
                  <a:pt x="213874" y="186689"/>
                </a:lnTo>
                <a:lnTo>
                  <a:pt x="214005" y="187959"/>
                </a:lnTo>
                <a:lnTo>
                  <a:pt x="213348" y="190499"/>
                </a:lnTo>
                <a:lnTo>
                  <a:pt x="216966" y="190499"/>
                </a:lnTo>
                <a:lnTo>
                  <a:pt x="217229" y="189229"/>
                </a:lnTo>
                <a:lnTo>
                  <a:pt x="218084" y="189229"/>
                </a:lnTo>
                <a:lnTo>
                  <a:pt x="218216" y="187959"/>
                </a:lnTo>
                <a:lnTo>
                  <a:pt x="222821" y="187959"/>
                </a:lnTo>
                <a:lnTo>
                  <a:pt x="222492" y="186689"/>
                </a:lnTo>
                <a:close/>
              </a:path>
              <a:path w="518795" h="544830">
                <a:moveTo>
                  <a:pt x="252277" y="184149"/>
                </a:moveTo>
                <a:lnTo>
                  <a:pt x="248642" y="184149"/>
                </a:lnTo>
                <a:lnTo>
                  <a:pt x="253675" y="187959"/>
                </a:lnTo>
                <a:lnTo>
                  <a:pt x="255057" y="189229"/>
                </a:lnTo>
                <a:lnTo>
                  <a:pt x="257557" y="190499"/>
                </a:lnTo>
                <a:lnTo>
                  <a:pt x="258938" y="190499"/>
                </a:lnTo>
                <a:lnTo>
                  <a:pt x="258708" y="189229"/>
                </a:lnTo>
                <a:lnTo>
                  <a:pt x="258609" y="187959"/>
                </a:lnTo>
                <a:lnTo>
                  <a:pt x="258236" y="186689"/>
                </a:lnTo>
                <a:lnTo>
                  <a:pt x="255945" y="186689"/>
                </a:lnTo>
                <a:lnTo>
                  <a:pt x="253346" y="185419"/>
                </a:lnTo>
                <a:lnTo>
                  <a:pt x="252277" y="184149"/>
                </a:lnTo>
                <a:close/>
              </a:path>
              <a:path w="518795" h="544830">
                <a:moveTo>
                  <a:pt x="127758" y="134619"/>
                </a:moveTo>
                <a:lnTo>
                  <a:pt x="123745" y="134619"/>
                </a:lnTo>
                <a:lnTo>
                  <a:pt x="123416" y="135889"/>
                </a:lnTo>
                <a:lnTo>
                  <a:pt x="121607" y="137159"/>
                </a:lnTo>
                <a:lnTo>
                  <a:pt x="119963" y="138429"/>
                </a:lnTo>
                <a:lnTo>
                  <a:pt x="113844" y="143509"/>
                </a:lnTo>
                <a:lnTo>
                  <a:pt x="110193" y="147319"/>
                </a:lnTo>
                <a:lnTo>
                  <a:pt x="108417" y="151129"/>
                </a:lnTo>
                <a:lnTo>
                  <a:pt x="108483" y="162559"/>
                </a:lnTo>
                <a:lnTo>
                  <a:pt x="109766" y="167639"/>
                </a:lnTo>
                <a:lnTo>
                  <a:pt x="112331" y="172719"/>
                </a:lnTo>
                <a:lnTo>
                  <a:pt x="114798" y="177799"/>
                </a:lnTo>
                <a:lnTo>
                  <a:pt x="143350" y="187959"/>
                </a:lnTo>
                <a:lnTo>
                  <a:pt x="148416" y="186689"/>
                </a:lnTo>
                <a:lnTo>
                  <a:pt x="151968" y="185419"/>
                </a:lnTo>
                <a:lnTo>
                  <a:pt x="137725" y="185419"/>
                </a:lnTo>
                <a:lnTo>
                  <a:pt x="132988" y="184149"/>
                </a:lnTo>
                <a:lnTo>
                  <a:pt x="114765" y="170179"/>
                </a:lnTo>
                <a:lnTo>
                  <a:pt x="112989" y="166369"/>
                </a:lnTo>
                <a:lnTo>
                  <a:pt x="111969" y="162559"/>
                </a:lnTo>
                <a:lnTo>
                  <a:pt x="111871" y="156209"/>
                </a:lnTo>
                <a:lnTo>
                  <a:pt x="118811" y="156209"/>
                </a:lnTo>
                <a:lnTo>
                  <a:pt x="112496" y="152399"/>
                </a:lnTo>
                <a:lnTo>
                  <a:pt x="112594" y="151129"/>
                </a:lnTo>
                <a:lnTo>
                  <a:pt x="113055" y="149859"/>
                </a:lnTo>
                <a:lnTo>
                  <a:pt x="113976" y="148589"/>
                </a:lnTo>
                <a:lnTo>
                  <a:pt x="115259" y="147319"/>
                </a:lnTo>
                <a:lnTo>
                  <a:pt x="116398" y="146130"/>
                </a:lnTo>
                <a:lnTo>
                  <a:pt x="117759" y="144779"/>
                </a:lnTo>
                <a:lnTo>
                  <a:pt x="118976" y="143509"/>
                </a:lnTo>
                <a:lnTo>
                  <a:pt x="119798" y="143509"/>
                </a:lnTo>
                <a:lnTo>
                  <a:pt x="122298" y="140969"/>
                </a:lnTo>
                <a:lnTo>
                  <a:pt x="124272" y="139699"/>
                </a:lnTo>
                <a:lnTo>
                  <a:pt x="126969" y="137159"/>
                </a:lnTo>
                <a:lnTo>
                  <a:pt x="127758" y="134619"/>
                </a:lnTo>
                <a:close/>
              </a:path>
              <a:path w="518795" h="544830">
                <a:moveTo>
                  <a:pt x="226768" y="184149"/>
                </a:moveTo>
                <a:lnTo>
                  <a:pt x="222229" y="184149"/>
                </a:lnTo>
                <a:lnTo>
                  <a:pt x="222393" y="185419"/>
                </a:lnTo>
                <a:lnTo>
                  <a:pt x="223051" y="185419"/>
                </a:lnTo>
                <a:lnTo>
                  <a:pt x="223117" y="186689"/>
                </a:lnTo>
                <a:lnTo>
                  <a:pt x="222821" y="187959"/>
                </a:lnTo>
                <a:lnTo>
                  <a:pt x="226373" y="187959"/>
                </a:lnTo>
                <a:lnTo>
                  <a:pt x="226472" y="186689"/>
                </a:lnTo>
                <a:lnTo>
                  <a:pt x="226637" y="185419"/>
                </a:lnTo>
                <a:lnTo>
                  <a:pt x="226768" y="184149"/>
                </a:lnTo>
                <a:close/>
              </a:path>
              <a:path w="518795" h="544830">
                <a:moveTo>
                  <a:pt x="267161" y="157479"/>
                </a:moveTo>
                <a:lnTo>
                  <a:pt x="263806" y="157479"/>
                </a:lnTo>
                <a:lnTo>
                  <a:pt x="263823" y="158749"/>
                </a:lnTo>
                <a:lnTo>
                  <a:pt x="263938" y="161289"/>
                </a:lnTo>
                <a:lnTo>
                  <a:pt x="263773" y="161289"/>
                </a:lnTo>
                <a:lnTo>
                  <a:pt x="263346" y="162559"/>
                </a:lnTo>
                <a:lnTo>
                  <a:pt x="261619" y="164782"/>
                </a:lnTo>
                <a:lnTo>
                  <a:pt x="261570" y="165099"/>
                </a:lnTo>
                <a:lnTo>
                  <a:pt x="264102" y="165099"/>
                </a:lnTo>
                <a:lnTo>
                  <a:pt x="265034" y="171449"/>
                </a:lnTo>
                <a:lnTo>
                  <a:pt x="264953" y="176595"/>
                </a:lnTo>
                <a:lnTo>
                  <a:pt x="264870" y="177799"/>
                </a:lnTo>
                <a:lnTo>
                  <a:pt x="264782" y="179069"/>
                </a:lnTo>
                <a:lnTo>
                  <a:pt x="264694" y="180339"/>
                </a:lnTo>
                <a:lnTo>
                  <a:pt x="262523" y="186689"/>
                </a:lnTo>
                <a:lnTo>
                  <a:pt x="262458" y="187959"/>
                </a:lnTo>
                <a:lnTo>
                  <a:pt x="264647" y="187959"/>
                </a:lnTo>
                <a:lnTo>
                  <a:pt x="266339" y="180339"/>
                </a:lnTo>
                <a:lnTo>
                  <a:pt x="275319" y="180339"/>
                </a:lnTo>
                <a:lnTo>
                  <a:pt x="273280" y="179069"/>
                </a:lnTo>
                <a:lnTo>
                  <a:pt x="271142" y="179069"/>
                </a:lnTo>
                <a:lnTo>
                  <a:pt x="269069" y="177799"/>
                </a:lnTo>
                <a:lnTo>
                  <a:pt x="268969" y="176595"/>
                </a:lnTo>
                <a:lnTo>
                  <a:pt x="271646" y="173989"/>
                </a:lnTo>
                <a:lnTo>
                  <a:pt x="266997" y="173989"/>
                </a:lnTo>
                <a:lnTo>
                  <a:pt x="266898" y="172719"/>
                </a:lnTo>
                <a:lnTo>
                  <a:pt x="266800" y="168909"/>
                </a:lnTo>
                <a:lnTo>
                  <a:pt x="269448" y="168909"/>
                </a:lnTo>
                <a:lnTo>
                  <a:pt x="268576" y="167639"/>
                </a:lnTo>
                <a:lnTo>
                  <a:pt x="268214" y="166369"/>
                </a:lnTo>
                <a:lnTo>
                  <a:pt x="267885" y="165099"/>
                </a:lnTo>
                <a:lnTo>
                  <a:pt x="266931" y="163829"/>
                </a:lnTo>
                <a:lnTo>
                  <a:pt x="266471" y="162559"/>
                </a:lnTo>
                <a:lnTo>
                  <a:pt x="266142" y="161289"/>
                </a:lnTo>
                <a:lnTo>
                  <a:pt x="266142" y="160019"/>
                </a:lnTo>
                <a:lnTo>
                  <a:pt x="266504" y="158749"/>
                </a:lnTo>
                <a:lnTo>
                  <a:pt x="266767" y="158749"/>
                </a:lnTo>
                <a:lnTo>
                  <a:pt x="267161" y="157479"/>
                </a:lnTo>
                <a:close/>
              </a:path>
              <a:path w="518795" h="544830">
                <a:moveTo>
                  <a:pt x="369600" y="182880"/>
                </a:moveTo>
                <a:lnTo>
                  <a:pt x="359165" y="182880"/>
                </a:lnTo>
                <a:lnTo>
                  <a:pt x="363967" y="184150"/>
                </a:lnTo>
                <a:lnTo>
                  <a:pt x="368375" y="185420"/>
                </a:lnTo>
                <a:lnTo>
                  <a:pt x="372947" y="186690"/>
                </a:lnTo>
                <a:lnTo>
                  <a:pt x="374921" y="186690"/>
                </a:lnTo>
                <a:lnTo>
                  <a:pt x="375283" y="187960"/>
                </a:lnTo>
                <a:lnTo>
                  <a:pt x="388407" y="187960"/>
                </a:lnTo>
                <a:lnTo>
                  <a:pt x="395973" y="186690"/>
                </a:lnTo>
                <a:lnTo>
                  <a:pt x="399767" y="184150"/>
                </a:lnTo>
                <a:lnTo>
                  <a:pt x="372454" y="184150"/>
                </a:lnTo>
                <a:lnTo>
                  <a:pt x="369600" y="182880"/>
                </a:lnTo>
                <a:close/>
              </a:path>
              <a:path w="518795" h="544830">
                <a:moveTo>
                  <a:pt x="234334" y="185419"/>
                </a:moveTo>
                <a:lnTo>
                  <a:pt x="228347" y="185419"/>
                </a:lnTo>
                <a:lnTo>
                  <a:pt x="228446" y="186689"/>
                </a:lnTo>
                <a:lnTo>
                  <a:pt x="233840" y="186689"/>
                </a:lnTo>
                <a:lnTo>
                  <a:pt x="234334" y="185419"/>
                </a:lnTo>
                <a:close/>
              </a:path>
              <a:path w="518795" h="544830">
                <a:moveTo>
                  <a:pt x="258099" y="171449"/>
                </a:moveTo>
                <a:lnTo>
                  <a:pt x="246702" y="171449"/>
                </a:lnTo>
                <a:lnTo>
                  <a:pt x="251307" y="175259"/>
                </a:lnTo>
                <a:lnTo>
                  <a:pt x="255451" y="182879"/>
                </a:lnTo>
                <a:lnTo>
                  <a:pt x="255945" y="186689"/>
                </a:lnTo>
                <a:lnTo>
                  <a:pt x="258236" y="186689"/>
                </a:lnTo>
                <a:lnTo>
                  <a:pt x="257491" y="184149"/>
                </a:lnTo>
                <a:lnTo>
                  <a:pt x="256899" y="182879"/>
                </a:lnTo>
                <a:lnTo>
                  <a:pt x="256241" y="180339"/>
                </a:lnTo>
                <a:lnTo>
                  <a:pt x="257293" y="180339"/>
                </a:lnTo>
                <a:lnTo>
                  <a:pt x="257885" y="179069"/>
                </a:lnTo>
                <a:lnTo>
                  <a:pt x="259004" y="179069"/>
                </a:lnTo>
                <a:lnTo>
                  <a:pt x="259103" y="177799"/>
                </a:lnTo>
                <a:lnTo>
                  <a:pt x="259196" y="176595"/>
                </a:lnTo>
                <a:lnTo>
                  <a:pt x="256301" y="176595"/>
                </a:lnTo>
                <a:lnTo>
                  <a:pt x="255747" y="175259"/>
                </a:lnTo>
                <a:lnTo>
                  <a:pt x="255155" y="175259"/>
                </a:lnTo>
                <a:lnTo>
                  <a:pt x="255057" y="173989"/>
                </a:lnTo>
                <a:lnTo>
                  <a:pt x="255550" y="173989"/>
                </a:lnTo>
                <a:lnTo>
                  <a:pt x="257458" y="172719"/>
                </a:lnTo>
                <a:lnTo>
                  <a:pt x="258099" y="171449"/>
                </a:lnTo>
                <a:close/>
              </a:path>
              <a:path w="518795" h="544830">
                <a:moveTo>
                  <a:pt x="160553" y="184149"/>
                </a:moveTo>
                <a:lnTo>
                  <a:pt x="141771" y="184149"/>
                </a:lnTo>
                <a:lnTo>
                  <a:pt x="139501" y="185419"/>
                </a:lnTo>
                <a:lnTo>
                  <a:pt x="155619" y="185419"/>
                </a:lnTo>
                <a:lnTo>
                  <a:pt x="160553" y="184149"/>
                </a:lnTo>
                <a:close/>
              </a:path>
              <a:path w="518795" h="544830">
                <a:moveTo>
                  <a:pt x="231571" y="181609"/>
                </a:moveTo>
                <a:lnTo>
                  <a:pt x="228150" y="181609"/>
                </a:lnTo>
                <a:lnTo>
                  <a:pt x="228215" y="185419"/>
                </a:lnTo>
                <a:lnTo>
                  <a:pt x="235090" y="185419"/>
                </a:lnTo>
                <a:lnTo>
                  <a:pt x="235452" y="184149"/>
                </a:lnTo>
                <a:lnTo>
                  <a:pt x="231538" y="184149"/>
                </a:lnTo>
                <a:lnTo>
                  <a:pt x="231571" y="181609"/>
                </a:lnTo>
                <a:close/>
              </a:path>
              <a:path w="518795" h="544830">
                <a:moveTo>
                  <a:pt x="236077" y="182879"/>
                </a:moveTo>
                <a:lnTo>
                  <a:pt x="231867" y="182879"/>
                </a:lnTo>
                <a:lnTo>
                  <a:pt x="231538" y="184149"/>
                </a:lnTo>
                <a:lnTo>
                  <a:pt x="235682" y="184149"/>
                </a:lnTo>
                <a:lnTo>
                  <a:pt x="236077" y="182879"/>
                </a:lnTo>
                <a:close/>
              </a:path>
              <a:path w="518795" h="544830">
                <a:moveTo>
                  <a:pt x="411564" y="156210"/>
                </a:moveTo>
                <a:lnTo>
                  <a:pt x="408275" y="156210"/>
                </a:lnTo>
                <a:lnTo>
                  <a:pt x="408176" y="157480"/>
                </a:lnTo>
                <a:lnTo>
                  <a:pt x="407760" y="160020"/>
                </a:lnTo>
                <a:lnTo>
                  <a:pt x="402058" y="175260"/>
                </a:lnTo>
                <a:lnTo>
                  <a:pt x="399361" y="180340"/>
                </a:lnTo>
                <a:lnTo>
                  <a:pt x="395381" y="182880"/>
                </a:lnTo>
                <a:lnTo>
                  <a:pt x="386631" y="184150"/>
                </a:lnTo>
                <a:lnTo>
                  <a:pt x="399767" y="184150"/>
                </a:lnTo>
                <a:lnTo>
                  <a:pt x="401663" y="182880"/>
                </a:lnTo>
                <a:lnTo>
                  <a:pt x="406203" y="175260"/>
                </a:lnTo>
                <a:lnTo>
                  <a:pt x="407025" y="173990"/>
                </a:lnTo>
                <a:lnTo>
                  <a:pt x="411488" y="157480"/>
                </a:lnTo>
                <a:lnTo>
                  <a:pt x="411564" y="156210"/>
                </a:lnTo>
                <a:close/>
              </a:path>
              <a:path w="518795" h="544830">
                <a:moveTo>
                  <a:pt x="331732" y="172720"/>
                </a:moveTo>
                <a:lnTo>
                  <a:pt x="308805" y="172719"/>
                </a:lnTo>
                <a:lnTo>
                  <a:pt x="293999" y="176595"/>
                </a:lnTo>
                <a:lnTo>
                  <a:pt x="286437" y="179069"/>
                </a:lnTo>
                <a:lnTo>
                  <a:pt x="277687" y="181609"/>
                </a:lnTo>
                <a:lnTo>
                  <a:pt x="289825" y="181609"/>
                </a:lnTo>
                <a:lnTo>
                  <a:pt x="297259" y="179069"/>
                </a:lnTo>
                <a:lnTo>
                  <a:pt x="304561" y="177799"/>
                </a:lnTo>
                <a:lnTo>
                  <a:pt x="312620" y="177799"/>
                </a:lnTo>
                <a:lnTo>
                  <a:pt x="312527" y="176595"/>
                </a:lnTo>
                <a:lnTo>
                  <a:pt x="318804" y="175259"/>
                </a:lnTo>
                <a:lnTo>
                  <a:pt x="344461" y="175260"/>
                </a:lnTo>
                <a:lnTo>
                  <a:pt x="336402" y="173990"/>
                </a:lnTo>
                <a:lnTo>
                  <a:pt x="331732" y="172720"/>
                </a:lnTo>
                <a:close/>
              </a:path>
              <a:path w="518795" h="544830">
                <a:moveTo>
                  <a:pt x="312785" y="177799"/>
                </a:moveTo>
                <a:lnTo>
                  <a:pt x="304956" y="177799"/>
                </a:lnTo>
                <a:lnTo>
                  <a:pt x="305252" y="179069"/>
                </a:lnTo>
                <a:lnTo>
                  <a:pt x="305746" y="179069"/>
                </a:lnTo>
                <a:lnTo>
                  <a:pt x="306634" y="180339"/>
                </a:lnTo>
                <a:lnTo>
                  <a:pt x="307686" y="181609"/>
                </a:lnTo>
                <a:lnTo>
                  <a:pt x="311042" y="181609"/>
                </a:lnTo>
                <a:lnTo>
                  <a:pt x="312522" y="180339"/>
                </a:lnTo>
                <a:lnTo>
                  <a:pt x="312851" y="179069"/>
                </a:lnTo>
                <a:lnTo>
                  <a:pt x="312785" y="177799"/>
                </a:lnTo>
                <a:close/>
              </a:path>
              <a:path w="518795" h="544830">
                <a:moveTo>
                  <a:pt x="235024" y="160019"/>
                </a:moveTo>
                <a:lnTo>
                  <a:pt x="232689" y="160019"/>
                </a:lnTo>
                <a:lnTo>
                  <a:pt x="232738" y="163829"/>
                </a:lnTo>
                <a:lnTo>
                  <a:pt x="232853" y="166369"/>
                </a:lnTo>
                <a:lnTo>
                  <a:pt x="232952" y="167639"/>
                </a:lnTo>
                <a:lnTo>
                  <a:pt x="233906" y="171449"/>
                </a:lnTo>
                <a:lnTo>
                  <a:pt x="235584" y="173989"/>
                </a:lnTo>
                <a:lnTo>
                  <a:pt x="236801" y="175259"/>
                </a:lnTo>
                <a:lnTo>
                  <a:pt x="238347" y="177799"/>
                </a:lnTo>
                <a:lnTo>
                  <a:pt x="240287" y="180339"/>
                </a:lnTo>
                <a:lnTo>
                  <a:pt x="245550" y="180339"/>
                </a:lnTo>
                <a:lnTo>
                  <a:pt x="245238" y="179069"/>
                </a:lnTo>
                <a:lnTo>
                  <a:pt x="242886" y="179069"/>
                </a:lnTo>
                <a:lnTo>
                  <a:pt x="241998" y="177799"/>
                </a:lnTo>
                <a:lnTo>
                  <a:pt x="234728" y="161289"/>
                </a:lnTo>
                <a:lnTo>
                  <a:pt x="235024" y="160019"/>
                </a:lnTo>
                <a:close/>
              </a:path>
              <a:path w="518795" h="544830">
                <a:moveTo>
                  <a:pt x="218742" y="114299"/>
                </a:moveTo>
                <a:lnTo>
                  <a:pt x="216571" y="114299"/>
                </a:lnTo>
                <a:lnTo>
                  <a:pt x="216045" y="115569"/>
                </a:lnTo>
                <a:lnTo>
                  <a:pt x="215946" y="116839"/>
                </a:lnTo>
                <a:lnTo>
                  <a:pt x="215354" y="119379"/>
                </a:lnTo>
                <a:lnTo>
                  <a:pt x="215124" y="120649"/>
                </a:lnTo>
                <a:lnTo>
                  <a:pt x="215025" y="121919"/>
                </a:lnTo>
                <a:lnTo>
                  <a:pt x="214926" y="123189"/>
                </a:lnTo>
                <a:lnTo>
                  <a:pt x="214828" y="124459"/>
                </a:lnTo>
                <a:lnTo>
                  <a:pt x="214729" y="125729"/>
                </a:lnTo>
                <a:lnTo>
                  <a:pt x="214268" y="129539"/>
                </a:lnTo>
                <a:lnTo>
                  <a:pt x="215650" y="132079"/>
                </a:lnTo>
                <a:lnTo>
                  <a:pt x="216143" y="133349"/>
                </a:lnTo>
                <a:lnTo>
                  <a:pt x="217328" y="134619"/>
                </a:lnTo>
                <a:lnTo>
                  <a:pt x="217130" y="135889"/>
                </a:lnTo>
                <a:lnTo>
                  <a:pt x="224169" y="135889"/>
                </a:lnTo>
                <a:lnTo>
                  <a:pt x="224400" y="137159"/>
                </a:lnTo>
                <a:lnTo>
                  <a:pt x="225452" y="138429"/>
                </a:lnTo>
                <a:lnTo>
                  <a:pt x="226735" y="140969"/>
                </a:lnTo>
                <a:lnTo>
                  <a:pt x="227985" y="143509"/>
                </a:lnTo>
                <a:lnTo>
                  <a:pt x="229038" y="144779"/>
                </a:lnTo>
                <a:lnTo>
                  <a:pt x="230090" y="151129"/>
                </a:lnTo>
                <a:lnTo>
                  <a:pt x="230090" y="154939"/>
                </a:lnTo>
                <a:lnTo>
                  <a:pt x="229663" y="158749"/>
                </a:lnTo>
                <a:lnTo>
                  <a:pt x="235320" y="158749"/>
                </a:lnTo>
                <a:lnTo>
                  <a:pt x="235814" y="160019"/>
                </a:lnTo>
                <a:lnTo>
                  <a:pt x="236077" y="160019"/>
                </a:lnTo>
                <a:lnTo>
                  <a:pt x="236472" y="161289"/>
                </a:lnTo>
                <a:lnTo>
                  <a:pt x="239169" y="166369"/>
                </a:lnTo>
                <a:lnTo>
                  <a:pt x="241274" y="172719"/>
                </a:lnTo>
                <a:lnTo>
                  <a:pt x="242754" y="177799"/>
                </a:lnTo>
                <a:lnTo>
                  <a:pt x="242886" y="179069"/>
                </a:lnTo>
                <a:lnTo>
                  <a:pt x="245238" y="179069"/>
                </a:lnTo>
                <a:lnTo>
                  <a:pt x="244267" y="175259"/>
                </a:lnTo>
                <a:lnTo>
                  <a:pt x="242853" y="170179"/>
                </a:lnTo>
                <a:lnTo>
                  <a:pt x="242097" y="168909"/>
                </a:lnTo>
                <a:lnTo>
                  <a:pt x="241208" y="166369"/>
                </a:lnTo>
                <a:lnTo>
                  <a:pt x="245287" y="166369"/>
                </a:lnTo>
                <a:lnTo>
                  <a:pt x="241077" y="163829"/>
                </a:lnTo>
                <a:lnTo>
                  <a:pt x="236519" y="157479"/>
                </a:lnTo>
                <a:lnTo>
                  <a:pt x="232426" y="157479"/>
                </a:lnTo>
                <a:lnTo>
                  <a:pt x="232261" y="156209"/>
                </a:lnTo>
                <a:lnTo>
                  <a:pt x="231965" y="156209"/>
                </a:lnTo>
                <a:lnTo>
                  <a:pt x="232064" y="154939"/>
                </a:lnTo>
                <a:lnTo>
                  <a:pt x="232163" y="153669"/>
                </a:lnTo>
                <a:lnTo>
                  <a:pt x="234301" y="153669"/>
                </a:lnTo>
                <a:lnTo>
                  <a:pt x="232722" y="148589"/>
                </a:lnTo>
                <a:lnTo>
                  <a:pt x="286832" y="148589"/>
                </a:lnTo>
                <a:lnTo>
                  <a:pt x="286602" y="147319"/>
                </a:lnTo>
                <a:lnTo>
                  <a:pt x="269661" y="147319"/>
                </a:lnTo>
                <a:lnTo>
                  <a:pt x="269033" y="146130"/>
                </a:lnTo>
                <a:lnTo>
                  <a:pt x="236147" y="146130"/>
                </a:lnTo>
                <a:lnTo>
                  <a:pt x="234432" y="144779"/>
                </a:lnTo>
                <a:lnTo>
                  <a:pt x="232919" y="144779"/>
                </a:lnTo>
                <a:lnTo>
                  <a:pt x="231571" y="143509"/>
                </a:lnTo>
                <a:lnTo>
                  <a:pt x="230485" y="142239"/>
                </a:lnTo>
                <a:lnTo>
                  <a:pt x="229761" y="142239"/>
                </a:lnTo>
                <a:lnTo>
                  <a:pt x="229301" y="140969"/>
                </a:lnTo>
                <a:lnTo>
                  <a:pt x="229195" y="140645"/>
                </a:lnTo>
                <a:lnTo>
                  <a:pt x="228248" y="138429"/>
                </a:lnTo>
                <a:lnTo>
                  <a:pt x="226571" y="135889"/>
                </a:lnTo>
                <a:lnTo>
                  <a:pt x="226012" y="134619"/>
                </a:lnTo>
                <a:lnTo>
                  <a:pt x="225748" y="132079"/>
                </a:lnTo>
                <a:lnTo>
                  <a:pt x="218117" y="132079"/>
                </a:lnTo>
                <a:lnTo>
                  <a:pt x="217130" y="128269"/>
                </a:lnTo>
                <a:lnTo>
                  <a:pt x="217393" y="125729"/>
                </a:lnTo>
                <a:lnTo>
                  <a:pt x="217503" y="124459"/>
                </a:lnTo>
                <a:lnTo>
                  <a:pt x="217613" y="123189"/>
                </a:lnTo>
                <a:lnTo>
                  <a:pt x="217722" y="121919"/>
                </a:lnTo>
                <a:lnTo>
                  <a:pt x="217821" y="120649"/>
                </a:lnTo>
                <a:lnTo>
                  <a:pt x="217920" y="119379"/>
                </a:lnTo>
                <a:lnTo>
                  <a:pt x="218018" y="118109"/>
                </a:lnTo>
                <a:lnTo>
                  <a:pt x="218742" y="114299"/>
                </a:lnTo>
                <a:close/>
              </a:path>
              <a:path w="518795" h="544830">
                <a:moveTo>
                  <a:pt x="261619" y="164782"/>
                </a:moveTo>
                <a:lnTo>
                  <a:pt x="260385" y="166369"/>
                </a:lnTo>
                <a:lnTo>
                  <a:pt x="258642" y="171449"/>
                </a:lnTo>
                <a:lnTo>
                  <a:pt x="258017" y="175259"/>
                </a:lnTo>
                <a:lnTo>
                  <a:pt x="257636" y="176595"/>
                </a:lnTo>
                <a:lnTo>
                  <a:pt x="259196" y="176595"/>
                </a:lnTo>
                <a:lnTo>
                  <a:pt x="259300" y="175259"/>
                </a:lnTo>
                <a:lnTo>
                  <a:pt x="259399" y="173989"/>
                </a:lnTo>
                <a:lnTo>
                  <a:pt x="259497" y="172719"/>
                </a:lnTo>
                <a:lnTo>
                  <a:pt x="264102" y="165099"/>
                </a:lnTo>
                <a:lnTo>
                  <a:pt x="261570" y="165099"/>
                </a:lnTo>
                <a:lnTo>
                  <a:pt x="261619" y="164782"/>
                </a:lnTo>
                <a:close/>
              </a:path>
              <a:path w="518795" h="544830">
                <a:moveTo>
                  <a:pt x="344461" y="175260"/>
                </a:moveTo>
                <a:lnTo>
                  <a:pt x="324528" y="175259"/>
                </a:lnTo>
                <a:lnTo>
                  <a:pt x="338678" y="176595"/>
                </a:lnTo>
                <a:lnTo>
                  <a:pt x="352938" y="176595"/>
                </a:lnTo>
                <a:lnTo>
                  <a:pt x="344461" y="175260"/>
                </a:lnTo>
                <a:close/>
              </a:path>
              <a:path w="518795" h="544830">
                <a:moveTo>
                  <a:pt x="272803" y="157479"/>
                </a:moveTo>
                <a:lnTo>
                  <a:pt x="267161" y="157479"/>
                </a:lnTo>
                <a:lnTo>
                  <a:pt x="269135" y="160019"/>
                </a:lnTo>
                <a:lnTo>
                  <a:pt x="270549" y="163829"/>
                </a:lnTo>
                <a:lnTo>
                  <a:pt x="271306" y="166369"/>
                </a:lnTo>
                <a:lnTo>
                  <a:pt x="271142" y="167639"/>
                </a:lnTo>
                <a:lnTo>
                  <a:pt x="270878" y="168909"/>
                </a:lnTo>
                <a:lnTo>
                  <a:pt x="270319" y="170179"/>
                </a:lnTo>
                <a:lnTo>
                  <a:pt x="267786" y="170179"/>
                </a:lnTo>
                <a:lnTo>
                  <a:pt x="268839" y="172719"/>
                </a:lnTo>
                <a:lnTo>
                  <a:pt x="267984" y="172719"/>
                </a:lnTo>
                <a:lnTo>
                  <a:pt x="267490" y="173989"/>
                </a:lnTo>
                <a:lnTo>
                  <a:pt x="271646" y="173989"/>
                </a:lnTo>
                <a:lnTo>
                  <a:pt x="272951" y="172719"/>
                </a:lnTo>
                <a:lnTo>
                  <a:pt x="277030" y="168909"/>
                </a:lnTo>
                <a:lnTo>
                  <a:pt x="279184" y="167639"/>
                </a:lnTo>
                <a:lnTo>
                  <a:pt x="273378" y="167639"/>
                </a:lnTo>
                <a:lnTo>
                  <a:pt x="273502" y="164782"/>
                </a:lnTo>
                <a:lnTo>
                  <a:pt x="273609" y="162559"/>
                </a:lnTo>
                <a:lnTo>
                  <a:pt x="273641" y="161289"/>
                </a:lnTo>
                <a:lnTo>
                  <a:pt x="273247" y="158749"/>
                </a:lnTo>
                <a:lnTo>
                  <a:pt x="272803" y="157479"/>
                </a:lnTo>
                <a:close/>
              </a:path>
              <a:path w="518795" h="544830">
                <a:moveTo>
                  <a:pt x="269448" y="168909"/>
                </a:moveTo>
                <a:lnTo>
                  <a:pt x="266800" y="168909"/>
                </a:lnTo>
                <a:lnTo>
                  <a:pt x="267293" y="170179"/>
                </a:lnTo>
                <a:lnTo>
                  <a:pt x="270319" y="170179"/>
                </a:lnTo>
                <a:lnTo>
                  <a:pt x="269448" y="168909"/>
                </a:lnTo>
                <a:close/>
              </a:path>
              <a:path w="518795" h="544830">
                <a:moveTo>
                  <a:pt x="282424" y="154939"/>
                </a:moveTo>
                <a:lnTo>
                  <a:pt x="272227" y="154939"/>
                </a:lnTo>
                <a:lnTo>
                  <a:pt x="274168" y="156209"/>
                </a:lnTo>
                <a:lnTo>
                  <a:pt x="278312" y="156209"/>
                </a:lnTo>
                <a:lnTo>
                  <a:pt x="283641" y="160019"/>
                </a:lnTo>
                <a:lnTo>
                  <a:pt x="282589" y="161289"/>
                </a:lnTo>
                <a:lnTo>
                  <a:pt x="281174" y="162559"/>
                </a:lnTo>
                <a:lnTo>
                  <a:pt x="279793" y="162559"/>
                </a:lnTo>
                <a:lnTo>
                  <a:pt x="275845" y="166369"/>
                </a:lnTo>
                <a:lnTo>
                  <a:pt x="274628" y="166369"/>
                </a:lnTo>
                <a:lnTo>
                  <a:pt x="273773" y="167639"/>
                </a:lnTo>
                <a:lnTo>
                  <a:pt x="279184" y="167639"/>
                </a:lnTo>
                <a:lnTo>
                  <a:pt x="281339" y="166369"/>
                </a:lnTo>
                <a:lnTo>
                  <a:pt x="286805" y="162559"/>
                </a:lnTo>
                <a:lnTo>
                  <a:pt x="292679" y="160019"/>
                </a:lnTo>
                <a:lnTo>
                  <a:pt x="298935" y="157479"/>
                </a:lnTo>
                <a:lnTo>
                  <a:pt x="286273" y="157479"/>
                </a:lnTo>
                <a:lnTo>
                  <a:pt x="284233" y="156209"/>
                </a:lnTo>
                <a:lnTo>
                  <a:pt x="282424" y="154939"/>
                </a:lnTo>
                <a:close/>
              </a:path>
              <a:path w="518795" h="544830">
                <a:moveTo>
                  <a:pt x="474852" y="163830"/>
                </a:moveTo>
                <a:lnTo>
                  <a:pt x="473371" y="163830"/>
                </a:lnTo>
                <a:lnTo>
                  <a:pt x="474128" y="165100"/>
                </a:lnTo>
                <a:lnTo>
                  <a:pt x="474852" y="163830"/>
                </a:lnTo>
                <a:close/>
              </a:path>
              <a:path w="518795" h="544830">
                <a:moveTo>
                  <a:pt x="38321" y="138429"/>
                </a:moveTo>
                <a:lnTo>
                  <a:pt x="26051" y="138429"/>
                </a:lnTo>
                <a:lnTo>
                  <a:pt x="50850" y="146130"/>
                </a:lnTo>
                <a:lnTo>
                  <a:pt x="55754" y="148589"/>
                </a:lnTo>
                <a:lnTo>
                  <a:pt x="56280" y="149859"/>
                </a:lnTo>
                <a:lnTo>
                  <a:pt x="58188" y="154939"/>
                </a:lnTo>
                <a:lnTo>
                  <a:pt x="58177" y="156209"/>
                </a:lnTo>
                <a:lnTo>
                  <a:pt x="58057" y="160019"/>
                </a:lnTo>
                <a:lnTo>
                  <a:pt x="57958" y="161289"/>
                </a:lnTo>
                <a:lnTo>
                  <a:pt x="55656" y="161289"/>
                </a:lnTo>
                <a:lnTo>
                  <a:pt x="48583" y="162559"/>
                </a:lnTo>
                <a:lnTo>
                  <a:pt x="61312" y="162559"/>
                </a:lnTo>
                <a:lnTo>
                  <a:pt x="61389" y="161289"/>
                </a:lnTo>
                <a:lnTo>
                  <a:pt x="61466" y="160019"/>
                </a:lnTo>
                <a:lnTo>
                  <a:pt x="61543" y="158749"/>
                </a:lnTo>
                <a:lnTo>
                  <a:pt x="61642" y="157479"/>
                </a:lnTo>
                <a:lnTo>
                  <a:pt x="66066" y="157479"/>
                </a:lnTo>
                <a:lnTo>
                  <a:pt x="62530" y="154939"/>
                </a:lnTo>
                <a:lnTo>
                  <a:pt x="61511" y="153669"/>
                </a:lnTo>
                <a:lnTo>
                  <a:pt x="60918" y="153669"/>
                </a:lnTo>
                <a:lnTo>
                  <a:pt x="60096" y="151129"/>
                </a:lnTo>
                <a:lnTo>
                  <a:pt x="55820" y="144779"/>
                </a:lnTo>
                <a:lnTo>
                  <a:pt x="49636" y="142239"/>
                </a:lnTo>
                <a:lnTo>
                  <a:pt x="38321" y="138429"/>
                </a:lnTo>
                <a:close/>
              </a:path>
              <a:path w="518795" h="544830">
                <a:moveTo>
                  <a:pt x="235320" y="158749"/>
                </a:moveTo>
                <a:lnTo>
                  <a:pt x="227261" y="158749"/>
                </a:lnTo>
                <a:lnTo>
                  <a:pt x="229860" y="162559"/>
                </a:lnTo>
                <a:lnTo>
                  <a:pt x="231176" y="162559"/>
                </a:lnTo>
                <a:lnTo>
                  <a:pt x="231307" y="161289"/>
                </a:lnTo>
                <a:lnTo>
                  <a:pt x="231472" y="160019"/>
                </a:lnTo>
                <a:lnTo>
                  <a:pt x="235024" y="160019"/>
                </a:lnTo>
                <a:lnTo>
                  <a:pt x="235320" y="158749"/>
                </a:lnTo>
                <a:close/>
              </a:path>
              <a:path w="518795" h="544830">
                <a:moveTo>
                  <a:pt x="305154" y="147319"/>
                </a:moveTo>
                <a:lnTo>
                  <a:pt x="301897" y="147319"/>
                </a:lnTo>
                <a:lnTo>
                  <a:pt x="300417" y="149859"/>
                </a:lnTo>
                <a:lnTo>
                  <a:pt x="300121" y="151129"/>
                </a:lnTo>
                <a:lnTo>
                  <a:pt x="300154" y="153669"/>
                </a:lnTo>
                <a:lnTo>
                  <a:pt x="334001" y="153670"/>
                </a:lnTo>
                <a:lnTo>
                  <a:pt x="342129" y="154940"/>
                </a:lnTo>
                <a:lnTo>
                  <a:pt x="349975" y="154940"/>
                </a:lnTo>
                <a:lnTo>
                  <a:pt x="357310" y="156210"/>
                </a:lnTo>
                <a:lnTo>
                  <a:pt x="367651" y="157480"/>
                </a:lnTo>
                <a:lnTo>
                  <a:pt x="387815" y="161290"/>
                </a:lnTo>
                <a:lnTo>
                  <a:pt x="391072" y="162560"/>
                </a:lnTo>
                <a:lnTo>
                  <a:pt x="394295" y="162560"/>
                </a:lnTo>
                <a:lnTo>
                  <a:pt x="398045" y="161290"/>
                </a:lnTo>
                <a:lnTo>
                  <a:pt x="401499" y="161290"/>
                </a:lnTo>
                <a:lnTo>
                  <a:pt x="404525" y="158750"/>
                </a:lnTo>
                <a:lnTo>
                  <a:pt x="391236" y="158750"/>
                </a:lnTo>
                <a:lnTo>
                  <a:pt x="389953" y="157480"/>
                </a:lnTo>
                <a:lnTo>
                  <a:pt x="381302" y="157480"/>
                </a:lnTo>
                <a:lnTo>
                  <a:pt x="376796" y="156210"/>
                </a:lnTo>
                <a:lnTo>
                  <a:pt x="366452" y="154940"/>
                </a:lnTo>
                <a:lnTo>
                  <a:pt x="342126" y="151130"/>
                </a:lnTo>
                <a:lnTo>
                  <a:pt x="307982" y="151129"/>
                </a:lnTo>
                <a:lnTo>
                  <a:pt x="306798" y="149859"/>
                </a:lnTo>
                <a:lnTo>
                  <a:pt x="306075" y="148589"/>
                </a:lnTo>
                <a:lnTo>
                  <a:pt x="305154" y="147319"/>
                </a:lnTo>
                <a:close/>
              </a:path>
              <a:path w="518795" h="544830">
                <a:moveTo>
                  <a:pt x="133745" y="157479"/>
                </a:moveTo>
                <a:lnTo>
                  <a:pt x="112989" y="157479"/>
                </a:lnTo>
                <a:lnTo>
                  <a:pt x="118055" y="158749"/>
                </a:lnTo>
                <a:lnTo>
                  <a:pt x="121476" y="160019"/>
                </a:lnTo>
                <a:lnTo>
                  <a:pt x="128186" y="161289"/>
                </a:lnTo>
                <a:lnTo>
                  <a:pt x="141212" y="161289"/>
                </a:lnTo>
                <a:lnTo>
                  <a:pt x="153843" y="158749"/>
                </a:lnTo>
                <a:lnTo>
                  <a:pt x="134501" y="158749"/>
                </a:lnTo>
                <a:lnTo>
                  <a:pt x="133745" y="157479"/>
                </a:lnTo>
                <a:close/>
              </a:path>
              <a:path w="518795" h="544830">
                <a:moveTo>
                  <a:pt x="497710" y="137160"/>
                </a:moveTo>
                <a:lnTo>
                  <a:pt x="493173" y="137160"/>
                </a:lnTo>
                <a:lnTo>
                  <a:pt x="488601" y="142240"/>
                </a:lnTo>
                <a:lnTo>
                  <a:pt x="473010" y="161290"/>
                </a:lnTo>
                <a:lnTo>
                  <a:pt x="477370" y="161290"/>
                </a:lnTo>
                <a:lnTo>
                  <a:pt x="497710" y="137160"/>
                </a:lnTo>
                <a:close/>
              </a:path>
              <a:path w="518795" h="544830">
                <a:moveTo>
                  <a:pt x="272227" y="154939"/>
                </a:moveTo>
                <a:lnTo>
                  <a:pt x="253313" y="154939"/>
                </a:lnTo>
                <a:lnTo>
                  <a:pt x="253346" y="156209"/>
                </a:lnTo>
                <a:lnTo>
                  <a:pt x="253083" y="158749"/>
                </a:lnTo>
                <a:lnTo>
                  <a:pt x="249629" y="160019"/>
                </a:lnTo>
                <a:lnTo>
                  <a:pt x="263148" y="160019"/>
                </a:lnTo>
                <a:lnTo>
                  <a:pt x="263806" y="157479"/>
                </a:lnTo>
                <a:lnTo>
                  <a:pt x="272803" y="157479"/>
                </a:lnTo>
                <a:lnTo>
                  <a:pt x="272359" y="156209"/>
                </a:lnTo>
                <a:lnTo>
                  <a:pt x="272227" y="154939"/>
                </a:lnTo>
                <a:close/>
              </a:path>
              <a:path w="518795" h="544830">
                <a:moveTo>
                  <a:pt x="203150" y="147319"/>
                </a:moveTo>
                <a:lnTo>
                  <a:pt x="195388" y="147319"/>
                </a:lnTo>
                <a:lnTo>
                  <a:pt x="186704" y="148589"/>
                </a:lnTo>
                <a:lnTo>
                  <a:pt x="179401" y="148589"/>
                </a:lnTo>
                <a:lnTo>
                  <a:pt x="165191" y="152399"/>
                </a:lnTo>
                <a:lnTo>
                  <a:pt x="163810" y="152399"/>
                </a:lnTo>
                <a:lnTo>
                  <a:pt x="162428" y="153669"/>
                </a:lnTo>
                <a:lnTo>
                  <a:pt x="159665" y="153669"/>
                </a:lnTo>
                <a:lnTo>
                  <a:pt x="148909" y="156209"/>
                </a:lnTo>
                <a:lnTo>
                  <a:pt x="142560" y="157479"/>
                </a:lnTo>
                <a:lnTo>
                  <a:pt x="136475" y="157479"/>
                </a:lnTo>
                <a:lnTo>
                  <a:pt x="134501" y="158749"/>
                </a:lnTo>
                <a:lnTo>
                  <a:pt x="153843" y="158749"/>
                </a:lnTo>
                <a:lnTo>
                  <a:pt x="159501" y="157479"/>
                </a:lnTo>
                <a:lnTo>
                  <a:pt x="165915" y="156209"/>
                </a:lnTo>
                <a:lnTo>
                  <a:pt x="172527" y="153669"/>
                </a:lnTo>
                <a:lnTo>
                  <a:pt x="179105" y="152399"/>
                </a:lnTo>
                <a:lnTo>
                  <a:pt x="184500" y="151129"/>
                </a:lnTo>
                <a:lnTo>
                  <a:pt x="224246" y="151129"/>
                </a:lnTo>
                <a:lnTo>
                  <a:pt x="223895" y="149859"/>
                </a:lnTo>
                <a:lnTo>
                  <a:pt x="210848" y="149859"/>
                </a:lnTo>
                <a:lnTo>
                  <a:pt x="203150" y="147319"/>
                </a:lnTo>
                <a:close/>
              </a:path>
              <a:path w="518795" h="544830">
                <a:moveTo>
                  <a:pt x="224246" y="151129"/>
                </a:moveTo>
                <a:lnTo>
                  <a:pt x="201868" y="151129"/>
                </a:lnTo>
                <a:lnTo>
                  <a:pt x="208019" y="152399"/>
                </a:lnTo>
                <a:lnTo>
                  <a:pt x="217229" y="154939"/>
                </a:lnTo>
                <a:lnTo>
                  <a:pt x="219268" y="154939"/>
                </a:lnTo>
                <a:lnTo>
                  <a:pt x="221209" y="156209"/>
                </a:lnTo>
                <a:lnTo>
                  <a:pt x="224400" y="156209"/>
                </a:lnTo>
                <a:lnTo>
                  <a:pt x="225452" y="157479"/>
                </a:lnTo>
                <a:lnTo>
                  <a:pt x="226176" y="157479"/>
                </a:lnTo>
                <a:lnTo>
                  <a:pt x="226637" y="158749"/>
                </a:lnTo>
                <a:lnTo>
                  <a:pt x="229663" y="158749"/>
                </a:lnTo>
                <a:lnTo>
                  <a:pt x="224597" y="152399"/>
                </a:lnTo>
                <a:lnTo>
                  <a:pt x="224246" y="151129"/>
                </a:lnTo>
                <a:close/>
              </a:path>
              <a:path w="518795" h="544830">
                <a:moveTo>
                  <a:pt x="397914" y="134620"/>
                </a:moveTo>
                <a:lnTo>
                  <a:pt x="391697" y="134620"/>
                </a:lnTo>
                <a:lnTo>
                  <a:pt x="398012" y="138430"/>
                </a:lnTo>
                <a:lnTo>
                  <a:pt x="404854" y="142240"/>
                </a:lnTo>
                <a:lnTo>
                  <a:pt x="407702" y="149860"/>
                </a:lnTo>
                <a:lnTo>
                  <a:pt x="408143" y="151130"/>
                </a:lnTo>
                <a:lnTo>
                  <a:pt x="406630" y="153670"/>
                </a:lnTo>
                <a:lnTo>
                  <a:pt x="403604" y="156210"/>
                </a:lnTo>
                <a:lnTo>
                  <a:pt x="400644" y="157480"/>
                </a:lnTo>
                <a:lnTo>
                  <a:pt x="398045" y="158750"/>
                </a:lnTo>
                <a:lnTo>
                  <a:pt x="404525" y="158750"/>
                </a:lnTo>
                <a:lnTo>
                  <a:pt x="407058" y="157480"/>
                </a:lnTo>
                <a:lnTo>
                  <a:pt x="408275" y="156210"/>
                </a:lnTo>
                <a:lnTo>
                  <a:pt x="411564" y="156210"/>
                </a:lnTo>
                <a:lnTo>
                  <a:pt x="411641" y="154940"/>
                </a:lnTo>
                <a:lnTo>
                  <a:pt x="411696" y="151130"/>
                </a:lnTo>
                <a:lnTo>
                  <a:pt x="411334" y="149860"/>
                </a:lnTo>
                <a:lnTo>
                  <a:pt x="409692" y="146130"/>
                </a:lnTo>
                <a:lnTo>
                  <a:pt x="407354" y="142240"/>
                </a:lnTo>
                <a:lnTo>
                  <a:pt x="404328" y="139700"/>
                </a:lnTo>
                <a:lnTo>
                  <a:pt x="402617" y="138430"/>
                </a:lnTo>
                <a:lnTo>
                  <a:pt x="400578" y="135890"/>
                </a:lnTo>
                <a:lnTo>
                  <a:pt x="397914" y="134620"/>
                </a:lnTo>
                <a:close/>
              </a:path>
              <a:path w="518795" h="544830">
                <a:moveTo>
                  <a:pt x="118811" y="156209"/>
                </a:moveTo>
                <a:lnTo>
                  <a:pt x="112265" y="156209"/>
                </a:lnTo>
                <a:lnTo>
                  <a:pt x="112627" y="157479"/>
                </a:lnTo>
                <a:lnTo>
                  <a:pt x="123943" y="157479"/>
                </a:lnTo>
                <a:lnTo>
                  <a:pt x="118811" y="156209"/>
                </a:lnTo>
                <a:close/>
              </a:path>
              <a:path w="518795" h="544830">
                <a:moveTo>
                  <a:pt x="135751" y="134619"/>
                </a:moveTo>
                <a:lnTo>
                  <a:pt x="130719" y="134619"/>
                </a:lnTo>
                <a:lnTo>
                  <a:pt x="133482" y="137159"/>
                </a:lnTo>
                <a:lnTo>
                  <a:pt x="134863" y="139699"/>
                </a:lnTo>
                <a:lnTo>
                  <a:pt x="135817" y="140969"/>
                </a:lnTo>
                <a:lnTo>
                  <a:pt x="136278" y="143509"/>
                </a:lnTo>
                <a:lnTo>
                  <a:pt x="136204" y="146130"/>
                </a:lnTo>
                <a:lnTo>
                  <a:pt x="136080" y="147319"/>
                </a:lnTo>
                <a:lnTo>
                  <a:pt x="135883" y="147319"/>
                </a:lnTo>
                <a:lnTo>
                  <a:pt x="134896" y="149859"/>
                </a:lnTo>
                <a:lnTo>
                  <a:pt x="131706" y="154939"/>
                </a:lnTo>
                <a:lnTo>
                  <a:pt x="129041" y="157479"/>
                </a:lnTo>
                <a:lnTo>
                  <a:pt x="133877" y="157479"/>
                </a:lnTo>
                <a:lnTo>
                  <a:pt x="135850" y="154939"/>
                </a:lnTo>
                <a:lnTo>
                  <a:pt x="137495" y="152399"/>
                </a:lnTo>
                <a:lnTo>
                  <a:pt x="140028" y="147319"/>
                </a:lnTo>
                <a:lnTo>
                  <a:pt x="140685" y="144779"/>
                </a:lnTo>
                <a:lnTo>
                  <a:pt x="140630" y="137159"/>
                </a:lnTo>
                <a:lnTo>
                  <a:pt x="137396" y="137159"/>
                </a:lnTo>
                <a:lnTo>
                  <a:pt x="135751" y="134619"/>
                </a:lnTo>
                <a:close/>
              </a:path>
              <a:path w="518795" h="544830">
                <a:moveTo>
                  <a:pt x="234301" y="153669"/>
                </a:moveTo>
                <a:lnTo>
                  <a:pt x="232163" y="153669"/>
                </a:lnTo>
                <a:lnTo>
                  <a:pt x="233347" y="154939"/>
                </a:lnTo>
                <a:lnTo>
                  <a:pt x="233544" y="156209"/>
                </a:lnTo>
                <a:lnTo>
                  <a:pt x="233281" y="157479"/>
                </a:lnTo>
                <a:lnTo>
                  <a:pt x="236519" y="157479"/>
                </a:lnTo>
                <a:lnTo>
                  <a:pt x="234695" y="154939"/>
                </a:lnTo>
                <a:lnTo>
                  <a:pt x="234301" y="153669"/>
                </a:lnTo>
                <a:close/>
              </a:path>
              <a:path w="518795" h="544830">
                <a:moveTo>
                  <a:pt x="280845" y="153669"/>
                </a:moveTo>
                <a:lnTo>
                  <a:pt x="245616" y="153669"/>
                </a:lnTo>
                <a:lnTo>
                  <a:pt x="246537" y="154939"/>
                </a:lnTo>
                <a:lnTo>
                  <a:pt x="247129" y="156209"/>
                </a:lnTo>
                <a:lnTo>
                  <a:pt x="247787" y="156209"/>
                </a:lnTo>
                <a:lnTo>
                  <a:pt x="248905" y="157479"/>
                </a:lnTo>
                <a:lnTo>
                  <a:pt x="250057" y="157479"/>
                </a:lnTo>
                <a:lnTo>
                  <a:pt x="251372" y="156209"/>
                </a:lnTo>
                <a:lnTo>
                  <a:pt x="251570" y="154939"/>
                </a:lnTo>
                <a:lnTo>
                  <a:pt x="282424" y="154939"/>
                </a:lnTo>
                <a:lnTo>
                  <a:pt x="280845" y="153669"/>
                </a:lnTo>
                <a:close/>
              </a:path>
              <a:path w="518795" h="544830">
                <a:moveTo>
                  <a:pt x="295121" y="153669"/>
                </a:moveTo>
                <a:lnTo>
                  <a:pt x="289299" y="153669"/>
                </a:lnTo>
                <a:lnTo>
                  <a:pt x="289332" y="156209"/>
                </a:lnTo>
                <a:lnTo>
                  <a:pt x="288937" y="157479"/>
                </a:lnTo>
                <a:lnTo>
                  <a:pt x="298935" y="157479"/>
                </a:lnTo>
                <a:lnTo>
                  <a:pt x="305548" y="156209"/>
                </a:lnTo>
                <a:lnTo>
                  <a:pt x="312575" y="154939"/>
                </a:lnTo>
                <a:lnTo>
                  <a:pt x="295055" y="154939"/>
                </a:lnTo>
                <a:lnTo>
                  <a:pt x="295121" y="153669"/>
                </a:lnTo>
                <a:close/>
              </a:path>
              <a:path w="518795" h="544830">
                <a:moveTo>
                  <a:pt x="409032" y="115570"/>
                </a:moveTo>
                <a:lnTo>
                  <a:pt x="379098" y="139700"/>
                </a:lnTo>
                <a:lnTo>
                  <a:pt x="378441" y="143510"/>
                </a:lnTo>
                <a:lnTo>
                  <a:pt x="378833" y="146130"/>
                </a:lnTo>
                <a:lnTo>
                  <a:pt x="381236" y="152400"/>
                </a:lnTo>
                <a:lnTo>
                  <a:pt x="382684" y="153670"/>
                </a:lnTo>
                <a:lnTo>
                  <a:pt x="384723" y="156210"/>
                </a:lnTo>
                <a:lnTo>
                  <a:pt x="384986" y="157480"/>
                </a:lnTo>
                <a:lnTo>
                  <a:pt x="389953" y="157480"/>
                </a:lnTo>
                <a:lnTo>
                  <a:pt x="387388" y="154940"/>
                </a:lnTo>
                <a:lnTo>
                  <a:pt x="385151" y="152400"/>
                </a:lnTo>
                <a:lnTo>
                  <a:pt x="383671" y="148590"/>
                </a:lnTo>
                <a:lnTo>
                  <a:pt x="381960" y="144780"/>
                </a:lnTo>
                <a:lnTo>
                  <a:pt x="384263" y="140970"/>
                </a:lnTo>
                <a:lnTo>
                  <a:pt x="385184" y="139700"/>
                </a:lnTo>
                <a:lnTo>
                  <a:pt x="386236" y="138430"/>
                </a:lnTo>
                <a:lnTo>
                  <a:pt x="388736" y="135890"/>
                </a:lnTo>
                <a:lnTo>
                  <a:pt x="383671" y="135890"/>
                </a:lnTo>
                <a:lnTo>
                  <a:pt x="386236" y="129540"/>
                </a:lnTo>
                <a:lnTo>
                  <a:pt x="389690" y="125730"/>
                </a:lnTo>
                <a:lnTo>
                  <a:pt x="396927" y="120650"/>
                </a:lnTo>
                <a:lnTo>
                  <a:pt x="399854" y="119380"/>
                </a:lnTo>
                <a:lnTo>
                  <a:pt x="422715" y="119380"/>
                </a:lnTo>
                <a:lnTo>
                  <a:pt x="420807" y="118110"/>
                </a:lnTo>
                <a:lnTo>
                  <a:pt x="416827" y="116840"/>
                </a:lnTo>
                <a:lnTo>
                  <a:pt x="413275" y="116840"/>
                </a:lnTo>
                <a:lnTo>
                  <a:pt x="409032" y="115570"/>
                </a:lnTo>
                <a:close/>
              </a:path>
              <a:path w="518795" h="544830">
                <a:moveTo>
                  <a:pt x="286832" y="148589"/>
                </a:moveTo>
                <a:lnTo>
                  <a:pt x="282654" y="148589"/>
                </a:lnTo>
                <a:lnTo>
                  <a:pt x="283181" y="149859"/>
                </a:lnTo>
                <a:lnTo>
                  <a:pt x="284365" y="152399"/>
                </a:lnTo>
                <a:lnTo>
                  <a:pt x="284858" y="153669"/>
                </a:lnTo>
                <a:lnTo>
                  <a:pt x="285615" y="154939"/>
                </a:lnTo>
                <a:lnTo>
                  <a:pt x="285845" y="154939"/>
                </a:lnTo>
                <a:lnTo>
                  <a:pt x="286371" y="156209"/>
                </a:lnTo>
                <a:lnTo>
                  <a:pt x="288509" y="156209"/>
                </a:lnTo>
                <a:lnTo>
                  <a:pt x="288937" y="154939"/>
                </a:lnTo>
                <a:lnTo>
                  <a:pt x="289134" y="153669"/>
                </a:lnTo>
                <a:lnTo>
                  <a:pt x="299331" y="153669"/>
                </a:lnTo>
                <a:lnTo>
                  <a:pt x="298937" y="152399"/>
                </a:lnTo>
                <a:lnTo>
                  <a:pt x="292292" y="152399"/>
                </a:lnTo>
                <a:lnTo>
                  <a:pt x="291108" y="149859"/>
                </a:lnTo>
                <a:lnTo>
                  <a:pt x="287391" y="149859"/>
                </a:lnTo>
                <a:lnTo>
                  <a:pt x="286832" y="148589"/>
                </a:lnTo>
                <a:close/>
              </a:path>
              <a:path w="518795" h="544830">
                <a:moveTo>
                  <a:pt x="319602" y="153669"/>
                </a:moveTo>
                <a:lnTo>
                  <a:pt x="296009" y="153669"/>
                </a:lnTo>
                <a:lnTo>
                  <a:pt x="296108" y="154939"/>
                </a:lnTo>
                <a:lnTo>
                  <a:pt x="312575" y="154939"/>
                </a:lnTo>
                <a:lnTo>
                  <a:pt x="319602" y="153669"/>
                </a:lnTo>
                <a:close/>
              </a:path>
              <a:path w="518795" h="544830">
                <a:moveTo>
                  <a:pt x="297687" y="149859"/>
                </a:moveTo>
                <a:lnTo>
                  <a:pt x="293411" y="149859"/>
                </a:lnTo>
                <a:lnTo>
                  <a:pt x="292950" y="151129"/>
                </a:lnTo>
                <a:lnTo>
                  <a:pt x="292654" y="151129"/>
                </a:lnTo>
                <a:lnTo>
                  <a:pt x="292292" y="152399"/>
                </a:lnTo>
                <a:lnTo>
                  <a:pt x="298674" y="152399"/>
                </a:lnTo>
                <a:lnTo>
                  <a:pt x="297687" y="149859"/>
                </a:lnTo>
                <a:close/>
              </a:path>
              <a:path w="518795" h="544830">
                <a:moveTo>
                  <a:pt x="317258" y="144779"/>
                </a:moveTo>
                <a:lnTo>
                  <a:pt x="313739" y="144779"/>
                </a:lnTo>
                <a:lnTo>
                  <a:pt x="312132" y="146130"/>
                </a:lnTo>
                <a:lnTo>
                  <a:pt x="311239" y="147319"/>
                </a:lnTo>
                <a:lnTo>
                  <a:pt x="310844" y="148589"/>
                </a:lnTo>
                <a:lnTo>
                  <a:pt x="310186" y="149859"/>
                </a:lnTo>
                <a:lnTo>
                  <a:pt x="309660" y="151129"/>
                </a:lnTo>
                <a:lnTo>
                  <a:pt x="313607" y="151129"/>
                </a:lnTo>
                <a:lnTo>
                  <a:pt x="313837" y="149859"/>
                </a:lnTo>
                <a:lnTo>
                  <a:pt x="317719" y="149859"/>
                </a:lnTo>
                <a:lnTo>
                  <a:pt x="317818" y="148589"/>
                </a:lnTo>
                <a:lnTo>
                  <a:pt x="318081" y="148589"/>
                </a:lnTo>
                <a:lnTo>
                  <a:pt x="318378" y="146130"/>
                </a:lnTo>
                <a:lnTo>
                  <a:pt x="317258" y="144779"/>
                </a:lnTo>
                <a:close/>
              </a:path>
              <a:path w="518795" h="544830">
                <a:moveTo>
                  <a:pt x="317719" y="149859"/>
                </a:moveTo>
                <a:lnTo>
                  <a:pt x="314397" y="149859"/>
                </a:lnTo>
                <a:lnTo>
                  <a:pt x="314199" y="151129"/>
                </a:lnTo>
                <a:lnTo>
                  <a:pt x="318245" y="151129"/>
                </a:lnTo>
                <a:lnTo>
                  <a:pt x="317719" y="149859"/>
                </a:lnTo>
                <a:close/>
              </a:path>
              <a:path w="518795" h="544830">
                <a:moveTo>
                  <a:pt x="331995" y="149860"/>
                </a:moveTo>
                <a:lnTo>
                  <a:pt x="322291" y="149859"/>
                </a:lnTo>
                <a:lnTo>
                  <a:pt x="319396" y="151129"/>
                </a:lnTo>
                <a:lnTo>
                  <a:pt x="337093" y="151130"/>
                </a:lnTo>
                <a:lnTo>
                  <a:pt x="331995" y="149860"/>
                </a:lnTo>
                <a:close/>
              </a:path>
              <a:path w="518795" h="544830">
                <a:moveTo>
                  <a:pt x="224169" y="135889"/>
                </a:moveTo>
                <a:lnTo>
                  <a:pt x="216999" y="135889"/>
                </a:lnTo>
                <a:lnTo>
                  <a:pt x="216637" y="137159"/>
                </a:lnTo>
                <a:lnTo>
                  <a:pt x="216407" y="138429"/>
                </a:lnTo>
                <a:lnTo>
                  <a:pt x="216308" y="140969"/>
                </a:lnTo>
                <a:lnTo>
                  <a:pt x="214959" y="144779"/>
                </a:lnTo>
                <a:lnTo>
                  <a:pt x="212361" y="149859"/>
                </a:lnTo>
                <a:lnTo>
                  <a:pt x="223895" y="149859"/>
                </a:lnTo>
                <a:lnTo>
                  <a:pt x="222492" y="144779"/>
                </a:lnTo>
                <a:lnTo>
                  <a:pt x="224235" y="137159"/>
                </a:lnTo>
                <a:lnTo>
                  <a:pt x="224400" y="137159"/>
                </a:lnTo>
                <a:lnTo>
                  <a:pt x="224169" y="135889"/>
                </a:lnTo>
                <a:close/>
              </a:path>
              <a:path w="518795" h="544830">
                <a:moveTo>
                  <a:pt x="296042" y="148589"/>
                </a:moveTo>
                <a:lnTo>
                  <a:pt x="294595" y="148589"/>
                </a:lnTo>
                <a:lnTo>
                  <a:pt x="293871" y="149859"/>
                </a:lnTo>
                <a:lnTo>
                  <a:pt x="296700" y="149859"/>
                </a:lnTo>
                <a:lnTo>
                  <a:pt x="296042" y="148589"/>
                </a:lnTo>
                <a:close/>
              </a:path>
              <a:path w="518795" h="544830">
                <a:moveTo>
                  <a:pt x="283871" y="126999"/>
                </a:moveTo>
                <a:lnTo>
                  <a:pt x="265879" y="126999"/>
                </a:lnTo>
                <a:lnTo>
                  <a:pt x="265944" y="128269"/>
                </a:lnTo>
                <a:lnTo>
                  <a:pt x="270122" y="133349"/>
                </a:lnTo>
                <a:lnTo>
                  <a:pt x="271503" y="138429"/>
                </a:lnTo>
                <a:lnTo>
                  <a:pt x="270041" y="146130"/>
                </a:lnTo>
                <a:lnTo>
                  <a:pt x="269887" y="146130"/>
                </a:lnTo>
                <a:lnTo>
                  <a:pt x="269826" y="147319"/>
                </a:lnTo>
                <a:lnTo>
                  <a:pt x="286602" y="147319"/>
                </a:lnTo>
                <a:lnTo>
                  <a:pt x="286756" y="146130"/>
                </a:lnTo>
                <a:lnTo>
                  <a:pt x="286865" y="144779"/>
                </a:lnTo>
                <a:lnTo>
                  <a:pt x="287029" y="143509"/>
                </a:lnTo>
                <a:lnTo>
                  <a:pt x="287227" y="142239"/>
                </a:lnTo>
                <a:lnTo>
                  <a:pt x="282161" y="142239"/>
                </a:lnTo>
                <a:lnTo>
                  <a:pt x="282589" y="140969"/>
                </a:lnTo>
                <a:lnTo>
                  <a:pt x="287424" y="140969"/>
                </a:lnTo>
                <a:lnTo>
                  <a:pt x="287819" y="138429"/>
                </a:lnTo>
                <a:lnTo>
                  <a:pt x="287742" y="137159"/>
                </a:lnTo>
                <a:lnTo>
                  <a:pt x="278082" y="137159"/>
                </a:lnTo>
                <a:lnTo>
                  <a:pt x="277128" y="135889"/>
                </a:lnTo>
                <a:lnTo>
                  <a:pt x="275780" y="135889"/>
                </a:lnTo>
                <a:lnTo>
                  <a:pt x="275582" y="134619"/>
                </a:lnTo>
                <a:lnTo>
                  <a:pt x="278575" y="134619"/>
                </a:lnTo>
                <a:lnTo>
                  <a:pt x="278872" y="133349"/>
                </a:lnTo>
                <a:lnTo>
                  <a:pt x="278987" y="132079"/>
                </a:lnTo>
                <a:lnTo>
                  <a:pt x="279102" y="130809"/>
                </a:lnTo>
                <a:lnTo>
                  <a:pt x="279168" y="129539"/>
                </a:lnTo>
                <a:lnTo>
                  <a:pt x="286075" y="129539"/>
                </a:lnTo>
                <a:lnTo>
                  <a:pt x="285187" y="128269"/>
                </a:lnTo>
                <a:lnTo>
                  <a:pt x="283871" y="126999"/>
                </a:lnTo>
                <a:close/>
              </a:path>
              <a:path w="518795" h="544830">
                <a:moveTo>
                  <a:pt x="236702" y="126999"/>
                </a:moveTo>
                <a:lnTo>
                  <a:pt x="225650" y="126999"/>
                </a:lnTo>
                <a:lnTo>
                  <a:pt x="231373" y="130809"/>
                </a:lnTo>
                <a:lnTo>
                  <a:pt x="236209" y="138429"/>
                </a:lnTo>
                <a:lnTo>
                  <a:pt x="236175" y="146130"/>
                </a:lnTo>
                <a:lnTo>
                  <a:pt x="269033" y="146130"/>
                </a:lnTo>
                <a:lnTo>
                  <a:pt x="266306" y="140969"/>
                </a:lnTo>
                <a:lnTo>
                  <a:pt x="251241" y="140969"/>
                </a:lnTo>
                <a:lnTo>
                  <a:pt x="248873" y="138429"/>
                </a:lnTo>
                <a:lnTo>
                  <a:pt x="244037" y="138429"/>
                </a:lnTo>
                <a:lnTo>
                  <a:pt x="242195" y="135889"/>
                </a:lnTo>
                <a:lnTo>
                  <a:pt x="241899" y="133349"/>
                </a:lnTo>
                <a:lnTo>
                  <a:pt x="242327" y="132079"/>
                </a:lnTo>
                <a:lnTo>
                  <a:pt x="242721" y="130809"/>
                </a:lnTo>
                <a:lnTo>
                  <a:pt x="261076" y="130809"/>
                </a:lnTo>
                <a:lnTo>
                  <a:pt x="260336" y="129539"/>
                </a:lnTo>
                <a:lnTo>
                  <a:pt x="238610" y="129539"/>
                </a:lnTo>
                <a:lnTo>
                  <a:pt x="237195" y="128269"/>
                </a:lnTo>
                <a:lnTo>
                  <a:pt x="236702" y="126999"/>
                </a:lnTo>
                <a:close/>
              </a:path>
              <a:path w="518795" h="544830">
                <a:moveTo>
                  <a:pt x="500476" y="132080"/>
                </a:moveTo>
                <a:lnTo>
                  <a:pt x="497581" y="132080"/>
                </a:lnTo>
                <a:lnTo>
                  <a:pt x="461398" y="144780"/>
                </a:lnTo>
                <a:lnTo>
                  <a:pt x="472286" y="144780"/>
                </a:lnTo>
                <a:lnTo>
                  <a:pt x="475641" y="143510"/>
                </a:lnTo>
                <a:lnTo>
                  <a:pt x="480674" y="140970"/>
                </a:lnTo>
                <a:lnTo>
                  <a:pt x="485378" y="139700"/>
                </a:lnTo>
                <a:lnTo>
                  <a:pt x="490838" y="137160"/>
                </a:lnTo>
                <a:lnTo>
                  <a:pt x="497710" y="137160"/>
                </a:lnTo>
                <a:lnTo>
                  <a:pt x="499851" y="134620"/>
                </a:lnTo>
                <a:lnTo>
                  <a:pt x="500278" y="133350"/>
                </a:lnTo>
                <a:lnTo>
                  <a:pt x="500509" y="133350"/>
                </a:lnTo>
                <a:lnTo>
                  <a:pt x="500476" y="132080"/>
                </a:lnTo>
                <a:close/>
              </a:path>
              <a:path w="518795" h="544830">
                <a:moveTo>
                  <a:pt x="287424" y="140969"/>
                </a:moveTo>
                <a:lnTo>
                  <a:pt x="283871" y="140969"/>
                </a:lnTo>
                <a:lnTo>
                  <a:pt x="283871" y="142239"/>
                </a:lnTo>
                <a:lnTo>
                  <a:pt x="287227" y="142239"/>
                </a:lnTo>
                <a:lnTo>
                  <a:pt x="287424" y="140969"/>
                </a:lnTo>
                <a:close/>
              </a:path>
              <a:path w="518795" h="544830">
                <a:moveTo>
                  <a:pt x="69471" y="125729"/>
                </a:moveTo>
                <a:lnTo>
                  <a:pt x="65853" y="125729"/>
                </a:lnTo>
                <a:lnTo>
                  <a:pt x="69339" y="130809"/>
                </a:lnTo>
                <a:lnTo>
                  <a:pt x="73056" y="134619"/>
                </a:lnTo>
                <a:lnTo>
                  <a:pt x="77135" y="137159"/>
                </a:lnTo>
                <a:lnTo>
                  <a:pt x="83681" y="139699"/>
                </a:lnTo>
                <a:lnTo>
                  <a:pt x="90194" y="140969"/>
                </a:lnTo>
                <a:lnTo>
                  <a:pt x="93056" y="140969"/>
                </a:lnTo>
                <a:lnTo>
                  <a:pt x="99930" y="139699"/>
                </a:lnTo>
                <a:lnTo>
                  <a:pt x="104141" y="138429"/>
                </a:lnTo>
                <a:lnTo>
                  <a:pt x="88549" y="138429"/>
                </a:lnTo>
                <a:lnTo>
                  <a:pt x="84701" y="137159"/>
                </a:lnTo>
                <a:lnTo>
                  <a:pt x="76806" y="133349"/>
                </a:lnTo>
                <a:lnTo>
                  <a:pt x="72990" y="129539"/>
                </a:lnTo>
                <a:lnTo>
                  <a:pt x="69471" y="125729"/>
                </a:lnTo>
                <a:close/>
              </a:path>
              <a:path w="518795" h="544830">
                <a:moveTo>
                  <a:pt x="265517" y="137159"/>
                </a:moveTo>
                <a:lnTo>
                  <a:pt x="254728" y="137159"/>
                </a:lnTo>
                <a:lnTo>
                  <a:pt x="253872" y="139699"/>
                </a:lnTo>
                <a:lnTo>
                  <a:pt x="251241" y="140969"/>
                </a:lnTo>
                <a:lnTo>
                  <a:pt x="266306" y="140969"/>
                </a:lnTo>
                <a:lnTo>
                  <a:pt x="265517" y="137159"/>
                </a:lnTo>
                <a:close/>
              </a:path>
              <a:path w="518795" h="544830">
                <a:moveTo>
                  <a:pt x="411926" y="134620"/>
                </a:moveTo>
                <a:lnTo>
                  <a:pt x="399295" y="134620"/>
                </a:lnTo>
                <a:lnTo>
                  <a:pt x="403078" y="135890"/>
                </a:lnTo>
                <a:lnTo>
                  <a:pt x="405907" y="135890"/>
                </a:lnTo>
                <a:lnTo>
                  <a:pt x="413637" y="138430"/>
                </a:lnTo>
                <a:lnTo>
                  <a:pt x="419492" y="139700"/>
                </a:lnTo>
                <a:lnTo>
                  <a:pt x="425643" y="140970"/>
                </a:lnTo>
                <a:lnTo>
                  <a:pt x="432156" y="140970"/>
                </a:lnTo>
                <a:lnTo>
                  <a:pt x="438077" y="139700"/>
                </a:lnTo>
                <a:lnTo>
                  <a:pt x="443274" y="137160"/>
                </a:lnTo>
                <a:lnTo>
                  <a:pt x="423373" y="137160"/>
                </a:lnTo>
                <a:lnTo>
                  <a:pt x="418176" y="135890"/>
                </a:lnTo>
                <a:lnTo>
                  <a:pt x="411926" y="134620"/>
                </a:lnTo>
                <a:close/>
              </a:path>
              <a:path w="518795" h="544830">
                <a:moveTo>
                  <a:pt x="108351" y="137159"/>
                </a:moveTo>
                <a:lnTo>
                  <a:pt x="92595" y="137159"/>
                </a:lnTo>
                <a:lnTo>
                  <a:pt x="88549" y="138429"/>
                </a:lnTo>
                <a:lnTo>
                  <a:pt x="104141" y="138429"/>
                </a:lnTo>
                <a:lnTo>
                  <a:pt x="108351" y="137159"/>
                </a:lnTo>
                <a:close/>
              </a:path>
              <a:path w="518795" h="544830">
                <a:moveTo>
                  <a:pt x="247919" y="137159"/>
                </a:moveTo>
                <a:lnTo>
                  <a:pt x="247261" y="137159"/>
                </a:lnTo>
                <a:lnTo>
                  <a:pt x="246636" y="138429"/>
                </a:lnTo>
                <a:lnTo>
                  <a:pt x="248445" y="138429"/>
                </a:lnTo>
                <a:lnTo>
                  <a:pt x="247919" y="137159"/>
                </a:lnTo>
                <a:close/>
              </a:path>
              <a:path w="518795" h="544830">
                <a:moveTo>
                  <a:pt x="264990" y="134619"/>
                </a:moveTo>
                <a:lnTo>
                  <a:pt x="248774" y="134619"/>
                </a:lnTo>
                <a:lnTo>
                  <a:pt x="249300" y="135889"/>
                </a:lnTo>
                <a:lnTo>
                  <a:pt x="249662" y="135889"/>
                </a:lnTo>
                <a:lnTo>
                  <a:pt x="250912" y="138429"/>
                </a:lnTo>
                <a:lnTo>
                  <a:pt x="251800" y="138429"/>
                </a:lnTo>
                <a:lnTo>
                  <a:pt x="252787" y="137159"/>
                </a:lnTo>
                <a:lnTo>
                  <a:pt x="265517" y="137159"/>
                </a:lnTo>
                <a:lnTo>
                  <a:pt x="264990" y="134619"/>
                </a:lnTo>
                <a:close/>
              </a:path>
              <a:path w="518795" h="544830">
                <a:moveTo>
                  <a:pt x="113680" y="135889"/>
                </a:moveTo>
                <a:lnTo>
                  <a:pt x="99766" y="135889"/>
                </a:lnTo>
                <a:lnTo>
                  <a:pt x="97529" y="137159"/>
                </a:lnTo>
                <a:lnTo>
                  <a:pt x="109338" y="137159"/>
                </a:lnTo>
                <a:lnTo>
                  <a:pt x="113680" y="135889"/>
                </a:lnTo>
                <a:close/>
              </a:path>
              <a:path w="518795" h="544830">
                <a:moveTo>
                  <a:pt x="128482" y="116839"/>
                </a:moveTo>
                <a:lnTo>
                  <a:pt x="115390" y="116839"/>
                </a:lnTo>
                <a:lnTo>
                  <a:pt x="122923" y="118109"/>
                </a:lnTo>
                <a:lnTo>
                  <a:pt x="126475" y="119379"/>
                </a:lnTo>
                <a:lnTo>
                  <a:pt x="134107" y="125729"/>
                </a:lnTo>
                <a:lnTo>
                  <a:pt x="136804" y="130809"/>
                </a:lnTo>
                <a:lnTo>
                  <a:pt x="136922" y="132079"/>
                </a:lnTo>
                <a:lnTo>
                  <a:pt x="137041" y="133349"/>
                </a:lnTo>
                <a:lnTo>
                  <a:pt x="137159" y="134619"/>
                </a:lnTo>
                <a:lnTo>
                  <a:pt x="137278" y="135889"/>
                </a:lnTo>
                <a:lnTo>
                  <a:pt x="137396" y="137159"/>
                </a:lnTo>
                <a:lnTo>
                  <a:pt x="140630" y="137159"/>
                </a:lnTo>
                <a:lnTo>
                  <a:pt x="140574" y="135889"/>
                </a:lnTo>
                <a:lnTo>
                  <a:pt x="138819" y="129539"/>
                </a:lnTo>
                <a:lnTo>
                  <a:pt x="135595" y="124459"/>
                </a:lnTo>
                <a:lnTo>
                  <a:pt x="130916" y="119379"/>
                </a:lnTo>
                <a:lnTo>
                  <a:pt x="128482" y="116839"/>
                </a:lnTo>
                <a:close/>
              </a:path>
              <a:path w="518795" h="544830">
                <a:moveTo>
                  <a:pt x="234597" y="135889"/>
                </a:moveTo>
                <a:lnTo>
                  <a:pt x="226571" y="135889"/>
                </a:lnTo>
                <a:lnTo>
                  <a:pt x="227409" y="137159"/>
                </a:lnTo>
                <a:lnTo>
                  <a:pt x="235403" y="137159"/>
                </a:lnTo>
                <a:lnTo>
                  <a:pt x="234597" y="135889"/>
                </a:lnTo>
                <a:close/>
              </a:path>
              <a:path w="518795" h="544830">
                <a:moveTo>
                  <a:pt x="249662" y="135889"/>
                </a:moveTo>
                <a:lnTo>
                  <a:pt x="242195" y="135889"/>
                </a:lnTo>
                <a:lnTo>
                  <a:pt x="243116" y="137159"/>
                </a:lnTo>
                <a:lnTo>
                  <a:pt x="250287" y="137159"/>
                </a:lnTo>
                <a:lnTo>
                  <a:pt x="249662" y="135889"/>
                </a:lnTo>
                <a:close/>
              </a:path>
              <a:path w="518795" h="544830">
                <a:moveTo>
                  <a:pt x="270813" y="135889"/>
                </a:moveTo>
                <a:lnTo>
                  <a:pt x="265254" y="135889"/>
                </a:lnTo>
                <a:lnTo>
                  <a:pt x="265517" y="137159"/>
                </a:lnTo>
                <a:lnTo>
                  <a:pt x="271158" y="137159"/>
                </a:lnTo>
                <a:lnTo>
                  <a:pt x="270813" y="135889"/>
                </a:lnTo>
                <a:close/>
              </a:path>
              <a:path w="518795" h="544830">
                <a:moveTo>
                  <a:pt x="278806" y="135889"/>
                </a:moveTo>
                <a:lnTo>
                  <a:pt x="277128" y="135889"/>
                </a:lnTo>
                <a:lnTo>
                  <a:pt x="278082" y="137159"/>
                </a:lnTo>
                <a:lnTo>
                  <a:pt x="278806" y="135889"/>
                </a:lnTo>
                <a:close/>
              </a:path>
              <a:path w="518795" h="544830">
                <a:moveTo>
                  <a:pt x="286075" y="129539"/>
                </a:moveTo>
                <a:lnTo>
                  <a:pt x="281043" y="129539"/>
                </a:lnTo>
                <a:lnTo>
                  <a:pt x="281339" y="132079"/>
                </a:lnTo>
                <a:lnTo>
                  <a:pt x="281043" y="134619"/>
                </a:lnTo>
                <a:lnTo>
                  <a:pt x="279464" y="135889"/>
                </a:lnTo>
                <a:lnTo>
                  <a:pt x="278806" y="135889"/>
                </a:lnTo>
                <a:lnTo>
                  <a:pt x="278082" y="137159"/>
                </a:lnTo>
                <a:lnTo>
                  <a:pt x="287742" y="137159"/>
                </a:lnTo>
                <a:lnTo>
                  <a:pt x="287665" y="135889"/>
                </a:lnTo>
                <a:lnTo>
                  <a:pt x="287588" y="134619"/>
                </a:lnTo>
                <a:lnTo>
                  <a:pt x="286634" y="132079"/>
                </a:lnTo>
                <a:lnTo>
                  <a:pt x="286075" y="129539"/>
                </a:lnTo>
                <a:close/>
              </a:path>
              <a:path w="518795" h="544830">
                <a:moveTo>
                  <a:pt x="379904" y="135890"/>
                </a:moveTo>
                <a:lnTo>
                  <a:pt x="287665" y="135889"/>
                </a:lnTo>
                <a:lnTo>
                  <a:pt x="287742" y="137159"/>
                </a:lnTo>
                <a:lnTo>
                  <a:pt x="379636" y="137160"/>
                </a:lnTo>
                <a:lnTo>
                  <a:pt x="379904" y="135890"/>
                </a:lnTo>
                <a:close/>
              </a:path>
              <a:path w="518795" h="544830">
                <a:moveTo>
                  <a:pt x="393802" y="135890"/>
                </a:moveTo>
                <a:lnTo>
                  <a:pt x="388736" y="135890"/>
                </a:lnTo>
                <a:lnTo>
                  <a:pt x="387486" y="137160"/>
                </a:lnTo>
                <a:lnTo>
                  <a:pt x="395907" y="137160"/>
                </a:lnTo>
                <a:lnTo>
                  <a:pt x="393802" y="135890"/>
                </a:lnTo>
                <a:close/>
              </a:path>
              <a:path w="518795" h="544830">
                <a:moveTo>
                  <a:pt x="405907" y="135890"/>
                </a:moveTo>
                <a:lnTo>
                  <a:pt x="400578" y="135890"/>
                </a:lnTo>
                <a:lnTo>
                  <a:pt x="401598" y="137160"/>
                </a:lnTo>
                <a:lnTo>
                  <a:pt x="409772" y="137160"/>
                </a:lnTo>
                <a:lnTo>
                  <a:pt x="405907" y="135890"/>
                </a:lnTo>
                <a:close/>
              </a:path>
              <a:path w="518795" h="544830">
                <a:moveTo>
                  <a:pt x="439664" y="135890"/>
                </a:moveTo>
                <a:lnTo>
                  <a:pt x="418176" y="135890"/>
                </a:lnTo>
                <a:lnTo>
                  <a:pt x="423373" y="137160"/>
                </a:lnTo>
                <a:lnTo>
                  <a:pt x="437682" y="137160"/>
                </a:lnTo>
                <a:lnTo>
                  <a:pt x="439664" y="135890"/>
                </a:lnTo>
                <a:close/>
              </a:path>
              <a:path w="518795" h="544830">
                <a:moveTo>
                  <a:pt x="441530" y="115570"/>
                </a:moveTo>
                <a:lnTo>
                  <a:pt x="438307" y="115570"/>
                </a:lnTo>
                <a:lnTo>
                  <a:pt x="438320" y="116840"/>
                </a:lnTo>
                <a:lnTo>
                  <a:pt x="438438" y="124460"/>
                </a:lnTo>
                <a:lnTo>
                  <a:pt x="453241" y="124460"/>
                </a:lnTo>
                <a:lnTo>
                  <a:pt x="449458" y="129540"/>
                </a:lnTo>
                <a:lnTo>
                  <a:pt x="445609" y="132080"/>
                </a:lnTo>
                <a:lnTo>
                  <a:pt x="437682" y="137160"/>
                </a:lnTo>
                <a:lnTo>
                  <a:pt x="443274" y="137160"/>
                </a:lnTo>
                <a:lnTo>
                  <a:pt x="446563" y="134620"/>
                </a:lnTo>
                <a:lnTo>
                  <a:pt x="449556" y="133350"/>
                </a:lnTo>
                <a:lnTo>
                  <a:pt x="452221" y="130810"/>
                </a:lnTo>
                <a:lnTo>
                  <a:pt x="454260" y="128270"/>
                </a:lnTo>
                <a:lnTo>
                  <a:pt x="458240" y="124460"/>
                </a:lnTo>
                <a:lnTo>
                  <a:pt x="458602" y="123190"/>
                </a:lnTo>
                <a:lnTo>
                  <a:pt x="458701" y="121920"/>
                </a:lnTo>
                <a:lnTo>
                  <a:pt x="458043" y="120650"/>
                </a:lnTo>
                <a:lnTo>
                  <a:pt x="441662" y="120650"/>
                </a:lnTo>
                <a:lnTo>
                  <a:pt x="441629" y="116840"/>
                </a:lnTo>
                <a:lnTo>
                  <a:pt x="441530" y="115570"/>
                </a:lnTo>
                <a:close/>
              </a:path>
              <a:path w="518795" h="544830">
                <a:moveTo>
                  <a:pt x="486726" y="135890"/>
                </a:moveTo>
                <a:lnTo>
                  <a:pt x="444918" y="135890"/>
                </a:lnTo>
                <a:lnTo>
                  <a:pt x="443274" y="137160"/>
                </a:lnTo>
                <a:lnTo>
                  <a:pt x="483108" y="137160"/>
                </a:lnTo>
                <a:lnTo>
                  <a:pt x="486726" y="135890"/>
                </a:lnTo>
                <a:close/>
              </a:path>
              <a:path w="518795" h="544830">
                <a:moveTo>
                  <a:pt x="126245" y="130809"/>
                </a:moveTo>
                <a:lnTo>
                  <a:pt x="122002" y="130809"/>
                </a:lnTo>
                <a:lnTo>
                  <a:pt x="117824" y="132079"/>
                </a:lnTo>
                <a:lnTo>
                  <a:pt x="114042" y="133349"/>
                </a:lnTo>
                <a:lnTo>
                  <a:pt x="110325" y="133349"/>
                </a:lnTo>
                <a:lnTo>
                  <a:pt x="105555" y="134619"/>
                </a:lnTo>
                <a:lnTo>
                  <a:pt x="102693" y="135889"/>
                </a:lnTo>
                <a:lnTo>
                  <a:pt x="117232" y="135889"/>
                </a:lnTo>
                <a:lnTo>
                  <a:pt x="120752" y="134619"/>
                </a:lnTo>
                <a:lnTo>
                  <a:pt x="135751" y="134619"/>
                </a:lnTo>
                <a:lnTo>
                  <a:pt x="134929" y="133349"/>
                </a:lnTo>
                <a:lnTo>
                  <a:pt x="131179" y="132079"/>
                </a:lnTo>
                <a:lnTo>
                  <a:pt x="126245" y="130809"/>
                </a:lnTo>
                <a:close/>
              </a:path>
              <a:path w="518795" h="544830">
                <a:moveTo>
                  <a:pt x="276207" y="113029"/>
                </a:moveTo>
                <a:lnTo>
                  <a:pt x="260385" y="113029"/>
                </a:lnTo>
                <a:lnTo>
                  <a:pt x="262655" y="116839"/>
                </a:lnTo>
                <a:lnTo>
                  <a:pt x="263773" y="121919"/>
                </a:lnTo>
                <a:lnTo>
                  <a:pt x="263708" y="125729"/>
                </a:lnTo>
                <a:lnTo>
                  <a:pt x="263576" y="126999"/>
                </a:lnTo>
                <a:lnTo>
                  <a:pt x="263510" y="128269"/>
                </a:lnTo>
                <a:lnTo>
                  <a:pt x="263412" y="129539"/>
                </a:lnTo>
                <a:lnTo>
                  <a:pt x="263214" y="130809"/>
                </a:lnTo>
                <a:lnTo>
                  <a:pt x="262951" y="132079"/>
                </a:lnTo>
                <a:lnTo>
                  <a:pt x="262556" y="133349"/>
                </a:lnTo>
                <a:lnTo>
                  <a:pt x="244037" y="133349"/>
                </a:lnTo>
                <a:lnTo>
                  <a:pt x="244136" y="134619"/>
                </a:lnTo>
                <a:lnTo>
                  <a:pt x="244432" y="135889"/>
                </a:lnTo>
                <a:lnTo>
                  <a:pt x="246438" y="135889"/>
                </a:lnTo>
                <a:lnTo>
                  <a:pt x="247294" y="134619"/>
                </a:lnTo>
                <a:lnTo>
                  <a:pt x="264990" y="134619"/>
                </a:lnTo>
                <a:lnTo>
                  <a:pt x="265117" y="133349"/>
                </a:lnTo>
                <a:lnTo>
                  <a:pt x="265243" y="132079"/>
                </a:lnTo>
                <a:lnTo>
                  <a:pt x="265369" y="130809"/>
                </a:lnTo>
                <a:lnTo>
                  <a:pt x="265495" y="129539"/>
                </a:lnTo>
                <a:lnTo>
                  <a:pt x="265621" y="128269"/>
                </a:lnTo>
                <a:lnTo>
                  <a:pt x="265747" y="126999"/>
                </a:lnTo>
                <a:lnTo>
                  <a:pt x="283871" y="126999"/>
                </a:lnTo>
                <a:lnTo>
                  <a:pt x="283312" y="125729"/>
                </a:lnTo>
                <a:lnTo>
                  <a:pt x="282325" y="124459"/>
                </a:lnTo>
                <a:lnTo>
                  <a:pt x="281667" y="124459"/>
                </a:lnTo>
                <a:lnTo>
                  <a:pt x="283510" y="120649"/>
                </a:lnTo>
                <a:lnTo>
                  <a:pt x="274069" y="120649"/>
                </a:lnTo>
                <a:lnTo>
                  <a:pt x="273148" y="119379"/>
                </a:lnTo>
                <a:lnTo>
                  <a:pt x="272293" y="119379"/>
                </a:lnTo>
                <a:lnTo>
                  <a:pt x="271799" y="118109"/>
                </a:lnTo>
                <a:lnTo>
                  <a:pt x="271043" y="118109"/>
                </a:lnTo>
                <a:lnTo>
                  <a:pt x="270813" y="116839"/>
                </a:lnTo>
                <a:lnTo>
                  <a:pt x="275549" y="116839"/>
                </a:lnTo>
                <a:lnTo>
                  <a:pt x="275845" y="115569"/>
                </a:lnTo>
                <a:lnTo>
                  <a:pt x="275911" y="114299"/>
                </a:lnTo>
                <a:lnTo>
                  <a:pt x="276108" y="114299"/>
                </a:lnTo>
                <a:lnTo>
                  <a:pt x="276207" y="113029"/>
                </a:lnTo>
                <a:close/>
              </a:path>
              <a:path w="518795" h="544830">
                <a:moveTo>
                  <a:pt x="398341" y="130810"/>
                </a:moveTo>
                <a:lnTo>
                  <a:pt x="391006" y="130810"/>
                </a:lnTo>
                <a:lnTo>
                  <a:pt x="387684" y="132080"/>
                </a:lnTo>
                <a:lnTo>
                  <a:pt x="384032" y="135890"/>
                </a:lnTo>
                <a:lnTo>
                  <a:pt x="388736" y="135890"/>
                </a:lnTo>
                <a:lnTo>
                  <a:pt x="390019" y="134620"/>
                </a:lnTo>
                <a:lnTo>
                  <a:pt x="411926" y="134620"/>
                </a:lnTo>
                <a:lnTo>
                  <a:pt x="406663" y="133350"/>
                </a:lnTo>
                <a:lnTo>
                  <a:pt x="403538" y="132080"/>
                </a:lnTo>
                <a:lnTo>
                  <a:pt x="400841" y="132080"/>
                </a:lnTo>
                <a:lnTo>
                  <a:pt x="398341" y="130810"/>
                </a:lnTo>
                <a:close/>
              </a:path>
              <a:path w="518795" h="544830">
                <a:moveTo>
                  <a:pt x="502466" y="124460"/>
                </a:moveTo>
                <a:lnTo>
                  <a:pt x="491298" y="124460"/>
                </a:lnTo>
                <a:lnTo>
                  <a:pt x="493173" y="125730"/>
                </a:lnTo>
                <a:lnTo>
                  <a:pt x="495048" y="125730"/>
                </a:lnTo>
                <a:lnTo>
                  <a:pt x="496923" y="127000"/>
                </a:lnTo>
                <a:lnTo>
                  <a:pt x="498436" y="127000"/>
                </a:lnTo>
                <a:lnTo>
                  <a:pt x="498732" y="128270"/>
                </a:lnTo>
                <a:lnTo>
                  <a:pt x="499522" y="128270"/>
                </a:lnTo>
                <a:lnTo>
                  <a:pt x="502219" y="130810"/>
                </a:lnTo>
                <a:lnTo>
                  <a:pt x="505015" y="133350"/>
                </a:lnTo>
                <a:lnTo>
                  <a:pt x="509258" y="134620"/>
                </a:lnTo>
                <a:lnTo>
                  <a:pt x="512877" y="134620"/>
                </a:lnTo>
                <a:lnTo>
                  <a:pt x="513337" y="133350"/>
                </a:lnTo>
                <a:lnTo>
                  <a:pt x="513863" y="133350"/>
                </a:lnTo>
                <a:lnTo>
                  <a:pt x="514061" y="132080"/>
                </a:lnTo>
                <a:lnTo>
                  <a:pt x="513831" y="130810"/>
                </a:lnTo>
                <a:lnTo>
                  <a:pt x="509094" y="130810"/>
                </a:lnTo>
                <a:lnTo>
                  <a:pt x="507153" y="129540"/>
                </a:lnTo>
                <a:lnTo>
                  <a:pt x="505541" y="129540"/>
                </a:lnTo>
                <a:lnTo>
                  <a:pt x="503568" y="127000"/>
                </a:lnTo>
                <a:lnTo>
                  <a:pt x="503403" y="125730"/>
                </a:lnTo>
                <a:lnTo>
                  <a:pt x="502466" y="124460"/>
                </a:lnTo>
                <a:close/>
              </a:path>
              <a:path w="518795" h="544830">
                <a:moveTo>
                  <a:pt x="27038" y="118109"/>
                </a:moveTo>
                <a:lnTo>
                  <a:pt x="24407" y="118109"/>
                </a:lnTo>
                <a:lnTo>
                  <a:pt x="24176" y="119379"/>
                </a:lnTo>
                <a:lnTo>
                  <a:pt x="22992" y="119379"/>
                </a:lnTo>
                <a:lnTo>
                  <a:pt x="21216" y="120649"/>
                </a:lnTo>
                <a:lnTo>
                  <a:pt x="19933" y="121919"/>
                </a:lnTo>
                <a:lnTo>
                  <a:pt x="15756" y="124459"/>
                </a:lnTo>
                <a:lnTo>
                  <a:pt x="12532" y="125729"/>
                </a:lnTo>
                <a:lnTo>
                  <a:pt x="9440" y="128269"/>
                </a:lnTo>
                <a:lnTo>
                  <a:pt x="7795" y="129539"/>
                </a:lnTo>
                <a:lnTo>
                  <a:pt x="6216" y="129539"/>
                </a:lnTo>
                <a:lnTo>
                  <a:pt x="4637" y="130809"/>
                </a:lnTo>
                <a:lnTo>
                  <a:pt x="197" y="130809"/>
                </a:lnTo>
                <a:lnTo>
                  <a:pt x="0" y="132079"/>
                </a:lnTo>
                <a:lnTo>
                  <a:pt x="526" y="133349"/>
                </a:lnTo>
                <a:lnTo>
                  <a:pt x="8354" y="133349"/>
                </a:lnTo>
                <a:lnTo>
                  <a:pt x="13124" y="129539"/>
                </a:lnTo>
                <a:lnTo>
                  <a:pt x="16611" y="126999"/>
                </a:lnTo>
                <a:lnTo>
                  <a:pt x="20788" y="124459"/>
                </a:lnTo>
                <a:lnTo>
                  <a:pt x="22565" y="124459"/>
                </a:lnTo>
                <a:lnTo>
                  <a:pt x="22729" y="123189"/>
                </a:lnTo>
                <a:lnTo>
                  <a:pt x="26512" y="123189"/>
                </a:lnTo>
                <a:lnTo>
                  <a:pt x="27038" y="121919"/>
                </a:lnTo>
                <a:lnTo>
                  <a:pt x="27137" y="120649"/>
                </a:lnTo>
                <a:lnTo>
                  <a:pt x="27466" y="120649"/>
                </a:lnTo>
                <a:lnTo>
                  <a:pt x="27531" y="119379"/>
                </a:lnTo>
                <a:lnTo>
                  <a:pt x="27038" y="118109"/>
                </a:lnTo>
                <a:close/>
              </a:path>
              <a:path w="518795" h="544830">
                <a:moveTo>
                  <a:pt x="261076" y="130809"/>
                </a:moveTo>
                <a:lnTo>
                  <a:pt x="244037" y="130809"/>
                </a:lnTo>
                <a:lnTo>
                  <a:pt x="243955" y="132079"/>
                </a:lnTo>
                <a:lnTo>
                  <a:pt x="243873" y="133349"/>
                </a:lnTo>
                <a:lnTo>
                  <a:pt x="262556" y="133349"/>
                </a:lnTo>
                <a:lnTo>
                  <a:pt x="261076" y="130809"/>
                </a:lnTo>
                <a:close/>
              </a:path>
              <a:path w="518795" h="544830">
                <a:moveTo>
                  <a:pt x="223177" y="111759"/>
                </a:moveTo>
                <a:lnTo>
                  <a:pt x="220551" y="111759"/>
                </a:lnTo>
                <a:lnTo>
                  <a:pt x="221998" y="115569"/>
                </a:lnTo>
                <a:lnTo>
                  <a:pt x="222821" y="118109"/>
                </a:lnTo>
                <a:lnTo>
                  <a:pt x="222747" y="119379"/>
                </a:lnTo>
                <a:lnTo>
                  <a:pt x="222673" y="120649"/>
                </a:lnTo>
                <a:lnTo>
                  <a:pt x="222599" y="121919"/>
                </a:lnTo>
                <a:lnTo>
                  <a:pt x="222525" y="123189"/>
                </a:lnTo>
                <a:lnTo>
                  <a:pt x="221801" y="125729"/>
                </a:lnTo>
                <a:lnTo>
                  <a:pt x="221045" y="128269"/>
                </a:lnTo>
                <a:lnTo>
                  <a:pt x="219137" y="129539"/>
                </a:lnTo>
                <a:lnTo>
                  <a:pt x="218117" y="132079"/>
                </a:lnTo>
                <a:lnTo>
                  <a:pt x="225748" y="132079"/>
                </a:lnTo>
                <a:lnTo>
                  <a:pt x="225650" y="126999"/>
                </a:lnTo>
                <a:lnTo>
                  <a:pt x="236702" y="126999"/>
                </a:lnTo>
                <a:lnTo>
                  <a:pt x="236833" y="125729"/>
                </a:lnTo>
                <a:lnTo>
                  <a:pt x="237064" y="124459"/>
                </a:lnTo>
                <a:lnTo>
                  <a:pt x="230649" y="124459"/>
                </a:lnTo>
                <a:lnTo>
                  <a:pt x="226988" y="120649"/>
                </a:lnTo>
                <a:lnTo>
                  <a:pt x="223931" y="114299"/>
                </a:lnTo>
                <a:lnTo>
                  <a:pt x="223177" y="111759"/>
                </a:lnTo>
                <a:close/>
              </a:path>
              <a:path w="518795" h="544830">
                <a:moveTo>
                  <a:pt x="212163" y="1269"/>
                </a:moveTo>
                <a:lnTo>
                  <a:pt x="173217" y="3809"/>
                </a:lnTo>
                <a:lnTo>
                  <a:pt x="136047" y="17779"/>
                </a:lnTo>
                <a:lnTo>
                  <a:pt x="127988" y="25399"/>
                </a:lnTo>
                <a:lnTo>
                  <a:pt x="124469" y="27939"/>
                </a:lnTo>
                <a:lnTo>
                  <a:pt x="116969" y="31749"/>
                </a:lnTo>
                <a:lnTo>
                  <a:pt x="113450" y="34289"/>
                </a:lnTo>
                <a:lnTo>
                  <a:pt x="109140" y="36829"/>
                </a:lnTo>
                <a:lnTo>
                  <a:pt x="74601" y="60959"/>
                </a:lnTo>
                <a:lnTo>
                  <a:pt x="60491" y="73659"/>
                </a:lnTo>
                <a:lnTo>
                  <a:pt x="58550" y="74929"/>
                </a:lnTo>
                <a:lnTo>
                  <a:pt x="54373" y="78739"/>
                </a:lnTo>
                <a:lnTo>
                  <a:pt x="46350" y="86386"/>
                </a:lnTo>
                <a:lnTo>
                  <a:pt x="37761" y="93979"/>
                </a:lnTo>
                <a:lnTo>
                  <a:pt x="31939" y="99059"/>
                </a:lnTo>
                <a:lnTo>
                  <a:pt x="26281" y="102869"/>
                </a:lnTo>
                <a:lnTo>
                  <a:pt x="19176" y="107949"/>
                </a:lnTo>
                <a:lnTo>
                  <a:pt x="16282" y="110489"/>
                </a:lnTo>
                <a:lnTo>
                  <a:pt x="8519" y="116839"/>
                </a:lnTo>
                <a:lnTo>
                  <a:pt x="4276" y="123189"/>
                </a:lnTo>
                <a:lnTo>
                  <a:pt x="394" y="130809"/>
                </a:lnTo>
                <a:lnTo>
                  <a:pt x="4078" y="130809"/>
                </a:lnTo>
                <a:lnTo>
                  <a:pt x="4210" y="129539"/>
                </a:lnTo>
                <a:lnTo>
                  <a:pt x="4407" y="129539"/>
                </a:lnTo>
                <a:lnTo>
                  <a:pt x="7203" y="123189"/>
                </a:lnTo>
                <a:lnTo>
                  <a:pt x="10558" y="119379"/>
                </a:lnTo>
                <a:lnTo>
                  <a:pt x="14769" y="115569"/>
                </a:lnTo>
                <a:lnTo>
                  <a:pt x="15131" y="115569"/>
                </a:lnTo>
                <a:lnTo>
                  <a:pt x="18420" y="113029"/>
                </a:lnTo>
                <a:lnTo>
                  <a:pt x="20163" y="111759"/>
                </a:lnTo>
                <a:lnTo>
                  <a:pt x="27300" y="106679"/>
                </a:lnTo>
                <a:lnTo>
                  <a:pt x="33983" y="100329"/>
                </a:lnTo>
                <a:lnTo>
                  <a:pt x="40179" y="95249"/>
                </a:lnTo>
                <a:lnTo>
                  <a:pt x="45853" y="90169"/>
                </a:lnTo>
                <a:lnTo>
                  <a:pt x="55212" y="82549"/>
                </a:lnTo>
                <a:lnTo>
                  <a:pt x="72596" y="67309"/>
                </a:lnTo>
                <a:lnTo>
                  <a:pt x="86666" y="55879"/>
                </a:lnTo>
                <a:lnTo>
                  <a:pt x="101431" y="45719"/>
                </a:lnTo>
                <a:lnTo>
                  <a:pt x="116424" y="35559"/>
                </a:lnTo>
                <a:lnTo>
                  <a:pt x="131179" y="25399"/>
                </a:lnTo>
                <a:lnTo>
                  <a:pt x="136503" y="21589"/>
                </a:lnTo>
                <a:lnTo>
                  <a:pt x="141944" y="19049"/>
                </a:lnTo>
                <a:lnTo>
                  <a:pt x="147619" y="16509"/>
                </a:lnTo>
                <a:lnTo>
                  <a:pt x="153645" y="13969"/>
                </a:lnTo>
                <a:lnTo>
                  <a:pt x="155126" y="12699"/>
                </a:lnTo>
                <a:lnTo>
                  <a:pt x="158086" y="11429"/>
                </a:lnTo>
                <a:lnTo>
                  <a:pt x="161408" y="11429"/>
                </a:lnTo>
                <a:lnTo>
                  <a:pt x="171507" y="7619"/>
                </a:lnTo>
                <a:lnTo>
                  <a:pt x="172888" y="7619"/>
                </a:lnTo>
                <a:lnTo>
                  <a:pt x="180854" y="5079"/>
                </a:lnTo>
                <a:lnTo>
                  <a:pt x="188899" y="5079"/>
                </a:lnTo>
                <a:lnTo>
                  <a:pt x="197006" y="3809"/>
                </a:lnTo>
                <a:lnTo>
                  <a:pt x="219630" y="3809"/>
                </a:lnTo>
                <a:lnTo>
                  <a:pt x="212163" y="1269"/>
                </a:lnTo>
                <a:close/>
              </a:path>
              <a:path w="518795" h="544830">
                <a:moveTo>
                  <a:pt x="336186" y="2540"/>
                </a:moveTo>
                <a:lnTo>
                  <a:pt x="309397" y="2540"/>
                </a:lnTo>
                <a:lnTo>
                  <a:pt x="316633" y="3810"/>
                </a:lnTo>
                <a:lnTo>
                  <a:pt x="326885" y="3810"/>
                </a:lnTo>
                <a:lnTo>
                  <a:pt x="336900" y="6350"/>
                </a:lnTo>
                <a:lnTo>
                  <a:pt x="374627" y="20320"/>
                </a:lnTo>
                <a:lnTo>
                  <a:pt x="380250" y="24130"/>
                </a:lnTo>
                <a:lnTo>
                  <a:pt x="393802" y="33020"/>
                </a:lnTo>
                <a:lnTo>
                  <a:pt x="401038" y="38100"/>
                </a:lnTo>
                <a:lnTo>
                  <a:pt x="424549" y="53340"/>
                </a:lnTo>
                <a:lnTo>
                  <a:pt x="436341" y="62230"/>
                </a:lnTo>
                <a:lnTo>
                  <a:pt x="448109" y="72390"/>
                </a:lnTo>
                <a:lnTo>
                  <a:pt x="456100" y="78740"/>
                </a:lnTo>
                <a:lnTo>
                  <a:pt x="464458" y="86386"/>
                </a:lnTo>
                <a:lnTo>
                  <a:pt x="482319" y="100330"/>
                </a:lnTo>
                <a:lnTo>
                  <a:pt x="483141" y="101600"/>
                </a:lnTo>
                <a:lnTo>
                  <a:pt x="484555" y="101600"/>
                </a:lnTo>
                <a:lnTo>
                  <a:pt x="485707" y="102870"/>
                </a:lnTo>
                <a:lnTo>
                  <a:pt x="486628" y="104140"/>
                </a:lnTo>
                <a:lnTo>
                  <a:pt x="487417" y="105410"/>
                </a:lnTo>
                <a:lnTo>
                  <a:pt x="492315" y="109289"/>
                </a:lnTo>
                <a:lnTo>
                  <a:pt x="496792" y="114300"/>
                </a:lnTo>
                <a:lnTo>
                  <a:pt x="502778" y="119380"/>
                </a:lnTo>
                <a:lnTo>
                  <a:pt x="504620" y="121920"/>
                </a:lnTo>
                <a:lnTo>
                  <a:pt x="506298" y="124460"/>
                </a:lnTo>
                <a:lnTo>
                  <a:pt x="507482" y="125730"/>
                </a:lnTo>
                <a:lnTo>
                  <a:pt x="509489" y="128270"/>
                </a:lnTo>
                <a:lnTo>
                  <a:pt x="510311" y="129540"/>
                </a:lnTo>
                <a:lnTo>
                  <a:pt x="510443" y="130810"/>
                </a:lnTo>
                <a:lnTo>
                  <a:pt x="513831" y="130810"/>
                </a:lnTo>
                <a:lnTo>
                  <a:pt x="513600" y="129540"/>
                </a:lnTo>
                <a:lnTo>
                  <a:pt x="512712" y="128270"/>
                </a:lnTo>
                <a:lnTo>
                  <a:pt x="512021" y="127000"/>
                </a:lnTo>
                <a:lnTo>
                  <a:pt x="511265" y="125730"/>
                </a:lnTo>
                <a:lnTo>
                  <a:pt x="508074" y="120650"/>
                </a:lnTo>
                <a:lnTo>
                  <a:pt x="506199" y="119380"/>
                </a:lnTo>
                <a:lnTo>
                  <a:pt x="504357" y="116840"/>
                </a:lnTo>
                <a:lnTo>
                  <a:pt x="499061" y="111760"/>
                </a:lnTo>
                <a:lnTo>
                  <a:pt x="493206" y="105410"/>
                </a:lnTo>
                <a:lnTo>
                  <a:pt x="486957" y="100330"/>
                </a:lnTo>
                <a:lnTo>
                  <a:pt x="473931" y="90170"/>
                </a:lnTo>
                <a:lnTo>
                  <a:pt x="470839" y="87630"/>
                </a:lnTo>
                <a:lnTo>
                  <a:pt x="467812" y="83820"/>
                </a:lnTo>
                <a:lnTo>
                  <a:pt x="457333" y="76265"/>
                </a:lnTo>
                <a:lnTo>
                  <a:pt x="446802" y="67310"/>
                </a:lnTo>
                <a:lnTo>
                  <a:pt x="426038" y="52070"/>
                </a:lnTo>
                <a:lnTo>
                  <a:pt x="419397" y="46990"/>
                </a:lnTo>
                <a:lnTo>
                  <a:pt x="382421" y="21590"/>
                </a:lnTo>
                <a:lnTo>
                  <a:pt x="349708" y="6350"/>
                </a:lnTo>
                <a:lnTo>
                  <a:pt x="343117" y="3810"/>
                </a:lnTo>
                <a:lnTo>
                  <a:pt x="336186" y="2540"/>
                </a:lnTo>
                <a:close/>
              </a:path>
              <a:path w="518795" h="544830">
                <a:moveTo>
                  <a:pt x="253083" y="125729"/>
                </a:moveTo>
                <a:lnTo>
                  <a:pt x="242721" y="125729"/>
                </a:lnTo>
                <a:lnTo>
                  <a:pt x="242656" y="126999"/>
                </a:lnTo>
                <a:lnTo>
                  <a:pt x="241175" y="129539"/>
                </a:lnTo>
                <a:lnTo>
                  <a:pt x="247129" y="129539"/>
                </a:lnTo>
                <a:lnTo>
                  <a:pt x="246669" y="128269"/>
                </a:lnTo>
                <a:lnTo>
                  <a:pt x="246274" y="128269"/>
                </a:lnTo>
                <a:lnTo>
                  <a:pt x="245715" y="126999"/>
                </a:lnTo>
                <a:lnTo>
                  <a:pt x="252820" y="126999"/>
                </a:lnTo>
                <a:lnTo>
                  <a:pt x="253083" y="125729"/>
                </a:lnTo>
                <a:close/>
              </a:path>
              <a:path w="518795" h="544830">
                <a:moveTo>
                  <a:pt x="252721" y="126999"/>
                </a:moveTo>
                <a:lnTo>
                  <a:pt x="246702" y="126999"/>
                </a:lnTo>
                <a:lnTo>
                  <a:pt x="248478" y="128269"/>
                </a:lnTo>
                <a:lnTo>
                  <a:pt x="250353" y="129539"/>
                </a:lnTo>
                <a:lnTo>
                  <a:pt x="252359" y="128269"/>
                </a:lnTo>
                <a:lnTo>
                  <a:pt x="252721" y="126999"/>
                </a:lnTo>
                <a:close/>
              </a:path>
              <a:path w="518795" h="544830">
                <a:moveTo>
                  <a:pt x="224485" y="101599"/>
                </a:moveTo>
                <a:lnTo>
                  <a:pt x="222459" y="101599"/>
                </a:lnTo>
                <a:lnTo>
                  <a:pt x="224071" y="104139"/>
                </a:lnTo>
                <a:lnTo>
                  <a:pt x="225781" y="106679"/>
                </a:lnTo>
                <a:lnTo>
                  <a:pt x="226998" y="107949"/>
                </a:lnTo>
                <a:lnTo>
                  <a:pt x="227838" y="109289"/>
                </a:lnTo>
                <a:lnTo>
                  <a:pt x="228446" y="111759"/>
                </a:lnTo>
                <a:lnTo>
                  <a:pt x="229531" y="114299"/>
                </a:lnTo>
                <a:lnTo>
                  <a:pt x="229893" y="115569"/>
                </a:lnTo>
                <a:lnTo>
                  <a:pt x="230090" y="116839"/>
                </a:lnTo>
                <a:lnTo>
                  <a:pt x="230211" y="118109"/>
                </a:lnTo>
                <a:lnTo>
                  <a:pt x="230332" y="119379"/>
                </a:lnTo>
                <a:lnTo>
                  <a:pt x="230452" y="120649"/>
                </a:lnTo>
                <a:lnTo>
                  <a:pt x="230551" y="123189"/>
                </a:lnTo>
                <a:lnTo>
                  <a:pt x="230649" y="124459"/>
                </a:lnTo>
                <a:lnTo>
                  <a:pt x="254201" y="124459"/>
                </a:lnTo>
                <a:lnTo>
                  <a:pt x="254267" y="126999"/>
                </a:lnTo>
                <a:lnTo>
                  <a:pt x="253872" y="128269"/>
                </a:lnTo>
                <a:lnTo>
                  <a:pt x="252359" y="129539"/>
                </a:lnTo>
                <a:lnTo>
                  <a:pt x="260336" y="129539"/>
                </a:lnTo>
                <a:lnTo>
                  <a:pt x="259596" y="128269"/>
                </a:lnTo>
                <a:lnTo>
                  <a:pt x="259469" y="126999"/>
                </a:lnTo>
                <a:lnTo>
                  <a:pt x="259342" y="125729"/>
                </a:lnTo>
                <a:lnTo>
                  <a:pt x="259215" y="124459"/>
                </a:lnTo>
                <a:lnTo>
                  <a:pt x="259088" y="123189"/>
                </a:lnTo>
                <a:lnTo>
                  <a:pt x="258961" y="121919"/>
                </a:lnTo>
                <a:lnTo>
                  <a:pt x="258835" y="120649"/>
                </a:lnTo>
                <a:lnTo>
                  <a:pt x="238248" y="120649"/>
                </a:lnTo>
                <a:lnTo>
                  <a:pt x="237755" y="119379"/>
                </a:lnTo>
                <a:lnTo>
                  <a:pt x="237097" y="118109"/>
                </a:lnTo>
                <a:lnTo>
                  <a:pt x="234498" y="118109"/>
                </a:lnTo>
                <a:lnTo>
                  <a:pt x="234334" y="116839"/>
                </a:lnTo>
                <a:lnTo>
                  <a:pt x="233873" y="116839"/>
                </a:lnTo>
                <a:lnTo>
                  <a:pt x="233610" y="115569"/>
                </a:lnTo>
                <a:lnTo>
                  <a:pt x="256570" y="115569"/>
                </a:lnTo>
                <a:lnTo>
                  <a:pt x="255451" y="114299"/>
                </a:lnTo>
                <a:lnTo>
                  <a:pt x="254497" y="113029"/>
                </a:lnTo>
                <a:lnTo>
                  <a:pt x="242162" y="113029"/>
                </a:lnTo>
                <a:lnTo>
                  <a:pt x="241340" y="111759"/>
                </a:lnTo>
                <a:lnTo>
                  <a:pt x="240715" y="110489"/>
                </a:lnTo>
                <a:lnTo>
                  <a:pt x="235057" y="110489"/>
                </a:lnTo>
                <a:lnTo>
                  <a:pt x="233248" y="107949"/>
                </a:lnTo>
                <a:lnTo>
                  <a:pt x="237557" y="107949"/>
                </a:lnTo>
                <a:lnTo>
                  <a:pt x="238215" y="106679"/>
                </a:lnTo>
                <a:lnTo>
                  <a:pt x="252052" y="106679"/>
                </a:lnTo>
                <a:lnTo>
                  <a:pt x="251504" y="104139"/>
                </a:lnTo>
                <a:lnTo>
                  <a:pt x="251581" y="102869"/>
                </a:lnTo>
                <a:lnTo>
                  <a:pt x="225617" y="102869"/>
                </a:lnTo>
                <a:lnTo>
                  <a:pt x="224485" y="101599"/>
                </a:lnTo>
                <a:close/>
              </a:path>
              <a:path w="518795" h="544830">
                <a:moveTo>
                  <a:pt x="241373" y="125729"/>
                </a:moveTo>
                <a:lnTo>
                  <a:pt x="238083" y="125729"/>
                </a:lnTo>
                <a:lnTo>
                  <a:pt x="238544" y="126999"/>
                </a:lnTo>
                <a:lnTo>
                  <a:pt x="238807" y="128269"/>
                </a:lnTo>
                <a:lnTo>
                  <a:pt x="240814" y="128269"/>
                </a:lnTo>
                <a:lnTo>
                  <a:pt x="241340" y="126999"/>
                </a:lnTo>
                <a:lnTo>
                  <a:pt x="241373" y="125729"/>
                </a:lnTo>
                <a:close/>
              </a:path>
              <a:path w="518795" h="544830">
                <a:moveTo>
                  <a:pt x="43748" y="111759"/>
                </a:moveTo>
                <a:lnTo>
                  <a:pt x="40393" y="111759"/>
                </a:lnTo>
                <a:lnTo>
                  <a:pt x="39735" y="113029"/>
                </a:lnTo>
                <a:lnTo>
                  <a:pt x="35788" y="116839"/>
                </a:lnTo>
                <a:lnTo>
                  <a:pt x="34801" y="118109"/>
                </a:lnTo>
                <a:lnTo>
                  <a:pt x="33123" y="120649"/>
                </a:lnTo>
                <a:lnTo>
                  <a:pt x="31216" y="121919"/>
                </a:lnTo>
                <a:lnTo>
                  <a:pt x="29768" y="123189"/>
                </a:lnTo>
                <a:lnTo>
                  <a:pt x="22926" y="123189"/>
                </a:lnTo>
                <a:lnTo>
                  <a:pt x="23124" y="124459"/>
                </a:lnTo>
                <a:lnTo>
                  <a:pt x="23288" y="125729"/>
                </a:lnTo>
                <a:lnTo>
                  <a:pt x="23683" y="126999"/>
                </a:lnTo>
                <a:lnTo>
                  <a:pt x="27696" y="126999"/>
                </a:lnTo>
                <a:lnTo>
                  <a:pt x="28880" y="125729"/>
                </a:lnTo>
                <a:lnTo>
                  <a:pt x="29571" y="125729"/>
                </a:lnTo>
                <a:lnTo>
                  <a:pt x="34439" y="121919"/>
                </a:lnTo>
                <a:lnTo>
                  <a:pt x="35623" y="120649"/>
                </a:lnTo>
                <a:lnTo>
                  <a:pt x="36873" y="119379"/>
                </a:lnTo>
                <a:lnTo>
                  <a:pt x="40985" y="119379"/>
                </a:lnTo>
                <a:lnTo>
                  <a:pt x="42597" y="115569"/>
                </a:lnTo>
                <a:lnTo>
                  <a:pt x="42794" y="115569"/>
                </a:lnTo>
                <a:lnTo>
                  <a:pt x="43353" y="114299"/>
                </a:lnTo>
                <a:lnTo>
                  <a:pt x="43485" y="114299"/>
                </a:lnTo>
                <a:lnTo>
                  <a:pt x="43880" y="113029"/>
                </a:lnTo>
                <a:lnTo>
                  <a:pt x="43748" y="111759"/>
                </a:lnTo>
                <a:close/>
              </a:path>
              <a:path w="518795" h="544830">
                <a:moveTo>
                  <a:pt x="472516" y="113030"/>
                </a:moveTo>
                <a:lnTo>
                  <a:pt x="470411" y="113030"/>
                </a:lnTo>
                <a:lnTo>
                  <a:pt x="470608" y="114300"/>
                </a:lnTo>
                <a:lnTo>
                  <a:pt x="472352" y="118110"/>
                </a:lnTo>
                <a:lnTo>
                  <a:pt x="472418" y="119380"/>
                </a:lnTo>
                <a:lnTo>
                  <a:pt x="475806" y="119380"/>
                </a:lnTo>
                <a:lnTo>
                  <a:pt x="480213" y="123190"/>
                </a:lnTo>
                <a:lnTo>
                  <a:pt x="482319" y="124460"/>
                </a:lnTo>
                <a:lnTo>
                  <a:pt x="483437" y="125730"/>
                </a:lnTo>
                <a:lnTo>
                  <a:pt x="486529" y="127000"/>
                </a:lnTo>
                <a:lnTo>
                  <a:pt x="488239" y="125730"/>
                </a:lnTo>
                <a:lnTo>
                  <a:pt x="490016" y="124460"/>
                </a:lnTo>
                <a:lnTo>
                  <a:pt x="502466" y="124460"/>
                </a:lnTo>
                <a:lnTo>
                  <a:pt x="501528" y="123190"/>
                </a:lnTo>
                <a:lnTo>
                  <a:pt x="485443" y="123190"/>
                </a:lnTo>
                <a:lnTo>
                  <a:pt x="485049" y="121920"/>
                </a:lnTo>
                <a:lnTo>
                  <a:pt x="483799" y="121920"/>
                </a:lnTo>
                <a:lnTo>
                  <a:pt x="482615" y="120650"/>
                </a:lnTo>
                <a:lnTo>
                  <a:pt x="481628" y="120650"/>
                </a:lnTo>
                <a:lnTo>
                  <a:pt x="480180" y="119380"/>
                </a:lnTo>
                <a:lnTo>
                  <a:pt x="478865" y="118110"/>
                </a:lnTo>
                <a:lnTo>
                  <a:pt x="477384" y="116840"/>
                </a:lnTo>
                <a:lnTo>
                  <a:pt x="475838" y="115570"/>
                </a:lnTo>
                <a:lnTo>
                  <a:pt x="474227" y="114300"/>
                </a:lnTo>
                <a:lnTo>
                  <a:pt x="472516" y="113030"/>
                </a:lnTo>
                <a:close/>
              </a:path>
              <a:path w="518795" h="544830">
                <a:moveTo>
                  <a:pt x="80753" y="113029"/>
                </a:moveTo>
                <a:lnTo>
                  <a:pt x="77069" y="113029"/>
                </a:lnTo>
                <a:lnTo>
                  <a:pt x="77431" y="114299"/>
                </a:lnTo>
                <a:lnTo>
                  <a:pt x="78089" y="116839"/>
                </a:lnTo>
                <a:lnTo>
                  <a:pt x="78188" y="118109"/>
                </a:lnTo>
                <a:lnTo>
                  <a:pt x="78977" y="120649"/>
                </a:lnTo>
                <a:lnTo>
                  <a:pt x="78977" y="121919"/>
                </a:lnTo>
                <a:lnTo>
                  <a:pt x="65392" y="121919"/>
                </a:lnTo>
                <a:lnTo>
                  <a:pt x="64800" y="123189"/>
                </a:lnTo>
                <a:lnTo>
                  <a:pt x="64734" y="124459"/>
                </a:lnTo>
                <a:lnTo>
                  <a:pt x="64997" y="124459"/>
                </a:lnTo>
                <a:lnTo>
                  <a:pt x="65195" y="125729"/>
                </a:lnTo>
                <a:lnTo>
                  <a:pt x="80918" y="125729"/>
                </a:lnTo>
                <a:lnTo>
                  <a:pt x="81806" y="124459"/>
                </a:lnTo>
                <a:lnTo>
                  <a:pt x="82760" y="123189"/>
                </a:lnTo>
                <a:lnTo>
                  <a:pt x="82201" y="120649"/>
                </a:lnTo>
                <a:lnTo>
                  <a:pt x="81444" y="116839"/>
                </a:lnTo>
                <a:lnTo>
                  <a:pt x="80753" y="113029"/>
                </a:lnTo>
                <a:close/>
              </a:path>
              <a:path w="518795" h="544830">
                <a:moveTo>
                  <a:pt x="253543" y="124459"/>
                </a:moveTo>
                <a:lnTo>
                  <a:pt x="237853" y="124459"/>
                </a:lnTo>
                <a:lnTo>
                  <a:pt x="237853" y="125729"/>
                </a:lnTo>
                <a:lnTo>
                  <a:pt x="253215" y="125729"/>
                </a:lnTo>
                <a:lnTo>
                  <a:pt x="253543" y="124459"/>
                </a:lnTo>
                <a:close/>
              </a:path>
              <a:path w="518795" h="544830">
                <a:moveTo>
                  <a:pt x="43353" y="123189"/>
                </a:moveTo>
                <a:lnTo>
                  <a:pt x="37728" y="123189"/>
                </a:lnTo>
                <a:lnTo>
                  <a:pt x="38452" y="124459"/>
                </a:lnTo>
                <a:lnTo>
                  <a:pt x="42103" y="124459"/>
                </a:lnTo>
                <a:lnTo>
                  <a:pt x="43353" y="123189"/>
                </a:lnTo>
                <a:close/>
              </a:path>
              <a:path w="518795" h="544830">
                <a:moveTo>
                  <a:pt x="40985" y="119379"/>
                </a:moveTo>
                <a:lnTo>
                  <a:pt x="36873" y="119379"/>
                </a:lnTo>
                <a:lnTo>
                  <a:pt x="36807" y="120649"/>
                </a:lnTo>
                <a:lnTo>
                  <a:pt x="36676" y="121919"/>
                </a:lnTo>
                <a:lnTo>
                  <a:pt x="36972" y="123189"/>
                </a:lnTo>
                <a:lnTo>
                  <a:pt x="44241" y="123189"/>
                </a:lnTo>
                <a:lnTo>
                  <a:pt x="47432" y="121919"/>
                </a:lnTo>
                <a:lnTo>
                  <a:pt x="50327" y="120649"/>
                </a:lnTo>
                <a:lnTo>
                  <a:pt x="40393" y="120649"/>
                </a:lnTo>
                <a:lnTo>
                  <a:pt x="40985" y="119379"/>
                </a:lnTo>
                <a:close/>
              </a:path>
              <a:path w="518795" h="544830">
                <a:moveTo>
                  <a:pt x="428603" y="100330"/>
                </a:moveTo>
                <a:lnTo>
                  <a:pt x="442024" y="106680"/>
                </a:lnTo>
                <a:lnTo>
                  <a:pt x="443876" y="109289"/>
                </a:lnTo>
                <a:lnTo>
                  <a:pt x="444622" y="110490"/>
                </a:lnTo>
                <a:lnTo>
                  <a:pt x="444853" y="111760"/>
                </a:lnTo>
                <a:lnTo>
                  <a:pt x="436399" y="111760"/>
                </a:lnTo>
                <a:lnTo>
                  <a:pt x="436300" y="113030"/>
                </a:lnTo>
                <a:lnTo>
                  <a:pt x="435971" y="113030"/>
                </a:lnTo>
                <a:lnTo>
                  <a:pt x="434491" y="114300"/>
                </a:lnTo>
                <a:lnTo>
                  <a:pt x="432912" y="115570"/>
                </a:lnTo>
                <a:lnTo>
                  <a:pt x="428603" y="119380"/>
                </a:lnTo>
                <a:lnTo>
                  <a:pt x="410610" y="119380"/>
                </a:lnTo>
                <a:lnTo>
                  <a:pt x="419294" y="121920"/>
                </a:lnTo>
                <a:lnTo>
                  <a:pt x="421367" y="121920"/>
                </a:lnTo>
                <a:lnTo>
                  <a:pt x="426038" y="123190"/>
                </a:lnTo>
                <a:lnTo>
                  <a:pt x="430412" y="121920"/>
                </a:lnTo>
                <a:lnTo>
                  <a:pt x="435083" y="118110"/>
                </a:lnTo>
                <a:lnTo>
                  <a:pt x="436925" y="116840"/>
                </a:lnTo>
                <a:lnTo>
                  <a:pt x="437649" y="116840"/>
                </a:lnTo>
                <a:lnTo>
                  <a:pt x="438307" y="115570"/>
                </a:lnTo>
                <a:lnTo>
                  <a:pt x="446728" y="115570"/>
                </a:lnTo>
                <a:lnTo>
                  <a:pt x="447188" y="114300"/>
                </a:lnTo>
                <a:lnTo>
                  <a:pt x="453701" y="114300"/>
                </a:lnTo>
                <a:lnTo>
                  <a:pt x="447797" y="109289"/>
                </a:lnTo>
                <a:lnTo>
                  <a:pt x="447394" y="109289"/>
                </a:lnTo>
                <a:lnTo>
                  <a:pt x="446596" y="107950"/>
                </a:lnTo>
                <a:lnTo>
                  <a:pt x="445774" y="106680"/>
                </a:lnTo>
                <a:lnTo>
                  <a:pt x="445017" y="105410"/>
                </a:lnTo>
                <a:lnTo>
                  <a:pt x="444524" y="105410"/>
                </a:lnTo>
                <a:lnTo>
                  <a:pt x="442879" y="102870"/>
                </a:lnTo>
                <a:lnTo>
                  <a:pt x="435544" y="102870"/>
                </a:lnTo>
                <a:lnTo>
                  <a:pt x="430445" y="101600"/>
                </a:lnTo>
                <a:lnTo>
                  <a:pt x="428603" y="100330"/>
                </a:lnTo>
                <a:close/>
              </a:path>
              <a:path w="518795" h="544830">
                <a:moveTo>
                  <a:pt x="457221" y="110490"/>
                </a:moveTo>
                <a:lnTo>
                  <a:pt x="456596" y="111760"/>
                </a:lnTo>
                <a:lnTo>
                  <a:pt x="455675" y="113030"/>
                </a:lnTo>
                <a:lnTo>
                  <a:pt x="456365" y="114300"/>
                </a:lnTo>
                <a:lnTo>
                  <a:pt x="456727" y="114300"/>
                </a:lnTo>
                <a:lnTo>
                  <a:pt x="457188" y="115570"/>
                </a:lnTo>
                <a:lnTo>
                  <a:pt x="457648" y="115570"/>
                </a:lnTo>
                <a:lnTo>
                  <a:pt x="457977" y="116840"/>
                </a:lnTo>
                <a:lnTo>
                  <a:pt x="461924" y="116840"/>
                </a:lnTo>
                <a:lnTo>
                  <a:pt x="463306" y="118110"/>
                </a:lnTo>
                <a:lnTo>
                  <a:pt x="467253" y="120650"/>
                </a:lnTo>
                <a:lnTo>
                  <a:pt x="470608" y="121920"/>
                </a:lnTo>
                <a:lnTo>
                  <a:pt x="472878" y="123190"/>
                </a:lnTo>
                <a:lnTo>
                  <a:pt x="474292" y="123190"/>
                </a:lnTo>
                <a:lnTo>
                  <a:pt x="475082" y="121920"/>
                </a:lnTo>
                <a:lnTo>
                  <a:pt x="475608" y="121920"/>
                </a:lnTo>
                <a:lnTo>
                  <a:pt x="475806" y="120650"/>
                </a:lnTo>
                <a:lnTo>
                  <a:pt x="475806" y="119380"/>
                </a:lnTo>
                <a:lnTo>
                  <a:pt x="472089" y="119380"/>
                </a:lnTo>
                <a:lnTo>
                  <a:pt x="470608" y="118110"/>
                </a:lnTo>
                <a:lnTo>
                  <a:pt x="469589" y="118110"/>
                </a:lnTo>
                <a:lnTo>
                  <a:pt x="465609" y="115570"/>
                </a:lnTo>
                <a:lnTo>
                  <a:pt x="462944" y="114300"/>
                </a:lnTo>
                <a:lnTo>
                  <a:pt x="460543" y="113030"/>
                </a:lnTo>
                <a:lnTo>
                  <a:pt x="459753" y="111760"/>
                </a:lnTo>
                <a:lnTo>
                  <a:pt x="457221" y="110490"/>
                </a:lnTo>
                <a:close/>
              </a:path>
              <a:path w="518795" h="544830">
                <a:moveTo>
                  <a:pt x="483042" y="113030"/>
                </a:moveTo>
                <a:lnTo>
                  <a:pt x="481069" y="113030"/>
                </a:lnTo>
                <a:lnTo>
                  <a:pt x="481792" y="115570"/>
                </a:lnTo>
                <a:lnTo>
                  <a:pt x="482845" y="116840"/>
                </a:lnTo>
                <a:lnTo>
                  <a:pt x="485476" y="119380"/>
                </a:lnTo>
                <a:lnTo>
                  <a:pt x="486364" y="120650"/>
                </a:lnTo>
                <a:lnTo>
                  <a:pt x="487285" y="121920"/>
                </a:lnTo>
                <a:lnTo>
                  <a:pt x="487450" y="121920"/>
                </a:lnTo>
                <a:lnTo>
                  <a:pt x="487220" y="123190"/>
                </a:lnTo>
                <a:lnTo>
                  <a:pt x="496265" y="123190"/>
                </a:lnTo>
                <a:lnTo>
                  <a:pt x="493371" y="121920"/>
                </a:lnTo>
                <a:lnTo>
                  <a:pt x="491167" y="120650"/>
                </a:lnTo>
                <a:lnTo>
                  <a:pt x="489424" y="119380"/>
                </a:lnTo>
                <a:lnTo>
                  <a:pt x="488272" y="118110"/>
                </a:lnTo>
                <a:lnTo>
                  <a:pt x="484917" y="115570"/>
                </a:lnTo>
                <a:lnTo>
                  <a:pt x="483568" y="114300"/>
                </a:lnTo>
                <a:lnTo>
                  <a:pt x="483042" y="113030"/>
                </a:lnTo>
                <a:close/>
              </a:path>
              <a:path w="518795" h="544830">
                <a:moveTo>
                  <a:pt x="494029" y="115570"/>
                </a:moveTo>
                <a:lnTo>
                  <a:pt x="490377" y="115570"/>
                </a:lnTo>
                <a:lnTo>
                  <a:pt x="491496" y="116840"/>
                </a:lnTo>
                <a:lnTo>
                  <a:pt x="492779" y="118110"/>
                </a:lnTo>
                <a:lnTo>
                  <a:pt x="494259" y="119380"/>
                </a:lnTo>
                <a:lnTo>
                  <a:pt x="494621" y="120650"/>
                </a:lnTo>
                <a:lnTo>
                  <a:pt x="495180" y="121920"/>
                </a:lnTo>
                <a:lnTo>
                  <a:pt x="495805" y="121920"/>
                </a:lnTo>
                <a:lnTo>
                  <a:pt x="496265" y="123190"/>
                </a:lnTo>
                <a:lnTo>
                  <a:pt x="501528" y="123190"/>
                </a:lnTo>
                <a:lnTo>
                  <a:pt x="499357" y="120650"/>
                </a:lnTo>
                <a:lnTo>
                  <a:pt x="494029" y="115570"/>
                </a:lnTo>
                <a:close/>
              </a:path>
              <a:path w="518795" h="544830">
                <a:moveTo>
                  <a:pt x="57662" y="113029"/>
                </a:moveTo>
                <a:lnTo>
                  <a:pt x="53616" y="113029"/>
                </a:lnTo>
                <a:lnTo>
                  <a:pt x="50689" y="115569"/>
                </a:lnTo>
                <a:lnTo>
                  <a:pt x="48090" y="118109"/>
                </a:lnTo>
                <a:lnTo>
                  <a:pt x="45458" y="119379"/>
                </a:lnTo>
                <a:lnTo>
                  <a:pt x="44241" y="120649"/>
                </a:lnTo>
                <a:lnTo>
                  <a:pt x="50327" y="120649"/>
                </a:lnTo>
                <a:lnTo>
                  <a:pt x="52794" y="118109"/>
                </a:lnTo>
                <a:lnTo>
                  <a:pt x="62333" y="118109"/>
                </a:lnTo>
                <a:lnTo>
                  <a:pt x="64537" y="116839"/>
                </a:lnTo>
                <a:lnTo>
                  <a:pt x="57267" y="116839"/>
                </a:lnTo>
                <a:lnTo>
                  <a:pt x="57432" y="115569"/>
                </a:lnTo>
                <a:lnTo>
                  <a:pt x="57629" y="114299"/>
                </a:lnTo>
                <a:lnTo>
                  <a:pt x="57662" y="113029"/>
                </a:lnTo>
                <a:close/>
              </a:path>
              <a:path w="518795" h="544830">
                <a:moveTo>
                  <a:pt x="62333" y="118109"/>
                </a:moveTo>
                <a:lnTo>
                  <a:pt x="53517" y="118109"/>
                </a:lnTo>
                <a:lnTo>
                  <a:pt x="53517" y="119379"/>
                </a:lnTo>
                <a:lnTo>
                  <a:pt x="53649" y="120649"/>
                </a:lnTo>
                <a:lnTo>
                  <a:pt x="59537" y="120649"/>
                </a:lnTo>
                <a:lnTo>
                  <a:pt x="62333" y="118109"/>
                </a:lnTo>
                <a:close/>
              </a:path>
              <a:path w="518795" h="544830">
                <a:moveTo>
                  <a:pt x="256504" y="96519"/>
                </a:moveTo>
                <a:lnTo>
                  <a:pt x="253017" y="96519"/>
                </a:lnTo>
                <a:lnTo>
                  <a:pt x="254300" y="97789"/>
                </a:lnTo>
                <a:lnTo>
                  <a:pt x="254991" y="97789"/>
                </a:lnTo>
                <a:lnTo>
                  <a:pt x="257754" y="104139"/>
                </a:lnTo>
                <a:lnTo>
                  <a:pt x="258642" y="107949"/>
                </a:lnTo>
                <a:lnTo>
                  <a:pt x="258930" y="109289"/>
                </a:lnTo>
                <a:lnTo>
                  <a:pt x="258247" y="115569"/>
                </a:lnTo>
                <a:lnTo>
                  <a:pt x="242360" y="115569"/>
                </a:lnTo>
                <a:lnTo>
                  <a:pt x="242524" y="116839"/>
                </a:lnTo>
                <a:lnTo>
                  <a:pt x="240616" y="119379"/>
                </a:lnTo>
                <a:lnTo>
                  <a:pt x="240090" y="120649"/>
                </a:lnTo>
                <a:lnTo>
                  <a:pt x="258835" y="120649"/>
                </a:lnTo>
                <a:lnTo>
                  <a:pt x="258708" y="119379"/>
                </a:lnTo>
                <a:lnTo>
                  <a:pt x="260385" y="113029"/>
                </a:lnTo>
                <a:lnTo>
                  <a:pt x="276339" y="113029"/>
                </a:lnTo>
                <a:lnTo>
                  <a:pt x="276437" y="111759"/>
                </a:lnTo>
                <a:lnTo>
                  <a:pt x="286470" y="111759"/>
                </a:lnTo>
                <a:lnTo>
                  <a:pt x="286338" y="110489"/>
                </a:lnTo>
                <a:lnTo>
                  <a:pt x="274003" y="110489"/>
                </a:lnTo>
                <a:lnTo>
                  <a:pt x="273630" y="109289"/>
                </a:lnTo>
                <a:lnTo>
                  <a:pt x="273426" y="109289"/>
                </a:lnTo>
                <a:lnTo>
                  <a:pt x="273148" y="107949"/>
                </a:lnTo>
                <a:lnTo>
                  <a:pt x="272951" y="107949"/>
                </a:lnTo>
                <a:lnTo>
                  <a:pt x="272885" y="106679"/>
                </a:lnTo>
                <a:lnTo>
                  <a:pt x="294529" y="106679"/>
                </a:lnTo>
                <a:lnTo>
                  <a:pt x="294282" y="105409"/>
                </a:lnTo>
                <a:lnTo>
                  <a:pt x="270549" y="105409"/>
                </a:lnTo>
                <a:lnTo>
                  <a:pt x="269661" y="104139"/>
                </a:lnTo>
                <a:lnTo>
                  <a:pt x="270747" y="104139"/>
                </a:lnTo>
                <a:lnTo>
                  <a:pt x="271066" y="103111"/>
                </a:lnTo>
                <a:lnTo>
                  <a:pt x="271142" y="102869"/>
                </a:lnTo>
                <a:lnTo>
                  <a:pt x="271470" y="102869"/>
                </a:lnTo>
                <a:lnTo>
                  <a:pt x="272391" y="101599"/>
                </a:lnTo>
                <a:lnTo>
                  <a:pt x="262655" y="101599"/>
                </a:lnTo>
                <a:lnTo>
                  <a:pt x="262392" y="100329"/>
                </a:lnTo>
                <a:lnTo>
                  <a:pt x="261405" y="100329"/>
                </a:lnTo>
                <a:lnTo>
                  <a:pt x="258445" y="97789"/>
                </a:lnTo>
                <a:lnTo>
                  <a:pt x="256504" y="96519"/>
                </a:lnTo>
                <a:close/>
              </a:path>
              <a:path w="518795" h="544830">
                <a:moveTo>
                  <a:pt x="284167" y="116839"/>
                </a:moveTo>
                <a:lnTo>
                  <a:pt x="277095" y="116839"/>
                </a:lnTo>
                <a:lnTo>
                  <a:pt x="276701" y="118109"/>
                </a:lnTo>
                <a:lnTo>
                  <a:pt x="276339" y="118109"/>
                </a:lnTo>
                <a:lnTo>
                  <a:pt x="275812" y="119379"/>
                </a:lnTo>
                <a:lnTo>
                  <a:pt x="275122" y="119379"/>
                </a:lnTo>
                <a:lnTo>
                  <a:pt x="274069" y="120649"/>
                </a:lnTo>
                <a:lnTo>
                  <a:pt x="283510" y="120649"/>
                </a:lnTo>
                <a:lnTo>
                  <a:pt x="283575" y="118109"/>
                </a:lnTo>
                <a:lnTo>
                  <a:pt x="284167" y="116839"/>
                </a:lnTo>
                <a:close/>
              </a:path>
              <a:path w="518795" h="544830">
                <a:moveTo>
                  <a:pt x="461102" y="119380"/>
                </a:moveTo>
                <a:lnTo>
                  <a:pt x="456958" y="119380"/>
                </a:lnTo>
                <a:lnTo>
                  <a:pt x="458964" y="120650"/>
                </a:lnTo>
                <a:lnTo>
                  <a:pt x="459753" y="120650"/>
                </a:lnTo>
                <a:lnTo>
                  <a:pt x="461102" y="119380"/>
                </a:lnTo>
                <a:close/>
              </a:path>
              <a:path w="518795" h="544830">
                <a:moveTo>
                  <a:pt x="87760" y="113029"/>
                </a:moveTo>
                <a:lnTo>
                  <a:pt x="81444" y="113029"/>
                </a:lnTo>
                <a:lnTo>
                  <a:pt x="81806" y="114299"/>
                </a:lnTo>
                <a:lnTo>
                  <a:pt x="84372" y="115569"/>
                </a:lnTo>
                <a:lnTo>
                  <a:pt x="89339" y="118109"/>
                </a:lnTo>
                <a:lnTo>
                  <a:pt x="92562" y="119379"/>
                </a:lnTo>
                <a:lnTo>
                  <a:pt x="100818" y="119379"/>
                </a:lnTo>
                <a:lnTo>
                  <a:pt x="105917" y="118109"/>
                </a:lnTo>
                <a:lnTo>
                  <a:pt x="108121" y="118109"/>
                </a:lnTo>
                <a:lnTo>
                  <a:pt x="112068" y="116839"/>
                </a:lnTo>
                <a:lnTo>
                  <a:pt x="128482" y="116839"/>
                </a:lnTo>
                <a:lnTo>
                  <a:pt x="127265" y="115569"/>
                </a:lnTo>
                <a:lnTo>
                  <a:pt x="90720" y="115569"/>
                </a:lnTo>
                <a:lnTo>
                  <a:pt x="88089" y="114299"/>
                </a:lnTo>
                <a:lnTo>
                  <a:pt x="87891" y="114299"/>
                </a:lnTo>
                <a:lnTo>
                  <a:pt x="87760" y="113029"/>
                </a:lnTo>
                <a:close/>
              </a:path>
              <a:path w="518795" h="544830">
                <a:moveTo>
                  <a:pt x="240912" y="116839"/>
                </a:moveTo>
                <a:lnTo>
                  <a:pt x="238347" y="116839"/>
                </a:lnTo>
                <a:lnTo>
                  <a:pt x="238610" y="118109"/>
                </a:lnTo>
                <a:lnTo>
                  <a:pt x="238840" y="119379"/>
                </a:lnTo>
                <a:lnTo>
                  <a:pt x="239958" y="119379"/>
                </a:lnTo>
                <a:lnTo>
                  <a:pt x="240156" y="118109"/>
                </a:lnTo>
                <a:lnTo>
                  <a:pt x="240616" y="118109"/>
                </a:lnTo>
                <a:lnTo>
                  <a:pt x="240912" y="116839"/>
                </a:lnTo>
                <a:close/>
              </a:path>
              <a:path w="518795" h="544830">
                <a:moveTo>
                  <a:pt x="453701" y="114300"/>
                </a:moveTo>
                <a:lnTo>
                  <a:pt x="449096" y="114300"/>
                </a:lnTo>
                <a:lnTo>
                  <a:pt x="449326" y="115570"/>
                </a:lnTo>
                <a:lnTo>
                  <a:pt x="453504" y="118110"/>
                </a:lnTo>
                <a:lnTo>
                  <a:pt x="454984" y="119380"/>
                </a:lnTo>
                <a:lnTo>
                  <a:pt x="461497" y="119380"/>
                </a:lnTo>
                <a:lnTo>
                  <a:pt x="461563" y="116840"/>
                </a:lnTo>
                <a:lnTo>
                  <a:pt x="457122" y="116840"/>
                </a:lnTo>
                <a:lnTo>
                  <a:pt x="453701" y="114300"/>
                </a:lnTo>
                <a:close/>
              </a:path>
              <a:path w="518795" h="544830">
                <a:moveTo>
                  <a:pt x="73089" y="115569"/>
                </a:moveTo>
                <a:lnTo>
                  <a:pt x="65622" y="115569"/>
                </a:lnTo>
                <a:lnTo>
                  <a:pt x="67234" y="116839"/>
                </a:lnTo>
                <a:lnTo>
                  <a:pt x="68287" y="118109"/>
                </a:lnTo>
                <a:lnTo>
                  <a:pt x="71115" y="116839"/>
                </a:lnTo>
                <a:lnTo>
                  <a:pt x="71773" y="116839"/>
                </a:lnTo>
                <a:lnTo>
                  <a:pt x="73089" y="115569"/>
                </a:lnTo>
                <a:close/>
              </a:path>
              <a:path w="518795" h="544830">
                <a:moveTo>
                  <a:pt x="211999" y="110489"/>
                </a:moveTo>
                <a:lnTo>
                  <a:pt x="208446" y="110489"/>
                </a:lnTo>
                <a:lnTo>
                  <a:pt x="209598" y="113029"/>
                </a:lnTo>
                <a:lnTo>
                  <a:pt x="211407" y="118109"/>
                </a:lnTo>
                <a:lnTo>
                  <a:pt x="215387" y="115569"/>
                </a:lnTo>
                <a:lnTo>
                  <a:pt x="216045" y="115569"/>
                </a:lnTo>
                <a:lnTo>
                  <a:pt x="216143" y="114299"/>
                </a:lnTo>
                <a:lnTo>
                  <a:pt x="218742" y="114299"/>
                </a:lnTo>
                <a:lnTo>
                  <a:pt x="219647" y="113029"/>
                </a:lnTo>
                <a:lnTo>
                  <a:pt x="213150" y="113029"/>
                </a:lnTo>
                <a:lnTo>
                  <a:pt x="212690" y="111759"/>
                </a:lnTo>
                <a:lnTo>
                  <a:pt x="211999" y="110489"/>
                </a:lnTo>
                <a:close/>
              </a:path>
              <a:path w="518795" h="544830">
                <a:moveTo>
                  <a:pt x="275253" y="116839"/>
                </a:moveTo>
                <a:lnTo>
                  <a:pt x="271438" y="116839"/>
                </a:lnTo>
                <a:lnTo>
                  <a:pt x="272424" y="118109"/>
                </a:lnTo>
                <a:lnTo>
                  <a:pt x="274793" y="118109"/>
                </a:lnTo>
                <a:lnTo>
                  <a:pt x="275253" y="116839"/>
                </a:lnTo>
                <a:close/>
              </a:path>
              <a:path w="518795" h="544830">
                <a:moveTo>
                  <a:pt x="65063" y="115569"/>
                </a:moveTo>
                <a:lnTo>
                  <a:pt x="60359" y="115569"/>
                </a:lnTo>
                <a:lnTo>
                  <a:pt x="58945" y="116839"/>
                </a:lnTo>
                <a:lnTo>
                  <a:pt x="64537" y="116839"/>
                </a:lnTo>
                <a:lnTo>
                  <a:pt x="65063" y="115569"/>
                </a:lnTo>
                <a:close/>
              </a:path>
              <a:path w="518795" h="544830">
                <a:moveTo>
                  <a:pt x="237097" y="115569"/>
                </a:moveTo>
                <a:lnTo>
                  <a:pt x="234465" y="115569"/>
                </a:lnTo>
                <a:lnTo>
                  <a:pt x="234531" y="116839"/>
                </a:lnTo>
                <a:lnTo>
                  <a:pt x="236801" y="116839"/>
                </a:lnTo>
                <a:lnTo>
                  <a:pt x="237097" y="115569"/>
                </a:lnTo>
                <a:close/>
              </a:path>
              <a:path w="518795" h="544830">
                <a:moveTo>
                  <a:pt x="242360" y="115569"/>
                </a:moveTo>
                <a:lnTo>
                  <a:pt x="237853" y="115569"/>
                </a:lnTo>
                <a:lnTo>
                  <a:pt x="238018" y="116839"/>
                </a:lnTo>
                <a:lnTo>
                  <a:pt x="241768" y="116839"/>
                </a:lnTo>
                <a:lnTo>
                  <a:pt x="242360" y="115569"/>
                </a:lnTo>
                <a:close/>
              </a:path>
              <a:path w="518795" h="544830">
                <a:moveTo>
                  <a:pt x="285352" y="115569"/>
                </a:moveTo>
                <a:lnTo>
                  <a:pt x="277786" y="115569"/>
                </a:lnTo>
                <a:lnTo>
                  <a:pt x="277326" y="116839"/>
                </a:lnTo>
                <a:lnTo>
                  <a:pt x="285023" y="116839"/>
                </a:lnTo>
                <a:lnTo>
                  <a:pt x="285352" y="115569"/>
                </a:lnTo>
                <a:close/>
              </a:path>
              <a:path w="518795" h="544830">
                <a:moveTo>
                  <a:pt x="65096" y="107949"/>
                </a:moveTo>
                <a:lnTo>
                  <a:pt x="63418" y="113029"/>
                </a:lnTo>
                <a:lnTo>
                  <a:pt x="62103" y="115569"/>
                </a:lnTo>
                <a:lnTo>
                  <a:pt x="73780" y="115569"/>
                </a:lnTo>
                <a:lnTo>
                  <a:pt x="74504" y="114299"/>
                </a:lnTo>
                <a:lnTo>
                  <a:pt x="68451" y="114299"/>
                </a:lnTo>
                <a:lnTo>
                  <a:pt x="67662" y="113029"/>
                </a:lnTo>
                <a:lnTo>
                  <a:pt x="67234" y="111759"/>
                </a:lnTo>
                <a:lnTo>
                  <a:pt x="66905" y="110489"/>
                </a:lnTo>
                <a:lnTo>
                  <a:pt x="66874" y="109289"/>
                </a:lnTo>
                <a:lnTo>
                  <a:pt x="66692" y="109289"/>
                </a:lnTo>
                <a:lnTo>
                  <a:pt x="65096" y="107949"/>
                </a:lnTo>
                <a:close/>
              </a:path>
              <a:path w="518795" h="544830">
                <a:moveTo>
                  <a:pt x="122890" y="114299"/>
                </a:moveTo>
                <a:lnTo>
                  <a:pt x="107627" y="114299"/>
                </a:lnTo>
                <a:lnTo>
                  <a:pt x="103549" y="115569"/>
                </a:lnTo>
                <a:lnTo>
                  <a:pt x="127265" y="115569"/>
                </a:lnTo>
                <a:lnTo>
                  <a:pt x="122890" y="114299"/>
                </a:lnTo>
                <a:close/>
              </a:path>
              <a:path w="518795" h="544830">
                <a:moveTo>
                  <a:pt x="216571" y="114299"/>
                </a:moveTo>
                <a:lnTo>
                  <a:pt x="216143" y="114299"/>
                </a:lnTo>
                <a:lnTo>
                  <a:pt x="216045" y="115569"/>
                </a:lnTo>
                <a:lnTo>
                  <a:pt x="216571" y="114299"/>
                </a:lnTo>
                <a:close/>
              </a:path>
              <a:path w="518795" h="544830">
                <a:moveTo>
                  <a:pt x="286371" y="111759"/>
                </a:moveTo>
                <a:lnTo>
                  <a:pt x="282358" y="111759"/>
                </a:lnTo>
                <a:lnTo>
                  <a:pt x="282983" y="113029"/>
                </a:lnTo>
                <a:lnTo>
                  <a:pt x="282523" y="114299"/>
                </a:lnTo>
                <a:lnTo>
                  <a:pt x="281832" y="114299"/>
                </a:lnTo>
                <a:lnTo>
                  <a:pt x="280779" y="115569"/>
                </a:lnTo>
                <a:lnTo>
                  <a:pt x="285582" y="115569"/>
                </a:lnTo>
                <a:lnTo>
                  <a:pt x="286273" y="114299"/>
                </a:lnTo>
                <a:lnTo>
                  <a:pt x="286569" y="113029"/>
                </a:lnTo>
                <a:lnTo>
                  <a:pt x="286371" y="111759"/>
                </a:lnTo>
                <a:close/>
              </a:path>
              <a:path w="518795" h="544830">
                <a:moveTo>
                  <a:pt x="491759" y="113030"/>
                </a:moveTo>
                <a:lnTo>
                  <a:pt x="489456" y="113030"/>
                </a:lnTo>
                <a:lnTo>
                  <a:pt x="489456" y="114300"/>
                </a:lnTo>
                <a:lnTo>
                  <a:pt x="489917" y="115570"/>
                </a:lnTo>
                <a:lnTo>
                  <a:pt x="493239" y="115570"/>
                </a:lnTo>
                <a:lnTo>
                  <a:pt x="491759" y="113030"/>
                </a:lnTo>
                <a:close/>
              </a:path>
              <a:path w="518795" h="544830">
                <a:moveTo>
                  <a:pt x="76017" y="113029"/>
                </a:moveTo>
                <a:lnTo>
                  <a:pt x="71083" y="113029"/>
                </a:lnTo>
                <a:lnTo>
                  <a:pt x="70030" y="114299"/>
                </a:lnTo>
                <a:lnTo>
                  <a:pt x="75852" y="114299"/>
                </a:lnTo>
                <a:lnTo>
                  <a:pt x="76017" y="113029"/>
                </a:lnTo>
                <a:close/>
              </a:path>
              <a:path w="518795" h="544830">
                <a:moveTo>
                  <a:pt x="280845" y="113029"/>
                </a:moveTo>
                <a:lnTo>
                  <a:pt x="278181" y="113029"/>
                </a:lnTo>
                <a:lnTo>
                  <a:pt x="278970" y="114299"/>
                </a:lnTo>
                <a:lnTo>
                  <a:pt x="279990" y="114299"/>
                </a:lnTo>
                <a:lnTo>
                  <a:pt x="280845" y="113029"/>
                </a:lnTo>
                <a:close/>
              </a:path>
              <a:path w="518795" h="544830">
                <a:moveTo>
                  <a:pt x="416389" y="104140"/>
                </a:moveTo>
                <a:lnTo>
                  <a:pt x="411992" y="104140"/>
                </a:lnTo>
                <a:lnTo>
                  <a:pt x="412124" y="105410"/>
                </a:lnTo>
                <a:lnTo>
                  <a:pt x="413505" y="105410"/>
                </a:lnTo>
                <a:lnTo>
                  <a:pt x="417387" y="107950"/>
                </a:lnTo>
                <a:lnTo>
                  <a:pt x="420446" y="110490"/>
                </a:lnTo>
                <a:lnTo>
                  <a:pt x="423538" y="111760"/>
                </a:lnTo>
                <a:lnTo>
                  <a:pt x="424722" y="111760"/>
                </a:lnTo>
                <a:lnTo>
                  <a:pt x="425972" y="113030"/>
                </a:lnTo>
                <a:lnTo>
                  <a:pt x="428143" y="113030"/>
                </a:lnTo>
                <a:lnTo>
                  <a:pt x="429064" y="114300"/>
                </a:lnTo>
                <a:lnTo>
                  <a:pt x="431728" y="114300"/>
                </a:lnTo>
                <a:lnTo>
                  <a:pt x="432616" y="113030"/>
                </a:lnTo>
                <a:lnTo>
                  <a:pt x="432814" y="111760"/>
                </a:lnTo>
                <a:lnTo>
                  <a:pt x="432814" y="110490"/>
                </a:lnTo>
                <a:lnTo>
                  <a:pt x="429031" y="110490"/>
                </a:lnTo>
                <a:lnTo>
                  <a:pt x="425550" y="109289"/>
                </a:lnTo>
                <a:lnTo>
                  <a:pt x="425412" y="109289"/>
                </a:lnTo>
                <a:lnTo>
                  <a:pt x="424163" y="107950"/>
                </a:lnTo>
                <a:lnTo>
                  <a:pt x="419393" y="106680"/>
                </a:lnTo>
                <a:lnTo>
                  <a:pt x="416389" y="104140"/>
                </a:lnTo>
                <a:close/>
              </a:path>
              <a:path w="518795" h="544830">
                <a:moveTo>
                  <a:pt x="57037" y="111759"/>
                </a:moveTo>
                <a:lnTo>
                  <a:pt x="55655" y="111759"/>
                </a:lnTo>
                <a:lnTo>
                  <a:pt x="54669" y="113029"/>
                </a:lnTo>
                <a:lnTo>
                  <a:pt x="57432" y="113029"/>
                </a:lnTo>
                <a:lnTo>
                  <a:pt x="57037" y="111759"/>
                </a:lnTo>
                <a:close/>
              </a:path>
              <a:path w="518795" h="544830">
                <a:moveTo>
                  <a:pt x="77990" y="105409"/>
                </a:moveTo>
                <a:lnTo>
                  <a:pt x="77069" y="106679"/>
                </a:lnTo>
                <a:lnTo>
                  <a:pt x="76543" y="107949"/>
                </a:lnTo>
                <a:lnTo>
                  <a:pt x="76346" y="107949"/>
                </a:lnTo>
                <a:lnTo>
                  <a:pt x="76033" y="109289"/>
                </a:lnTo>
                <a:lnTo>
                  <a:pt x="75666" y="109289"/>
                </a:lnTo>
                <a:lnTo>
                  <a:pt x="74734" y="110489"/>
                </a:lnTo>
                <a:lnTo>
                  <a:pt x="72760" y="111759"/>
                </a:lnTo>
                <a:lnTo>
                  <a:pt x="71740" y="113029"/>
                </a:lnTo>
                <a:lnTo>
                  <a:pt x="89240" y="113029"/>
                </a:lnTo>
                <a:lnTo>
                  <a:pt x="91493" y="111759"/>
                </a:lnTo>
                <a:lnTo>
                  <a:pt x="83911" y="111759"/>
                </a:lnTo>
                <a:lnTo>
                  <a:pt x="83681" y="110489"/>
                </a:lnTo>
                <a:lnTo>
                  <a:pt x="83516" y="110489"/>
                </a:lnTo>
                <a:lnTo>
                  <a:pt x="79207" y="106679"/>
                </a:lnTo>
                <a:lnTo>
                  <a:pt x="77990" y="105409"/>
                </a:lnTo>
                <a:close/>
              </a:path>
              <a:path w="518795" h="544830">
                <a:moveTo>
                  <a:pt x="217929" y="88899"/>
                </a:moveTo>
                <a:lnTo>
                  <a:pt x="216407" y="88899"/>
                </a:lnTo>
                <a:lnTo>
                  <a:pt x="217492" y="95249"/>
                </a:lnTo>
                <a:lnTo>
                  <a:pt x="217492" y="100329"/>
                </a:lnTo>
                <a:lnTo>
                  <a:pt x="213446" y="113029"/>
                </a:lnTo>
                <a:lnTo>
                  <a:pt x="219647" y="113029"/>
                </a:lnTo>
                <a:lnTo>
                  <a:pt x="220551" y="111759"/>
                </a:lnTo>
                <a:lnTo>
                  <a:pt x="223177" y="111759"/>
                </a:lnTo>
                <a:lnTo>
                  <a:pt x="222800" y="110489"/>
                </a:lnTo>
                <a:lnTo>
                  <a:pt x="218216" y="110489"/>
                </a:lnTo>
                <a:lnTo>
                  <a:pt x="218309" y="109289"/>
                </a:lnTo>
                <a:lnTo>
                  <a:pt x="218709" y="106679"/>
                </a:lnTo>
                <a:lnTo>
                  <a:pt x="218819" y="105409"/>
                </a:lnTo>
                <a:lnTo>
                  <a:pt x="218928" y="104139"/>
                </a:lnTo>
                <a:lnTo>
                  <a:pt x="219038" y="102869"/>
                </a:lnTo>
                <a:lnTo>
                  <a:pt x="219126" y="101599"/>
                </a:lnTo>
                <a:lnTo>
                  <a:pt x="219213" y="100329"/>
                </a:lnTo>
                <a:lnTo>
                  <a:pt x="219301" y="99059"/>
                </a:lnTo>
                <a:lnTo>
                  <a:pt x="219367" y="97789"/>
                </a:lnTo>
                <a:lnTo>
                  <a:pt x="221091" y="97789"/>
                </a:lnTo>
                <a:lnTo>
                  <a:pt x="219959" y="96519"/>
                </a:lnTo>
                <a:lnTo>
                  <a:pt x="217929" y="88899"/>
                </a:lnTo>
                <a:close/>
              </a:path>
              <a:path w="518795" h="544830">
                <a:moveTo>
                  <a:pt x="239169" y="107949"/>
                </a:moveTo>
                <a:lnTo>
                  <a:pt x="238807" y="107949"/>
                </a:lnTo>
                <a:lnTo>
                  <a:pt x="236274" y="110489"/>
                </a:lnTo>
                <a:lnTo>
                  <a:pt x="240715" y="110489"/>
                </a:lnTo>
                <a:lnTo>
                  <a:pt x="241899" y="111759"/>
                </a:lnTo>
                <a:lnTo>
                  <a:pt x="243741" y="111759"/>
                </a:lnTo>
                <a:lnTo>
                  <a:pt x="242162" y="113029"/>
                </a:lnTo>
                <a:lnTo>
                  <a:pt x="254497" y="113029"/>
                </a:lnTo>
                <a:lnTo>
                  <a:pt x="253379" y="111759"/>
                </a:lnTo>
                <a:lnTo>
                  <a:pt x="252739" y="109289"/>
                </a:lnTo>
                <a:lnTo>
                  <a:pt x="239377" y="109289"/>
                </a:lnTo>
                <a:lnTo>
                  <a:pt x="239169" y="107949"/>
                </a:lnTo>
                <a:close/>
              </a:path>
              <a:path w="518795" h="544830">
                <a:moveTo>
                  <a:pt x="281766" y="111759"/>
                </a:moveTo>
                <a:lnTo>
                  <a:pt x="277194" y="111759"/>
                </a:lnTo>
                <a:lnTo>
                  <a:pt x="277720" y="113029"/>
                </a:lnTo>
                <a:lnTo>
                  <a:pt x="281569" y="113029"/>
                </a:lnTo>
                <a:lnTo>
                  <a:pt x="281766" y="111759"/>
                </a:lnTo>
                <a:close/>
              </a:path>
              <a:path w="518795" h="544830">
                <a:moveTo>
                  <a:pt x="104930" y="100329"/>
                </a:moveTo>
                <a:lnTo>
                  <a:pt x="101805" y="100329"/>
                </a:lnTo>
                <a:lnTo>
                  <a:pt x="100884" y="101599"/>
                </a:lnTo>
                <a:lnTo>
                  <a:pt x="100555" y="101599"/>
                </a:lnTo>
                <a:lnTo>
                  <a:pt x="98121" y="104139"/>
                </a:lnTo>
                <a:lnTo>
                  <a:pt x="95555" y="105409"/>
                </a:lnTo>
                <a:lnTo>
                  <a:pt x="92661" y="107949"/>
                </a:lnTo>
                <a:lnTo>
                  <a:pt x="89919" y="109289"/>
                </a:lnTo>
                <a:lnTo>
                  <a:pt x="87083" y="109289"/>
                </a:lnTo>
                <a:lnTo>
                  <a:pt x="84503" y="110489"/>
                </a:lnTo>
                <a:lnTo>
                  <a:pt x="84372" y="110489"/>
                </a:lnTo>
                <a:lnTo>
                  <a:pt x="83911" y="111759"/>
                </a:lnTo>
                <a:lnTo>
                  <a:pt x="91493" y="111759"/>
                </a:lnTo>
                <a:lnTo>
                  <a:pt x="93746" y="110489"/>
                </a:lnTo>
                <a:lnTo>
                  <a:pt x="97990" y="107949"/>
                </a:lnTo>
                <a:lnTo>
                  <a:pt x="102364" y="104139"/>
                </a:lnTo>
                <a:lnTo>
                  <a:pt x="112298" y="104139"/>
                </a:lnTo>
                <a:lnTo>
                  <a:pt x="113433" y="102869"/>
                </a:lnTo>
                <a:lnTo>
                  <a:pt x="105555" y="102869"/>
                </a:lnTo>
                <a:lnTo>
                  <a:pt x="105029" y="101599"/>
                </a:lnTo>
                <a:lnTo>
                  <a:pt x="104930" y="100329"/>
                </a:lnTo>
                <a:close/>
              </a:path>
              <a:path w="518795" h="544830">
                <a:moveTo>
                  <a:pt x="294529" y="106679"/>
                </a:moveTo>
                <a:lnTo>
                  <a:pt x="291371" y="106679"/>
                </a:lnTo>
                <a:lnTo>
                  <a:pt x="291700" y="107949"/>
                </a:lnTo>
                <a:lnTo>
                  <a:pt x="291583" y="109289"/>
                </a:lnTo>
                <a:lnTo>
                  <a:pt x="292391" y="110489"/>
                </a:lnTo>
                <a:lnTo>
                  <a:pt x="293246" y="110489"/>
                </a:lnTo>
                <a:lnTo>
                  <a:pt x="294299" y="111759"/>
                </a:lnTo>
                <a:lnTo>
                  <a:pt x="297029" y="111759"/>
                </a:lnTo>
                <a:lnTo>
                  <a:pt x="298476" y="110489"/>
                </a:lnTo>
                <a:lnTo>
                  <a:pt x="300776" y="109289"/>
                </a:lnTo>
                <a:lnTo>
                  <a:pt x="302226" y="107949"/>
                </a:lnTo>
                <a:lnTo>
                  <a:pt x="294989" y="107949"/>
                </a:lnTo>
                <a:lnTo>
                  <a:pt x="294529" y="106679"/>
                </a:lnTo>
                <a:close/>
              </a:path>
              <a:path w="518795" h="544830">
                <a:moveTo>
                  <a:pt x="441399" y="110490"/>
                </a:moveTo>
                <a:lnTo>
                  <a:pt x="433735" y="110490"/>
                </a:lnTo>
                <a:lnTo>
                  <a:pt x="434524" y="111760"/>
                </a:lnTo>
                <a:lnTo>
                  <a:pt x="441794" y="111760"/>
                </a:lnTo>
                <a:lnTo>
                  <a:pt x="441399" y="110490"/>
                </a:lnTo>
                <a:close/>
              </a:path>
              <a:path w="518795" h="544830">
                <a:moveTo>
                  <a:pt x="204762" y="104139"/>
                </a:moveTo>
                <a:lnTo>
                  <a:pt x="201210" y="104139"/>
                </a:lnTo>
                <a:lnTo>
                  <a:pt x="203216" y="106679"/>
                </a:lnTo>
                <a:lnTo>
                  <a:pt x="204636" y="109289"/>
                </a:lnTo>
                <a:lnTo>
                  <a:pt x="206037" y="109289"/>
                </a:lnTo>
                <a:lnTo>
                  <a:pt x="207591" y="110489"/>
                </a:lnTo>
                <a:lnTo>
                  <a:pt x="211834" y="110489"/>
                </a:lnTo>
                <a:lnTo>
                  <a:pt x="211430" y="109289"/>
                </a:lnTo>
                <a:lnTo>
                  <a:pt x="211308" y="107949"/>
                </a:lnTo>
                <a:lnTo>
                  <a:pt x="211653" y="106679"/>
                </a:lnTo>
                <a:lnTo>
                  <a:pt x="206571" y="106679"/>
                </a:lnTo>
                <a:lnTo>
                  <a:pt x="205716" y="105409"/>
                </a:lnTo>
                <a:lnTo>
                  <a:pt x="204762" y="104139"/>
                </a:lnTo>
                <a:close/>
              </a:path>
              <a:path w="518795" h="544830">
                <a:moveTo>
                  <a:pt x="221091" y="97789"/>
                </a:moveTo>
                <a:lnTo>
                  <a:pt x="219827" y="97789"/>
                </a:lnTo>
                <a:lnTo>
                  <a:pt x="219959" y="99059"/>
                </a:lnTo>
                <a:lnTo>
                  <a:pt x="219762" y="99059"/>
                </a:lnTo>
                <a:lnTo>
                  <a:pt x="219268" y="101599"/>
                </a:lnTo>
                <a:lnTo>
                  <a:pt x="219334" y="105409"/>
                </a:lnTo>
                <a:lnTo>
                  <a:pt x="219926" y="107949"/>
                </a:lnTo>
                <a:lnTo>
                  <a:pt x="219093" y="109289"/>
                </a:lnTo>
                <a:lnTo>
                  <a:pt x="218620" y="109289"/>
                </a:lnTo>
                <a:lnTo>
                  <a:pt x="218216" y="110489"/>
                </a:lnTo>
                <a:lnTo>
                  <a:pt x="222800" y="110489"/>
                </a:lnTo>
                <a:lnTo>
                  <a:pt x="222046" y="107949"/>
                </a:lnTo>
                <a:lnTo>
                  <a:pt x="221929" y="102869"/>
                </a:lnTo>
                <a:lnTo>
                  <a:pt x="221900" y="101599"/>
                </a:lnTo>
                <a:lnTo>
                  <a:pt x="224485" y="101599"/>
                </a:lnTo>
                <a:lnTo>
                  <a:pt x="221091" y="97789"/>
                </a:lnTo>
                <a:close/>
              </a:path>
              <a:path w="518795" h="544830">
                <a:moveTo>
                  <a:pt x="286183" y="109289"/>
                </a:moveTo>
                <a:lnTo>
                  <a:pt x="278249" y="109289"/>
                </a:lnTo>
                <a:lnTo>
                  <a:pt x="277720" y="110489"/>
                </a:lnTo>
                <a:lnTo>
                  <a:pt x="286338" y="110489"/>
                </a:lnTo>
                <a:lnTo>
                  <a:pt x="286183" y="109289"/>
                </a:lnTo>
                <a:close/>
              </a:path>
              <a:path w="518795" h="544830">
                <a:moveTo>
                  <a:pt x="412946" y="95250"/>
                </a:moveTo>
                <a:lnTo>
                  <a:pt x="414722" y="99060"/>
                </a:lnTo>
                <a:lnTo>
                  <a:pt x="417584" y="102870"/>
                </a:lnTo>
                <a:lnTo>
                  <a:pt x="422222" y="105410"/>
                </a:lnTo>
                <a:lnTo>
                  <a:pt x="423505" y="106680"/>
                </a:lnTo>
                <a:lnTo>
                  <a:pt x="426860" y="106680"/>
                </a:lnTo>
                <a:lnTo>
                  <a:pt x="428044" y="107950"/>
                </a:lnTo>
                <a:lnTo>
                  <a:pt x="429053" y="109289"/>
                </a:lnTo>
                <a:lnTo>
                  <a:pt x="429426" y="110490"/>
                </a:lnTo>
                <a:lnTo>
                  <a:pt x="440280" y="110490"/>
                </a:lnTo>
                <a:lnTo>
                  <a:pt x="439410" y="109289"/>
                </a:lnTo>
                <a:lnTo>
                  <a:pt x="436660" y="109289"/>
                </a:lnTo>
                <a:lnTo>
                  <a:pt x="434820" y="107950"/>
                </a:lnTo>
                <a:lnTo>
                  <a:pt x="432386" y="106680"/>
                </a:lnTo>
                <a:lnTo>
                  <a:pt x="431629" y="105410"/>
                </a:lnTo>
                <a:lnTo>
                  <a:pt x="430511" y="104140"/>
                </a:lnTo>
                <a:lnTo>
                  <a:pt x="429031" y="104140"/>
                </a:lnTo>
                <a:lnTo>
                  <a:pt x="428924" y="103111"/>
                </a:lnTo>
                <a:lnTo>
                  <a:pt x="428899" y="102870"/>
                </a:lnTo>
                <a:lnTo>
                  <a:pt x="425840" y="102870"/>
                </a:lnTo>
                <a:lnTo>
                  <a:pt x="420972" y="100330"/>
                </a:lnTo>
                <a:lnTo>
                  <a:pt x="416827" y="97790"/>
                </a:lnTo>
                <a:lnTo>
                  <a:pt x="412946" y="95250"/>
                </a:lnTo>
                <a:close/>
              </a:path>
              <a:path w="518795" h="544830">
                <a:moveTo>
                  <a:pt x="236472" y="107949"/>
                </a:moveTo>
                <a:lnTo>
                  <a:pt x="233248" y="107949"/>
                </a:lnTo>
                <a:lnTo>
                  <a:pt x="234202" y="109289"/>
                </a:lnTo>
                <a:lnTo>
                  <a:pt x="235361" y="109289"/>
                </a:lnTo>
                <a:lnTo>
                  <a:pt x="236472" y="107949"/>
                </a:lnTo>
                <a:close/>
              </a:path>
              <a:path w="518795" h="544830">
                <a:moveTo>
                  <a:pt x="252052" y="106679"/>
                </a:moveTo>
                <a:lnTo>
                  <a:pt x="239333" y="106679"/>
                </a:lnTo>
                <a:lnTo>
                  <a:pt x="239991" y="107949"/>
                </a:lnTo>
                <a:lnTo>
                  <a:pt x="240189" y="107949"/>
                </a:lnTo>
                <a:lnTo>
                  <a:pt x="240570" y="109289"/>
                </a:lnTo>
                <a:lnTo>
                  <a:pt x="252743" y="109289"/>
                </a:lnTo>
                <a:lnTo>
                  <a:pt x="252326" y="107949"/>
                </a:lnTo>
                <a:lnTo>
                  <a:pt x="252052" y="106679"/>
                </a:lnTo>
                <a:close/>
              </a:path>
              <a:path w="518795" h="544830">
                <a:moveTo>
                  <a:pt x="278115" y="107949"/>
                </a:moveTo>
                <a:lnTo>
                  <a:pt x="274464" y="107949"/>
                </a:lnTo>
                <a:lnTo>
                  <a:pt x="274637" y="109289"/>
                </a:lnTo>
                <a:lnTo>
                  <a:pt x="278011" y="109289"/>
                </a:lnTo>
                <a:lnTo>
                  <a:pt x="278115" y="107949"/>
                </a:lnTo>
                <a:close/>
              </a:path>
              <a:path w="518795" h="544830">
                <a:moveTo>
                  <a:pt x="289628" y="106679"/>
                </a:moveTo>
                <a:lnTo>
                  <a:pt x="279562" y="106679"/>
                </a:lnTo>
                <a:lnTo>
                  <a:pt x="279661" y="107949"/>
                </a:lnTo>
                <a:lnTo>
                  <a:pt x="279398" y="107949"/>
                </a:lnTo>
                <a:lnTo>
                  <a:pt x="278912" y="109289"/>
                </a:lnTo>
                <a:lnTo>
                  <a:pt x="286864" y="109289"/>
                </a:lnTo>
                <a:lnTo>
                  <a:pt x="288772" y="107949"/>
                </a:lnTo>
                <a:lnTo>
                  <a:pt x="289628" y="106679"/>
                </a:lnTo>
                <a:close/>
              </a:path>
              <a:path w="518795" h="544830">
                <a:moveTo>
                  <a:pt x="313772" y="96519"/>
                </a:moveTo>
                <a:lnTo>
                  <a:pt x="311765" y="96519"/>
                </a:lnTo>
                <a:lnTo>
                  <a:pt x="311239" y="97789"/>
                </a:lnTo>
                <a:lnTo>
                  <a:pt x="311173" y="100329"/>
                </a:lnTo>
                <a:lnTo>
                  <a:pt x="311041" y="101599"/>
                </a:lnTo>
                <a:lnTo>
                  <a:pt x="310680" y="102869"/>
                </a:lnTo>
                <a:lnTo>
                  <a:pt x="310022" y="102869"/>
                </a:lnTo>
                <a:lnTo>
                  <a:pt x="309824" y="104139"/>
                </a:lnTo>
                <a:lnTo>
                  <a:pt x="308311" y="104139"/>
                </a:lnTo>
                <a:lnTo>
                  <a:pt x="307818" y="105409"/>
                </a:lnTo>
                <a:lnTo>
                  <a:pt x="303904" y="105409"/>
                </a:lnTo>
                <a:lnTo>
                  <a:pt x="304265" y="106679"/>
                </a:lnTo>
                <a:lnTo>
                  <a:pt x="304874" y="109289"/>
                </a:lnTo>
                <a:lnTo>
                  <a:pt x="307955" y="109289"/>
                </a:lnTo>
                <a:lnTo>
                  <a:pt x="308476" y="107949"/>
                </a:lnTo>
                <a:lnTo>
                  <a:pt x="311009" y="107949"/>
                </a:lnTo>
                <a:lnTo>
                  <a:pt x="312390" y="105409"/>
                </a:lnTo>
                <a:lnTo>
                  <a:pt x="313114" y="104139"/>
                </a:lnTo>
                <a:lnTo>
                  <a:pt x="313380" y="103111"/>
                </a:lnTo>
                <a:lnTo>
                  <a:pt x="313443" y="102869"/>
                </a:lnTo>
                <a:lnTo>
                  <a:pt x="313508" y="101599"/>
                </a:lnTo>
                <a:lnTo>
                  <a:pt x="320762" y="101599"/>
                </a:lnTo>
                <a:lnTo>
                  <a:pt x="321773" y="100330"/>
                </a:lnTo>
                <a:lnTo>
                  <a:pt x="315581" y="100329"/>
                </a:lnTo>
                <a:lnTo>
                  <a:pt x="315285" y="99059"/>
                </a:lnTo>
                <a:lnTo>
                  <a:pt x="315153" y="99059"/>
                </a:lnTo>
                <a:lnTo>
                  <a:pt x="315054" y="97789"/>
                </a:lnTo>
                <a:lnTo>
                  <a:pt x="314660" y="97789"/>
                </a:lnTo>
                <a:lnTo>
                  <a:pt x="313772" y="96519"/>
                </a:lnTo>
                <a:close/>
              </a:path>
              <a:path w="518795" h="544830">
                <a:moveTo>
                  <a:pt x="279135" y="106679"/>
                </a:moveTo>
                <a:lnTo>
                  <a:pt x="273609" y="106679"/>
                </a:lnTo>
                <a:lnTo>
                  <a:pt x="273839" y="107949"/>
                </a:lnTo>
                <a:lnTo>
                  <a:pt x="278707" y="107949"/>
                </a:lnTo>
                <a:lnTo>
                  <a:pt x="279135" y="106679"/>
                </a:lnTo>
                <a:close/>
              </a:path>
              <a:path w="518795" h="544830">
                <a:moveTo>
                  <a:pt x="306107" y="99059"/>
                </a:moveTo>
                <a:lnTo>
                  <a:pt x="302917" y="99059"/>
                </a:lnTo>
                <a:lnTo>
                  <a:pt x="302358" y="100329"/>
                </a:lnTo>
                <a:lnTo>
                  <a:pt x="301831" y="101599"/>
                </a:lnTo>
                <a:lnTo>
                  <a:pt x="301601" y="101599"/>
                </a:lnTo>
                <a:lnTo>
                  <a:pt x="301371" y="102869"/>
                </a:lnTo>
                <a:lnTo>
                  <a:pt x="300844" y="102869"/>
                </a:lnTo>
                <a:lnTo>
                  <a:pt x="299726" y="105409"/>
                </a:lnTo>
                <a:lnTo>
                  <a:pt x="297884" y="106679"/>
                </a:lnTo>
                <a:lnTo>
                  <a:pt x="295384" y="107949"/>
                </a:lnTo>
                <a:lnTo>
                  <a:pt x="302226" y="107949"/>
                </a:lnTo>
                <a:lnTo>
                  <a:pt x="303279" y="105409"/>
                </a:lnTo>
                <a:lnTo>
                  <a:pt x="307324" y="105409"/>
                </a:lnTo>
                <a:lnTo>
                  <a:pt x="307193" y="104139"/>
                </a:lnTo>
                <a:lnTo>
                  <a:pt x="306864" y="101599"/>
                </a:lnTo>
                <a:lnTo>
                  <a:pt x="306601" y="100329"/>
                </a:lnTo>
                <a:lnTo>
                  <a:pt x="306107" y="99059"/>
                </a:lnTo>
                <a:close/>
              </a:path>
              <a:path w="518795" h="544830">
                <a:moveTo>
                  <a:pt x="108187" y="105409"/>
                </a:moveTo>
                <a:lnTo>
                  <a:pt x="103022" y="105409"/>
                </a:lnTo>
                <a:lnTo>
                  <a:pt x="104206" y="106679"/>
                </a:lnTo>
                <a:lnTo>
                  <a:pt x="107233" y="106679"/>
                </a:lnTo>
                <a:lnTo>
                  <a:pt x="108187" y="105409"/>
                </a:lnTo>
                <a:close/>
              </a:path>
              <a:path w="518795" h="544830">
                <a:moveTo>
                  <a:pt x="215900" y="64769"/>
                </a:moveTo>
                <a:lnTo>
                  <a:pt x="212558" y="64769"/>
                </a:lnTo>
                <a:lnTo>
                  <a:pt x="212361" y="66039"/>
                </a:lnTo>
                <a:lnTo>
                  <a:pt x="211966" y="66039"/>
                </a:lnTo>
                <a:lnTo>
                  <a:pt x="210880" y="67309"/>
                </a:lnTo>
                <a:lnTo>
                  <a:pt x="209630" y="71119"/>
                </a:lnTo>
                <a:lnTo>
                  <a:pt x="209433" y="71119"/>
                </a:lnTo>
                <a:lnTo>
                  <a:pt x="209104" y="73659"/>
                </a:lnTo>
                <a:lnTo>
                  <a:pt x="208808" y="74929"/>
                </a:lnTo>
                <a:lnTo>
                  <a:pt x="208585" y="76008"/>
                </a:lnTo>
                <a:lnTo>
                  <a:pt x="208540" y="76265"/>
                </a:lnTo>
                <a:lnTo>
                  <a:pt x="208413" y="80009"/>
                </a:lnTo>
                <a:lnTo>
                  <a:pt x="207723" y="80009"/>
                </a:lnTo>
                <a:lnTo>
                  <a:pt x="207459" y="81279"/>
                </a:lnTo>
                <a:lnTo>
                  <a:pt x="207339" y="82549"/>
                </a:lnTo>
                <a:lnTo>
                  <a:pt x="207218" y="83819"/>
                </a:lnTo>
                <a:lnTo>
                  <a:pt x="207098" y="85089"/>
                </a:lnTo>
                <a:lnTo>
                  <a:pt x="206975" y="86386"/>
                </a:lnTo>
                <a:lnTo>
                  <a:pt x="206900" y="93979"/>
                </a:lnTo>
                <a:lnTo>
                  <a:pt x="207663" y="99059"/>
                </a:lnTo>
                <a:lnTo>
                  <a:pt x="207757" y="99680"/>
                </a:lnTo>
                <a:lnTo>
                  <a:pt x="207854" y="100329"/>
                </a:lnTo>
                <a:lnTo>
                  <a:pt x="208117" y="101599"/>
                </a:lnTo>
                <a:lnTo>
                  <a:pt x="208479" y="101599"/>
                </a:lnTo>
                <a:lnTo>
                  <a:pt x="208940" y="102869"/>
                </a:lnTo>
                <a:lnTo>
                  <a:pt x="208841" y="104139"/>
                </a:lnTo>
                <a:lnTo>
                  <a:pt x="208611" y="105409"/>
                </a:lnTo>
                <a:lnTo>
                  <a:pt x="208479" y="106679"/>
                </a:lnTo>
                <a:lnTo>
                  <a:pt x="211653" y="106679"/>
                </a:lnTo>
                <a:lnTo>
                  <a:pt x="211999" y="105409"/>
                </a:lnTo>
                <a:lnTo>
                  <a:pt x="212032" y="104139"/>
                </a:lnTo>
                <a:lnTo>
                  <a:pt x="211242" y="100329"/>
                </a:lnTo>
                <a:lnTo>
                  <a:pt x="211670" y="97789"/>
                </a:lnTo>
                <a:lnTo>
                  <a:pt x="212558" y="95249"/>
                </a:lnTo>
                <a:lnTo>
                  <a:pt x="213216" y="92709"/>
                </a:lnTo>
                <a:lnTo>
                  <a:pt x="214400" y="90169"/>
                </a:lnTo>
                <a:lnTo>
                  <a:pt x="216176" y="88899"/>
                </a:lnTo>
                <a:lnTo>
                  <a:pt x="217929" y="88899"/>
                </a:lnTo>
                <a:lnTo>
                  <a:pt x="217591" y="87629"/>
                </a:lnTo>
                <a:lnTo>
                  <a:pt x="217902" y="86613"/>
                </a:lnTo>
                <a:lnTo>
                  <a:pt x="217972" y="86386"/>
                </a:lnTo>
                <a:lnTo>
                  <a:pt x="211778" y="86386"/>
                </a:lnTo>
                <a:lnTo>
                  <a:pt x="209005" y="78739"/>
                </a:lnTo>
                <a:lnTo>
                  <a:pt x="211111" y="69849"/>
                </a:lnTo>
                <a:lnTo>
                  <a:pt x="215900" y="64769"/>
                </a:lnTo>
                <a:close/>
              </a:path>
              <a:path w="518795" h="544830">
                <a:moveTo>
                  <a:pt x="398440" y="97790"/>
                </a:moveTo>
                <a:lnTo>
                  <a:pt x="394624" y="97790"/>
                </a:lnTo>
                <a:lnTo>
                  <a:pt x="395085" y="99060"/>
                </a:lnTo>
                <a:lnTo>
                  <a:pt x="395545" y="99060"/>
                </a:lnTo>
                <a:lnTo>
                  <a:pt x="399295" y="101600"/>
                </a:lnTo>
                <a:lnTo>
                  <a:pt x="403538" y="104140"/>
                </a:lnTo>
                <a:lnTo>
                  <a:pt x="408735" y="105410"/>
                </a:lnTo>
                <a:lnTo>
                  <a:pt x="410413" y="106680"/>
                </a:lnTo>
                <a:lnTo>
                  <a:pt x="411531" y="106680"/>
                </a:lnTo>
                <a:lnTo>
                  <a:pt x="411992" y="104140"/>
                </a:lnTo>
                <a:lnTo>
                  <a:pt x="416389" y="104140"/>
                </a:lnTo>
                <a:lnTo>
                  <a:pt x="414887" y="102870"/>
                </a:lnTo>
                <a:lnTo>
                  <a:pt x="408407" y="102870"/>
                </a:lnTo>
                <a:lnTo>
                  <a:pt x="408143" y="101600"/>
                </a:lnTo>
                <a:lnTo>
                  <a:pt x="406992" y="101600"/>
                </a:lnTo>
                <a:lnTo>
                  <a:pt x="402354" y="99060"/>
                </a:lnTo>
                <a:lnTo>
                  <a:pt x="398440" y="97790"/>
                </a:lnTo>
                <a:close/>
              </a:path>
              <a:path w="518795" h="544830">
                <a:moveTo>
                  <a:pt x="112298" y="104139"/>
                </a:moveTo>
                <a:lnTo>
                  <a:pt x="102562" y="104139"/>
                </a:lnTo>
                <a:lnTo>
                  <a:pt x="102792" y="105409"/>
                </a:lnTo>
                <a:lnTo>
                  <a:pt x="109996" y="105409"/>
                </a:lnTo>
                <a:lnTo>
                  <a:pt x="112298" y="104139"/>
                </a:lnTo>
                <a:close/>
              </a:path>
              <a:path w="518795" h="544830">
                <a:moveTo>
                  <a:pt x="194647" y="93979"/>
                </a:moveTo>
                <a:lnTo>
                  <a:pt x="189829" y="93979"/>
                </a:lnTo>
                <a:lnTo>
                  <a:pt x="190223" y="95249"/>
                </a:lnTo>
                <a:lnTo>
                  <a:pt x="190980" y="96519"/>
                </a:lnTo>
                <a:lnTo>
                  <a:pt x="192296" y="97789"/>
                </a:lnTo>
                <a:lnTo>
                  <a:pt x="194795" y="101599"/>
                </a:lnTo>
                <a:lnTo>
                  <a:pt x="195322" y="105409"/>
                </a:lnTo>
                <a:lnTo>
                  <a:pt x="199236" y="104139"/>
                </a:lnTo>
                <a:lnTo>
                  <a:pt x="204762" y="104139"/>
                </a:lnTo>
                <a:lnTo>
                  <a:pt x="204336" y="103111"/>
                </a:lnTo>
                <a:lnTo>
                  <a:pt x="204236" y="102869"/>
                </a:lnTo>
                <a:lnTo>
                  <a:pt x="204104" y="101599"/>
                </a:lnTo>
                <a:lnTo>
                  <a:pt x="196934" y="101599"/>
                </a:lnTo>
                <a:lnTo>
                  <a:pt x="197032" y="99059"/>
                </a:lnTo>
                <a:lnTo>
                  <a:pt x="195980" y="96519"/>
                </a:lnTo>
                <a:lnTo>
                  <a:pt x="194960" y="95249"/>
                </a:lnTo>
                <a:lnTo>
                  <a:pt x="194647" y="93979"/>
                </a:lnTo>
                <a:close/>
              </a:path>
              <a:path w="518795" h="544830">
                <a:moveTo>
                  <a:pt x="294035" y="104139"/>
                </a:moveTo>
                <a:lnTo>
                  <a:pt x="271799" y="104139"/>
                </a:lnTo>
                <a:lnTo>
                  <a:pt x="270549" y="105409"/>
                </a:lnTo>
                <a:lnTo>
                  <a:pt x="294282" y="105409"/>
                </a:lnTo>
                <a:lnTo>
                  <a:pt x="294035" y="104139"/>
                </a:lnTo>
                <a:close/>
              </a:path>
              <a:path w="518795" h="544830">
                <a:moveTo>
                  <a:pt x="317949" y="104139"/>
                </a:moveTo>
                <a:lnTo>
                  <a:pt x="314693" y="104139"/>
                </a:lnTo>
                <a:lnTo>
                  <a:pt x="315087" y="105409"/>
                </a:lnTo>
                <a:lnTo>
                  <a:pt x="316929" y="105409"/>
                </a:lnTo>
                <a:lnTo>
                  <a:pt x="317949" y="104139"/>
                </a:lnTo>
                <a:close/>
              </a:path>
              <a:path w="518795" h="544830">
                <a:moveTo>
                  <a:pt x="293147" y="101599"/>
                </a:moveTo>
                <a:lnTo>
                  <a:pt x="277753" y="101599"/>
                </a:lnTo>
                <a:lnTo>
                  <a:pt x="277326" y="102869"/>
                </a:lnTo>
                <a:lnTo>
                  <a:pt x="273148" y="102869"/>
                </a:lnTo>
                <a:lnTo>
                  <a:pt x="272753" y="104139"/>
                </a:lnTo>
                <a:lnTo>
                  <a:pt x="293739" y="104139"/>
                </a:lnTo>
                <a:lnTo>
                  <a:pt x="293641" y="102869"/>
                </a:lnTo>
                <a:lnTo>
                  <a:pt x="274858" y="102869"/>
                </a:lnTo>
                <a:lnTo>
                  <a:pt x="273609" y="101599"/>
                </a:lnTo>
                <a:lnTo>
                  <a:pt x="293147" y="101599"/>
                </a:lnTo>
                <a:close/>
              </a:path>
              <a:path w="518795" h="544830">
                <a:moveTo>
                  <a:pt x="320762" y="101599"/>
                </a:moveTo>
                <a:lnTo>
                  <a:pt x="313508" y="101599"/>
                </a:lnTo>
                <a:lnTo>
                  <a:pt x="314397" y="104139"/>
                </a:lnTo>
                <a:lnTo>
                  <a:pt x="318739" y="104139"/>
                </a:lnTo>
                <a:lnTo>
                  <a:pt x="320762" y="101599"/>
                </a:lnTo>
                <a:close/>
              </a:path>
              <a:path w="518795" h="544830">
                <a:moveTo>
                  <a:pt x="442879" y="101600"/>
                </a:moveTo>
                <a:lnTo>
                  <a:pt x="440215" y="101600"/>
                </a:lnTo>
                <a:lnTo>
                  <a:pt x="435544" y="102870"/>
                </a:lnTo>
                <a:lnTo>
                  <a:pt x="442879" y="102870"/>
                </a:lnTo>
                <a:lnTo>
                  <a:pt x="443036" y="103111"/>
                </a:lnTo>
                <a:lnTo>
                  <a:pt x="442879" y="101600"/>
                </a:lnTo>
                <a:close/>
              </a:path>
              <a:path w="518795" h="544830">
                <a:moveTo>
                  <a:pt x="123910" y="93979"/>
                </a:moveTo>
                <a:lnTo>
                  <a:pt x="121147" y="93979"/>
                </a:lnTo>
                <a:lnTo>
                  <a:pt x="118186" y="95249"/>
                </a:lnTo>
                <a:lnTo>
                  <a:pt x="115785" y="97789"/>
                </a:lnTo>
                <a:lnTo>
                  <a:pt x="113417" y="99059"/>
                </a:lnTo>
                <a:lnTo>
                  <a:pt x="110160" y="101599"/>
                </a:lnTo>
                <a:lnTo>
                  <a:pt x="109206" y="101599"/>
                </a:lnTo>
                <a:lnTo>
                  <a:pt x="107726" y="102869"/>
                </a:lnTo>
                <a:lnTo>
                  <a:pt x="113433" y="102869"/>
                </a:lnTo>
                <a:lnTo>
                  <a:pt x="114568" y="101599"/>
                </a:lnTo>
                <a:lnTo>
                  <a:pt x="116838" y="100329"/>
                </a:lnTo>
                <a:lnTo>
                  <a:pt x="119436" y="99059"/>
                </a:lnTo>
                <a:lnTo>
                  <a:pt x="127462" y="99059"/>
                </a:lnTo>
                <a:lnTo>
                  <a:pt x="129469" y="97789"/>
                </a:lnTo>
                <a:lnTo>
                  <a:pt x="131091" y="96519"/>
                </a:lnTo>
                <a:lnTo>
                  <a:pt x="123811" y="96519"/>
                </a:lnTo>
                <a:lnTo>
                  <a:pt x="123910" y="93979"/>
                </a:lnTo>
                <a:close/>
              </a:path>
              <a:path w="518795" h="544830">
                <a:moveTo>
                  <a:pt x="240797" y="80009"/>
                </a:moveTo>
                <a:lnTo>
                  <a:pt x="219926" y="80009"/>
                </a:lnTo>
                <a:lnTo>
                  <a:pt x="224367" y="83819"/>
                </a:lnTo>
                <a:lnTo>
                  <a:pt x="227590" y="92709"/>
                </a:lnTo>
                <a:lnTo>
                  <a:pt x="225617" y="102869"/>
                </a:lnTo>
                <a:lnTo>
                  <a:pt x="241537" y="102869"/>
                </a:lnTo>
                <a:lnTo>
                  <a:pt x="240781" y="100329"/>
                </a:lnTo>
                <a:lnTo>
                  <a:pt x="251734" y="100329"/>
                </a:lnTo>
                <a:lnTo>
                  <a:pt x="251811" y="99059"/>
                </a:lnTo>
                <a:lnTo>
                  <a:pt x="251888" y="97789"/>
                </a:lnTo>
                <a:lnTo>
                  <a:pt x="251965" y="96519"/>
                </a:lnTo>
                <a:lnTo>
                  <a:pt x="256504" y="96519"/>
                </a:lnTo>
                <a:lnTo>
                  <a:pt x="254563" y="95249"/>
                </a:lnTo>
                <a:lnTo>
                  <a:pt x="252557" y="92709"/>
                </a:lnTo>
                <a:lnTo>
                  <a:pt x="250504" y="86613"/>
                </a:lnTo>
                <a:lnTo>
                  <a:pt x="250427" y="86386"/>
                </a:lnTo>
                <a:lnTo>
                  <a:pt x="249892" y="85089"/>
                </a:lnTo>
                <a:lnTo>
                  <a:pt x="246702" y="85089"/>
                </a:lnTo>
                <a:lnTo>
                  <a:pt x="243642" y="83819"/>
                </a:lnTo>
                <a:lnTo>
                  <a:pt x="241471" y="81279"/>
                </a:lnTo>
                <a:lnTo>
                  <a:pt x="240797" y="80009"/>
                </a:lnTo>
                <a:close/>
              </a:path>
              <a:path w="518795" h="544830">
                <a:moveTo>
                  <a:pt x="251734" y="100329"/>
                </a:moveTo>
                <a:lnTo>
                  <a:pt x="241537" y="100329"/>
                </a:lnTo>
                <a:lnTo>
                  <a:pt x="242721" y="101599"/>
                </a:lnTo>
                <a:lnTo>
                  <a:pt x="246241" y="101599"/>
                </a:lnTo>
                <a:lnTo>
                  <a:pt x="246734" y="102869"/>
                </a:lnTo>
                <a:lnTo>
                  <a:pt x="251581" y="102869"/>
                </a:lnTo>
                <a:lnTo>
                  <a:pt x="251658" y="101599"/>
                </a:lnTo>
                <a:lnTo>
                  <a:pt x="251734" y="100329"/>
                </a:lnTo>
                <a:close/>
              </a:path>
              <a:path w="518795" h="544830">
                <a:moveTo>
                  <a:pt x="410117" y="99060"/>
                </a:moveTo>
                <a:lnTo>
                  <a:pt x="408735" y="99060"/>
                </a:lnTo>
                <a:lnTo>
                  <a:pt x="408695" y="99680"/>
                </a:lnTo>
                <a:lnTo>
                  <a:pt x="408571" y="101600"/>
                </a:lnTo>
                <a:lnTo>
                  <a:pt x="408407" y="101600"/>
                </a:lnTo>
                <a:lnTo>
                  <a:pt x="408407" y="102870"/>
                </a:lnTo>
                <a:lnTo>
                  <a:pt x="414887" y="102870"/>
                </a:lnTo>
                <a:lnTo>
                  <a:pt x="410117" y="99060"/>
                </a:lnTo>
                <a:close/>
              </a:path>
              <a:path w="518795" h="544830">
                <a:moveTo>
                  <a:pt x="427662" y="99680"/>
                </a:moveTo>
                <a:lnTo>
                  <a:pt x="427847" y="100330"/>
                </a:lnTo>
                <a:lnTo>
                  <a:pt x="428011" y="101600"/>
                </a:lnTo>
                <a:lnTo>
                  <a:pt x="427616" y="102870"/>
                </a:lnTo>
                <a:lnTo>
                  <a:pt x="428899" y="102870"/>
                </a:lnTo>
                <a:lnTo>
                  <a:pt x="428801" y="101600"/>
                </a:lnTo>
                <a:lnTo>
                  <a:pt x="428274" y="101600"/>
                </a:lnTo>
                <a:lnTo>
                  <a:pt x="428077" y="100330"/>
                </a:lnTo>
                <a:lnTo>
                  <a:pt x="428603" y="100330"/>
                </a:lnTo>
                <a:lnTo>
                  <a:pt x="427662" y="99680"/>
                </a:lnTo>
                <a:close/>
              </a:path>
              <a:path w="518795" h="544830">
                <a:moveTo>
                  <a:pt x="170652" y="99059"/>
                </a:moveTo>
                <a:lnTo>
                  <a:pt x="165586" y="99059"/>
                </a:lnTo>
                <a:lnTo>
                  <a:pt x="168185" y="101599"/>
                </a:lnTo>
                <a:lnTo>
                  <a:pt x="170652" y="99059"/>
                </a:lnTo>
                <a:close/>
              </a:path>
              <a:path w="518795" h="544830">
                <a:moveTo>
                  <a:pt x="202229" y="99059"/>
                </a:moveTo>
                <a:lnTo>
                  <a:pt x="200387" y="100329"/>
                </a:lnTo>
                <a:lnTo>
                  <a:pt x="198578" y="100329"/>
                </a:lnTo>
                <a:lnTo>
                  <a:pt x="196934" y="101599"/>
                </a:lnTo>
                <a:lnTo>
                  <a:pt x="203841" y="101599"/>
                </a:lnTo>
                <a:lnTo>
                  <a:pt x="202953" y="100329"/>
                </a:lnTo>
                <a:lnTo>
                  <a:pt x="202229" y="99059"/>
                </a:lnTo>
                <a:close/>
              </a:path>
              <a:path w="518795" h="544830">
                <a:moveTo>
                  <a:pt x="306831" y="71119"/>
                </a:moveTo>
                <a:lnTo>
                  <a:pt x="299233" y="71119"/>
                </a:lnTo>
                <a:lnTo>
                  <a:pt x="299660" y="72389"/>
                </a:lnTo>
                <a:lnTo>
                  <a:pt x="299759" y="74929"/>
                </a:lnTo>
                <a:lnTo>
                  <a:pt x="299424" y="76008"/>
                </a:lnTo>
                <a:lnTo>
                  <a:pt x="299356" y="76265"/>
                </a:lnTo>
                <a:lnTo>
                  <a:pt x="299200" y="77469"/>
                </a:lnTo>
                <a:lnTo>
                  <a:pt x="293410" y="77469"/>
                </a:lnTo>
                <a:lnTo>
                  <a:pt x="293443" y="78739"/>
                </a:lnTo>
                <a:lnTo>
                  <a:pt x="293213" y="80009"/>
                </a:lnTo>
                <a:lnTo>
                  <a:pt x="292917" y="80009"/>
                </a:lnTo>
                <a:lnTo>
                  <a:pt x="292391" y="81279"/>
                </a:lnTo>
                <a:lnTo>
                  <a:pt x="290582" y="82549"/>
                </a:lnTo>
                <a:lnTo>
                  <a:pt x="250221" y="82549"/>
                </a:lnTo>
                <a:lnTo>
                  <a:pt x="251307" y="83819"/>
                </a:lnTo>
                <a:lnTo>
                  <a:pt x="252984" y="85089"/>
                </a:lnTo>
                <a:lnTo>
                  <a:pt x="254760" y="87629"/>
                </a:lnTo>
                <a:lnTo>
                  <a:pt x="257754" y="90169"/>
                </a:lnTo>
                <a:lnTo>
                  <a:pt x="259070" y="91439"/>
                </a:lnTo>
                <a:lnTo>
                  <a:pt x="260320" y="93979"/>
                </a:lnTo>
                <a:lnTo>
                  <a:pt x="261964" y="96519"/>
                </a:lnTo>
                <a:lnTo>
                  <a:pt x="262787" y="99059"/>
                </a:lnTo>
                <a:lnTo>
                  <a:pt x="262787" y="101599"/>
                </a:lnTo>
                <a:lnTo>
                  <a:pt x="272391" y="101599"/>
                </a:lnTo>
                <a:lnTo>
                  <a:pt x="272688" y="100329"/>
                </a:lnTo>
                <a:lnTo>
                  <a:pt x="272786" y="99059"/>
                </a:lnTo>
                <a:lnTo>
                  <a:pt x="272885" y="97789"/>
                </a:lnTo>
                <a:lnTo>
                  <a:pt x="286174" y="97789"/>
                </a:lnTo>
                <a:lnTo>
                  <a:pt x="285549" y="96519"/>
                </a:lnTo>
                <a:lnTo>
                  <a:pt x="285648" y="93979"/>
                </a:lnTo>
                <a:lnTo>
                  <a:pt x="285746" y="91439"/>
                </a:lnTo>
                <a:lnTo>
                  <a:pt x="288608" y="90169"/>
                </a:lnTo>
                <a:lnTo>
                  <a:pt x="288707" y="88899"/>
                </a:lnTo>
                <a:lnTo>
                  <a:pt x="288773" y="86386"/>
                </a:lnTo>
                <a:lnTo>
                  <a:pt x="292669" y="86386"/>
                </a:lnTo>
                <a:lnTo>
                  <a:pt x="295187" y="85089"/>
                </a:lnTo>
                <a:lnTo>
                  <a:pt x="296075" y="83819"/>
                </a:lnTo>
                <a:lnTo>
                  <a:pt x="295901" y="82699"/>
                </a:lnTo>
                <a:lnTo>
                  <a:pt x="295647" y="81279"/>
                </a:lnTo>
                <a:lnTo>
                  <a:pt x="301650" y="81279"/>
                </a:lnTo>
                <a:lnTo>
                  <a:pt x="303542" y="80009"/>
                </a:lnTo>
                <a:lnTo>
                  <a:pt x="303642" y="78739"/>
                </a:lnTo>
                <a:lnTo>
                  <a:pt x="303743" y="77469"/>
                </a:lnTo>
                <a:lnTo>
                  <a:pt x="303838" y="76265"/>
                </a:lnTo>
                <a:lnTo>
                  <a:pt x="302489" y="74929"/>
                </a:lnTo>
                <a:lnTo>
                  <a:pt x="305746" y="74929"/>
                </a:lnTo>
                <a:lnTo>
                  <a:pt x="306535" y="73659"/>
                </a:lnTo>
                <a:lnTo>
                  <a:pt x="307193" y="73659"/>
                </a:lnTo>
                <a:lnTo>
                  <a:pt x="306831" y="71119"/>
                </a:lnTo>
                <a:close/>
              </a:path>
              <a:path w="518795" h="544830">
                <a:moveTo>
                  <a:pt x="286174" y="97789"/>
                </a:moveTo>
                <a:lnTo>
                  <a:pt x="273773" y="97789"/>
                </a:lnTo>
                <a:lnTo>
                  <a:pt x="274530" y="101599"/>
                </a:lnTo>
                <a:lnTo>
                  <a:pt x="277293" y="101599"/>
                </a:lnTo>
                <a:lnTo>
                  <a:pt x="277687" y="100329"/>
                </a:lnTo>
                <a:lnTo>
                  <a:pt x="277950" y="100329"/>
                </a:lnTo>
                <a:lnTo>
                  <a:pt x="278016" y="99059"/>
                </a:lnTo>
                <a:lnTo>
                  <a:pt x="286404" y="99059"/>
                </a:lnTo>
                <a:lnTo>
                  <a:pt x="286174" y="97789"/>
                </a:lnTo>
                <a:close/>
              </a:path>
              <a:path w="518795" h="544830">
                <a:moveTo>
                  <a:pt x="292786" y="100329"/>
                </a:moveTo>
                <a:lnTo>
                  <a:pt x="278575" y="100329"/>
                </a:lnTo>
                <a:lnTo>
                  <a:pt x="278148" y="101599"/>
                </a:lnTo>
                <a:lnTo>
                  <a:pt x="292983" y="101599"/>
                </a:lnTo>
                <a:lnTo>
                  <a:pt x="292786" y="100329"/>
                </a:lnTo>
                <a:close/>
              </a:path>
              <a:path w="518795" h="544830">
                <a:moveTo>
                  <a:pt x="441859" y="99060"/>
                </a:moveTo>
                <a:lnTo>
                  <a:pt x="441432" y="99060"/>
                </a:lnTo>
                <a:lnTo>
                  <a:pt x="441826" y="100330"/>
                </a:lnTo>
                <a:lnTo>
                  <a:pt x="441498" y="101600"/>
                </a:lnTo>
                <a:lnTo>
                  <a:pt x="442747" y="101600"/>
                </a:lnTo>
                <a:lnTo>
                  <a:pt x="442353" y="100330"/>
                </a:lnTo>
                <a:lnTo>
                  <a:pt x="441859" y="99060"/>
                </a:lnTo>
                <a:close/>
              </a:path>
              <a:path w="518795" h="544830">
                <a:moveTo>
                  <a:pt x="104206" y="99059"/>
                </a:moveTo>
                <a:lnTo>
                  <a:pt x="102759" y="99059"/>
                </a:lnTo>
                <a:lnTo>
                  <a:pt x="102299" y="100329"/>
                </a:lnTo>
                <a:lnTo>
                  <a:pt x="104601" y="100329"/>
                </a:lnTo>
                <a:lnTo>
                  <a:pt x="104206" y="99059"/>
                </a:lnTo>
                <a:close/>
              </a:path>
              <a:path w="518795" h="544830">
                <a:moveTo>
                  <a:pt x="127462" y="99059"/>
                </a:moveTo>
                <a:lnTo>
                  <a:pt x="121114" y="99059"/>
                </a:lnTo>
                <a:lnTo>
                  <a:pt x="121903" y="100329"/>
                </a:lnTo>
                <a:lnTo>
                  <a:pt x="126278" y="100329"/>
                </a:lnTo>
                <a:lnTo>
                  <a:pt x="127462" y="99059"/>
                </a:lnTo>
                <a:close/>
              </a:path>
              <a:path w="518795" h="544830">
                <a:moveTo>
                  <a:pt x="156354" y="87629"/>
                </a:moveTo>
                <a:lnTo>
                  <a:pt x="149797" y="87629"/>
                </a:lnTo>
                <a:lnTo>
                  <a:pt x="151310" y="88899"/>
                </a:lnTo>
                <a:lnTo>
                  <a:pt x="151606" y="90169"/>
                </a:lnTo>
                <a:lnTo>
                  <a:pt x="153547" y="90169"/>
                </a:lnTo>
                <a:lnTo>
                  <a:pt x="153613" y="95249"/>
                </a:lnTo>
                <a:lnTo>
                  <a:pt x="154468" y="96519"/>
                </a:lnTo>
                <a:lnTo>
                  <a:pt x="157691" y="99059"/>
                </a:lnTo>
                <a:lnTo>
                  <a:pt x="159435" y="100329"/>
                </a:lnTo>
                <a:lnTo>
                  <a:pt x="162099" y="100329"/>
                </a:lnTo>
                <a:lnTo>
                  <a:pt x="162790" y="99059"/>
                </a:lnTo>
                <a:lnTo>
                  <a:pt x="170652" y="99059"/>
                </a:lnTo>
                <a:lnTo>
                  <a:pt x="172296" y="97789"/>
                </a:lnTo>
                <a:lnTo>
                  <a:pt x="164435" y="97789"/>
                </a:lnTo>
                <a:lnTo>
                  <a:pt x="164476" y="96519"/>
                </a:lnTo>
                <a:lnTo>
                  <a:pt x="158678" y="96519"/>
                </a:lnTo>
                <a:lnTo>
                  <a:pt x="158053" y="95249"/>
                </a:lnTo>
                <a:lnTo>
                  <a:pt x="155784" y="93979"/>
                </a:lnTo>
                <a:lnTo>
                  <a:pt x="155718" y="92709"/>
                </a:lnTo>
                <a:lnTo>
                  <a:pt x="155652" y="91439"/>
                </a:lnTo>
                <a:lnTo>
                  <a:pt x="155586" y="90169"/>
                </a:lnTo>
                <a:lnTo>
                  <a:pt x="156354" y="87629"/>
                </a:lnTo>
                <a:close/>
              </a:path>
              <a:path w="518795" h="544830">
                <a:moveTo>
                  <a:pt x="286404" y="99059"/>
                </a:moveTo>
                <a:lnTo>
                  <a:pt x="278937" y="99059"/>
                </a:lnTo>
                <a:lnTo>
                  <a:pt x="278904" y="100329"/>
                </a:lnTo>
                <a:lnTo>
                  <a:pt x="286799" y="100329"/>
                </a:lnTo>
                <a:lnTo>
                  <a:pt x="286404" y="99059"/>
                </a:lnTo>
                <a:close/>
              </a:path>
              <a:path w="518795" h="544830">
                <a:moveTo>
                  <a:pt x="291799" y="87629"/>
                </a:moveTo>
                <a:lnTo>
                  <a:pt x="291843" y="90169"/>
                </a:lnTo>
                <a:lnTo>
                  <a:pt x="291963" y="92709"/>
                </a:lnTo>
                <a:lnTo>
                  <a:pt x="292062" y="93979"/>
                </a:lnTo>
                <a:lnTo>
                  <a:pt x="292161" y="95249"/>
                </a:lnTo>
                <a:lnTo>
                  <a:pt x="291371" y="97789"/>
                </a:lnTo>
                <a:lnTo>
                  <a:pt x="290384" y="99059"/>
                </a:lnTo>
                <a:lnTo>
                  <a:pt x="288411" y="100329"/>
                </a:lnTo>
                <a:lnTo>
                  <a:pt x="293542" y="100329"/>
                </a:lnTo>
                <a:lnTo>
                  <a:pt x="294233" y="99059"/>
                </a:lnTo>
                <a:lnTo>
                  <a:pt x="298476" y="99059"/>
                </a:lnTo>
                <a:lnTo>
                  <a:pt x="298937" y="97789"/>
                </a:lnTo>
                <a:lnTo>
                  <a:pt x="294628" y="97789"/>
                </a:lnTo>
                <a:lnTo>
                  <a:pt x="294003" y="96519"/>
                </a:lnTo>
                <a:lnTo>
                  <a:pt x="292950" y="95249"/>
                </a:lnTo>
                <a:lnTo>
                  <a:pt x="292522" y="92709"/>
                </a:lnTo>
                <a:lnTo>
                  <a:pt x="292391" y="91439"/>
                </a:lnTo>
                <a:lnTo>
                  <a:pt x="292193" y="91439"/>
                </a:lnTo>
                <a:lnTo>
                  <a:pt x="292161" y="88899"/>
                </a:lnTo>
                <a:lnTo>
                  <a:pt x="292325" y="88899"/>
                </a:lnTo>
                <a:lnTo>
                  <a:pt x="291799" y="87629"/>
                </a:lnTo>
                <a:close/>
              </a:path>
              <a:path w="518795" h="544830">
                <a:moveTo>
                  <a:pt x="298476" y="99059"/>
                </a:moveTo>
                <a:lnTo>
                  <a:pt x="294792" y="99059"/>
                </a:lnTo>
                <a:lnTo>
                  <a:pt x="295187" y="100329"/>
                </a:lnTo>
                <a:lnTo>
                  <a:pt x="296667" y="100329"/>
                </a:lnTo>
                <a:lnTo>
                  <a:pt x="298476" y="99059"/>
                </a:lnTo>
                <a:close/>
              </a:path>
              <a:path w="518795" h="544830">
                <a:moveTo>
                  <a:pt x="324955" y="93980"/>
                </a:moveTo>
                <a:lnTo>
                  <a:pt x="319989" y="93979"/>
                </a:lnTo>
                <a:lnTo>
                  <a:pt x="319495" y="95249"/>
                </a:lnTo>
                <a:lnTo>
                  <a:pt x="318739" y="96519"/>
                </a:lnTo>
                <a:lnTo>
                  <a:pt x="317752" y="97789"/>
                </a:lnTo>
                <a:lnTo>
                  <a:pt x="317127" y="97789"/>
                </a:lnTo>
                <a:lnTo>
                  <a:pt x="316041" y="99059"/>
                </a:lnTo>
                <a:lnTo>
                  <a:pt x="315877" y="99059"/>
                </a:lnTo>
                <a:lnTo>
                  <a:pt x="315813" y="99680"/>
                </a:lnTo>
                <a:lnTo>
                  <a:pt x="315745" y="100329"/>
                </a:lnTo>
                <a:lnTo>
                  <a:pt x="321773" y="100330"/>
                </a:lnTo>
                <a:lnTo>
                  <a:pt x="322784" y="99060"/>
                </a:lnTo>
                <a:lnTo>
                  <a:pt x="324067" y="97790"/>
                </a:lnTo>
                <a:lnTo>
                  <a:pt x="324791" y="95250"/>
                </a:lnTo>
                <a:lnTo>
                  <a:pt x="324528" y="95250"/>
                </a:lnTo>
                <a:lnTo>
                  <a:pt x="324955" y="93980"/>
                </a:lnTo>
                <a:close/>
              </a:path>
              <a:path w="518795" h="544830">
                <a:moveTo>
                  <a:pt x="358014" y="83820"/>
                </a:moveTo>
                <a:lnTo>
                  <a:pt x="357224" y="83820"/>
                </a:lnTo>
                <a:lnTo>
                  <a:pt x="356073" y="85090"/>
                </a:lnTo>
                <a:lnTo>
                  <a:pt x="355552" y="86386"/>
                </a:lnTo>
                <a:lnTo>
                  <a:pt x="356073" y="88900"/>
                </a:lnTo>
                <a:lnTo>
                  <a:pt x="356040" y="93980"/>
                </a:lnTo>
                <a:lnTo>
                  <a:pt x="355908" y="93980"/>
                </a:lnTo>
                <a:lnTo>
                  <a:pt x="355711" y="95250"/>
                </a:lnTo>
                <a:lnTo>
                  <a:pt x="355119" y="96520"/>
                </a:lnTo>
                <a:lnTo>
                  <a:pt x="341698" y="96520"/>
                </a:lnTo>
                <a:lnTo>
                  <a:pt x="342093" y="97790"/>
                </a:lnTo>
                <a:lnTo>
                  <a:pt x="343244" y="99060"/>
                </a:lnTo>
                <a:lnTo>
                  <a:pt x="345415" y="100330"/>
                </a:lnTo>
                <a:lnTo>
                  <a:pt x="349001" y="100330"/>
                </a:lnTo>
                <a:lnTo>
                  <a:pt x="350580" y="97790"/>
                </a:lnTo>
                <a:lnTo>
                  <a:pt x="358046" y="97790"/>
                </a:lnTo>
                <a:lnTo>
                  <a:pt x="359395" y="93980"/>
                </a:lnTo>
                <a:lnTo>
                  <a:pt x="359461" y="92710"/>
                </a:lnTo>
                <a:lnTo>
                  <a:pt x="359560" y="90170"/>
                </a:lnTo>
                <a:lnTo>
                  <a:pt x="359592" y="88900"/>
                </a:lnTo>
                <a:lnTo>
                  <a:pt x="362750" y="87630"/>
                </a:lnTo>
                <a:lnTo>
                  <a:pt x="368079" y="87630"/>
                </a:lnTo>
                <a:lnTo>
                  <a:pt x="366516" y="86386"/>
                </a:lnTo>
                <a:lnTo>
                  <a:pt x="359171" y="86386"/>
                </a:lnTo>
                <a:lnTo>
                  <a:pt x="358869" y="85090"/>
                </a:lnTo>
                <a:lnTo>
                  <a:pt x="358014" y="83820"/>
                </a:lnTo>
                <a:close/>
              </a:path>
              <a:path w="518795" h="544830">
                <a:moveTo>
                  <a:pt x="358046" y="97790"/>
                </a:moveTo>
                <a:lnTo>
                  <a:pt x="350580" y="97790"/>
                </a:lnTo>
                <a:lnTo>
                  <a:pt x="352257" y="99060"/>
                </a:lnTo>
                <a:lnTo>
                  <a:pt x="354823" y="100330"/>
                </a:lnTo>
                <a:lnTo>
                  <a:pt x="356665" y="99060"/>
                </a:lnTo>
                <a:lnTo>
                  <a:pt x="358046" y="97790"/>
                </a:lnTo>
                <a:close/>
              </a:path>
              <a:path w="518795" h="544830">
                <a:moveTo>
                  <a:pt x="368079" y="87630"/>
                </a:moveTo>
                <a:lnTo>
                  <a:pt x="363112" y="87630"/>
                </a:lnTo>
                <a:lnTo>
                  <a:pt x="363901" y="88900"/>
                </a:lnTo>
                <a:lnTo>
                  <a:pt x="367454" y="91440"/>
                </a:lnTo>
                <a:lnTo>
                  <a:pt x="371664" y="92710"/>
                </a:lnTo>
                <a:lnTo>
                  <a:pt x="378144" y="92710"/>
                </a:lnTo>
                <a:lnTo>
                  <a:pt x="381072" y="96520"/>
                </a:lnTo>
                <a:lnTo>
                  <a:pt x="382947" y="97790"/>
                </a:lnTo>
                <a:lnTo>
                  <a:pt x="386203" y="99060"/>
                </a:lnTo>
                <a:lnTo>
                  <a:pt x="387782" y="99060"/>
                </a:lnTo>
                <a:lnTo>
                  <a:pt x="391861" y="100330"/>
                </a:lnTo>
                <a:lnTo>
                  <a:pt x="392979" y="100330"/>
                </a:lnTo>
                <a:lnTo>
                  <a:pt x="394164" y="97790"/>
                </a:lnTo>
                <a:lnTo>
                  <a:pt x="398440" y="97790"/>
                </a:lnTo>
                <a:lnTo>
                  <a:pt x="396850" y="96520"/>
                </a:lnTo>
                <a:lnTo>
                  <a:pt x="387026" y="96520"/>
                </a:lnTo>
                <a:lnTo>
                  <a:pt x="385743" y="95250"/>
                </a:lnTo>
                <a:lnTo>
                  <a:pt x="384230" y="93980"/>
                </a:lnTo>
                <a:lnTo>
                  <a:pt x="381368" y="91440"/>
                </a:lnTo>
                <a:lnTo>
                  <a:pt x="380217" y="91440"/>
                </a:lnTo>
                <a:lnTo>
                  <a:pt x="379888" y="90170"/>
                </a:lnTo>
                <a:lnTo>
                  <a:pt x="375381" y="90170"/>
                </a:lnTo>
                <a:lnTo>
                  <a:pt x="371138" y="88900"/>
                </a:lnTo>
                <a:lnTo>
                  <a:pt x="368079" y="87630"/>
                </a:lnTo>
                <a:close/>
              </a:path>
              <a:path w="518795" h="544830">
                <a:moveTo>
                  <a:pt x="427485" y="99060"/>
                </a:moveTo>
                <a:lnTo>
                  <a:pt x="426761" y="99060"/>
                </a:lnTo>
                <a:lnTo>
                  <a:pt x="427662" y="99680"/>
                </a:lnTo>
                <a:lnTo>
                  <a:pt x="427485" y="99060"/>
                </a:lnTo>
                <a:close/>
              </a:path>
              <a:path w="518795" h="544830">
                <a:moveTo>
                  <a:pt x="304660" y="96519"/>
                </a:moveTo>
                <a:lnTo>
                  <a:pt x="299331" y="96519"/>
                </a:lnTo>
                <a:lnTo>
                  <a:pt x="300779" y="99059"/>
                </a:lnTo>
                <a:lnTo>
                  <a:pt x="304430" y="97789"/>
                </a:lnTo>
                <a:lnTo>
                  <a:pt x="304660" y="96519"/>
                </a:lnTo>
                <a:close/>
              </a:path>
              <a:path w="518795" h="544830">
                <a:moveTo>
                  <a:pt x="177461" y="90169"/>
                </a:moveTo>
                <a:lnTo>
                  <a:pt x="173842" y="90169"/>
                </a:lnTo>
                <a:lnTo>
                  <a:pt x="171540" y="92709"/>
                </a:lnTo>
                <a:lnTo>
                  <a:pt x="170388" y="95249"/>
                </a:lnTo>
                <a:lnTo>
                  <a:pt x="168415" y="97789"/>
                </a:lnTo>
                <a:lnTo>
                  <a:pt x="172296" y="97789"/>
                </a:lnTo>
                <a:lnTo>
                  <a:pt x="173941" y="96519"/>
                </a:lnTo>
                <a:lnTo>
                  <a:pt x="174928" y="93979"/>
                </a:lnTo>
                <a:lnTo>
                  <a:pt x="194647" y="93979"/>
                </a:lnTo>
                <a:lnTo>
                  <a:pt x="194335" y="92709"/>
                </a:lnTo>
                <a:lnTo>
                  <a:pt x="193809" y="91439"/>
                </a:lnTo>
                <a:lnTo>
                  <a:pt x="179599" y="91439"/>
                </a:lnTo>
                <a:lnTo>
                  <a:pt x="177461" y="90169"/>
                </a:lnTo>
                <a:close/>
              </a:path>
              <a:path w="518795" h="544830">
                <a:moveTo>
                  <a:pt x="298443" y="87629"/>
                </a:moveTo>
                <a:lnTo>
                  <a:pt x="298805" y="88899"/>
                </a:lnTo>
                <a:lnTo>
                  <a:pt x="299002" y="90169"/>
                </a:lnTo>
                <a:lnTo>
                  <a:pt x="298937" y="95249"/>
                </a:lnTo>
                <a:lnTo>
                  <a:pt x="297884" y="96519"/>
                </a:lnTo>
                <a:lnTo>
                  <a:pt x="297555" y="97789"/>
                </a:lnTo>
                <a:lnTo>
                  <a:pt x="298937" y="97789"/>
                </a:lnTo>
                <a:lnTo>
                  <a:pt x="299331" y="96519"/>
                </a:lnTo>
                <a:lnTo>
                  <a:pt x="304660" y="96519"/>
                </a:lnTo>
                <a:lnTo>
                  <a:pt x="304890" y="95249"/>
                </a:lnTo>
                <a:lnTo>
                  <a:pt x="300910" y="95249"/>
                </a:lnTo>
                <a:lnTo>
                  <a:pt x="300812" y="93979"/>
                </a:lnTo>
                <a:lnTo>
                  <a:pt x="300417" y="93979"/>
                </a:lnTo>
                <a:lnTo>
                  <a:pt x="299134" y="88899"/>
                </a:lnTo>
                <a:lnTo>
                  <a:pt x="298443" y="87629"/>
                </a:lnTo>
                <a:close/>
              </a:path>
              <a:path w="518795" h="544830">
                <a:moveTo>
                  <a:pt x="135357" y="90169"/>
                </a:moveTo>
                <a:lnTo>
                  <a:pt x="133679" y="90169"/>
                </a:lnTo>
                <a:lnTo>
                  <a:pt x="133120" y="91439"/>
                </a:lnTo>
                <a:lnTo>
                  <a:pt x="131705" y="92709"/>
                </a:lnTo>
                <a:lnTo>
                  <a:pt x="131245" y="92709"/>
                </a:lnTo>
                <a:lnTo>
                  <a:pt x="130850" y="93979"/>
                </a:lnTo>
                <a:lnTo>
                  <a:pt x="129041" y="95249"/>
                </a:lnTo>
                <a:lnTo>
                  <a:pt x="127035" y="96519"/>
                </a:lnTo>
                <a:lnTo>
                  <a:pt x="131091" y="96519"/>
                </a:lnTo>
                <a:lnTo>
                  <a:pt x="134337" y="93979"/>
                </a:lnTo>
                <a:lnTo>
                  <a:pt x="141672" y="93979"/>
                </a:lnTo>
                <a:lnTo>
                  <a:pt x="145883" y="91439"/>
                </a:lnTo>
                <a:lnTo>
                  <a:pt x="136640" y="91439"/>
                </a:lnTo>
                <a:lnTo>
                  <a:pt x="135357" y="90169"/>
                </a:lnTo>
                <a:close/>
              </a:path>
              <a:path w="518795" h="544830">
                <a:moveTo>
                  <a:pt x="165520" y="88899"/>
                </a:moveTo>
                <a:lnTo>
                  <a:pt x="164106" y="88899"/>
                </a:lnTo>
                <a:lnTo>
                  <a:pt x="163119" y="91439"/>
                </a:lnTo>
                <a:lnTo>
                  <a:pt x="162593" y="92709"/>
                </a:lnTo>
                <a:lnTo>
                  <a:pt x="161474" y="93979"/>
                </a:lnTo>
                <a:lnTo>
                  <a:pt x="160849" y="96519"/>
                </a:lnTo>
                <a:lnTo>
                  <a:pt x="164476" y="96519"/>
                </a:lnTo>
                <a:lnTo>
                  <a:pt x="164599" y="92709"/>
                </a:lnTo>
                <a:lnTo>
                  <a:pt x="164961" y="91439"/>
                </a:lnTo>
                <a:lnTo>
                  <a:pt x="165158" y="90169"/>
                </a:lnTo>
                <a:lnTo>
                  <a:pt x="165520" y="88899"/>
                </a:lnTo>
                <a:close/>
              </a:path>
              <a:path w="518795" h="544830">
                <a:moveTo>
                  <a:pt x="309660" y="95249"/>
                </a:moveTo>
                <a:lnTo>
                  <a:pt x="304890" y="95249"/>
                </a:lnTo>
                <a:lnTo>
                  <a:pt x="306107" y="96519"/>
                </a:lnTo>
                <a:lnTo>
                  <a:pt x="308114" y="96519"/>
                </a:lnTo>
                <a:lnTo>
                  <a:pt x="309660" y="95249"/>
                </a:lnTo>
                <a:close/>
              </a:path>
              <a:path w="518795" h="544830">
                <a:moveTo>
                  <a:pt x="317373" y="93979"/>
                </a:moveTo>
                <a:lnTo>
                  <a:pt x="311239" y="93979"/>
                </a:lnTo>
                <a:lnTo>
                  <a:pt x="311831" y="95249"/>
                </a:lnTo>
                <a:lnTo>
                  <a:pt x="312423" y="95249"/>
                </a:lnTo>
                <a:lnTo>
                  <a:pt x="314364" y="96519"/>
                </a:lnTo>
                <a:lnTo>
                  <a:pt x="317291" y="95249"/>
                </a:lnTo>
                <a:lnTo>
                  <a:pt x="317373" y="93979"/>
                </a:lnTo>
                <a:close/>
              </a:path>
              <a:path w="518795" h="544830">
                <a:moveTo>
                  <a:pt x="344790" y="95250"/>
                </a:moveTo>
                <a:lnTo>
                  <a:pt x="341172" y="95250"/>
                </a:lnTo>
                <a:lnTo>
                  <a:pt x="341468" y="96520"/>
                </a:lnTo>
                <a:lnTo>
                  <a:pt x="345481" y="96520"/>
                </a:lnTo>
                <a:lnTo>
                  <a:pt x="344790" y="95250"/>
                </a:lnTo>
                <a:close/>
              </a:path>
              <a:path w="518795" h="544830">
                <a:moveTo>
                  <a:pt x="352652" y="95250"/>
                </a:moveTo>
                <a:lnTo>
                  <a:pt x="347981" y="95250"/>
                </a:lnTo>
                <a:lnTo>
                  <a:pt x="347981" y="96520"/>
                </a:lnTo>
                <a:lnTo>
                  <a:pt x="353474" y="96520"/>
                </a:lnTo>
                <a:lnTo>
                  <a:pt x="352652" y="95250"/>
                </a:lnTo>
                <a:close/>
              </a:path>
              <a:path w="518795" h="544830">
                <a:moveTo>
                  <a:pt x="393275" y="92710"/>
                </a:moveTo>
                <a:lnTo>
                  <a:pt x="390216" y="92710"/>
                </a:lnTo>
                <a:lnTo>
                  <a:pt x="389460" y="93980"/>
                </a:lnTo>
                <a:lnTo>
                  <a:pt x="389756" y="95250"/>
                </a:lnTo>
                <a:lnTo>
                  <a:pt x="390512" y="96520"/>
                </a:lnTo>
                <a:lnTo>
                  <a:pt x="396850" y="96520"/>
                </a:lnTo>
                <a:lnTo>
                  <a:pt x="393670" y="93980"/>
                </a:lnTo>
                <a:lnTo>
                  <a:pt x="393275" y="92710"/>
                </a:lnTo>
                <a:close/>
              </a:path>
              <a:path w="518795" h="544830">
                <a:moveTo>
                  <a:pt x="188611" y="93979"/>
                </a:moveTo>
                <a:lnTo>
                  <a:pt x="174928" y="93979"/>
                </a:lnTo>
                <a:lnTo>
                  <a:pt x="180783" y="95249"/>
                </a:lnTo>
                <a:lnTo>
                  <a:pt x="183842" y="95249"/>
                </a:lnTo>
                <a:lnTo>
                  <a:pt x="188611" y="93979"/>
                </a:lnTo>
                <a:close/>
              </a:path>
              <a:path w="518795" h="544830">
                <a:moveTo>
                  <a:pt x="305943" y="86613"/>
                </a:moveTo>
                <a:lnTo>
                  <a:pt x="305910" y="87629"/>
                </a:lnTo>
                <a:lnTo>
                  <a:pt x="305811" y="88899"/>
                </a:lnTo>
                <a:lnTo>
                  <a:pt x="305713" y="90169"/>
                </a:lnTo>
                <a:lnTo>
                  <a:pt x="303608" y="95249"/>
                </a:lnTo>
                <a:lnTo>
                  <a:pt x="310022" y="95249"/>
                </a:lnTo>
                <a:lnTo>
                  <a:pt x="310548" y="93979"/>
                </a:lnTo>
                <a:lnTo>
                  <a:pt x="317373" y="93979"/>
                </a:lnTo>
                <a:lnTo>
                  <a:pt x="317456" y="92709"/>
                </a:lnTo>
                <a:lnTo>
                  <a:pt x="306469" y="92709"/>
                </a:lnTo>
                <a:lnTo>
                  <a:pt x="306239" y="91439"/>
                </a:lnTo>
                <a:lnTo>
                  <a:pt x="306140" y="88899"/>
                </a:lnTo>
                <a:lnTo>
                  <a:pt x="306075" y="87629"/>
                </a:lnTo>
                <a:lnTo>
                  <a:pt x="305943" y="86613"/>
                </a:lnTo>
                <a:close/>
              </a:path>
              <a:path w="518795" h="544830">
                <a:moveTo>
                  <a:pt x="344264" y="92710"/>
                </a:moveTo>
                <a:lnTo>
                  <a:pt x="327719" y="92710"/>
                </a:lnTo>
                <a:lnTo>
                  <a:pt x="330021" y="93980"/>
                </a:lnTo>
                <a:lnTo>
                  <a:pt x="332916" y="95250"/>
                </a:lnTo>
                <a:lnTo>
                  <a:pt x="334495" y="93980"/>
                </a:lnTo>
                <a:lnTo>
                  <a:pt x="344461" y="93980"/>
                </a:lnTo>
                <a:lnTo>
                  <a:pt x="344264" y="92710"/>
                </a:lnTo>
                <a:close/>
              </a:path>
              <a:path w="518795" h="544830">
                <a:moveTo>
                  <a:pt x="344461" y="93980"/>
                </a:moveTo>
                <a:lnTo>
                  <a:pt x="339462" y="93980"/>
                </a:lnTo>
                <a:lnTo>
                  <a:pt x="340876" y="95250"/>
                </a:lnTo>
                <a:lnTo>
                  <a:pt x="344494" y="95250"/>
                </a:lnTo>
                <a:lnTo>
                  <a:pt x="344461" y="93980"/>
                </a:lnTo>
                <a:close/>
              </a:path>
              <a:path w="518795" h="544830">
                <a:moveTo>
                  <a:pt x="350284" y="93980"/>
                </a:moveTo>
                <a:lnTo>
                  <a:pt x="348770" y="93980"/>
                </a:lnTo>
                <a:lnTo>
                  <a:pt x="348343" y="95250"/>
                </a:lnTo>
                <a:lnTo>
                  <a:pt x="351599" y="95250"/>
                </a:lnTo>
                <a:lnTo>
                  <a:pt x="350284" y="93980"/>
                </a:lnTo>
                <a:close/>
              </a:path>
              <a:path w="518795" h="544830">
                <a:moveTo>
                  <a:pt x="327719" y="92710"/>
                </a:moveTo>
                <a:lnTo>
                  <a:pt x="317456" y="92709"/>
                </a:lnTo>
                <a:lnTo>
                  <a:pt x="318114" y="93979"/>
                </a:lnTo>
                <a:lnTo>
                  <a:pt x="326863" y="93980"/>
                </a:lnTo>
                <a:lnTo>
                  <a:pt x="327719" y="92710"/>
                </a:lnTo>
                <a:close/>
              </a:path>
              <a:path w="518795" h="544830">
                <a:moveTo>
                  <a:pt x="311549" y="78739"/>
                </a:moveTo>
                <a:lnTo>
                  <a:pt x="311666" y="81279"/>
                </a:lnTo>
                <a:lnTo>
                  <a:pt x="311765" y="82549"/>
                </a:lnTo>
                <a:lnTo>
                  <a:pt x="311864" y="83819"/>
                </a:lnTo>
                <a:lnTo>
                  <a:pt x="311962" y="85089"/>
                </a:lnTo>
                <a:lnTo>
                  <a:pt x="312087" y="86613"/>
                </a:lnTo>
                <a:lnTo>
                  <a:pt x="312193" y="87629"/>
                </a:lnTo>
                <a:lnTo>
                  <a:pt x="311403" y="91439"/>
                </a:lnTo>
                <a:lnTo>
                  <a:pt x="310416" y="92709"/>
                </a:lnTo>
                <a:lnTo>
                  <a:pt x="343211" y="92710"/>
                </a:lnTo>
                <a:lnTo>
                  <a:pt x="342126" y="91440"/>
                </a:lnTo>
                <a:lnTo>
                  <a:pt x="315844" y="91439"/>
                </a:lnTo>
                <a:lnTo>
                  <a:pt x="314693" y="90169"/>
                </a:lnTo>
                <a:lnTo>
                  <a:pt x="312982" y="88899"/>
                </a:lnTo>
                <a:lnTo>
                  <a:pt x="311549" y="78739"/>
                </a:lnTo>
                <a:close/>
              </a:path>
              <a:path w="518795" h="544830">
                <a:moveTo>
                  <a:pt x="156730" y="86386"/>
                </a:moveTo>
                <a:lnTo>
                  <a:pt x="147149" y="86386"/>
                </a:lnTo>
                <a:lnTo>
                  <a:pt x="146343" y="87629"/>
                </a:lnTo>
                <a:lnTo>
                  <a:pt x="145323" y="88899"/>
                </a:lnTo>
                <a:lnTo>
                  <a:pt x="144041" y="88899"/>
                </a:lnTo>
                <a:lnTo>
                  <a:pt x="142462" y="90169"/>
                </a:lnTo>
                <a:lnTo>
                  <a:pt x="140620" y="91439"/>
                </a:lnTo>
                <a:lnTo>
                  <a:pt x="145883" y="91439"/>
                </a:lnTo>
                <a:lnTo>
                  <a:pt x="149304" y="88899"/>
                </a:lnTo>
                <a:lnTo>
                  <a:pt x="149797" y="87629"/>
                </a:lnTo>
                <a:lnTo>
                  <a:pt x="156354" y="87629"/>
                </a:lnTo>
                <a:lnTo>
                  <a:pt x="156661" y="86613"/>
                </a:lnTo>
                <a:lnTo>
                  <a:pt x="156730" y="86386"/>
                </a:lnTo>
                <a:close/>
              </a:path>
              <a:path w="518795" h="544830">
                <a:moveTo>
                  <a:pt x="186967" y="74929"/>
                </a:moveTo>
                <a:lnTo>
                  <a:pt x="186237" y="76265"/>
                </a:lnTo>
                <a:lnTo>
                  <a:pt x="184763" y="78739"/>
                </a:lnTo>
                <a:lnTo>
                  <a:pt x="182723" y="81279"/>
                </a:lnTo>
                <a:lnTo>
                  <a:pt x="183085" y="82549"/>
                </a:lnTo>
                <a:lnTo>
                  <a:pt x="176276" y="82549"/>
                </a:lnTo>
                <a:lnTo>
                  <a:pt x="176261" y="82699"/>
                </a:lnTo>
                <a:lnTo>
                  <a:pt x="176145" y="83819"/>
                </a:lnTo>
                <a:lnTo>
                  <a:pt x="175849" y="85089"/>
                </a:lnTo>
                <a:lnTo>
                  <a:pt x="176770" y="85089"/>
                </a:lnTo>
                <a:lnTo>
                  <a:pt x="178952" y="86386"/>
                </a:lnTo>
                <a:lnTo>
                  <a:pt x="181385" y="86386"/>
                </a:lnTo>
                <a:lnTo>
                  <a:pt x="180289" y="87629"/>
                </a:lnTo>
                <a:lnTo>
                  <a:pt x="179796" y="90169"/>
                </a:lnTo>
                <a:lnTo>
                  <a:pt x="180421" y="91439"/>
                </a:lnTo>
                <a:lnTo>
                  <a:pt x="193809" y="91439"/>
                </a:lnTo>
                <a:lnTo>
                  <a:pt x="193282" y="90169"/>
                </a:lnTo>
                <a:lnTo>
                  <a:pt x="193326" y="88899"/>
                </a:lnTo>
                <a:lnTo>
                  <a:pt x="186671" y="88899"/>
                </a:lnTo>
                <a:lnTo>
                  <a:pt x="185289" y="87629"/>
                </a:lnTo>
                <a:lnTo>
                  <a:pt x="185158" y="86613"/>
                </a:lnTo>
                <a:lnTo>
                  <a:pt x="185059" y="83819"/>
                </a:lnTo>
                <a:lnTo>
                  <a:pt x="185421" y="81279"/>
                </a:lnTo>
                <a:lnTo>
                  <a:pt x="186079" y="78739"/>
                </a:lnTo>
                <a:lnTo>
                  <a:pt x="186591" y="76265"/>
                </a:lnTo>
                <a:lnTo>
                  <a:pt x="186967" y="74929"/>
                </a:lnTo>
                <a:close/>
              </a:path>
              <a:path w="518795" h="544830">
                <a:moveTo>
                  <a:pt x="336008" y="87630"/>
                </a:moveTo>
                <a:lnTo>
                  <a:pt x="328870" y="87630"/>
                </a:lnTo>
                <a:lnTo>
                  <a:pt x="328541" y="88900"/>
                </a:lnTo>
                <a:lnTo>
                  <a:pt x="317456" y="88899"/>
                </a:lnTo>
                <a:lnTo>
                  <a:pt x="317127" y="90169"/>
                </a:lnTo>
                <a:lnTo>
                  <a:pt x="316929" y="90169"/>
                </a:lnTo>
                <a:lnTo>
                  <a:pt x="316831" y="91439"/>
                </a:lnTo>
                <a:lnTo>
                  <a:pt x="336534" y="91440"/>
                </a:lnTo>
                <a:lnTo>
                  <a:pt x="336534" y="88900"/>
                </a:lnTo>
                <a:lnTo>
                  <a:pt x="336008" y="87630"/>
                </a:lnTo>
                <a:close/>
              </a:path>
              <a:path w="518795" h="544830">
                <a:moveTo>
                  <a:pt x="339396" y="90170"/>
                </a:moveTo>
                <a:lnTo>
                  <a:pt x="337488" y="90170"/>
                </a:lnTo>
                <a:lnTo>
                  <a:pt x="336534" y="91440"/>
                </a:lnTo>
                <a:lnTo>
                  <a:pt x="340185" y="91440"/>
                </a:lnTo>
                <a:lnTo>
                  <a:pt x="339396" y="90170"/>
                </a:lnTo>
                <a:close/>
              </a:path>
              <a:path w="518795" h="544830">
                <a:moveTo>
                  <a:pt x="378506" y="88900"/>
                </a:moveTo>
                <a:lnTo>
                  <a:pt x="376796" y="88900"/>
                </a:lnTo>
                <a:lnTo>
                  <a:pt x="376105" y="90170"/>
                </a:lnTo>
                <a:lnTo>
                  <a:pt x="379263" y="90170"/>
                </a:lnTo>
                <a:lnTo>
                  <a:pt x="378506" y="88900"/>
                </a:lnTo>
                <a:close/>
              </a:path>
              <a:path w="518795" h="544830">
                <a:moveTo>
                  <a:pt x="127083" y="82699"/>
                </a:moveTo>
                <a:lnTo>
                  <a:pt x="123647" y="85089"/>
                </a:lnTo>
                <a:lnTo>
                  <a:pt x="125423" y="87629"/>
                </a:lnTo>
                <a:lnTo>
                  <a:pt x="126607" y="88899"/>
                </a:lnTo>
                <a:lnTo>
                  <a:pt x="136672" y="88899"/>
                </a:lnTo>
                <a:lnTo>
                  <a:pt x="141968" y="85089"/>
                </a:lnTo>
                <a:lnTo>
                  <a:pt x="127429" y="85089"/>
                </a:lnTo>
                <a:lnTo>
                  <a:pt x="127199" y="83819"/>
                </a:lnTo>
                <a:lnTo>
                  <a:pt x="127083" y="82699"/>
                </a:lnTo>
                <a:close/>
              </a:path>
              <a:path w="518795" h="544830">
                <a:moveTo>
                  <a:pt x="193184" y="74929"/>
                </a:moveTo>
                <a:lnTo>
                  <a:pt x="191572" y="78739"/>
                </a:lnTo>
                <a:lnTo>
                  <a:pt x="190815" y="82549"/>
                </a:lnTo>
                <a:lnTo>
                  <a:pt x="189953" y="86386"/>
                </a:lnTo>
                <a:lnTo>
                  <a:pt x="189631" y="87629"/>
                </a:lnTo>
                <a:lnTo>
                  <a:pt x="189401" y="87629"/>
                </a:lnTo>
                <a:lnTo>
                  <a:pt x="187427" y="88899"/>
                </a:lnTo>
                <a:lnTo>
                  <a:pt x="193326" y="88899"/>
                </a:lnTo>
                <a:lnTo>
                  <a:pt x="193212" y="77469"/>
                </a:lnTo>
                <a:lnTo>
                  <a:pt x="193184" y="74929"/>
                </a:lnTo>
                <a:close/>
              </a:path>
              <a:path w="518795" h="544830">
                <a:moveTo>
                  <a:pt x="319137" y="82699"/>
                </a:moveTo>
                <a:lnTo>
                  <a:pt x="319100" y="85089"/>
                </a:lnTo>
                <a:lnTo>
                  <a:pt x="318673" y="88899"/>
                </a:lnTo>
                <a:lnTo>
                  <a:pt x="321502" y="88900"/>
                </a:lnTo>
                <a:lnTo>
                  <a:pt x="321008" y="87630"/>
                </a:lnTo>
                <a:lnTo>
                  <a:pt x="320614" y="87630"/>
                </a:lnTo>
                <a:lnTo>
                  <a:pt x="320456" y="86614"/>
                </a:lnTo>
                <a:lnTo>
                  <a:pt x="320420" y="86386"/>
                </a:lnTo>
                <a:lnTo>
                  <a:pt x="319725" y="85090"/>
                </a:lnTo>
                <a:lnTo>
                  <a:pt x="319137" y="82699"/>
                </a:lnTo>
                <a:close/>
              </a:path>
              <a:path w="518795" h="544830">
                <a:moveTo>
                  <a:pt x="323015" y="71120"/>
                </a:moveTo>
                <a:lnTo>
                  <a:pt x="323102" y="72390"/>
                </a:lnTo>
                <a:lnTo>
                  <a:pt x="323190" y="73660"/>
                </a:lnTo>
                <a:lnTo>
                  <a:pt x="323271" y="86614"/>
                </a:lnTo>
                <a:lnTo>
                  <a:pt x="322850" y="87630"/>
                </a:lnTo>
                <a:lnTo>
                  <a:pt x="322587" y="87630"/>
                </a:lnTo>
                <a:lnTo>
                  <a:pt x="322094" y="88900"/>
                </a:lnTo>
                <a:lnTo>
                  <a:pt x="327126" y="88900"/>
                </a:lnTo>
                <a:lnTo>
                  <a:pt x="326896" y="87630"/>
                </a:lnTo>
                <a:lnTo>
                  <a:pt x="323015" y="71120"/>
                </a:lnTo>
                <a:close/>
              </a:path>
              <a:path w="518795" h="544830">
                <a:moveTo>
                  <a:pt x="335414" y="86386"/>
                </a:moveTo>
                <a:lnTo>
                  <a:pt x="329621" y="86386"/>
                </a:lnTo>
                <a:lnTo>
                  <a:pt x="329363" y="87630"/>
                </a:lnTo>
                <a:lnTo>
                  <a:pt x="335350" y="87630"/>
                </a:lnTo>
                <a:lnTo>
                  <a:pt x="335414" y="86386"/>
                </a:lnTo>
                <a:close/>
              </a:path>
              <a:path w="518795" h="544830">
                <a:moveTo>
                  <a:pt x="320054" y="66040"/>
                </a:moveTo>
                <a:lnTo>
                  <a:pt x="320778" y="68580"/>
                </a:lnTo>
                <a:lnTo>
                  <a:pt x="321633" y="69850"/>
                </a:lnTo>
                <a:lnTo>
                  <a:pt x="323015" y="71120"/>
                </a:lnTo>
                <a:lnTo>
                  <a:pt x="328936" y="71120"/>
                </a:lnTo>
                <a:lnTo>
                  <a:pt x="329067" y="72390"/>
                </a:lnTo>
                <a:lnTo>
                  <a:pt x="329166" y="73660"/>
                </a:lnTo>
                <a:lnTo>
                  <a:pt x="329725" y="77470"/>
                </a:lnTo>
                <a:lnTo>
                  <a:pt x="329756" y="86386"/>
                </a:lnTo>
                <a:lnTo>
                  <a:pt x="335439" y="86386"/>
                </a:lnTo>
                <a:lnTo>
                  <a:pt x="336567" y="87630"/>
                </a:lnTo>
                <a:lnTo>
                  <a:pt x="337751" y="87630"/>
                </a:lnTo>
                <a:lnTo>
                  <a:pt x="339845" y="86386"/>
                </a:lnTo>
                <a:lnTo>
                  <a:pt x="340777" y="85090"/>
                </a:lnTo>
                <a:lnTo>
                  <a:pt x="340514" y="83820"/>
                </a:lnTo>
                <a:lnTo>
                  <a:pt x="333903" y="83820"/>
                </a:lnTo>
                <a:lnTo>
                  <a:pt x="333796" y="82550"/>
                </a:lnTo>
                <a:lnTo>
                  <a:pt x="333689" y="81280"/>
                </a:lnTo>
                <a:lnTo>
                  <a:pt x="333582" y="80010"/>
                </a:lnTo>
                <a:lnTo>
                  <a:pt x="333475" y="78740"/>
                </a:lnTo>
                <a:lnTo>
                  <a:pt x="330449" y="73660"/>
                </a:lnTo>
                <a:lnTo>
                  <a:pt x="329067" y="69850"/>
                </a:lnTo>
                <a:lnTo>
                  <a:pt x="329462" y="68580"/>
                </a:lnTo>
                <a:lnTo>
                  <a:pt x="321436" y="68580"/>
                </a:lnTo>
                <a:lnTo>
                  <a:pt x="320054" y="66040"/>
                </a:lnTo>
                <a:close/>
              </a:path>
              <a:path w="518795" h="544830">
                <a:moveTo>
                  <a:pt x="152264" y="85089"/>
                </a:moveTo>
                <a:lnTo>
                  <a:pt x="144337" y="85089"/>
                </a:lnTo>
                <a:lnTo>
                  <a:pt x="145075" y="86386"/>
                </a:lnTo>
                <a:lnTo>
                  <a:pt x="152700" y="86386"/>
                </a:lnTo>
                <a:lnTo>
                  <a:pt x="152264" y="85089"/>
                </a:lnTo>
                <a:close/>
              </a:path>
              <a:path w="518795" h="544830">
                <a:moveTo>
                  <a:pt x="156113" y="85089"/>
                </a:moveTo>
                <a:lnTo>
                  <a:pt x="154895" y="85089"/>
                </a:lnTo>
                <a:lnTo>
                  <a:pt x="153620" y="86386"/>
                </a:lnTo>
                <a:lnTo>
                  <a:pt x="156314" y="86386"/>
                </a:lnTo>
                <a:lnTo>
                  <a:pt x="156113" y="85089"/>
                </a:lnTo>
                <a:close/>
              </a:path>
              <a:path w="518795" h="544830">
                <a:moveTo>
                  <a:pt x="223479" y="46989"/>
                </a:moveTo>
                <a:lnTo>
                  <a:pt x="221045" y="46989"/>
                </a:lnTo>
                <a:lnTo>
                  <a:pt x="221505" y="48259"/>
                </a:lnTo>
                <a:lnTo>
                  <a:pt x="221505" y="49529"/>
                </a:lnTo>
                <a:lnTo>
                  <a:pt x="220255" y="53339"/>
                </a:lnTo>
                <a:lnTo>
                  <a:pt x="218512" y="57149"/>
                </a:lnTo>
                <a:lnTo>
                  <a:pt x="217311" y="58419"/>
                </a:lnTo>
                <a:lnTo>
                  <a:pt x="216012" y="59689"/>
                </a:lnTo>
                <a:lnTo>
                  <a:pt x="215058" y="60959"/>
                </a:lnTo>
                <a:lnTo>
                  <a:pt x="213874" y="62229"/>
                </a:lnTo>
                <a:lnTo>
                  <a:pt x="211966" y="63499"/>
                </a:lnTo>
                <a:lnTo>
                  <a:pt x="217097" y="63499"/>
                </a:lnTo>
                <a:lnTo>
                  <a:pt x="217163" y="64769"/>
                </a:lnTo>
                <a:lnTo>
                  <a:pt x="217229" y="66039"/>
                </a:lnTo>
                <a:lnTo>
                  <a:pt x="217328" y="67309"/>
                </a:lnTo>
                <a:lnTo>
                  <a:pt x="217426" y="74929"/>
                </a:lnTo>
                <a:lnTo>
                  <a:pt x="215946" y="81279"/>
                </a:lnTo>
                <a:lnTo>
                  <a:pt x="213709" y="83819"/>
                </a:lnTo>
                <a:lnTo>
                  <a:pt x="212558" y="85089"/>
                </a:lnTo>
                <a:lnTo>
                  <a:pt x="212088" y="86386"/>
                </a:lnTo>
                <a:lnTo>
                  <a:pt x="217972" y="86386"/>
                </a:lnTo>
                <a:lnTo>
                  <a:pt x="219926" y="80009"/>
                </a:lnTo>
                <a:lnTo>
                  <a:pt x="240797" y="80009"/>
                </a:lnTo>
                <a:lnTo>
                  <a:pt x="240123" y="78739"/>
                </a:lnTo>
                <a:lnTo>
                  <a:pt x="224301" y="78739"/>
                </a:lnTo>
                <a:lnTo>
                  <a:pt x="222294" y="74929"/>
                </a:lnTo>
                <a:lnTo>
                  <a:pt x="221012" y="72389"/>
                </a:lnTo>
                <a:lnTo>
                  <a:pt x="220091" y="69849"/>
                </a:lnTo>
                <a:lnTo>
                  <a:pt x="219367" y="67309"/>
                </a:lnTo>
                <a:lnTo>
                  <a:pt x="219416" y="63499"/>
                </a:lnTo>
                <a:lnTo>
                  <a:pt x="219499" y="62229"/>
                </a:lnTo>
                <a:lnTo>
                  <a:pt x="219860" y="60959"/>
                </a:lnTo>
                <a:lnTo>
                  <a:pt x="220123" y="60959"/>
                </a:lnTo>
                <a:lnTo>
                  <a:pt x="220420" y="59689"/>
                </a:lnTo>
                <a:lnTo>
                  <a:pt x="220716" y="59689"/>
                </a:lnTo>
                <a:lnTo>
                  <a:pt x="221045" y="58419"/>
                </a:lnTo>
                <a:lnTo>
                  <a:pt x="222130" y="57149"/>
                </a:lnTo>
                <a:lnTo>
                  <a:pt x="222788" y="55879"/>
                </a:lnTo>
                <a:lnTo>
                  <a:pt x="233281" y="55879"/>
                </a:lnTo>
                <a:lnTo>
                  <a:pt x="228577" y="54609"/>
                </a:lnTo>
                <a:lnTo>
                  <a:pt x="225452" y="52069"/>
                </a:lnTo>
                <a:lnTo>
                  <a:pt x="223479" y="46989"/>
                </a:lnTo>
                <a:close/>
              </a:path>
              <a:path w="518795" h="544830">
                <a:moveTo>
                  <a:pt x="363408" y="83820"/>
                </a:moveTo>
                <a:lnTo>
                  <a:pt x="362191" y="83820"/>
                </a:lnTo>
                <a:lnTo>
                  <a:pt x="359998" y="86386"/>
                </a:lnTo>
                <a:lnTo>
                  <a:pt x="366516" y="86386"/>
                </a:lnTo>
                <a:lnTo>
                  <a:pt x="364888" y="85090"/>
                </a:lnTo>
                <a:lnTo>
                  <a:pt x="364559" y="85090"/>
                </a:lnTo>
                <a:lnTo>
                  <a:pt x="363408" y="83820"/>
                </a:lnTo>
                <a:close/>
              </a:path>
              <a:path w="518795" h="544830">
                <a:moveTo>
                  <a:pt x="144896" y="80009"/>
                </a:moveTo>
                <a:lnTo>
                  <a:pt x="140488" y="82549"/>
                </a:lnTo>
                <a:lnTo>
                  <a:pt x="130916" y="85089"/>
                </a:lnTo>
                <a:lnTo>
                  <a:pt x="147955" y="85089"/>
                </a:lnTo>
                <a:lnTo>
                  <a:pt x="145981" y="83819"/>
                </a:lnTo>
                <a:lnTo>
                  <a:pt x="144534" y="82549"/>
                </a:lnTo>
                <a:lnTo>
                  <a:pt x="144896" y="80009"/>
                </a:lnTo>
                <a:close/>
              </a:path>
              <a:path w="518795" h="544830">
                <a:moveTo>
                  <a:pt x="151573" y="83819"/>
                </a:moveTo>
                <a:lnTo>
                  <a:pt x="148744" y="83819"/>
                </a:lnTo>
                <a:lnTo>
                  <a:pt x="147955" y="85089"/>
                </a:lnTo>
                <a:lnTo>
                  <a:pt x="152034" y="85089"/>
                </a:lnTo>
                <a:lnTo>
                  <a:pt x="151573" y="83819"/>
                </a:lnTo>
                <a:close/>
              </a:path>
              <a:path w="518795" h="544830">
                <a:moveTo>
                  <a:pt x="242886" y="71119"/>
                </a:moveTo>
                <a:lnTo>
                  <a:pt x="239531" y="71119"/>
                </a:lnTo>
                <a:lnTo>
                  <a:pt x="240287" y="72389"/>
                </a:lnTo>
                <a:lnTo>
                  <a:pt x="240485" y="72389"/>
                </a:lnTo>
                <a:lnTo>
                  <a:pt x="242064" y="73659"/>
                </a:lnTo>
                <a:lnTo>
                  <a:pt x="243873" y="74929"/>
                </a:lnTo>
                <a:lnTo>
                  <a:pt x="246122" y="76265"/>
                </a:lnTo>
                <a:lnTo>
                  <a:pt x="246322" y="76265"/>
                </a:lnTo>
                <a:lnTo>
                  <a:pt x="246603" y="77469"/>
                </a:lnTo>
                <a:lnTo>
                  <a:pt x="246998" y="78739"/>
                </a:lnTo>
                <a:lnTo>
                  <a:pt x="247106" y="82699"/>
                </a:lnTo>
                <a:lnTo>
                  <a:pt x="246932" y="83819"/>
                </a:lnTo>
                <a:lnTo>
                  <a:pt x="246702" y="85089"/>
                </a:lnTo>
                <a:lnTo>
                  <a:pt x="249892" y="85089"/>
                </a:lnTo>
                <a:lnTo>
                  <a:pt x="249614" y="82699"/>
                </a:lnTo>
                <a:lnTo>
                  <a:pt x="249596" y="82549"/>
                </a:lnTo>
                <a:lnTo>
                  <a:pt x="286733" y="82549"/>
                </a:lnTo>
                <a:lnTo>
                  <a:pt x="283806" y="81279"/>
                </a:lnTo>
                <a:lnTo>
                  <a:pt x="283181" y="80009"/>
                </a:lnTo>
                <a:lnTo>
                  <a:pt x="286536" y="77469"/>
                </a:lnTo>
                <a:lnTo>
                  <a:pt x="290187" y="74929"/>
                </a:lnTo>
                <a:lnTo>
                  <a:pt x="249859" y="74929"/>
                </a:lnTo>
                <a:lnTo>
                  <a:pt x="245715" y="73659"/>
                </a:lnTo>
                <a:lnTo>
                  <a:pt x="242886" y="71119"/>
                </a:lnTo>
                <a:close/>
              </a:path>
              <a:path w="518795" h="544830">
                <a:moveTo>
                  <a:pt x="118745" y="82549"/>
                </a:moveTo>
                <a:lnTo>
                  <a:pt x="115621" y="82549"/>
                </a:lnTo>
                <a:lnTo>
                  <a:pt x="117035" y="83819"/>
                </a:lnTo>
                <a:lnTo>
                  <a:pt x="118745" y="82549"/>
                </a:lnTo>
                <a:close/>
              </a:path>
              <a:path w="518795" h="544830">
                <a:moveTo>
                  <a:pt x="339988" y="82550"/>
                </a:moveTo>
                <a:lnTo>
                  <a:pt x="334297" y="82550"/>
                </a:lnTo>
                <a:lnTo>
                  <a:pt x="333903" y="83820"/>
                </a:lnTo>
                <a:lnTo>
                  <a:pt x="340350" y="83820"/>
                </a:lnTo>
                <a:lnTo>
                  <a:pt x="340030" y="82699"/>
                </a:lnTo>
                <a:lnTo>
                  <a:pt x="339988" y="82550"/>
                </a:lnTo>
                <a:close/>
              </a:path>
              <a:path w="518795" h="544830">
                <a:moveTo>
                  <a:pt x="344527" y="59690"/>
                </a:moveTo>
                <a:lnTo>
                  <a:pt x="351007" y="69850"/>
                </a:lnTo>
                <a:lnTo>
                  <a:pt x="351303" y="72390"/>
                </a:lnTo>
                <a:lnTo>
                  <a:pt x="351566" y="74930"/>
                </a:lnTo>
                <a:lnTo>
                  <a:pt x="350198" y="76008"/>
                </a:lnTo>
                <a:lnTo>
                  <a:pt x="349941" y="76265"/>
                </a:lnTo>
                <a:lnTo>
                  <a:pt x="349691" y="77470"/>
                </a:lnTo>
                <a:lnTo>
                  <a:pt x="348803" y="83820"/>
                </a:lnTo>
                <a:lnTo>
                  <a:pt x="356825" y="76265"/>
                </a:lnTo>
                <a:lnTo>
                  <a:pt x="357013" y="76265"/>
                </a:lnTo>
                <a:lnTo>
                  <a:pt x="354625" y="74930"/>
                </a:lnTo>
                <a:lnTo>
                  <a:pt x="357849" y="74930"/>
                </a:lnTo>
                <a:lnTo>
                  <a:pt x="358353" y="73660"/>
                </a:lnTo>
                <a:lnTo>
                  <a:pt x="353672" y="73660"/>
                </a:lnTo>
                <a:lnTo>
                  <a:pt x="351205" y="68580"/>
                </a:lnTo>
                <a:lnTo>
                  <a:pt x="348145" y="63500"/>
                </a:lnTo>
                <a:lnTo>
                  <a:pt x="344527" y="59690"/>
                </a:lnTo>
                <a:close/>
              </a:path>
              <a:path w="518795" h="544830">
                <a:moveTo>
                  <a:pt x="127298" y="82549"/>
                </a:moveTo>
                <a:lnTo>
                  <a:pt x="127067" y="82549"/>
                </a:lnTo>
                <a:lnTo>
                  <a:pt x="127083" y="82699"/>
                </a:lnTo>
                <a:lnTo>
                  <a:pt x="127298" y="82549"/>
                </a:lnTo>
                <a:close/>
              </a:path>
              <a:path w="518795" h="544830">
                <a:moveTo>
                  <a:pt x="105348" y="76008"/>
                </a:moveTo>
                <a:lnTo>
                  <a:pt x="102112" y="76008"/>
                </a:lnTo>
                <a:lnTo>
                  <a:pt x="101016" y="78739"/>
                </a:lnTo>
                <a:lnTo>
                  <a:pt x="103812" y="81279"/>
                </a:lnTo>
                <a:lnTo>
                  <a:pt x="106608" y="82549"/>
                </a:lnTo>
                <a:lnTo>
                  <a:pt x="109404" y="82549"/>
                </a:lnTo>
                <a:lnTo>
                  <a:pt x="111904" y="80009"/>
                </a:lnTo>
                <a:lnTo>
                  <a:pt x="114206" y="78739"/>
                </a:lnTo>
                <a:lnTo>
                  <a:pt x="116295" y="78739"/>
                </a:lnTo>
                <a:lnTo>
                  <a:pt x="116245" y="77469"/>
                </a:lnTo>
                <a:lnTo>
                  <a:pt x="107035" y="77469"/>
                </a:lnTo>
                <a:lnTo>
                  <a:pt x="105601" y="76265"/>
                </a:lnTo>
                <a:lnTo>
                  <a:pt x="105348" y="76008"/>
                </a:lnTo>
                <a:close/>
              </a:path>
              <a:path w="518795" h="544830">
                <a:moveTo>
                  <a:pt x="116295" y="78739"/>
                </a:moveTo>
                <a:lnTo>
                  <a:pt x="114206" y="78739"/>
                </a:lnTo>
                <a:lnTo>
                  <a:pt x="113252" y="80009"/>
                </a:lnTo>
                <a:lnTo>
                  <a:pt x="114206" y="82549"/>
                </a:lnTo>
                <a:lnTo>
                  <a:pt x="123054" y="82549"/>
                </a:lnTo>
                <a:lnTo>
                  <a:pt x="125719" y="81279"/>
                </a:lnTo>
                <a:lnTo>
                  <a:pt x="128285" y="80009"/>
                </a:lnTo>
                <a:lnTo>
                  <a:pt x="116344" y="80009"/>
                </a:lnTo>
                <a:lnTo>
                  <a:pt x="116295" y="78739"/>
                </a:lnTo>
                <a:close/>
              </a:path>
              <a:path w="518795" h="544830">
                <a:moveTo>
                  <a:pt x="127791" y="81279"/>
                </a:moveTo>
                <a:lnTo>
                  <a:pt x="127298" y="82549"/>
                </a:lnTo>
                <a:lnTo>
                  <a:pt x="127429" y="82549"/>
                </a:lnTo>
                <a:lnTo>
                  <a:pt x="127791" y="81279"/>
                </a:lnTo>
                <a:close/>
              </a:path>
              <a:path w="518795" h="544830">
                <a:moveTo>
                  <a:pt x="177855" y="62229"/>
                </a:moveTo>
                <a:lnTo>
                  <a:pt x="175322" y="64769"/>
                </a:lnTo>
                <a:lnTo>
                  <a:pt x="173711" y="67309"/>
                </a:lnTo>
                <a:lnTo>
                  <a:pt x="171244" y="72389"/>
                </a:lnTo>
                <a:lnTo>
                  <a:pt x="170191" y="74929"/>
                </a:lnTo>
                <a:lnTo>
                  <a:pt x="170487" y="77469"/>
                </a:lnTo>
                <a:lnTo>
                  <a:pt x="170750" y="80009"/>
                </a:lnTo>
                <a:lnTo>
                  <a:pt x="172888" y="82549"/>
                </a:lnTo>
                <a:lnTo>
                  <a:pt x="175421" y="81279"/>
                </a:lnTo>
                <a:lnTo>
                  <a:pt x="180355" y="81279"/>
                </a:lnTo>
                <a:lnTo>
                  <a:pt x="179697" y="80009"/>
                </a:lnTo>
                <a:lnTo>
                  <a:pt x="175849" y="80009"/>
                </a:lnTo>
                <a:lnTo>
                  <a:pt x="174697" y="78739"/>
                </a:lnTo>
                <a:lnTo>
                  <a:pt x="174040" y="77469"/>
                </a:lnTo>
                <a:lnTo>
                  <a:pt x="174105" y="73659"/>
                </a:lnTo>
                <a:lnTo>
                  <a:pt x="174171" y="72389"/>
                </a:lnTo>
                <a:lnTo>
                  <a:pt x="174237" y="71119"/>
                </a:lnTo>
                <a:lnTo>
                  <a:pt x="175520" y="66039"/>
                </a:lnTo>
                <a:lnTo>
                  <a:pt x="177855" y="62229"/>
                </a:lnTo>
                <a:close/>
              </a:path>
              <a:path w="518795" h="544830">
                <a:moveTo>
                  <a:pt x="180355" y="81279"/>
                </a:moveTo>
                <a:lnTo>
                  <a:pt x="175914" y="81279"/>
                </a:lnTo>
                <a:lnTo>
                  <a:pt x="176638" y="82549"/>
                </a:lnTo>
                <a:lnTo>
                  <a:pt x="181572" y="82549"/>
                </a:lnTo>
                <a:lnTo>
                  <a:pt x="180355" y="81279"/>
                </a:lnTo>
                <a:close/>
              </a:path>
              <a:path w="518795" h="544830">
                <a:moveTo>
                  <a:pt x="301650" y="81279"/>
                </a:moveTo>
                <a:lnTo>
                  <a:pt x="295647" y="81279"/>
                </a:lnTo>
                <a:lnTo>
                  <a:pt x="297391" y="82549"/>
                </a:lnTo>
                <a:lnTo>
                  <a:pt x="299759" y="82549"/>
                </a:lnTo>
                <a:lnTo>
                  <a:pt x="301650" y="81279"/>
                </a:lnTo>
                <a:close/>
              </a:path>
              <a:path w="518795" h="544830">
                <a:moveTo>
                  <a:pt x="337093" y="78740"/>
                </a:moveTo>
                <a:lnTo>
                  <a:pt x="336929" y="80010"/>
                </a:lnTo>
                <a:lnTo>
                  <a:pt x="336304" y="82550"/>
                </a:lnTo>
                <a:lnTo>
                  <a:pt x="343738" y="82550"/>
                </a:lnTo>
                <a:lnTo>
                  <a:pt x="344790" y="81280"/>
                </a:lnTo>
                <a:lnTo>
                  <a:pt x="337948" y="81280"/>
                </a:lnTo>
                <a:lnTo>
                  <a:pt x="337093" y="78740"/>
                </a:lnTo>
                <a:close/>
              </a:path>
              <a:path w="518795" h="544830">
                <a:moveTo>
                  <a:pt x="134138" y="76265"/>
                </a:moveTo>
                <a:lnTo>
                  <a:pt x="130028" y="77469"/>
                </a:lnTo>
                <a:lnTo>
                  <a:pt x="125489" y="80009"/>
                </a:lnTo>
                <a:lnTo>
                  <a:pt x="128285" y="80009"/>
                </a:lnTo>
                <a:lnTo>
                  <a:pt x="127791" y="81279"/>
                </a:lnTo>
                <a:lnTo>
                  <a:pt x="129436" y="80009"/>
                </a:lnTo>
                <a:lnTo>
                  <a:pt x="131705" y="77469"/>
                </a:lnTo>
                <a:lnTo>
                  <a:pt x="134138" y="76265"/>
                </a:lnTo>
                <a:close/>
              </a:path>
              <a:path w="518795" h="544830">
                <a:moveTo>
                  <a:pt x="338771" y="63500"/>
                </a:moveTo>
                <a:lnTo>
                  <a:pt x="341073" y="67310"/>
                </a:lnTo>
                <a:lnTo>
                  <a:pt x="342422" y="71120"/>
                </a:lnTo>
                <a:lnTo>
                  <a:pt x="342521" y="73660"/>
                </a:lnTo>
                <a:lnTo>
                  <a:pt x="342619" y="78740"/>
                </a:lnTo>
                <a:lnTo>
                  <a:pt x="340777" y="81280"/>
                </a:lnTo>
                <a:lnTo>
                  <a:pt x="344790" y="81280"/>
                </a:lnTo>
                <a:lnTo>
                  <a:pt x="345843" y="80010"/>
                </a:lnTo>
                <a:lnTo>
                  <a:pt x="346172" y="77470"/>
                </a:lnTo>
                <a:lnTo>
                  <a:pt x="346297" y="76265"/>
                </a:lnTo>
                <a:lnTo>
                  <a:pt x="346323" y="76008"/>
                </a:lnTo>
                <a:lnTo>
                  <a:pt x="346435" y="74930"/>
                </a:lnTo>
                <a:lnTo>
                  <a:pt x="345415" y="72390"/>
                </a:lnTo>
                <a:lnTo>
                  <a:pt x="342915" y="67310"/>
                </a:lnTo>
                <a:lnTo>
                  <a:pt x="341431" y="64922"/>
                </a:lnTo>
                <a:lnTo>
                  <a:pt x="341336" y="64770"/>
                </a:lnTo>
                <a:lnTo>
                  <a:pt x="338771" y="63500"/>
                </a:lnTo>
                <a:close/>
              </a:path>
              <a:path w="518795" h="544830">
                <a:moveTo>
                  <a:pt x="95983" y="68579"/>
                </a:moveTo>
                <a:lnTo>
                  <a:pt x="94207" y="71119"/>
                </a:lnTo>
                <a:lnTo>
                  <a:pt x="92431" y="72389"/>
                </a:lnTo>
                <a:lnTo>
                  <a:pt x="91148" y="74929"/>
                </a:lnTo>
                <a:lnTo>
                  <a:pt x="90701" y="76008"/>
                </a:lnTo>
                <a:lnTo>
                  <a:pt x="90128" y="77469"/>
                </a:lnTo>
                <a:lnTo>
                  <a:pt x="91542" y="80009"/>
                </a:lnTo>
                <a:lnTo>
                  <a:pt x="94042" y="78739"/>
                </a:lnTo>
                <a:lnTo>
                  <a:pt x="95424" y="78739"/>
                </a:lnTo>
                <a:lnTo>
                  <a:pt x="99503" y="77469"/>
                </a:lnTo>
                <a:lnTo>
                  <a:pt x="100522" y="77469"/>
                </a:lnTo>
                <a:lnTo>
                  <a:pt x="102112" y="76008"/>
                </a:lnTo>
                <a:lnTo>
                  <a:pt x="105348" y="76008"/>
                </a:lnTo>
                <a:lnTo>
                  <a:pt x="104371" y="74929"/>
                </a:lnTo>
                <a:lnTo>
                  <a:pt x="94930" y="74929"/>
                </a:lnTo>
                <a:lnTo>
                  <a:pt x="93055" y="72389"/>
                </a:lnTo>
                <a:lnTo>
                  <a:pt x="94766" y="71119"/>
                </a:lnTo>
                <a:lnTo>
                  <a:pt x="95983" y="68579"/>
                </a:lnTo>
                <a:close/>
              </a:path>
              <a:path w="518795" h="544830">
                <a:moveTo>
                  <a:pt x="179566" y="78739"/>
                </a:moveTo>
                <a:lnTo>
                  <a:pt x="178710" y="80009"/>
                </a:lnTo>
                <a:lnTo>
                  <a:pt x="179697" y="80009"/>
                </a:lnTo>
                <a:lnTo>
                  <a:pt x="179566" y="78739"/>
                </a:lnTo>
                <a:close/>
              </a:path>
              <a:path w="518795" h="544830">
                <a:moveTo>
                  <a:pt x="224992" y="55879"/>
                </a:moveTo>
                <a:lnTo>
                  <a:pt x="222788" y="55879"/>
                </a:lnTo>
                <a:lnTo>
                  <a:pt x="222985" y="57149"/>
                </a:lnTo>
                <a:lnTo>
                  <a:pt x="223215" y="58419"/>
                </a:lnTo>
                <a:lnTo>
                  <a:pt x="223413" y="58419"/>
                </a:lnTo>
                <a:lnTo>
                  <a:pt x="224992" y="64769"/>
                </a:lnTo>
                <a:lnTo>
                  <a:pt x="225781" y="69849"/>
                </a:lnTo>
                <a:lnTo>
                  <a:pt x="225748" y="74929"/>
                </a:lnTo>
                <a:lnTo>
                  <a:pt x="224498" y="78739"/>
                </a:lnTo>
                <a:lnTo>
                  <a:pt x="240123" y="78739"/>
                </a:lnTo>
                <a:lnTo>
                  <a:pt x="238681" y="76265"/>
                </a:lnTo>
                <a:lnTo>
                  <a:pt x="235326" y="76265"/>
                </a:lnTo>
                <a:lnTo>
                  <a:pt x="231110" y="72389"/>
                </a:lnTo>
                <a:lnTo>
                  <a:pt x="225781" y="62229"/>
                </a:lnTo>
                <a:lnTo>
                  <a:pt x="224992" y="55879"/>
                </a:lnTo>
                <a:close/>
              </a:path>
              <a:path w="518795" h="544830">
                <a:moveTo>
                  <a:pt x="123614" y="69849"/>
                </a:moveTo>
                <a:lnTo>
                  <a:pt x="119732" y="72389"/>
                </a:lnTo>
                <a:lnTo>
                  <a:pt x="115456" y="74929"/>
                </a:lnTo>
                <a:lnTo>
                  <a:pt x="108848" y="76265"/>
                </a:lnTo>
                <a:lnTo>
                  <a:pt x="109063" y="76265"/>
                </a:lnTo>
                <a:lnTo>
                  <a:pt x="107035" y="77469"/>
                </a:lnTo>
                <a:lnTo>
                  <a:pt x="116245" y="77469"/>
                </a:lnTo>
                <a:lnTo>
                  <a:pt x="117336" y="76008"/>
                </a:lnTo>
                <a:lnTo>
                  <a:pt x="119009" y="73659"/>
                </a:lnTo>
                <a:lnTo>
                  <a:pt x="121180" y="72389"/>
                </a:lnTo>
                <a:lnTo>
                  <a:pt x="123614" y="69849"/>
                </a:lnTo>
                <a:close/>
              </a:path>
              <a:path w="518795" h="544830">
                <a:moveTo>
                  <a:pt x="234926" y="55879"/>
                </a:moveTo>
                <a:lnTo>
                  <a:pt x="224992" y="55879"/>
                </a:lnTo>
                <a:lnTo>
                  <a:pt x="228347" y="58419"/>
                </a:lnTo>
                <a:lnTo>
                  <a:pt x="230880" y="60959"/>
                </a:lnTo>
                <a:lnTo>
                  <a:pt x="235222" y="67309"/>
                </a:lnTo>
                <a:lnTo>
                  <a:pt x="236176" y="71119"/>
                </a:lnTo>
                <a:lnTo>
                  <a:pt x="235289" y="76008"/>
                </a:lnTo>
                <a:lnTo>
                  <a:pt x="235243" y="76265"/>
                </a:lnTo>
                <a:lnTo>
                  <a:pt x="238658" y="76265"/>
                </a:lnTo>
                <a:lnTo>
                  <a:pt x="238051" y="73659"/>
                </a:lnTo>
                <a:lnTo>
                  <a:pt x="238379" y="72389"/>
                </a:lnTo>
                <a:lnTo>
                  <a:pt x="238478" y="71119"/>
                </a:lnTo>
                <a:lnTo>
                  <a:pt x="242886" y="71119"/>
                </a:lnTo>
                <a:lnTo>
                  <a:pt x="240814" y="68579"/>
                </a:lnTo>
                <a:lnTo>
                  <a:pt x="238643" y="66039"/>
                </a:lnTo>
                <a:lnTo>
                  <a:pt x="237031" y="63499"/>
                </a:lnTo>
                <a:lnTo>
                  <a:pt x="235814" y="58419"/>
                </a:lnTo>
                <a:lnTo>
                  <a:pt x="253872" y="58419"/>
                </a:lnTo>
                <a:lnTo>
                  <a:pt x="253039" y="57149"/>
                </a:lnTo>
                <a:lnTo>
                  <a:pt x="236702" y="57149"/>
                </a:lnTo>
                <a:lnTo>
                  <a:pt x="234926" y="55879"/>
                </a:lnTo>
                <a:close/>
              </a:path>
              <a:path w="518795" h="544830">
                <a:moveTo>
                  <a:pt x="305746" y="74929"/>
                </a:moveTo>
                <a:lnTo>
                  <a:pt x="302489" y="74929"/>
                </a:lnTo>
                <a:lnTo>
                  <a:pt x="303838" y="76265"/>
                </a:lnTo>
                <a:lnTo>
                  <a:pt x="303670" y="76265"/>
                </a:lnTo>
                <a:lnTo>
                  <a:pt x="305746" y="74929"/>
                </a:lnTo>
                <a:close/>
              </a:path>
              <a:path w="518795" h="544830">
                <a:moveTo>
                  <a:pt x="105029" y="72389"/>
                </a:moveTo>
                <a:lnTo>
                  <a:pt x="104009" y="73659"/>
                </a:lnTo>
                <a:lnTo>
                  <a:pt x="102299" y="73659"/>
                </a:lnTo>
                <a:lnTo>
                  <a:pt x="99371" y="74929"/>
                </a:lnTo>
                <a:lnTo>
                  <a:pt x="104371" y="74929"/>
                </a:lnTo>
                <a:lnTo>
                  <a:pt x="104338" y="73659"/>
                </a:lnTo>
                <a:lnTo>
                  <a:pt x="105029" y="72389"/>
                </a:lnTo>
                <a:close/>
              </a:path>
              <a:path w="518795" h="544830">
                <a:moveTo>
                  <a:pt x="253872" y="58419"/>
                </a:moveTo>
                <a:lnTo>
                  <a:pt x="235814" y="58419"/>
                </a:lnTo>
                <a:lnTo>
                  <a:pt x="236702" y="59689"/>
                </a:lnTo>
                <a:lnTo>
                  <a:pt x="237097" y="59689"/>
                </a:lnTo>
                <a:lnTo>
                  <a:pt x="237820" y="60959"/>
                </a:lnTo>
                <a:lnTo>
                  <a:pt x="238544" y="60959"/>
                </a:lnTo>
                <a:lnTo>
                  <a:pt x="239268" y="62229"/>
                </a:lnTo>
                <a:lnTo>
                  <a:pt x="243642" y="66039"/>
                </a:lnTo>
                <a:lnTo>
                  <a:pt x="247063" y="69849"/>
                </a:lnTo>
                <a:lnTo>
                  <a:pt x="249563" y="74929"/>
                </a:lnTo>
                <a:lnTo>
                  <a:pt x="290187" y="74929"/>
                </a:lnTo>
                <a:lnTo>
                  <a:pt x="288772" y="69849"/>
                </a:lnTo>
                <a:lnTo>
                  <a:pt x="254563" y="69849"/>
                </a:lnTo>
                <a:lnTo>
                  <a:pt x="254497" y="68579"/>
                </a:lnTo>
                <a:lnTo>
                  <a:pt x="254366" y="67309"/>
                </a:lnTo>
                <a:lnTo>
                  <a:pt x="254300" y="66039"/>
                </a:lnTo>
                <a:lnTo>
                  <a:pt x="254184" y="64922"/>
                </a:lnTo>
                <a:lnTo>
                  <a:pt x="254109" y="63499"/>
                </a:lnTo>
                <a:lnTo>
                  <a:pt x="253991" y="60959"/>
                </a:lnTo>
                <a:lnTo>
                  <a:pt x="253872" y="58419"/>
                </a:lnTo>
                <a:close/>
              </a:path>
              <a:path w="518795" h="544830">
                <a:moveTo>
                  <a:pt x="346632" y="53340"/>
                </a:moveTo>
                <a:lnTo>
                  <a:pt x="348705" y="55880"/>
                </a:lnTo>
                <a:lnTo>
                  <a:pt x="350612" y="58420"/>
                </a:lnTo>
                <a:lnTo>
                  <a:pt x="352356" y="62230"/>
                </a:lnTo>
                <a:lnTo>
                  <a:pt x="354297" y="66040"/>
                </a:lnTo>
                <a:lnTo>
                  <a:pt x="355941" y="69850"/>
                </a:lnTo>
                <a:lnTo>
                  <a:pt x="353672" y="73660"/>
                </a:lnTo>
                <a:lnTo>
                  <a:pt x="358353" y="73660"/>
                </a:lnTo>
                <a:lnTo>
                  <a:pt x="359362" y="71120"/>
                </a:lnTo>
                <a:lnTo>
                  <a:pt x="359362" y="69850"/>
                </a:lnTo>
                <a:lnTo>
                  <a:pt x="359165" y="68580"/>
                </a:lnTo>
                <a:lnTo>
                  <a:pt x="358342" y="68580"/>
                </a:lnTo>
                <a:lnTo>
                  <a:pt x="357487" y="67310"/>
                </a:lnTo>
                <a:lnTo>
                  <a:pt x="356961" y="67310"/>
                </a:lnTo>
                <a:lnTo>
                  <a:pt x="353244" y="62230"/>
                </a:lnTo>
                <a:lnTo>
                  <a:pt x="351599" y="55880"/>
                </a:lnTo>
                <a:lnTo>
                  <a:pt x="346632" y="53340"/>
                </a:lnTo>
                <a:close/>
              </a:path>
              <a:path w="518795" h="544830">
                <a:moveTo>
                  <a:pt x="328442" y="71120"/>
                </a:moveTo>
                <a:lnTo>
                  <a:pt x="323673" y="71120"/>
                </a:lnTo>
                <a:lnTo>
                  <a:pt x="325153" y="72390"/>
                </a:lnTo>
                <a:lnTo>
                  <a:pt x="327291" y="72390"/>
                </a:lnTo>
                <a:lnTo>
                  <a:pt x="328442" y="71120"/>
                </a:lnTo>
                <a:close/>
              </a:path>
              <a:path w="518795" h="544830">
                <a:moveTo>
                  <a:pt x="328738" y="71120"/>
                </a:moveTo>
                <a:lnTo>
                  <a:pt x="328442" y="71120"/>
                </a:lnTo>
                <a:lnTo>
                  <a:pt x="328936" y="72390"/>
                </a:lnTo>
                <a:lnTo>
                  <a:pt x="328738" y="71120"/>
                </a:lnTo>
                <a:close/>
              </a:path>
              <a:path w="518795" h="544830">
                <a:moveTo>
                  <a:pt x="304529" y="66039"/>
                </a:moveTo>
                <a:lnTo>
                  <a:pt x="302686" y="66039"/>
                </a:lnTo>
                <a:lnTo>
                  <a:pt x="303114" y="67309"/>
                </a:lnTo>
                <a:lnTo>
                  <a:pt x="303509" y="68579"/>
                </a:lnTo>
                <a:lnTo>
                  <a:pt x="302193" y="71119"/>
                </a:lnTo>
                <a:lnTo>
                  <a:pt x="306469" y="71119"/>
                </a:lnTo>
                <a:lnTo>
                  <a:pt x="307522" y="68579"/>
                </a:lnTo>
                <a:lnTo>
                  <a:pt x="305055" y="67309"/>
                </a:lnTo>
                <a:lnTo>
                  <a:pt x="304529" y="66039"/>
                </a:lnTo>
                <a:close/>
              </a:path>
              <a:path w="518795" h="544830">
                <a:moveTo>
                  <a:pt x="269299" y="49529"/>
                </a:moveTo>
                <a:lnTo>
                  <a:pt x="264300" y="49529"/>
                </a:lnTo>
                <a:lnTo>
                  <a:pt x="263115" y="50799"/>
                </a:lnTo>
                <a:lnTo>
                  <a:pt x="256043" y="50799"/>
                </a:lnTo>
                <a:lnTo>
                  <a:pt x="267260" y="67309"/>
                </a:lnTo>
                <a:lnTo>
                  <a:pt x="265977" y="68579"/>
                </a:lnTo>
                <a:lnTo>
                  <a:pt x="264596" y="69849"/>
                </a:lnTo>
                <a:lnTo>
                  <a:pt x="288213" y="69849"/>
                </a:lnTo>
                <a:lnTo>
                  <a:pt x="288180" y="68579"/>
                </a:lnTo>
                <a:lnTo>
                  <a:pt x="288049" y="68579"/>
                </a:lnTo>
                <a:lnTo>
                  <a:pt x="287950" y="66039"/>
                </a:lnTo>
                <a:lnTo>
                  <a:pt x="288153" y="64922"/>
                </a:lnTo>
                <a:lnTo>
                  <a:pt x="288180" y="64769"/>
                </a:lnTo>
                <a:lnTo>
                  <a:pt x="288772" y="63499"/>
                </a:lnTo>
                <a:lnTo>
                  <a:pt x="286766" y="63499"/>
                </a:lnTo>
                <a:lnTo>
                  <a:pt x="285779" y="62229"/>
                </a:lnTo>
                <a:lnTo>
                  <a:pt x="283970" y="59689"/>
                </a:lnTo>
                <a:lnTo>
                  <a:pt x="285253" y="59689"/>
                </a:lnTo>
                <a:lnTo>
                  <a:pt x="288312" y="58419"/>
                </a:lnTo>
                <a:lnTo>
                  <a:pt x="290351" y="57149"/>
                </a:lnTo>
                <a:lnTo>
                  <a:pt x="282161" y="57149"/>
                </a:lnTo>
                <a:lnTo>
                  <a:pt x="279694" y="55879"/>
                </a:lnTo>
                <a:lnTo>
                  <a:pt x="277556" y="54609"/>
                </a:lnTo>
                <a:lnTo>
                  <a:pt x="273806" y="50799"/>
                </a:lnTo>
                <a:lnTo>
                  <a:pt x="269299" y="49529"/>
                </a:lnTo>
                <a:close/>
              </a:path>
              <a:path w="518795" h="544830">
                <a:moveTo>
                  <a:pt x="327437" y="64922"/>
                </a:moveTo>
                <a:lnTo>
                  <a:pt x="324627" y="68580"/>
                </a:lnTo>
                <a:lnTo>
                  <a:pt x="329462" y="68580"/>
                </a:lnTo>
                <a:lnTo>
                  <a:pt x="329034" y="67310"/>
                </a:lnTo>
                <a:lnTo>
                  <a:pt x="328146" y="66040"/>
                </a:lnTo>
                <a:lnTo>
                  <a:pt x="327784" y="66040"/>
                </a:lnTo>
                <a:lnTo>
                  <a:pt x="327437" y="64922"/>
                </a:lnTo>
                <a:close/>
              </a:path>
              <a:path w="518795" h="544830">
                <a:moveTo>
                  <a:pt x="353145" y="50800"/>
                </a:moveTo>
                <a:lnTo>
                  <a:pt x="357158" y="55880"/>
                </a:lnTo>
                <a:lnTo>
                  <a:pt x="359263" y="60960"/>
                </a:lnTo>
                <a:lnTo>
                  <a:pt x="359185" y="63500"/>
                </a:lnTo>
                <a:lnTo>
                  <a:pt x="359066" y="67310"/>
                </a:lnTo>
                <a:lnTo>
                  <a:pt x="358342" y="68580"/>
                </a:lnTo>
                <a:lnTo>
                  <a:pt x="361994" y="68580"/>
                </a:lnTo>
                <a:lnTo>
                  <a:pt x="364263" y="67310"/>
                </a:lnTo>
                <a:lnTo>
                  <a:pt x="364757" y="66040"/>
                </a:lnTo>
                <a:lnTo>
                  <a:pt x="364380" y="64922"/>
                </a:lnTo>
                <a:lnTo>
                  <a:pt x="364329" y="64770"/>
                </a:lnTo>
                <a:lnTo>
                  <a:pt x="368803" y="64770"/>
                </a:lnTo>
                <a:lnTo>
                  <a:pt x="369395" y="63500"/>
                </a:lnTo>
                <a:lnTo>
                  <a:pt x="369345" y="62230"/>
                </a:lnTo>
                <a:lnTo>
                  <a:pt x="363540" y="62230"/>
                </a:lnTo>
                <a:lnTo>
                  <a:pt x="362520" y="60960"/>
                </a:lnTo>
                <a:lnTo>
                  <a:pt x="361632" y="59690"/>
                </a:lnTo>
                <a:lnTo>
                  <a:pt x="359000" y="57150"/>
                </a:lnTo>
                <a:lnTo>
                  <a:pt x="356435" y="53340"/>
                </a:lnTo>
                <a:lnTo>
                  <a:pt x="353145" y="50800"/>
                </a:lnTo>
                <a:close/>
              </a:path>
              <a:path w="518795" h="544830">
                <a:moveTo>
                  <a:pt x="307851" y="40639"/>
                </a:moveTo>
                <a:lnTo>
                  <a:pt x="304627" y="40639"/>
                </a:lnTo>
                <a:lnTo>
                  <a:pt x="306272" y="41909"/>
                </a:lnTo>
                <a:lnTo>
                  <a:pt x="306699" y="44449"/>
                </a:lnTo>
                <a:lnTo>
                  <a:pt x="305614" y="45719"/>
                </a:lnTo>
                <a:lnTo>
                  <a:pt x="305088" y="46989"/>
                </a:lnTo>
                <a:lnTo>
                  <a:pt x="305088" y="48259"/>
                </a:lnTo>
                <a:lnTo>
                  <a:pt x="305450" y="48259"/>
                </a:lnTo>
                <a:lnTo>
                  <a:pt x="305680" y="49529"/>
                </a:lnTo>
                <a:lnTo>
                  <a:pt x="306831" y="50799"/>
                </a:lnTo>
                <a:lnTo>
                  <a:pt x="306913" y="52069"/>
                </a:lnTo>
                <a:lnTo>
                  <a:pt x="306996" y="53339"/>
                </a:lnTo>
                <a:lnTo>
                  <a:pt x="305877" y="54609"/>
                </a:lnTo>
                <a:lnTo>
                  <a:pt x="305647" y="55879"/>
                </a:lnTo>
                <a:lnTo>
                  <a:pt x="305318" y="57149"/>
                </a:lnTo>
                <a:lnTo>
                  <a:pt x="306206" y="58419"/>
                </a:lnTo>
                <a:lnTo>
                  <a:pt x="306667" y="60959"/>
                </a:lnTo>
                <a:lnTo>
                  <a:pt x="305351" y="62229"/>
                </a:lnTo>
                <a:lnTo>
                  <a:pt x="305433" y="63499"/>
                </a:lnTo>
                <a:lnTo>
                  <a:pt x="305515" y="64769"/>
                </a:lnTo>
                <a:lnTo>
                  <a:pt x="304035" y="66039"/>
                </a:lnTo>
                <a:lnTo>
                  <a:pt x="304529" y="66039"/>
                </a:lnTo>
                <a:lnTo>
                  <a:pt x="305008" y="67309"/>
                </a:lnTo>
                <a:lnTo>
                  <a:pt x="307193" y="67309"/>
                </a:lnTo>
                <a:lnTo>
                  <a:pt x="307997" y="64922"/>
                </a:lnTo>
                <a:lnTo>
                  <a:pt x="308048" y="64769"/>
                </a:lnTo>
                <a:lnTo>
                  <a:pt x="306634" y="62229"/>
                </a:lnTo>
                <a:lnTo>
                  <a:pt x="309907" y="62229"/>
                </a:lnTo>
                <a:lnTo>
                  <a:pt x="310778" y="60959"/>
                </a:lnTo>
                <a:lnTo>
                  <a:pt x="310811" y="59689"/>
                </a:lnTo>
                <a:lnTo>
                  <a:pt x="310351" y="58419"/>
                </a:lnTo>
                <a:lnTo>
                  <a:pt x="309857" y="57149"/>
                </a:lnTo>
                <a:lnTo>
                  <a:pt x="308048" y="55879"/>
                </a:lnTo>
                <a:lnTo>
                  <a:pt x="309857" y="55879"/>
                </a:lnTo>
                <a:lnTo>
                  <a:pt x="310351" y="53339"/>
                </a:lnTo>
                <a:lnTo>
                  <a:pt x="307061" y="46989"/>
                </a:lnTo>
                <a:lnTo>
                  <a:pt x="309397" y="46989"/>
                </a:lnTo>
                <a:lnTo>
                  <a:pt x="309791" y="45973"/>
                </a:lnTo>
                <a:lnTo>
                  <a:pt x="309890" y="45719"/>
                </a:lnTo>
                <a:lnTo>
                  <a:pt x="309463" y="43179"/>
                </a:lnTo>
                <a:lnTo>
                  <a:pt x="307851" y="40639"/>
                </a:lnTo>
                <a:close/>
              </a:path>
              <a:path w="518795" h="544830">
                <a:moveTo>
                  <a:pt x="207887" y="54609"/>
                </a:moveTo>
                <a:lnTo>
                  <a:pt x="205420" y="54609"/>
                </a:lnTo>
                <a:lnTo>
                  <a:pt x="203808" y="57149"/>
                </a:lnTo>
                <a:lnTo>
                  <a:pt x="203019" y="60959"/>
                </a:lnTo>
                <a:lnTo>
                  <a:pt x="203118" y="62229"/>
                </a:lnTo>
                <a:lnTo>
                  <a:pt x="203216" y="63499"/>
                </a:lnTo>
                <a:lnTo>
                  <a:pt x="203414" y="64769"/>
                </a:lnTo>
                <a:lnTo>
                  <a:pt x="203545" y="64769"/>
                </a:lnTo>
                <a:lnTo>
                  <a:pt x="203644" y="66039"/>
                </a:lnTo>
                <a:lnTo>
                  <a:pt x="206802" y="66039"/>
                </a:lnTo>
                <a:lnTo>
                  <a:pt x="207887" y="64769"/>
                </a:lnTo>
                <a:lnTo>
                  <a:pt x="208677" y="63499"/>
                </a:lnTo>
                <a:lnTo>
                  <a:pt x="210913" y="63499"/>
                </a:lnTo>
                <a:lnTo>
                  <a:pt x="210848" y="59689"/>
                </a:lnTo>
                <a:lnTo>
                  <a:pt x="211012" y="58419"/>
                </a:lnTo>
                <a:lnTo>
                  <a:pt x="211440" y="55879"/>
                </a:lnTo>
                <a:lnTo>
                  <a:pt x="208249" y="55879"/>
                </a:lnTo>
                <a:lnTo>
                  <a:pt x="207887" y="54609"/>
                </a:lnTo>
                <a:close/>
              </a:path>
              <a:path w="518795" h="544830">
                <a:moveTo>
                  <a:pt x="217097" y="63499"/>
                </a:moveTo>
                <a:lnTo>
                  <a:pt x="208677" y="63499"/>
                </a:lnTo>
                <a:lnTo>
                  <a:pt x="208874" y="64769"/>
                </a:lnTo>
                <a:lnTo>
                  <a:pt x="209203" y="66039"/>
                </a:lnTo>
                <a:lnTo>
                  <a:pt x="211374" y="66039"/>
                </a:lnTo>
                <a:lnTo>
                  <a:pt x="212558" y="64769"/>
                </a:lnTo>
                <a:lnTo>
                  <a:pt x="215900" y="64769"/>
                </a:lnTo>
                <a:lnTo>
                  <a:pt x="217097" y="63499"/>
                </a:lnTo>
                <a:close/>
              </a:path>
              <a:path w="518795" h="544830">
                <a:moveTo>
                  <a:pt x="326337" y="60960"/>
                </a:moveTo>
                <a:lnTo>
                  <a:pt x="324791" y="60960"/>
                </a:lnTo>
                <a:lnTo>
                  <a:pt x="326666" y="62230"/>
                </a:lnTo>
                <a:lnTo>
                  <a:pt x="327554" y="64770"/>
                </a:lnTo>
                <a:lnTo>
                  <a:pt x="327916" y="64770"/>
                </a:lnTo>
                <a:lnTo>
                  <a:pt x="328475" y="66040"/>
                </a:lnTo>
                <a:lnTo>
                  <a:pt x="330613" y="66040"/>
                </a:lnTo>
                <a:lnTo>
                  <a:pt x="331600" y="63500"/>
                </a:lnTo>
                <a:lnTo>
                  <a:pt x="331863" y="62230"/>
                </a:lnTo>
                <a:lnTo>
                  <a:pt x="328475" y="62230"/>
                </a:lnTo>
                <a:lnTo>
                  <a:pt x="326337" y="60960"/>
                </a:lnTo>
                <a:close/>
              </a:path>
              <a:path w="518795" h="544830">
                <a:moveTo>
                  <a:pt x="368803" y="64770"/>
                </a:moveTo>
                <a:lnTo>
                  <a:pt x="364329" y="64770"/>
                </a:lnTo>
                <a:lnTo>
                  <a:pt x="364790" y="66040"/>
                </a:lnTo>
                <a:lnTo>
                  <a:pt x="366500" y="66040"/>
                </a:lnTo>
                <a:lnTo>
                  <a:pt x="368803" y="64770"/>
                </a:lnTo>
                <a:close/>
              </a:path>
              <a:path w="518795" h="544830">
                <a:moveTo>
                  <a:pt x="289365" y="62229"/>
                </a:moveTo>
                <a:lnTo>
                  <a:pt x="288016" y="62229"/>
                </a:lnTo>
                <a:lnTo>
                  <a:pt x="287588" y="63499"/>
                </a:lnTo>
                <a:lnTo>
                  <a:pt x="288772" y="63499"/>
                </a:lnTo>
                <a:lnTo>
                  <a:pt x="289365" y="62229"/>
                </a:lnTo>
                <a:close/>
              </a:path>
              <a:path w="518795" h="544830">
                <a:moveTo>
                  <a:pt x="309907" y="62229"/>
                </a:moveTo>
                <a:lnTo>
                  <a:pt x="306634" y="62229"/>
                </a:lnTo>
                <a:lnTo>
                  <a:pt x="307341" y="63499"/>
                </a:lnTo>
                <a:lnTo>
                  <a:pt x="309035" y="63499"/>
                </a:lnTo>
                <a:lnTo>
                  <a:pt x="309907" y="62229"/>
                </a:lnTo>
                <a:close/>
              </a:path>
              <a:path w="518795" h="544830">
                <a:moveTo>
                  <a:pt x="328870" y="55880"/>
                </a:moveTo>
                <a:lnTo>
                  <a:pt x="329396" y="57150"/>
                </a:lnTo>
                <a:lnTo>
                  <a:pt x="329955" y="58420"/>
                </a:lnTo>
                <a:lnTo>
                  <a:pt x="329232" y="59690"/>
                </a:lnTo>
                <a:lnTo>
                  <a:pt x="328475" y="62230"/>
                </a:lnTo>
                <a:lnTo>
                  <a:pt x="331863" y="62230"/>
                </a:lnTo>
                <a:lnTo>
                  <a:pt x="332126" y="60960"/>
                </a:lnTo>
                <a:lnTo>
                  <a:pt x="331468" y="59690"/>
                </a:lnTo>
                <a:lnTo>
                  <a:pt x="330745" y="58420"/>
                </a:lnTo>
                <a:lnTo>
                  <a:pt x="334034" y="58420"/>
                </a:lnTo>
                <a:lnTo>
                  <a:pt x="332455" y="57150"/>
                </a:lnTo>
                <a:lnTo>
                  <a:pt x="329857" y="57150"/>
                </a:lnTo>
                <a:lnTo>
                  <a:pt x="328870" y="55880"/>
                </a:lnTo>
                <a:close/>
              </a:path>
              <a:path w="518795" h="544830">
                <a:moveTo>
                  <a:pt x="350349" y="41910"/>
                </a:moveTo>
                <a:lnTo>
                  <a:pt x="350908" y="43180"/>
                </a:lnTo>
                <a:lnTo>
                  <a:pt x="350974" y="44450"/>
                </a:lnTo>
                <a:lnTo>
                  <a:pt x="349330" y="45720"/>
                </a:lnTo>
                <a:lnTo>
                  <a:pt x="352060" y="45720"/>
                </a:lnTo>
                <a:lnTo>
                  <a:pt x="355711" y="48260"/>
                </a:lnTo>
                <a:lnTo>
                  <a:pt x="358967" y="48260"/>
                </a:lnTo>
                <a:lnTo>
                  <a:pt x="360020" y="50800"/>
                </a:lnTo>
                <a:lnTo>
                  <a:pt x="361632" y="52070"/>
                </a:lnTo>
                <a:lnTo>
                  <a:pt x="362980" y="54610"/>
                </a:lnTo>
                <a:lnTo>
                  <a:pt x="364691" y="57150"/>
                </a:lnTo>
                <a:lnTo>
                  <a:pt x="365974" y="59690"/>
                </a:lnTo>
                <a:lnTo>
                  <a:pt x="364954" y="62230"/>
                </a:lnTo>
                <a:lnTo>
                  <a:pt x="369345" y="62230"/>
                </a:lnTo>
                <a:lnTo>
                  <a:pt x="359790" y="48260"/>
                </a:lnTo>
                <a:lnTo>
                  <a:pt x="361138" y="46990"/>
                </a:lnTo>
                <a:lnTo>
                  <a:pt x="362224" y="45720"/>
                </a:lnTo>
                <a:lnTo>
                  <a:pt x="362290" y="44450"/>
                </a:lnTo>
                <a:lnTo>
                  <a:pt x="356402" y="44450"/>
                </a:lnTo>
                <a:lnTo>
                  <a:pt x="353639" y="43180"/>
                </a:lnTo>
                <a:lnTo>
                  <a:pt x="351961" y="43180"/>
                </a:lnTo>
                <a:lnTo>
                  <a:pt x="350349" y="41910"/>
                </a:lnTo>
                <a:close/>
              </a:path>
              <a:path w="518795" h="544830">
                <a:moveTo>
                  <a:pt x="330745" y="58420"/>
                </a:moveTo>
                <a:lnTo>
                  <a:pt x="332192" y="60960"/>
                </a:lnTo>
                <a:lnTo>
                  <a:pt x="331633" y="59690"/>
                </a:lnTo>
                <a:lnTo>
                  <a:pt x="330745" y="58420"/>
                </a:lnTo>
                <a:close/>
              </a:path>
              <a:path w="518795" h="544830">
                <a:moveTo>
                  <a:pt x="333475" y="49530"/>
                </a:moveTo>
                <a:lnTo>
                  <a:pt x="335383" y="52070"/>
                </a:lnTo>
                <a:lnTo>
                  <a:pt x="336337" y="54610"/>
                </a:lnTo>
                <a:lnTo>
                  <a:pt x="336172" y="55880"/>
                </a:lnTo>
                <a:lnTo>
                  <a:pt x="334034" y="58420"/>
                </a:lnTo>
                <a:lnTo>
                  <a:pt x="330745" y="58420"/>
                </a:lnTo>
                <a:lnTo>
                  <a:pt x="331633" y="59690"/>
                </a:lnTo>
                <a:lnTo>
                  <a:pt x="332126" y="60960"/>
                </a:lnTo>
                <a:lnTo>
                  <a:pt x="336501" y="60960"/>
                </a:lnTo>
                <a:lnTo>
                  <a:pt x="338902" y="59690"/>
                </a:lnTo>
                <a:lnTo>
                  <a:pt x="340251" y="57150"/>
                </a:lnTo>
                <a:lnTo>
                  <a:pt x="338540" y="54610"/>
                </a:lnTo>
                <a:lnTo>
                  <a:pt x="342882" y="54610"/>
                </a:lnTo>
                <a:lnTo>
                  <a:pt x="344198" y="52070"/>
                </a:lnTo>
                <a:lnTo>
                  <a:pt x="337554" y="52070"/>
                </a:lnTo>
                <a:lnTo>
                  <a:pt x="335613" y="50800"/>
                </a:lnTo>
                <a:lnTo>
                  <a:pt x="333475" y="49530"/>
                </a:lnTo>
                <a:close/>
              </a:path>
              <a:path w="518795" h="544830">
                <a:moveTo>
                  <a:pt x="235814" y="46989"/>
                </a:moveTo>
                <a:lnTo>
                  <a:pt x="229103" y="46989"/>
                </a:lnTo>
                <a:lnTo>
                  <a:pt x="233939" y="49529"/>
                </a:lnTo>
                <a:lnTo>
                  <a:pt x="238248" y="53339"/>
                </a:lnTo>
                <a:lnTo>
                  <a:pt x="239235" y="54609"/>
                </a:lnTo>
                <a:lnTo>
                  <a:pt x="239794" y="55879"/>
                </a:lnTo>
                <a:lnTo>
                  <a:pt x="239860" y="57149"/>
                </a:lnTo>
                <a:lnTo>
                  <a:pt x="242392" y="57149"/>
                </a:lnTo>
                <a:lnTo>
                  <a:pt x="241932" y="55879"/>
                </a:lnTo>
                <a:lnTo>
                  <a:pt x="241340" y="53339"/>
                </a:lnTo>
                <a:lnTo>
                  <a:pt x="249432" y="53339"/>
                </a:lnTo>
                <a:lnTo>
                  <a:pt x="245550" y="50799"/>
                </a:lnTo>
                <a:lnTo>
                  <a:pt x="239728" y="50799"/>
                </a:lnTo>
                <a:lnTo>
                  <a:pt x="239169" y="49529"/>
                </a:lnTo>
                <a:lnTo>
                  <a:pt x="235814" y="46989"/>
                </a:lnTo>
                <a:close/>
              </a:path>
              <a:path w="518795" h="544830">
                <a:moveTo>
                  <a:pt x="249432" y="53339"/>
                </a:moveTo>
                <a:lnTo>
                  <a:pt x="243840" y="53339"/>
                </a:lnTo>
                <a:lnTo>
                  <a:pt x="245813" y="54609"/>
                </a:lnTo>
                <a:lnTo>
                  <a:pt x="246636" y="55879"/>
                </a:lnTo>
                <a:lnTo>
                  <a:pt x="247655" y="57149"/>
                </a:lnTo>
                <a:lnTo>
                  <a:pt x="253039" y="57149"/>
                </a:lnTo>
                <a:lnTo>
                  <a:pt x="251372" y="54609"/>
                </a:lnTo>
                <a:lnTo>
                  <a:pt x="249432" y="53339"/>
                </a:lnTo>
                <a:close/>
              </a:path>
              <a:path w="518795" h="544830">
                <a:moveTo>
                  <a:pt x="321896" y="0"/>
                </a:moveTo>
                <a:lnTo>
                  <a:pt x="307686" y="0"/>
                </a:lnTo>
                <a:lnTo>
                  <a:pt x="304693" y="1269"/>
                </a:lnTo>
                <a:lnTo>
                  <a:pt x="297095" y="2539"/>
                </a:lnTo>
                <a:lnTo>
                  <a:pt x="282901" y="17779"/>
                </a:lnTo>
                <a:lnTo>
                  <a:pt x="282778" y="21589"/>
                </a:lnTo>
                <a:lnTo>
                  <a:pt x="282654" y="25399"/>
                </a:lnTo>
                <a:lnTo>
                  <a:pt x="283411" y="30479"/>
                </a:lnTo>
                <a:lnTo>
                  <a:pt x="285055" y="34289"/>
                </a:lnTo>
                <a:lnTo>
                  <a:pt x="285492" y="36238"/>
                </a:lnTo>
                <a:lnTo>
                  <a:pt x="285615" y="36829"/>
                </a:lnTo>
                <a:lnTo>
                  <a:pt x="285944" y="36829"/>
                </a:lnTo>
                <a:lnTo>
                  <a:pt x="286799" y="39369"/>
                </a:lnTo>
                <a:lnTo>
                  <a:pt x="287194" y="40639"/>
                </a:lnTo>
                <a:lnTo>
                  <a:pt x="287786" y="43179"/>
                </a:lnTo>
                <a:lnTo>
                  <a:pt x="288312" y="44449"/>
                </a:lnTo>
                <a:lnTo>
                  <a:pt x="288707" y="46989"/>
                </a:lnTo>
                <a:lnTo>
                  <a:pt x="289036" y="48259"/>
                </a:lnTo>
                <a:lnTo>
                  <a:pt x="288937" y="50799"/>
                </a:lnTo>
                <a:lnTo>
                  <a:pt x="287786" y="54609"/>
                </a:lnTo>
                <a:lnTo>
                  <a:pt x="287029" y="54609"/>
                </a:lnTo>
                <a:lnTo>
                  <a:pt x="282161" y="57149"/>
                </a:lnTo>
                <a:lnTo>
                  <a:pt x="292161" y="50799"/>
                </a:lnTo>
                <a:lnTo>
                  <a:pt x="292522" y="48259"/>
                </a:lnTo>
                <a:lnTo>
                  <a:pt x="292413" y="46989"/>
                </a:lnTo>
                <a:lnTo>
                  <a:pt x="292303" y="45719"/>
                </a:lnTo>
                <a:lnTo>
                  <a:pt x="292193" y="44449"/>
                </a:lnTo>
                <a:lnTo>
                  <a:pt x="291305" y="41909"/>
                </a:lnTo>
                <a:lnTo>
                  <a:pt x="289726" y="38099"/>
                </a:lnTo>
                <a:lnTo>
                  <a:pt x="287062" y="30479"/>
                </a:lnTo>
                <a:lnTo>
                  <a:pt x="286141" y="27939"/>
                </a:lnTo>
                <a:lnTo>
                  <a:pt x="285450" y="21589"/>
                </a:lnTo>
                <a:lnTo>
                  <a:pt x="285549" y="20319"/>
                </a:lnTo>
                <a:lnTo>
                  <a:pt x="285648" y="19049"/>
                </a:lnTo>
                <a:lnTo>
                  <a:pt x="287325" y="12699"/>
                </a:lnTo>
                <a:lnTo>
                  <a:pt x="288937" y="11429"/>
                </a:lnTo>
                <a:lnTo>
                  <a:pt x="291404" y="8889"/>
                </a:lnTo>
                <a:lnTo>
                  <a:pt x="292950" y="7619"/>
                </a:lnTo>
                <a:lnTo>
                  <a:pt x="294792" y="7619"/>
                </a:lnTo>
                <a:lnTo>
                  <a:pt x="297160" y="6349"/>
                </a:lnTo>
                <a:lnTo>
                  <a:pt x="303015" y="3809"/>
                </a:lnTo>
                <a:lnTo>
                  <a:pt x="309397" y="2540"/>
                </a:lnTo>
                <a:lnTo>
                  <a:pt x="336186" y="2540"/>
                </a:lnTo>
                <a:lnTo>
                  <a:pt x="321896" y="0"/>
                </a:lnTo>
                <a:close/>
              </a:path>
              <a:path w="518795" h="544830">
                <a:moveTo>
                  <a:pt x="219170" y="38099"/>
                </a:moveTo>
                <a:lnTo>
                  <a:pt x="213841" y="38099"/>
                </a:lnTo>
                <a:lnTo>
                  <a:pt x="210223" y="41909"/>
                </a:lnTo>
                <a:lnTo>
                  <a:pt x="209334" y="45719"/>
                </a:lnTo>
                <a:lnTo>
                  <a:pt x="210847" y="50799"/>
                </a:lnTo>
                <a:lnTo>
                  <a:pt x="210190" y="52069"/>
                </a:lnTo>
                <a:lnTo>
                  <a:pt x="210025" y="53339"/>
                </a:lnTo>
                <a:lnTo>
                  <a:pt x="209696" y="53339"/>
                </a:lnTo>
                <a:lnTo>
                  <a:pt x="209269" y="55879"/>
                </a:lnTo>
                <a:lnTo>
                  <a:pt x="211637" y="55879"/>
                </a:lnTo>
                <a:lnTo>
                  <a:pt x="211900" y="54609"/>
                </a:lnTo>
                <a:lnTo>
                  <a:pt x="212492" y="53339"/>
                </a:lnTo>
                <a:lnTo>
                  <a:pt x="213150" y="52069"/>
                </a:lnTo>
                <a:lnTo>
                  <a:pt x="213347" y="50799"/>
                </a:lnTo>
                <a:lnTo>
                  <a:pt x="213545" y="50799"/>
                </a:lnTo>
                <a:lnTo>
                  <a:pt x="215058" y="49529"/>
                </a:lnTo>
                <a:lnTo>
                  <a:pt x="216999" y="48259"/>
                </a:lnTo>
                <a:lnTo>
                  <a:pt x="219268" y="46989"/>
                </a:lnTo>
                <a:lnTo>
                  <a:pt x="235814" y="46989"/>
                </a:lnTo>
                <a:lnTo>
                  <a:pt x="234301" y="45973"/>
                </a:lnTo>
                <a:lnTo>
                  <a:pt x="212982" y="45973"/>
                </a:lnTo>
                <a:lnTo>
                  <a:pt x="213742" y="43179"/>
                </a:lnTo>
                <a:lnTo>
                  <a:pt x="214071" y="43179"/>
                </a:lnTo>
                <a:lnTo>
                  <a:pt x="214329" y="42275"/>
                </a:lnTo>
                <a:lnTo>
                  <a:pt x="214433" y="41909"/>
                </a:lnTo>
                <a:lnTo>
                  <a:pt x="215716" y="40639"/>
                </a:lnTo>
                <a:lnTo>
                  <a:pt x="216900" y="39369"/>
                </a:lnTo>
                <a:lnTo>
                  <a:pt x="219170" y="38099"/>
                </a:lnTo>
                <a:close/>
              </a:path>
              <a:path w="518795" h="544830">
                <a:moveTo>
                  <a:pt x="342882" y="54610"/>
                </a:moveTo>
                <a:lnTo>
                  <a:pt x="338540" y="54610"/>
                </a:lnTo>
                <a:lnTo>
                  <a:pt x="340547" y="55880"/>
                </a:lnTo>
                <a:lnTo>
                  <a:pt x="342882" y="54610"/>
                </a:lnTo>
                <a:close/>
              </a:path>
              <a:path w="518795" h="544830">
                <a:moveTo>
                  <a:pt x="207630" y="36238"/>
                </a:moveTo>
                <a:lnTo>
                  <a:pt x="204927" y="39369"/>
                </a:lnTo>
                <a:lnTo>
                  <a:pt x="203775" y="41909"/>
                </a:lnTo>
                <a:lnTo>
                  <a:pt x="201966" y="43179"/>
                </a:lnTo>
                <a:lnTo>
                  <a:pt x="202065" y="44449"/>
                </a:lnTo>
                <a:lnTo>
                  <a:pt x="202164" y="45719"/>
                </a:lnTo>
                <a:lnTo>
                  <a:pt x="204729" y="45719"/>
                </a:lnTo>
                <a:lnTo>
                  <a:pt x="204039" y="46989"/>
                </a:lnTo>
                <a:lnTo>
                  <a:pt x="203907" y="48259"/>
                </a:lnTo>
                <a:lnTo>
                  <a:pt x="203578" y="48259"/>
                </a:lnTo>
                <a:lnTo>
                  <a:pt x="203381" y="49529"/>
                </a:lnTo>
                <a:lnTo>
                  <a:pt x="203249" y="50799"/>
                </a:lnTo>
                <a:lnTo>
                  <a:pt x="203150" y="52069"/>
                </a:lnTo>
                <a:lnTo>
                  <a:pt x="203512" y="53339"/>
                </a:lnTo>
                <a:lnTo>
                  <a:pt x="203808" y="54609"/>
                </a:lnTo>
                <a:lnTo>
                  <a:pt x="206999" y="54609"/>
                </a:lnTo>
                <a:lnTo>
                  <a:pt x="206999" y="53339"/>
                </a:lnTo>
                <a:lnTo>
                  <a:pt x="207723" y="49529"/>
                </a:lnTo>
                <a:lnTo>
                  <a:pt x="208446" y="48259"/>
                </a:lnTo>
                <a:lnTo>
                  <a:pt x="206867" y="46989"/>
                </a:lnTo>
                <a:lnTo>
                  <a:pt x="206209" y="44449"/>
                </a:lnTo>
                <a:lnTo>
                  <a:pt x="206769" y="43179"/>
                </a:lnTo>
                <a:lnTo>
                  <a:pt x="207953" y="41909"/>
                </a:lnTo>
                <a:lnTo>
                  <a:pt x="208479" y="40639"/>
                </a:lnTo>
                <a:lnTo>
                  <a:pt x="207690" y="40639"/>
                </a:lnTo>
                <a:lnTo>
                  <a:pt x="207065" y="39369"/>
                </a:lnTo>
                <a:lnTo>
                  <a:pt x="207098" y="38099"/>
                </a:lnTo>
                <a:lnTo>
                  <a:pt x="207492" y="36829"/>
                </a:lnTo>
                <a:lnTo>
                  <a:pt x="207630" y="36238"/>
                </a:lnTo>
                <a:close/>
              </a:path>
              <a:path w="518795" h="544830">
                <a:moveTo>
                  <a:pt x="336567" y="41910"/>
                </a:moveTo>
                <a:lnTo>
                  <a:pt x="337784" y="43180"/>
                </a:lnTo>
                <a:lnTo>
                  <a:pt x="339725" y="44450"/>
                </a:lnTo>
                <a:lnTo>
                  <a:pt x="340876" y="45720"/>
                </a:lnTo>
                <a:lnTo>
                  <a:pt x="341961" y="48260"/>
                </a:lnTo>
                <a:lnTo>
                  <a:pt x="341863" y="49530"/>
                </a:lnTo>
                <a:lnTo>
                  <a:pt x="341764" y="50800"/>
                </a:lnTo>
                <a:lnTo>
                  <a:pt x="337554" y="52070"/>
                </a:lnTo>
                <a:lnTo>
                  <a:pt x="344198" y="52070"/>
                </a:lnTo>
                <a:lnTo>
                  <a:pt x="344856" y="50800"/>
                </a:lnTo>
                <a:lnTo>
                  <a:pt x="344461" y="48260"/>
                </a:lnTo>
                <a:lnTo>
                  <a:pt x="342915" y="46990"/>
                </a:lnTo>
                <a:lnTo>
                  <a:pt x="351994" y="46990"/>
                </a:lnTo>
                <a:lnTo>
                  <a:pt x="352060" y="45720"/>
                </a:lnTo>
                <a:lnTo>
                  <a:pt x="347915" y="45720"/>
                </a:lnTo>
                <a:lnTo>
                  <a:pt x="343211" y="44450"/>
                </a:lnTo>
                <a:lnTo>
                  <a:pt x="339790" y="43180"/>
                </a:lnTo>
                <a:lnTo>
                  <a:pt x="336567" y="41910"/>
                </a:lnTo>
                <a:close/>
              </a:path>
              <a:path w="518795" h="544830">
                <a:moveTo>
                  <a:pt x="244333" y="49529"/>
                </a:moveTo>
                <a:lnTo>
                  <a:pt x="242721" y="50799"/>
                </a:lnTo>
                <a:lnTo>
                  <a:pt x="245550" y="50799"/>
                </a:lnTo>
                <a:lnTo>
                  <a:pt x="244333" y="49529"/>
                </a:lnTo>
                <a:close/>
              </a:path>
              <a:path w="518795" h="544830">
                <a:moveTo>
                  <a:pt x="252162" y="34289"/>
                </a:moveTo>
                <a:lnTo>
                  <a:pt x="248872" y="34289"/>
                </a:lnTo>
                <a:lnTo>
                  <a:pt x="252030" y="36829"/>
                </a:lnTo>
                <a:lnTo>
                  <a:pt x="253478" y="39369"/>
                </a:lnTo>
                <a:lnTo>
                  <a:pt x="253423" y="40639"/>
                </a:lnTo>
                <a:lnTo>
                  <a:pt x="253313" y="43179"/>
                </a:lnTo>
                <a:lnTo>
                  <a:pt x="253182" y="44449"/>
                </a:lnTo>
                <a:lnTo>
                  <a:pt x="252557" y="46989"/>
                </a:lnTo>
                <a:lnTo>
                  <a:pt x="253576" y="48259"/>
                </a:lnTo>
                <a:lnTo>
                  <a:pt x="254728" y="49529"/>
                </a:lnTo>
                <a:lnTo>
                  <a:pt x="254991" y="49529"/>
                </a:lnTo>
                <a:lnTo>
                  <a:pt x="255912" y="50799"/>
                </a:lnTo>
                <a:lnTo>
                  <a:pt x="260681" y="50799"/>
                </a:lnTo>
                <a:lnTo>
                  <a:pt x="259695" y="49529"/>
                </a:lnTo>
                <a:lnTo>
                  <a:pt x="258741" y="48259"/>
                </a:lnTo>
                <a:lnTo>
                  <a:pt x="256076" y="46989"/>
                </a:lnTo>
                <a:lnTo>
                  <a:pt x="256076" y="38099"/>
                </a:lnTo>
                <a:lnTo>
                  <a:pt x="255714" y="38099"/>
                </a:lnTo>
                <a:lnTo>
                  <a:pt x="252162" y="34289"/>
                </a:lnTo>
                <a:close/>
              </a:path>
              <a:path w="518795" h="544830">
                <a:moveTo>
                  <a:pt x="309397" y="46989"/>
                </a:moveTo>
                <a:lnTo>
                  <a:pt x="307686" y="46989"/>
                </a:lnTo>
                <a:lnTo>
                  <a:pt x="308278" y="48259"/>
                </a:lnTo>
                <a:lnTo>
                  <a:pt x="308903" y="48259"/>
                </a:lnTo>
                <a:lnTo>
                  <a:pt x="309397" y="46989"/>
                </a:lnTo>
                <a:close/>
              </a:path>
              <a:path w="518795" h="544830">
                <a:moveTo>
                  <a:pt x="360653" y="42275"/>
                </a:moveTo>
                <a:lnTo>
                  <a:pt x="359921" y="44450"/>
                </a:lnTo>
                <a:lnTo>
                  <a:pt x="362290" y="44450"/>
                </a:lnTo>
                <a:lnTo>
                  <a:pt x="363704" y="45720"/>
                </a:lnTo>
                <a:lnTo>
                  <a:pt x="365184" y="46990"/>
                </a:lnTo>
                <a:lnTo>
                  <a:pt x="368507" y="46990"/>
                </a:lnTo>
                <a:lnTo>
                  <a:pt x="370414" y="45720"/>
                </a:lnTo>
                <a:lnTo>
                  <a:pt x="371368" y="43180"/>
                </a:lnTo>
                <a:lnTo>
                  <a:pt x="361895" y="43180"/>
                </a:lnTo>
                <a:lnTo>
                  <a:pt x="360653" y="42275"/>
                </a:lnTo>
                <a:close/>
              </a:path>
              <a:path w="518795" h="544830">
                <a:moveTo>
                  <a:pt x="227525" y="38099"/>
                </a:moveTo>
                <a:lnTo>
                  <a:pt x="222459" y="38099"/>
                </a:lnTo>
                <a:lnTo>
                  <a:pt x="223972" y="39369"/>
                </a:lnTo>
                <a:lnTo>
                  <a:pt x="224433" y="39369"/>
                </a:lnTo>
                <a:lnTo>
                  <a:pt x="224794" y="40639"/>
                </a:lnTo>
                <a:lnTo>
                  <a:pt x="224761" y="41909"/>
                </a:lnTo>
                <a:lnTo>
                  <a:pt x="224169" y="43179"/>
                </a:lnTo>
                <a:lnTo>
                  <a:pt x="215913" y="43179"/>
                </a:lnTo>
                <a:lnTo>
                  <a:pt x="212982" y="45973"/>
                </a:lnTo>
                <a:lnTo>
                  <a:pt x="234301" y="45973"/>
                </a:lnTo>
                <a:lnTo>
                  <a:pt x="232031" y="44449"/>
                </a:lnTo>
                <a:lnTo>
                  <a:pt x="227788" y="44449"/>
                </a:lnTo>
                <a:lnTo>
                  <a:pt x="227952" y="43179"/>
                </a:lnTo>
                <a:lnTo>
                  <a:pt x="228069" y="42275"/>
                </a:lnTo>
                <a:lnTo>
                  <a:pt x="228117" y="41909"/>
                </a:lnTo>
                <a:lnTo>
                  <a:pt x="228380" y="40639"/>
                </a:lnTo>
                <a:lnTo>
                  <a:pt x="227525" y="38099"/>
                </a:lnTo>
                <a:close/>
              </a:path>
              <a:path w="518795" h="544830">
                <a:moveTo>
                  <a:pt x="359033" y="30480"/>
                </a:moveTo>
                <a:lnTo>
                  <a:pt x="357553" y="30480"/>
                </a:lnTo>
                <a:lnTo>
                  <a:pt x="358869" y="31750"/>
                </a:lnTo>
                <a:lnTo>
                  <a:pt x="359790" y="33020"/>
                </a:lnTo>
                <a:lnTo>
                  <a:pt x="362816" y="34290"/>
                </a:lnTo>
                <a:lnTo>
                  <a:pt x="364921" y="35560"/>
                </a:lnTo>
                <a:lnTo>
                  <a:pt x="366697" y="36830"/>
                </a:lnTo>
                <a:lnTo>
                  <a:pt x="367816" y="38100"/>
                </a:lnTo>
                <a:lnTo>
                  <a:pt x="369197" y="39370"/>
                </a:lnTo>
                <a:lnTo>
                  <a:pt x="368474" y="41910"/>
                </a:lnTo>
                <a:lnTo>
                  <a:pt x="367290" y="43180"/>
                </a:lnTo>
                <a:lnTo>
                  <a:pt x="371368" y="43180"/>
                </a:lnTo>
                <a:lnTo>
                  <a:pt x="370217" y="41910"/>
                </a:lnTo>
                <a:lnTo>
                  <a:pt x="369757" y="40640"/>
                </a:lnTo>
                <a:lnTo>
                  <a:pt x="374691" y="40640"/>
                </a:lnTo>
                <a:lnTo>
                  <a:pt x="374691" y="39370"/>
                </a:lnTo>
                <a:lnTo>
                  <a:pt x="372816" y="36830"/>
                </a:lnTo>
                <a:lnTo>
                  <a:pt x="368770" y="34290"/>
                </a:lnTo>
                <a:lnTo>
                  <a:pt x="366434" y="34290"/>
                </a:lnTo>
                <a:lnTo>
                  <a:pt x="362915" y="33020"/>
                </a:lnTo>
                <a:lnTo>
                  <a:pt x="361632" y="31750"/>
                </a:lnTo>
                <a:lnTo>
                  <a:pt x="359033" y="30480"/>
                </a:lnTo>
                <a:close/>
              </a:path>
              <a:path w="518795" h="544830">
                <a:moveTo>
                  <a:pt x="360777" y="41910"/>
                </a:moveTo>
                <a:lnTo>
                  <a:pt x="360152" y="41910"/>
                </a:lnTo>
                <a:lnTo>
                  <a:pt x="360653" y="42275"/>
                </a:lnTo>
                <a:lnTo>
                  <a:pt x="360777" y="41910"/>
                </a:lnTo>
                <a:close/>
              </a:path>
              <a:path w="518795" h="544830">
                <a:moveTo>
                  <a:pt x="306469" y="34289"/>
                </a:moveTo>
                <a:lnTo>
                  <a:pt x="307423" y="35559"/>
                </a:lnTo>
                <a:lnTo>
                  <a:pt x="308213" y="36829"/>
                </a:lnTo>
                <a:lnTo>
                  <a:pt x="308015" y="38099"/>
                </a:lnTo>
                <a:lnTo>
                  <a:pt x="307785" y="39369"/>
                </a:lnTo>
                <a:lnTo>
                  <a:pt x="306042" y="40639"/>
                </a:lnTo>
                <a:lnTo>
                  <a:pt x="307851" y="40639"/>
                </a:lnTo>
                <a:lnTo>
                  <a:pt x="309199" y="41909"/>
                </a:lnTo>
                <a:lnTo>
                  <a:pt x="309824" y="41909"/>
                </a:lnTo>
                <a:lnTo>
                  <a:pt x="309759" y="40639"/>
                </a:lnTo>
                <a:lnTo>
                  <a:pt x="309693" y="39369"/>
                </a:lnTo>
                <a:lnTo>
                  <a:pt x="309627" y="38099"/>
                </a:lnTo>
                <a:lnTo>
                  <a:pt x="308443" y="35559"/>
                </a:lnTo>
                <a:lnTo>
                  <a:pt x="306469" y="34289"/>
                </a:lnTo>
                <a:close/>
              </a:path>
              <a:path w="518795" h="544830">
                <a:moveTo>
                  <a:pt x="374691" y="40640"/>
                </a:moveTo>
                <a:lnTo>
                  <a:pt x="371335" y="40640"/>
                </a:lnTo>
                <a:lnTo>
                  <a:pt x="372421" y="41910"/>
                </a:lnTo>
                <a:lnTo>
                  <a:pt x="374691" y="41910"/>
                </a:lnTo>
                <a:lnTo>
                  <a:pt x="374691" y="40640"/>
                </a:lnTo>
                <a:close/>
              </a:path>
              <a:path w="518795" h="544830">
                <a:moveTo>
                  <a:pt x="231176" y="35559"/>
                </a:moveTo>
                <a:lnTo>
                  <a:pt x="217393" y="35559"/>
                </a:lnTo>
                <a:lnTo>
                  <a:pt x="217253" y="36238"/>
                </a:lnTo>
                <a:lnTo>
                  <a:pt x="217130" y="36829"/>
                </a:lnTo>
                <a:lnTo>
                  <a:pt x="215617" y="36829"/>
                </a:lnTo>
                <a:lnTo>
                  <a:pt x="215255" y="38099"/>
                </a:lnTo>
                <a:lnTo>
                  <a:pt x="229399" y="38099"/>
                </a:lnTo>
                <a:lnTo>
                  <a:pt x="230321" y="36829"/>
                </a:lnTo>
                <a:lnTo>
                  <a:pt x="231176" y="35559"/>
                </a:lnTo>
                <a:close/>
              </a:path>
              <a:path w="518795" h="544830">
                <a:moveTo>
                  <a:pt x="208216" y="35559"/>
                </a:moveTo>
                <a:lnTo>
                  <a:pt x="207788" y="35559"/>
                </a:lnTo>
                <a:lnTo>
                  <a:pt x="207630" y="36238"/>
                </a:lnTo>
                <a:lnTo>
                  <a:pt x="208216" y="35559"/>
                </a:lnTo>
                <a:close/>
              </a:path>
              <a:path w="518795" h="544830">
                <a:moveTo>
                  <a:pt x="250451" y="29209"/>
                </a:moveTo>
                <a:lnTo>
                  <a:pt x="219104" y="29209"/>
                </a:lnTo>
                <a:lnTo>
                  <a:pt x="217295" y="30479"/>
                </a:lnTo>
                <a:lnTo>
                  <a:pt x="216768" y="31749"/>
                </a:lnTo>
                <a:lnTo>
                  <a:pt x="217360" y="34289"/>
                </a:lnTo>
                <a:lnTo>
                  <a:pt x="217689" y="35559"/>
                </a:lnTo>
                <a:lnTo>
                  <a:pt x="231834" y="35559"/>
                </a:lnTo>
                <a:lnTo>
                  <a:pt x="232491" y="34289"/>
                </a:lnTo>
                <a:lnTo>
                  <a:pt x="252162" y="34289"/>
                </a:lnTo>
                <a:lnTo>
                  <a:pt x="250978" y="33019"/>
                </a:lnTo>
                <a:lnTo>
                  <a:pt x="250912" y="30479"/>
                </a:lnTo>
                <a:lnTo>
                  <a:pt x="250451" y="29209"/>
                </a:lnTo>
                <a:close/>
              </a:path>
              <a:path w="518795" h="544830">
                <a:moveTo>
                  <a:pt x="243149" y="34289"/>
                </a:moveTo>
                <a:lnTo>
                  <a:pt x="236406" y="34289"/>
                </a:lnTo>
                <a:lnTo>
                  <a:pt x="239597" y="35559"/>
                </a:lnTo>
                <a:lnTo>
                  <a:pt x="241471" y="35559"/>
                </a:lnTo>
                <a:lnTo>
                  <a:pt x="243149" y="34289"/>
                </a:lnTo>
                <a:close/>
              </a:path>
              <a:path w="518795" h="544830">
                <a:moveTo>
                  <a:pt x="248872" y="34289"/>
                </a:moveTo>
                <a:lnTo>
                  <a:pt x="244136" y="34289"/>
                </a:lnTo>
                <a:lnTo>
                  <a:pt x="244958" y="35559"/>
                </a:lnTo>
                <a:lnTo>
                  <a:pt x="248642" y="35559"/>
                </a:lnTo>
                <a:lnTo>
                  <a:pt x="248872" y="34289"/>
                </a:lnTo>
                <a:close/>
              </a:path>
              <a:path w="518795" h="544830">
                <a:moveTo>
                  <a:pt x="356204" y="29210"/>
                </a:moveTo>
                <a:lnTo>
                  <a:pt x="356204" y="30480"/>
                </a:lnTo>
                <a:lnTo>
                  <a:pt x="357652" y="30480"/>
                </a:lnTo>
                <a:lnTo>
                  <a:pt x="356204" y="29210"/>
                </a:lnTo>
                <a:close/>
              </a:path>
              <a:path w="518795" h="544830">
                <a:moveTo>
                  <a:pt x="223643" y="27939"/>
                </a:moveTo>
                <a:lnTo>
                  <a:pt x="221077" y="29209"/>
                </a:lnTo>
                <a:lnTo>
                  <a:pt x="226011" y="29209"/>
                </a:lnTo>
                <a:lnTo>
                  <a:pt x="223643" y="27939"/>
                </a:lnTo>
                <a:close/>
              </a:path>
              <a:path w="518795" h="544830">
                <a:moveTo>
                  <a:pt x="245090" y="26669"/>
                </a:moveTo>
                <a:lnTo>
                  <a:pt x="241110" y="26669"/>
                </a:lnTo>
                <a:lnTo>
                  <a:pt x="240353" y="27939"/>
                </a:lnTo>
                <a:lnTo>
                  <a:pt x="226275" y="27939"/>
                </a:lnTo>
                <a:lnTo>
                  <a:pt x="226011" y="29209"/>
                </a:lnTo>
                <a:lnTo>
                  <a:pt x="249695" y="29209"/>
                </a:lnTo>
                <a:lnTo>
                  <a:pt x="247721" y="27939"/>
                </a:lnTo>
                <a:lnTo>
                  <a:pt x="245090" y="26669"/>
                </a:lnTo>
                <a:close/>
              </a:path>
              <a:path w="518795" h="544830">
                <a:moveTo>
                  <a:pt x="221801" y="3809"/>
                </a:moveTo>
                <a:lnTo>
                  <a:pt x="205157" y="3809"/>
                </a:lnTo>
                <a:lnTo>
                  <a:pt x="209992" y="5079"/>
                </a:lnTo>
                <a:lnTo>
                  <a:pt x="213841" y="5079"/>
                </a:lnTo>
                <a:lnTo>
                  <a:pt x="217295" y="6349"/>
                </a:lnTo>
                <a:lnTo>
                  <a:pt x="219498" y="6349"/>
                </a:lnTo>
                <a:lnTo>
                  <a:pt x="221242" y="7619"/>
                </a:lnTo>
                <a:lnTo>
                  <a:pt x="225485" y="10159"/>
                </a:lnTo>
                <a:lnTo>
                  <a:pt x="227196" y="12699"/>
                </a:lnTo>
                <a:lnTo>
                  <a:pt x="227722" y="15239"/>
                </a:lnTo>
                <a:lnTo>
                  <a:pt x="228018" y="17779"/>
                </a:lnTo>
                <a:lnTo>
                  <a:pt x="228051" y="19049"/>
                </a:lnTo>
                <a:lnTo>
                  <a:pt x="227426" y="22859"/>
                </a:lnTo>
                <a:lnTo>
                  <a:pt x="226439" y="27939"/>
                </a:lnTo>
                <a:lnTo>
                  <a:pt x="229597" y="27939"/>
                </a:lnTo>
                <a:lnTo>
                  <a:pt x="229761" y="26669"/>
                </a:lnTo>
                <a:lnTo>
                  <a:pt x="230880" y="22859"/>
                </a:lnTo>
                <a:lnTo>
                  <a:pt x="231307" y="20319"/>
                </a:lnTo>
                <a:lnTo>
                  <a:pt x="231232" y="19049"/>
                </a:lnTo>
                <a:lnTo>
                  <a:pt x="231157" y="17779"/>
                </a:lnTo>
                <a:lnTo>
                  <a:pt x="231082" y="16509"/>
                </a:lnTo>
                <a:lnTo>
                  <a:pt x="231007" y="15239"/>
                </a:lnTo>
                <a:lnTo>
                  <a:pt x="230931" y="13969"/>
                </a:lnTo>
                <a:lnTo>
                  <a:pt x="230856" y="12699"/>
                </a:lnTo>
                <a:lnTo>
                  <a:pt x="230781" y="11429"/>
                </a:lnTo>
                <a:lnTo>
                  <a:pt x="228314" y="7619"/>
                </a:lnTo>
                <a:lnTo>
                  <a:pt x="221801" y="3809"/>
                </a:lnTo>
                <a:close/>
              </a:path>
              <a:path w="518795" h="544830">
                <a:moveTo>
                  <a:pt x="233478" y="26669"/>
                </a:moveTo>
                <a:lnTo>
                  <a:pt x="231768" y="26669"/>
                </a:lnTo>
                <a:lnTo>
                  <a:pt x="230090" y="27939"/>
                </a:lnTo>
                <a:lnTo>
                  <a:pt x="235123" y="27939"/>
                </a:lnTo>
                <a:lnTo>
                  <a:pt x="233478" y="26669"/>
                </a:lnTo>
                <a:close/>
              </a:path>
            </a:pathLst>
          </a:custGeom>
          <a:solidFill>
            <a:srgbClr val="FFFFFF"/>
          </a:solidFill>
        </p:spPr>
        <p:txBody>
          <a:bodyPr wrap="square" lIns="0" tIns="0" rIns="0" bIns="0" rtlCol="0"/>
          <a:lstStyle/>
          <a:p>
            <a:endParaRPr/>
          </a:p>
        </p:txBody>
      </p:sp>
      <p:pic>
        <p:nvPicPr>
          <p:cNvPr id="18" name="bg object 18"/>
          <p:cNvPicPr/>
          <p:nvPr/>
        </p:nvPicPr>
        <p:blipFill>
          <a:blip r:embed="rId12" cstate="print"/>
          <a:stretch>
            <a:fillRect/>
          </a:stretch>
        </p:blipFill>
        <p:spPr>
          <a:xfrm>
            <a:off x="10909498" y="366988"/>
            <a:ext cx="182658" cy="195054"/>
          </a:xfrm>
          <a:prstGeom prst="rect">
            <a:avLst/>
          </a:prstGeom>
        </p:spPr>
      </p:pic>
      <p:sp>
        <p:nvSpPr>
          <p:cNvPr id="19" name="bg object 19"/>
          <p:cNvSpPr/>
          <p:nvPr/>
        </p:nvSpPr>
        <p:spPr>
          <a:xfrm>
            <a:off x="10786631" y="174053"/>
            <a:ext cx="427355" cy="436245"/>
          </a:xfrm>
          <a:custGeom>
            <a:avLst/>
            <a:gdLst/>
            <a:ahLst/>
            <a:cxnLst/>
            <a:rect l="l" t="t" r="r" b="b"/>
            <a:pathLst>
              <a:path w="427354" h="436245">
                <a:moveTo>
                  <a:pt x="45237" y="90932"/>
                </a:moveTo>
                <a:lnTo>
                  <a:pt x="36017" y="94513"/>
                </a:lnTo>
                <a:lnTo>
                  <a:pt x="35102" y="94449"/>
                </a:lnTo>
                <a:lnTo>
                  <a:pt x="33286" y="94576"/>
                </a:lnTo>
                <a:lnTo>
                  <a:pt x="32308" y="94513"/>
                </a:lnTo>
                <a:lnTo>
                  <a:pt x="30530" y="93624"/>
                </a:lnTo>
                <a:lnTo>
                  <a:pt x="30403" y="92608"/>
                </a:lnTo>
                <a:lnTo>
                  <a:pt x="30530" y="91363"/>
                </a:lnTo>
                <a:lnTo>
                  <a:pt x="30657" y="91160"/>
                </a:lnTo>
                <a:lnTo>
                  <a:pt x="31153" y="89916"/>
                </a:lnTo>
                <a:lnTo>
                  <a:pt x="31851" y="88925"/>
                </a:lnTo>
                <a:lnTo>
                  <a:pt x="32702" y="88138"/>
                </a:lnTo>
                <a:lnTo>
                  <a:pt x="29514" y="90271"/>
                </a:lnTo>
                <a:lnTo>
                  <a:pt x="25857" y="91821"/>
                </a:lnTo>
                <a:lnTo>
                  <a:pt x="20853" y="92811"/>
                </a:lnTo>
                <a:lnTo>
                  <a:pt x="19278" y="91884"/>
                </a:lnTo>
                <a:lnTo>
                  <a:pt x="19773" y="90246"/>
                </a:lnTo>
                <a:lnTo>
                  <a:pt x="23520" y="84366"/>
                </a:lnTo>
                <a:lnTo>
                  <a:pt x="27343" y="80162"/>
                </a:lnTo>
                <a:lnTo>
                  <a:pt x="31546" y="76352"/>
                </a:lnTo>
                <a:lnTo>
                  <a:pt x="27038" y="79298"/>
                </a:lnTo>
                <a:lnTo>
                  <a:pt x="22898" y="82880"/>
                </a:lnTo>
                <a:lnTo>
                  <a:pt x="17767" y="88468"/>
                </a:lnTo>
                <a:lnTo>
                  <a:pt x="16217" y="90639"/>
                </a:lnTo>
                <a:lnTo>
                  <a:pt x="17564" y="94576"/>
                </a:lnTo>
                <a:lnTo>
                  <a:pt x="19735" y="95504"/>
                </a:lnTo>
                <a:lnTo>
                  <a:pt x="23685" y="95199"/>
                </a:lnTo>
                <a:lnTo>
                  <a:pt x="29870" y="91821"/>
                </a:lnTo>
                <a:lnTo>
                  <a:pt x="29210" y="93129"/>
                </a:lnTo>
                <a:lnTo>
                  <a:pt x="28917" y="94615"/>
                </a:lnTo>
                <a:lnTo>
                  <a:pt x="28917" y="97243"/>
                </a:lnTo>
                <a:lnTo>
                  <a:pt x="29540" y="98386"/>
                </a:lnTo>
                <a:lnTo>
                  <a:pt x="31483" y="99085"/>
                </a:lnTo>
                <a:lnTo>
                  <a:pt x="33223" y="98717"/>
                </a:lnTo>
                <a:lnTo>
                  <a:pt x="37211" y="97764"/>
                </a:lnTo>
                <a:lnTo>
                  <a:pt x="40919" y="95758"/>
                </a:lnTo>
                <a:lnTo>
                  <a:pt x="43954" y="92811"/>
                </a:lnTo>
                <a:lnTo>
                  <a:pt x="44348" y="92113"/>
                </a:lnTo>
                <a:lnTo>
                  <a:pt x="45237" y="90932"/>
                </a:lnTo>
                <a:close/>
              </a:path>
              <a:path w="427354" h="436245">
                <a:moveTo>
                  <a:pt x="53289" y="55943"/>
                </a:moveTo>
                <a:lnTo>
                  <a:pt x="49771" y="59296"/>
                </a:lnTo>
                <a:lnTo>
                  <a:pt x="45859" y="62255"/>
                </a:lnTo>
                <a:lnTo>
                  <a:pt x="40627" y="65379"/>
                </a:lnTo>
                <a:lnTo>
                  <a:pt x="39446" y="65963"/>
                </a:lnTo>
                <a:lnTo>
                  <a:pt x="37045" y="65773"/>
                </a:lnTo>
                <a:lnTo>
                  <a:pt x="35864" y="64617"/>
                </a:lnTo>
                <a:lnTo>
                  <a:pt x="36385" y="62979"/>
                </a:lnTo>
                <a:lnTo>
                  <a:pt x="40589" y="59004"/>
                </a:lnTo>
                <a:lnTo>
                  <a:pt x="33451" y="64020"/>
                </a:lnTo>
                <a:lnTo>
                  <a:pt x="26555" y="69456"/>
                </a:lnTo>
                <a:lnTo>
                  <a:pt x="19888" y="75184"/>
                </a:lnTo>
                <a:lnTo>
                  <a:pt x="8953" y="85153"/>
                </a:lnTo>
                <a:lnTo>
                  <a:pt x="0" y="92252"/>
                </a:lnTo>
                <a:lnTo>
                  <a:pt x="101" y="99085"/>
                </a:lnTo>
                <a:lnTo>
                  <a:pt x="4216" y="97929"/>
                </a:lnTo>
                <a:lnTo>
                  <a:pt x="8953" y="91427"/>
                </a:lnTo>
                <a:lnTo>
                  <a:pt x="30137" y="71615"/>
                </a:lnTo>
                <a:lnTo>
                  <a:pt x="31711" y="71056"/>
                </a:lnTo>
                <a:lnTo>
                  <a:pt x="34645" y="69913"/>
                </a:lnTo>
                <a:lnTo>
                  <a:pt x="38125" y="71259"/>
                </a:lnTo>
                <a:lnTo>
                  <a:pt x="43091" y="69354"/>
                </a:lnTo>
                <a:lnTo>
                  <a:pt x="53289" y="55943"/>
                </a:lnTo>
                <a:close/>
              </a:path>
              <a:path w="427354" h="436245">
                <a:moveTo>
                  <a:pt x="58788" y="78155"/>
                </a:moveTo>
                <a:lnTo>
                  <a:pt x="55105" y="77101"/>
                </a:lnTo>
                <a:lnTo>
                  <a:pt x="49999" y="82524"/>
                </a:lnTo>
                <a:lnTo>
                  <a:pt x="46482" y="85877"/>
                </a:lnTo>
                <a:lnTo>
                  <a:pt x="45326" y="87185"/>
                </a:lnTo>
                <a:lnTo>
                  <a:pt x="45466" y="88696"/>
                </a:lnTo>
                <a:lnTo>
                  <a:pt x="47307" y="88201"/>
                </a:lnTo>
                <a:lnTo>
                  <a:pt x="48818" y="86995"/>
                </a:lnTo>
                <a:lnTo>
                  <a:pt x="50228" y="85775"/>
                </a:lnTo>
                <a:lnTo>
                  <a:pt x="53035" y="83413"/>
                </a:lnTo>
                <a:lnTo>
                  <a:pt x="56680" y="80949"/>
                </a:lnTo>
                <a:lnTo>
                  <a:pt x="58788" y="78155"/>
                </a:lnTo>
                <a:close/>
              </a:path>
              <a:path w="427354" h="436245">
                <a:moveTo>
                  <a:pt x="59080" y="87579"/>
                </a:moveTo>
                <a:lnTo>
                  <a:pt x="55270" y="90309"/>
                </a:lnTo>
                <a:lnTo>
                  <a:pt x="51054" y="92646"/>
                </a:lnTo>
                <a:lnTo>
                  <a:pt x="45631" y="94843"/>
                </a:lnTo>
                <a:lnTo>
                  <a:pt x="43980" y="94970"/>
                </a:lnTo>
                <a:lnTo>
                  <a:pt x="43751" y="93891"/>
                </a:lnTo>
                <a:lnTo>
                  <a:pt x="43789" y="93522"/>
                </a:lnTo>
                <a:lnTo>
                  <a:pt x="43154" y="94780"/>
                </a:lnTo>
                <a:lnTo>
                  <a:pt x="42799" y="96151"/>
                </a:lnTo>
                <a:lnTo>
                  <a:pt x="44119" y="98590"/>
                </a:lnTo>
                <a:lnTo>
                  <a:pt x="45694" y="99148"/>
                </a:lnTo>
                <a:lnTo>
                  <a:pt x="48552" y="98818"/>
                </a:lnTo>
                <a:lnTo>
                  <a:pt x="49834" y="98056"/>
                </a:lnTo>
                <a:lnTo>
                  <a:pt x="54470" y="94780"/>
                </a:lnTo>
                <a:lnTo>
                  <a:pt x="57277" y="91427"/>
                </a:lnTo>
                <a:lnTo>
                  <a:pt x="59080" y="87579"/>
                </a:lnTo>
                <a:close/>
              </a:path>
              <a:path w="427354" h="436245">
                <a:moveTo>
                  <a:pt x="71450" y="85153"/>
                </a:moveTo>
                <a:lnTo>
                  <a:pt x="71120" y="82854"/>
                </a:lnTo>
                <a:lnTo>
                  <a:pt x="70523" y="78651"/>
                </a:lnTo>
                <a:lnTo>
                  <a:pt x="61417" y="87718"/>
                </a:lnTo>
                <a:lnTo>
                  <a:pt x="60566" y="88531"/>
                </a:lnTo>
                <a:lnTo>
                  <a:pt x="59639" y="89712"/>
                </a:lnTo>
                <a:lnTo>
                  <a:pt x="60172" y="90741"/>
                </a:lnTo>
                <a:lnTo>
                  <a:pt x="62141" y="90246"/>
                </a:lnTo>
                <a:lnTo>
                  <a:pt x="71450" y="85153"/>
                </a:lnTo>
                <a:close/>
              </a:path>
              <a:path w="427354" h="436245">
                <a:moveTo>
                  <a:pt x="77038" y="43141"/>
                </a:moveTo>
                <a:lnTo>
                  <a:pt x="74206" y="45008"/>
                </a:lnTo>
                <a:lnTo>
                  <a:pt x="71221" y="46621"/>
                </a:lnTo>
                <a:lnTo>
                  <a:pt x="67005" y="48323"/>
                </a:lnTo>
                <a:lnTo>
                  <a:pt x="65951" y="48717"/>
                </a:lnTo>
                <a:lnTo>
                  <a:pt x="63982" y="48717"/>
                </a:lnTo>
                <a:lnTo>
                  <a:pt x="62598" y="47929"/>
                </a:lnTo>
                <a:lnTo>
                  <a:pt x="62369" y="46875"/>
                </a:lnTo>
                <a:lnTo>
                  <a:pt x="62179" y="46088"/>
                </a:lnTo>
                <a:lnTo>
                  <a:pt x="62471" y="45275"/>
                </a:lnTo>
                <a:lnTo>
                  <a:pt x="62826" y="44551"/>
                </a:lnTo>
                <a:lnTo>
                  <a:pt x="63817" y="42748"/>
                </a:lnTo>
                <a:lnTo>
                  <a:pt x="65392" y="41275"/>
                </a:lnTo>
                <a:lnTo>
                  <a:pt x="62242" y="42748"/>
                </a:lnTo>
                <a:lnTo>
                  <a:pt x="47536" y="48717"/>
                </a:lnTo>
                <a:lnTo>
                  <a:pt x="47853" y="48717"/>
                </a:lnTo>
                <a:lnTo>
                  <a:pt x="47091" y="54533"/>
                </a:lnTo>
                <a:lnTo>
                  <a:pt x="47078" y="54698"/>
                </a:lnTo>
                <a:lnTo>
                  <a:pt x="48945" y="54533"/>
                </a:lnTo>
                <a:lnTo>
                  <a:pt x="50787" y="52793"/>
                </a:lnTo>
                <a:lnTo>
                  <a:pt x="52565" y="51777"/>
                </a:lnTo>
                <a:lnTo>
                  <a:pt x="53505" y="51219"/>
                </a:lnTo>
                <a:lnTo>
                  <a:pt x="54571" y="50622"/>
                </a:lnTo>
                <a:lnTo>
                  <a:pt x="57099" y="50622"/>
                </a:lnTo>
                <a:lnTo>
                  <a:pt x="58229" y="51219"/>
                </a:lnTo>
                <a:lnTo>
                  <a:pt x="62763" y="52565"/>
                </a:lnTo>
                <a:lnTo>
                  <a:pt x="66421" y="51650"/>
                </a:lnTo>
                <a:lnTo>
                  <a:pt x="68097" y="50622"/>
                </a:lnTo>
                <a:lnTo>
                  <a:pt x="69342" y="49872"/>
                </a:lnTo>
                <a:lnTo>
                  <a:pt x="72301" y="48133"/>
                </a:lnTo>
                <a:lnTo>
                  <a:pt x="77038" y="43141"/>
                </a:lnTo>
                <a:close/>
              </a:path>
              <a:path w="427354" h="436245">
                <a:moveTo>
                  <a:pt x="97104" y="57531"/>
                </a:moveTo>
                <a:lnTo>
                  <a:pt x="96316" y="58318"/>
                </a:lnTo>
                <a:lnTo>
                  <a:pt x="95389" y="59131"/>
                </a:lnTo>
                <a:lnTo>
                  <a:pt x="93065" y="58839"/>
                </a:lnTo>
                <a:lnTo>
                  <a:pt x="92341" y="57365"/>
                </a:lnTo>
                <a:lnTo>
                  <a:pt x="92697" y="54927"/>
                </a:lnTo>
                <a:lnTo>
                  <a:pt x="93484" y="53911"/>
                </a:lnTo>
                <a:lnTo>
                  <a:pt x="94310" y="52959"/>
                </a:lnTo>
                <a:lnTo>
                  <a:pt x="92176" y="54241"/>
                </a:lnTo>
                <a:lnTo>
                  <a:pt x="89903" y="55219"/>
                </a:lnTo>
                <a:lnTo>
                  <a:pt x="85432" y="56438"/>
                </a:lnTo>
                <a:lnTo>
                  <a:pt x="83451" y="55880"/>
                </a:lnTo>
                <a:lnTo>
                  <a:pt x="82537" y="54991"/>
                </a:lnTo>
                <a:lnTo>
                  <a:pt x="82702" y="53416"/>
                </a:lnTo>
                <a:lnTo>
                  <a:pt x="83451" y="52463"/>
                </a:lnTo>
                <a:lnTo>
                  <a:pt x="84048" y="51803"/>
                </a:lnTo>
                <a:lnTo>
                  <a:pt x="84772" y="51282"/>
                </a:lnTo>
                <a:lnTo>
                  <a:pt x="85598" y="50888"/>
                </a:lnTo>
                <a:lnTo>
                  <a:pt x="76708" y="54432"/>
                </a:lnTo>
                <a:lnTo>
                  <a:pt x="73621" y="54203"/>
                </a:lnTo>
                <a:lnTo>
                  <a:pt x="71970" y="53187"/>
                </a:lnTo>
                <a:lnTo>
                  <a:pt x="71678" y="51054"/>
                </a:lnTo>
                <a:lnTo>
                  <a:pt x="71843" y="50431"/>
                </a:lnTo>
                <a:lnTo>
                  <a:pt x="72072" y="49872"/>
                </a:lnTo>
                <a:lnTo>
                  <a:pt x="70332" y="51155"/>
                </a:lnTo>
                <a:lnTo>
                  <a:pt x="69342" y="52044"/>
                </a:lnTo>
                <a:lnTo>
                  <a:pt x="68326" y="54305"/>
                </a:lnTo>
                <a:lnTo>
                  <a:pt x="68287" y="55714"/>
                </a:lnTo>
                <a:lnTo>
                  <a:pt x="70002" y="57759"/>
                </a:lnTo>
                <a:lnTo>
                  <a:pt x="71615" y="58013"/>
                </a:lnTo>
                <a:lnTo>
                  <a:pt x="72999" y="57658"/>
                </a:lnTo>
                <a:lnTo>
                  <a:pt x="72859" y="57721"/>
                </a:lnTo>
                <a:lnTo>
                  <a:pt x="74206" y="57365"/>
                </a:lnTo>
                <a:lnTo>
                  <a:pt x="75399" y="56578"/>
                </a:lnTo>
                <a:lnTo>
                  <a:pt x="76936" y="55689"/>
                </a:lnTo>
                <a:lnTo>
                  <a:pt x="77368" y="55524"/>
                </a:lnTo>
                <a:lnTo>
                  <a:pt x="77927" y="55918"/>
                </a:lnTo>
                <a:lnTo>
                  <a:pt x="77965" y="56667"/>
                </a:lnTo>
                <a:lnTo>
                  <a:pt x="78130" y="58280"/>
                </a:lnTo>
                <a:lnTo>
                  <a:pt x="79768" y="59499"/>
                </a:lnTo>
                <a:lnTo>
                  <a:pt x="83096" y="59728"/>
                </a:lnTo>
                <a:lnTo>
                  <a:pt x="84709" y="59042"/>
                </a:lnTo>
                <a:lnTo>
                  <a:pt x="86093" y="58115"/>
                </a:lnTo>
                <a:lnTo>
                  <a:pt x="85991" y="59042"/>
                </a:lnTo>
                <a:lnTo>
                  <a:pt x="86652" y="60083"/>
                </a:lnTo>
                <a:lnTo>
                  <a:pt x="87998" y="60617"/>
                </a:lnTo>
                <a:lnTo>
                  <a:pt x="90525" y="60680"/>
                </a:lnTo>
                <a:lnTo>
                  <a:pt x="96253" y="58902"/>
                </a:lnTo>
                <a:lnTo>
                  <a:pt x="97104" y="57531"/>
                </a:lnTo>
                <a:close/>
              </a:path>
              <a:path w="427354" h="436245">
                <a:moveTo>
                  <a:pt x="104241" y="170065"/>
                </a:moveTo>
                <a:lnTo>
                  <a:pt x="103746" y="168757"/>
                </a:lnTo>
                <a:lnTo>
                  <a:pt x="101879" y="169379"/>
                </a:lnTo>
                <a:lnTo>
                  <a:pt x="98056" y="170827"/>
                </a:lnTo>
                <a:lnTo>
                  <a:pt x="96812" y="167703"/>
                </a:lnTo>
                <a:lnTo>
                  <a:pt x="94208" y="161467"/>
                </a:lnTo>
                <a:lnTo>
                  <a:pt x="93129" y="161861"/>
                </a:lnTo>
                <a:lnTo>
                  <a:pt x="92570" y="162090"/>
                </a:lnTo>
                <a:lnTo>
                  <a:pt x="94107" y="165595"/>
                </a:lnTo>
                <a:lnTo>
                  <a:pt x="95631" y="169151"/>
                </a:lnTo>
                <a:lnTo>
                  <a:pt x="97078" y="172669"/>
                </a:lnTo>
                <a:lnTo>
                  <a:pt x="99402" y="171716"/>
                </a:lnTo>
                <a:lnTo>
                  <a:pt x="101815" y="170853"/>
                </a:lnTo>
                <a:lnTo>
                  <a:pt x="104241" y="170065"/>
                </a:lnTo>
                <a:close/>
              </a:path>
              <a:path w="427354" h="436245">
                <a:moveTo>
                  <a:pt x="107619" y="168935"/>
                </a:moveTo>
                <a:lnTo>
                  <a:pt x="106451" y="165341"/>
                </a:lnTo>
                <a:lnTo>
                  <a:pt x="103911" y="158076"/>
                </a:lnTo>
                <a:lnTo>
                  <a:pt x="103352" y="158242"/>
                </a:lnTo>
                <a:lnTo>
                  <a:pt x="102793" y="158445"/>
                </a:lnTo>
                <a:lnTo>
                  <a:pt x="102273" y="158572"/>
                </a:lnTo>
                <a:lnTo>
                  <a:pt x="103555" y="162179"/>
                </a:lnTo>
                <a:lnTo>
                  <a:pt x="104863" y="165798"/>
                </a:lnTo>
                <a:lnTo>
                  <a:pt x="106083" y="169443"/>
                </a:lnTo>
                <a:lnTo>
                  <a:pt x="107111" y="169113"/>
                </a:lnTo>
                <a:lnTo>
                  <a:pt x="107619" y="168935"/>
                </a:lnTo>
                <a:close/>
              </a:path>
              <a:path w="427354" h="436245">
                <a:moveTo>
                  <a:pt x="115951" y="16294"/>
                </a:moveTo>
                <a:lnTo>
                  <a:pt x="115328" y="16294"/>
                </a:lnTo>
                <a:lnTo>
                  <a:pt x="114706" y="16230"/>
                </a:lnTo>
                <a:lnTo>
                  <a:pt x="114211" y="15811"/>
                </a:lnTo>
                <a:lnTo>
                  <a:pt x="113423" y="15176"/>
                </a:lnTo>
                <a:lnTo>
                  <a:pt x="113220" y="14033"/>
                </a:lnTo>
                <a:lnTo>
                  <a:pt x="113525" y="13081"/>
                </a:lnTo>
                <a:lnTo>
                  <a:pt x="113753" y="12090"/>
                </a:lnTo>
                <a:lnTo>
                  <a:pt x="114477" y="11303"/>
                </a:lnTo>
                <a:lnTo>
                  <a:pt x="115290" y="10718"/>
                </a:lnTo>
                <a:lnTo>
                  <a:pt x="113030" y="11468"/>
                </a:lnTo>
                <a:lnTo>
                  <a:pt x="111150" y="13144"/>
                </a:lnTo>
                <a:lnTo>
                  <a:pt x="110197" y="15252"/>
                </a:lnTo>
                <a:lnTo>
                  <a:pt x="110032" y="15570"/>
                </a:lnTo>
                <a:lnTo>
                  <a:pt x="109969" y="15976"/>
                </a:lnTo>
                <a:lnTo>
                  <a:pt x="110197" y="16205"/>
                </a:lnTo>
                <a:lnTo>
                  <a:pt x="110324" y="16370"/>
                </a:lnTo>
                <a:lnTo>
                  <a:pt x="110718" y="16433"/>
                </a:lnTo>
                <a:lnTo>
                  <a:pt x="112433" y="16764"/>
                </a:lnTo>
                <a:lnTo>
                  <a:pt x="114211" y="16687"/>
                </a:lnTo>
                <a:lnTo>
                  <a:pt x="115951" y="16294"/>
                </a:lnTo>
                <a:close/>
              </a:path>
              <a:path w="427354" h="436245">
                <a:moveTo>
                  <a:pt x="118325" y="164020"/>
                </a:moveTo>
                <a:lnTo>
                  <a:pt x="118224" y="162610"/>
                </a:lnTo>
                <a:lnTo>
                  <a:pt x="118135" y="162280"/>
                </a:lnTo>
                <a:lnTo>
                  <a:pt x="118071" y="162090"/>
                </a:lnTo>
                <a:lnTo>
                  <a:pt x="117970" y="161721"/>
                </a:lnTo>
                <a:lnTo>
                  <a:pt x="117843" y="161531"/>
                </a:lnTo>
                <a:lnTo>
                  <a:pt x="117741" y="161391"/>
                </a:lnTo>
                <a:lnTo>
                  <a:pt x="117538" y="161099"/>
                </a:lnTo>
                <a:lnTo>
                  <a:pt x="116586" y="160591"/>
                </a:lnTo>
                <a:lnTo>
                  <a:pt x="116586" y="164020"/>
                </a:lnTo>
                <a:lnTo>
                  <a:pt x="116243" y="164719"/>
                </a:lnTo>
                <a:lnTo>
                  <a:pt x="116179" y="164846"/>
                </a:lnTo>
                <a:lnTo>
                  <a:pt x="115595" y="165303"/>
                </a:lnTo>
                <a:lnTo>
                  <a:pt x="114604" y="165531"/>
                </a:lnTo>
                <a:lnTo>
                  <a:pt x="112331" y="166154"/>
                </a:lnTo>
                <a:lnTo>
                  <a:pt x="111213" y="166484"/>
                </a:lnTo>
                <a:lnTo>
                  <a:pt x="110032" y="162610"/>
                </a:lnTo>
                <a:lnTo>
                  <a:pt x="111125" y="162280"/>
                </a:lnTo>
                <a:lnTo>
                  <a:pt x="113220" y="161721"/>
                </a:lnTo>
                <a:lnTo>
                  <a:pt x="115874" y="161721"/>
                </a:lnTo>
                <a:lnTo>
                  <a:pt x="116319" y="162090"/>
                </a:lnTo>
                <a:lnTo>
                  <a:pt x="116370" y="162280"/>
                </a:lnTo>
                <a:lnTo>
                  <a:pt x="116459" y="162610"/>
                </a:lnTo>
                <a:lnTo>
                  <a:pt x="116586" y="164020"/>
                </a:lnTo>
                <a:lnTo>
                  <a:pt x="116586" y="160591"/>
                </a:lnTo>
                <a:lnTo>
                  <a:pt x="115023" y="160540"/>
                </a:lnTo>
                <a:lnTo>
                  <a:pt x="115658" y="160083"/>
                </a:lnTo>
                <a:lnTo>
                  <a:pt x="115925" y="159753"/>
                </a:lnTo>
                <a:lnTo>
                  <a:pt x="116281" y="159131"/>
                </a:lnTo>
                <a:lnTo>
                  <a:pt x="116255" y="157492"/>
                </a:lnTo>
                <a:lnTo>
                  <a:pt x="116141" y="157060"/>
                </a:lnTo>
                <a:lnTo>
                  <a:pt x="115760" y="156502"/>
                </a:lnTo>
                <a:lnTo>
                  <a:pt x="115404" y="156210"/>
                </a:lnTo>
                <a:lnTo>
                  <a:pt x="114668" y="155651"/>
                </a:lnTo>
                <a:lnTo>
                  <a:pt x="114668" y="159486"/>
                </a:lnTo>
                <a:lnTo>
                  <a:pt x="114363" y="159753"/>
                </a:lnTo>
                <a:lnTo>
                  <a:pt x="114096" y="160083"/>
                </a:lnTo>
                <a:lnTo>
                  <a:pt x="113106" y="160540"/>
                </a:lnTo>
                <a:lnTo>
                  <a:pt x="112941" y="160540"/>
                </a:lnTo>
                <a:lnTo>
                  <a:pt x="110655" y="161099"/>
                </a:lnTo>
                <a:lnTo>
                  <a:pt x="109677" y="161391"/>
                </a:lnTo>
                <a:lnTo>
                  <a:pt x="109245" y="160083"/>
                </a:lnTo>
                <a:lnTo>
                  <a:pt x="109156" y="159753"/>
                </a:lnTo>
                <a:lnTo>
                  <a:pt x="109080" y="159486"/>
                </a:lnTo>
                <a:lnTo>
                  <a:pt x="108978" y="159131"/>
                </a:lnTo>
                <a:lnTo>
                  <a:pt x="108699" y="158305"/>
                </a:lnTo>
                <a:lnTo>
                  <a:pt x="108610" y="158051"/>
                </a:lnTo>
                <a:lnTo>
                  <a:pt x="109575" y="157746"/>
                </a:lnTo>
                <a:lnTo>
                  <a:pt x="110566" y="157492"/>
                </a:lnTo>
                <a:lnTo>
                  <a:pt x="112014" y="157060"/>
                </a:lnTo>
                <a:lnTo>
                  <a:pt x="113944" y="157060"/>
                </a:lnTo>
                <a:lnTo>
                  <a:pt x="114414" y="157492"/>
                </a:lnTo>
                <a:lnTo>
                  <a:pt x="114503" y="157746"/>
                </a:lnTo>
                <a:lnTo>
                  <a:pt x="114617" y="158051"/>
                </a:lnTo>
                <a:lnTo>
                  <a:pt x="114668" y="159486"/>
                </a:lnTo>
                <a:lnTo>
                  <a:pt x="114668" y="155651"/>
                </a:lnTo>
                <a:lnTo>
                  <a:pt x="114503" y="155511"/>
                </a:lnTo>
                <a:lnTo>
                  <a:pt x="112839" y="155511"/>
                </a:lnTo>
                <a:lnTo>
                  <a:pt x="110134" y="156210"/>
                </a:lnTo>
                <a:lnTo>
                  <a:pt x="108318" y="156705"/>
                </a:lnTo>
                <a:lnTo>
                  <a:pt x="106616" y="157251"/>
                </a:lnTo>
                <a:lnTo>
                  <a:pt x="107721" y="160540"/>
                </a:lnTo>
                <a:lnTo>
                  <a:pt x="110159" y="168160"/>
                </a:lnTo>
                <a:lnTo>
                  <a:pt x="111747" y="167703"/>
                </a:lnTo>
                <a:lnTo>
                  <a:pt x="116255" y="166484"/>
                </a:lnTo>
                <a:lnTo>
                  <a:pt x="116420" y="166484"/>
                </a:lnTo>
                <a:lnTo>
                  <a:pt x="117500" y="165735"/>
                </a:lnTo>
                <a:lnTo>
                  <a:pt x="117906" y="164846"/>
                </a:lnTo>
                <a:lnTo>
                  <a:pt x="118325" y="164020"/>
                </a:lnTo>
                <a:close/>
              </a:path>
              <a:path w="427354" h="436245">
                <a:moveTo>
                  <a:pt x="122834" y="3187"/>
                </a:moveTo>
                <a:lnTo>
                  <a:pt x="122796" y="2832"/>
                </a:lnTo>
                <a:lnTo>
                  <a:pt x="120129" y="3911"/>
                </a:lnTo>
                <a:lnTo>
                  <a:pt x="119799" y="4114"/>
                </a:lnTo>
                <a:lnTo>
                  <a:pt x="116154" y="5588"/>
                </a:lnTo>
                <a:lnTo>
                  <a:pt x="115290" y="5880"/>
                </a:lnTo>
                <a:lnTo>
                  <a:pt x="111937" y="7162"/>
                </a:lnTo>
                <a:lnTo>
                  <a:pt x="108458" y="8153"/>
                </a:lnTo>
                <a:lnTo>
                  <a:pt x="101904" y="10718"/>
                </a:lnTo>
                <a:lnTo>
                  <a:pt x="98653" y="12357"/>
                </a:lnTo>
                <a:lnTo>
                  <a:pt x="96189" y="14719"/>
                </a:lnTo>
                <a:lnTo>
                  <a:pt x="95529" y="15316"/>
                </a:lnTo>
                <a:lnTo>
                  <a:pt x="94919" y="16065"/>
                </a:lnTo>
                <a:lnTo>
                  <a:pt x="94640" y="17246"/>
                </a:lnTo>
                <a:lnTo>
                  <a:pt x="94538" y="17640"/>
                </a:lnTo>
                <a:lnTo>
                  <a:pt x="94996" y="18630"/>
                </a:lnTo>
                <a:lnTo>
                  <a:pt x="95821" y="18859"/>
                </a:lnTo>
                <a:lnTo>
                  <a:pt x="89954" y="20739"/>
                </a:lnTo>
                <a:lnTo>
                  <a:pt x="90131" y="20739"/>
                </a:lnTo>
                <a:lnTo>
                  <a:pt x="85293" y="24345"/>
                </a:lnTo>
                <a:lnTo>
                  <a:pt x="82143" y="29235"/>
                </a:lnTo>
                <a:lnTo>
                  <a:pt x="81419" y="30429"/>
                </a:lnTo>
                <a:lnTo>
                  <a:pt x="80860" y="32194"/>
                </a:lnTo>
                <a:lnTo>
                  <a:pt x="82054" y="32981"/>
                </a:lnTo>
                <a:lnTo>
                  <a:pt x="82537" y="33350"/>
                </a:lnTo>
                <a:lnTo>
                  <a:pt x="83108" y="33350"/>
                </a:lnTo>
                <a:lnTo>
                  <a:pt x="85178" y="32981"/>
                </a:lnTo>
                <a:lnTo>
                  <a:pt x="87045" y="32588"/>
                </a:lnTo>
                <a:lnTo>
                  <a:pt x="88061" y="31699"/>
                </a:lnTo>
                <a:lnTo>
                  <a:pt x="86550" y="29933"/>
                </a:lnTo>
                <a:lnTo>
                  <a:pt x="87172" y="28257"/>
                </a:lnTo>
                <a:lnTo>
                  <a:pt x="92036" y="23355"/>
                </a:lnTo>
                <a:lnTo>
                  <a:pt x="96088" y="20739"/>
                </a:lnTo>
                <a:lnTo>
                  <a:pt x="99860" y="19253"/>
                </a:lnTo>
                <a:lnTo>
                  <a:pt x="99593" y="18986"/>
                </a:lnTo>
                <a:lnTo>
                  <a:pt x="99187" y="18630"/>
                </a:lnTo>
                <a:lnTo>
                  <a:pt x="99148" y="17246"/>
                </a:lnTo>
                <a:lnTo>
                  <a:pt x="99568" y="16624"/>
                </a:lnTo>
                <a:lnTo>
                  <a:pt x="99999" y="16065"/>
                </a:lnTo>
                <a:lnTo>
                  <a:pt x="103098" y="12357"/>
                </a:lnTo>
                <a:lnTo>
                  <a:pt x="107467" y="9728"/>
                </a:lnTo>
                <a:lnTo>
                  <a:pt x="112204" y="8648"/>
                </a:lnTo>
                <a:lnTo>
                  <a:pt x="112331" y="8648"/>
                </a:lnTo>
                <a:lnTo>
                  <a:pt x="112814" y="9004"/>
                </a:lnTo>
                <a:lnTo>
                  <a:pt x="114261" y="9537"/>
                </a:lnTo>
                <a:lnTo>
                  <a:pt x="115252" y="9537"/>
                </a:lnTo>
                <a:lnTo>
                  <a:pt x="118833" y="9004"/>
                </a:lnTo>
                <a:lnTo>
                  <a:pt x="117957" y="9004"/>
                </a:lnTo>
                <a:lnTo>
                  <a:pt x="119049" y="8648"/>
                </a:lnTo>
                <a:lnTo>
                  <a:pt x="119214" y="8648"/>
                </a:lnTo>
                <a:lnTo>
                  <a:pt x="119735" y="7429"/>
                </a:lnTo>
                <a:lnTo>
                  <a:pt x="119278" y="7162"/>
                </a:lnTo>
                <a:lnTo>
                  <a:pt x="119240" y="6934"/>
                </a:lnTo>
                <a:lnTo>
                  <a:pt x="119151" y="6540"/>
                </a:lnTo>
                <a:lnTo>
                  <a:pt x="119735" y="5880"/>
                </a:lnTo>
                <a:lnTo>
                  <a:pt x="120624" y="5029"/>
                </a:lnTo>
                <a:lnTo>
                  <a:pt x="121615" y="4241"/>
                </a:lnTo>
                <a:lnTo>
                  <a:pt x="122834" y="3187"/>
                </a:lnTo>
                <a:close/>
              </a:path>
              <a:path w="427354" h="436245">
                <a:moveTo>
                  <a:pt x="129870" y="163766"/>
                </a:moveTo>
                <a:lnTo>
                  <a:pt x="129743" y="163271"/>
                </a:lnTo>
                <a:lnTo>
                  <a:pt x="129667" y="162814"/>
                </a:lnTo>
                <a:lnTo>
                  <a:pt x="129578" y="162382"/>
                </a:lnTo>
                <a:lnTo>
                  <a:pt x="127139" y="162775"/>
                </a:lnTo>
                <a:lnTo>
                  <a:pt x="124739" y="163207"/>
                </a:lnTo>
                <a:lnTo>
                  <a:pt x="122339" y="163728"/>
                </a:lnTo>
                <a:lnTo>
                  <a:pt x="121450" y="159918"/>
                </a:lnTo>
                <a:lnTo>
                  <a:pt x="125958" y="159029"/>
                </a:lnTo>
                <a:lnTo>
                  <a:pt x="128193" y="158673"/>
                </a:lnTo>
                <a:lnTo>
                  <a:pt x="128054" y="157784"/>
                </a:lnTo>
                <a:lnTo>
                  <a:pt x="127965" y="157353"/>
                </a:lnTo>
                <a:lnTo>
                  <a:pt x="123418" y="158140"/>
                </a:lnTo>
                <a:lnTo>
                  <a:pt x="121158" y="158635"/>
                </a:lnTo>
                <a:lnTo>
                  <a:pt x="120294" y="155219"/>
                </a:lnTo>
                <a:lnTo>
                  <a:pt x="125323" y="154241"/>
                </a:lnTo>
                <a:lnTo>
                  <a:pt x="127863" y="153835"/>
                </a:lnTo>
                <a:lnTo>
                  <a:pt x="127571" y="152463"/>
                </a:lnTo>
                <a:lnTo>
                  <a:pt x="124447" y="152984"/>
                </a:lnTo>
                <a:lnTo>
                  <a:pt x="121386" y="153581"/>
                </a:lnTo>
                <a:lnTo>
                  <a:pt x="118325" y="154241"/>
                </a:lnTo>
                <a:lnTo>
                  <a:pt x="120230" y="161658"/>
                </a:lnTo>
                <a:lnTo>
                  <a:pt x="121081" y="165404"/>
                </a:lnTo>
                <a:lnTo>
                  <a:pt x="123977" y="164782"/>
                </a:lnTo>
                <a:lnTo>
                  <a:pt x="126911" y="164223"/>
                </a:lnTo>
                <a:lnTo>
                  <a:pt x="129870" y="163766"/>
                </a:lnTo>
                <a:close/>
              </a:path>
              <a:path w="427354" h="436245">
                <a:moveTo>
                  <a:pt x="134099" y="158178"/>
                </a:moveTo>
                <a:lnTo>
                  <a:pt x="131356" y="158178"/>
                </a:lnTo>
                <a:lnTo>
                  <a:pt x="132232" y="163398"/>
                </a:lnTo>
                <a:lnTo>
                  <a:pt x="133883" y="163398"/>
                </a:lnTo>
                <a:lnTo>
                  <a:pt x="133743" y="162420"/>
                </a:lnTo>
                <a:lnTo>
                  <a:pt x="133616" y="161531"/>
                </a:lnTo>
                <a:lnTo>
                  <a:pt x="133502" y="160832"/>
                </a:lnTo>
                <a:lnTo>
                  <a:pt x="133451" y="160540"/>
                </a:lnTo>
                <a:lnTo>
                  <a:pt x="133350" y="159918"/>
                </a:lnTo>
                <a:lnTo>
                  <a:pt x="133261" y="159359"/>
                </a:lnTo>
                <a:lnTo>
                  <a:pt x="133184" y="158864"/>
                </a:lnTo>
                <a:lnTo>
                  <a:pt x="133096" y="158305"/>
                </a:lnTo>
                <a:lnTo>
                  <a:pt x="134099" y="158178"/>
                </a:lnTo>
                <a:close/>
              </a:path>
              <a:path w="427354" h="436245">
                <a:moveTo>
                  <a:pt x="135724" y="3810"/>
                </a:moveTo>
                <a:lnTo>
                  <a:pt x="135064" y="3810"/>
                </a:lnTo>
                <a:lnTo>
                  <a:pt x="134442" y="3784"/>
                </a:lnTo>
                <a:lnTo>
                  <a:pt x="133845" y="3657"/>
                </a:lnTo>
                <a:lnTo>
                  <a:pt x="132892" y="3492"/>
                </a:lnTo>
                <a:lnTo>
                  <a:pt x="131876" y="3187"/>
                </a:lnTo>
                <a:lnTo>
                  <a:pt x="130759" y="1676"/>
                </a:lnTo>
                <a:lnTo>
                  <a:pt x="130924" y="330"/>
                </a:lnTo>
                <a:lnTo>
                  <a:pt x="131838" y="0"/>
                </a:lnTo>
                <a:lnTo>
                  <a:pt x="128714" y="558"/>
                </a:lnTo>
                <a:lnTo>
                  <a:pt x="125793" y="2235"/>
                </a:lnTo>
                <a:lnTo>
                  <a:pt x="123355" y="5168"/>
                </a:lnTo>
                <a:lnTo>
                  <a:pt x="122961" y="5956"/>
                </a:lnTo>
                <a:lnTo>
                  <a:pt x="123748" y="6667"/>
                </a:lnTo>
                <a:lnTo>
                  <a:pt x="135458" y="4203"/>
                </a:lnTo>
                <a:lnTo>
                  <a:pt x="135724" y="3810"/>
                </a:lnTo>
                <a:close/>
              </a:path>
              <a:path w="427354" h="436245">
                <a:moveTo>
                  <a:pt x="142265" y="162052"/>
                </a:moveTo>
                <a:lnTo>
                  <a:pt x="142074" y="162052"/>
                </a:lnTo>
                <a:lnTo>
                  <a:pt x="141706" y="161696"/>
                </a:lnTo>
                <a:lnTo>
                  <a:pt x="141630" y="161531"/>
                </a:lnTo>
                <a:lnTo>
                  <a:pt x="141541" y="161328"/>
                </a:lnTo>
                <a:lnTo>
                  <a:pt x="141503" y="161201"/>
                </a:lnTo>
                <a:lnTo>
                  <a:pt x="141376" y="160832"/>
                </a:lnTo>
                <a:lnTo>
                  <a:pt x="141287" y="159918"/>
                </a:lnTo>
                <a:lnTo>
                  <a:pt x="141185" y="159359"/>
                </a:lnTo>
                <a:lnTo>
                  <a:pt x="141058" y="158305"/>
                </a:lnTo>
                <a:lnTo>
                  <a:pt x="141046" y="158178"/>
                </a:lnTo>
                <a:lnTo>
                  <a:pt x="140855" y="157721"/>
                </a:lnTo>
                <a:lnTo>
                  <a:pt x="140563" y="157492"/>
                </a:lnTo>
                <a:lnTo>
                  <a:pt x="140296" y="157187"/>
                </a:lnTo>
                <a:lnTo>
                  <a:pt x="139903" y="156997"/>
                </a:lnTo>
                <a:lnTo>
                  <a:pt x="139166" y="156997"/>
                </a:lnTo>
                <a:lnTo>
                  <a:pt x="139903" y="156540"/>
                </a:lnTo>
                <a:lnTo>
                  <a:pt x="140233" y="156210"/>
                </a:lnTo>
                <a:lnTo>
                  <a:pt x="140462" y="155879"/>
                </a:lnTo>
                <a:lnTo>
                  <a:pt x="140792" y="155219"/>
                </a:lnTo>
                <a:lnTo>
                  <a:pt x="140703" y="152730"/>
                </a:lnTo>
                <a:lnTo>
                  <a:pt x="139966" y="151841"/>
                </a:lnTo>
                <a:lnTo>
                  <a:pt x="138976" y="151536"/>
                </a:lnTo>
                <a:lnTo>
                  <a:pt x="138976" y="155511"/>
                </a:lnTo>
                <a:lnTo>
                  <a:pt x="138455" y="155879"/>
                </a:lnTo>
                <a:lnTo>
                  <a:pt x="138582" y="155879"/>
                </a:lnTo>
                <a:lnTo>
                  <a:pt x="138163" y="156210"/>
                </a:lnTo>
                <a:lnTo>
                  <a:pt x="137528" y="156400"/>
                </a:lnTo>
                <a:lnTo>
                  <a:pt x="135394" y="156667"/>
                </a:lnTo>
                <a:lnTo>
                  <a:pt x="135077" y="156667"/>
                </a:lnTo>
                <a:lnTo>
                  <a:pt x="132816" y="156972"/>
                </a:lnTo>
                <a:lnTo>
                  <a:pt x="132372" y="154203"/>
                </a:lnTo>
                <a:lnTo>
                  <a:pt x="132334" y="153974"/>
                </a:lnTo>
                <a:lnTo>
                  <a:pt x="132232" y="153377"/>
                </a:lnTo>
                <a:lnTo>
                  <a:pt x="132168" y="153047"/>
                </a:lnTo>
                <a:lnTo>
                  <a:pt x="133591" y="152857"/>
                </a:lnTo>
                <a:lnTo>
                  <a:pt x="135001" y="152730"/>
                </a:lnTo>
                <a:lnTo>
                  <a:pt x="138137" y="152730"/>
                </a:lnTo>
                <a:lnTo>
                  <a:pt x="138557" y="152857"/>
                </a:lnTo>
                <a:lnTo>
                  <a:pt x="138950" y="153377"/>
                </a:lnTo>
                <a:lnTo>
                  <a:pt x="138976" y="155511"/>
                </a:lnTo>
                <a:lnTo>
                  <a:pt x="138976" y="151536"/>
                </a:lnTo>
                <a:lnTo>
                  <a:pt x="138252" y="151307"/>
                </a:lnTo>
                <a:lnTo>
                  <a:pt x="136220" y="151307"/>
                </a:lnTo>
                <a:lnTo>
                  <a:pt x="132041" y="151841"/>
                </a:lnTo>
                <a:lnTo>
                  <a:pt x="130263" y="152133"/>
                </a:lnTo>
                <a:lnTo>
                  <a:pt x="130784" y="154952"/>
                </a:lnTo>
                <a:lnTo>
                  <a:pt x="130835" y="155219"/>
                </a:lnTo>
                <a:lnTo>
                  <a:pt x="130949" y="155879"/>
                </a:lnTo>
                <a:lnTo>
                  <a:pt x="131051" y="156400"/>
                </a:lnTo>
                <a:lnTo>
                  <a:pt x="131152" y="156997"/>
                </a:lnTo>
                <a:lnTo>
                  <a:pt x="131279" y="157721"/>
                </a:lnTo>
                <a:lnTo>
                  <a:pt x="137998" y="157721"/>
                </a:lnTo>
                <a:lnTo>
                  <a:pt x="139369" y="158178"/>
                </a:lnTo>
                <a:lnTo>
                  <a:pt x="139153" y="158178"/>
                </a:lnTo>
                <a:lnTo>
                  <a:pt x="139407" y="158534"/>
                </a:lnTo>
                <a:lnTo>
                  <a:pt x="139471" y="158864"/>
                </a:lnTo>
                <a:lnTo>
                  <a:pt x="139560" y="159359"/>
                </a:lnTo>
                <a:lnTo>
                  <a:pt x="139674" y="159918"/>
                </a:lnTo>
                <a:lnTo>
                  <a:pt x="139763" y="160540"/>
                </a:lnTo>
                <a:lnTo>
                  <a:pt x="139827" y="160832"/>
                </a:lnTo>
                <a:lnTo>
                  <a:pt x="139954" y="161531"/>
                </a:lnTo>
                <a:lnTo>
                  <a:pt x="140068" y="162052"/>
                </a:lnTo>
                <a:lnTo>
                  <a:pt x="140258" y="162420"/>
                </a:lnTo>
                <a:lnTo>
                  <a:pt x="142265" y="162420"/>
                </a:lnTo>
                <a:lnTo>
                  <a:pt x="142265" y="162052"/>
                </a:lnTo>
                <a:close/>
              </a:path>
              <a:path w="427354" h="436245">
                <a:moveTo>
                  <a:pt x="143967" y="58089"/>
                </a:moveTo>
                <a:lnTo>
                  <a:pt x="123469" y="58089"/>
                </a:lnTo>
                <a:lnTo>
                  <a:pt x="123317" y="58343"/>
                </a:lnTo>
                <a:lnTo>
                  <a:pt x="143789" y="58343"/>
                </a:lnTo>
                <a:lnTo>
                  <a:pt x="143967" y="58089"/>
                </a:lnTo>
                <a:close/>
              </a:path>
              <a:path w="427354" h="436245">
                <a:moveTo>
                  <a:pt x="147726" y="24612"/>
                </a:moveTo>
                <a:lnTo>
                  <a:pt x="147205" y="24942"/>
                </a:lnTo>
                <a:lnTo>
                  <a:pt x="146672" y="25298"/>
                </a:lnTo>
                <a:lnTo>
                  <a:pt x="146253" y="25730"/>
                </a:lnTo>
                <a:lnTo>
                  <a:pt x="146773" y="25400"/>
                </a:lnTo>
                <a:lnTo>
                  <a:pt x="147231" y="25006"/>
                </a:lnTo>
                <a:lnTo>
                  <a:pt x="147726" y="24612"/>
                </a:lnTo>
                <a:close/>
              </a:path>
              <a:path w="427354" h="436245">
                <a:moveTo>
                  <a:pt x="148285" y="53225"/>
                </a:moveTo>
                <a:lnTo>
                  <a:pt x="147205" y="53225"/>
                </a:lnTo>
                <a:lnTo>
                  <a:pt x="146913" y="53543"/>
                </a:lnTo>
                <a:lnTo>
                  <a:pt x="148285" y="53225"/>
                </a:lnTo>
                <a:close/>
              </a:path>
              <a:path w="427354" h="436245">
                <a:moveTo>
                  <a:pt x="149898" y="18173"/>
                </a:moveTo>
                <a:lnTo>
                  <a:pt x="147231" y="19545"/>
                </a:lnTo>
                <a:lnTo>
                  <a:pt x="144411" y="20535"/>
                </a:lnTo>
                <a:lnTo>
                  <a:pt x="141478" y="21158"/>
                </a:lnTo>
                <a:lnTo>
                  <a:pt x="140563" y="21323"/>
                </a:lnTo>
                <a:lnTo>
                  <a:pt x="139903" y="20891"/>
                </a:lnTo>
                <a:lnTo>
                  <a:pt x="139763" y="20497"/>
                </a:lnTo>
                <a:lnTo>
                  <a:pt x="139471" y="19024"/>
                </a:lnTo>
                <a:lnTo>
                  <a:pt x="139471" y="17881"/>
                </a:lnTo>
                <a:lnTo>
                  <a:pt x="139700" y="16789"/>
                </a:lnTo>
                <a:lnTo>
                  <a:pt x="130327" y="16370"/>
                </a:lnTo>
                <a:lnTo>
                  <a:pt x="129540" y="16662"/>
                </a:lnTo>
                <a:lnTo>
                  <a:pt x="128854" y="17284"/>
                </a:lnTo>
                <a:lnTo>
                  <a:pt x="128358" y="18275"/>
                </a:lnTo>
                <a:lnTo>
                  <a:pt x="128295" y="18592"/>
                </a:lnTo>
                <a:lnTo>
                  <a:pt x="128549" y="19151"/>
                </a:lnTo>
                <a:lnTo>
                  <a:pt x="130886" y="19189"/>
                </a:lnTo>
                <a:lnTo>
                  <a:pt x="137172" y="17284"/>
                </a:lnTo>
                <a:lnTo>
                  <a:pt x="137896" y="18072"/>
                </a:lnTo>
                <a:lnTo>
                  <a:pt x="138518" y="18796"/>
                </a:lnTo>
                <a:lnTo>
                  <a:pt x="137007" y="20307"/>
                </a:lnTo>
                <a:lnTo>
                  <a:pt x="138353" y="22402"/>
                </a:lnTo>
                <a:lnTo>
                  <a:pt x="140093" y="22313"/>
                </a:lnTo>
                <a:lnTo>
                  <a:pt x="144310" y="21424"/>
                </a:lnTo>
                <a:lnTo>
                  <a:pt x="147332" y="20104"/>
                </a:lnTo>
                <a:lnTo>
                  <a:pt x="149898" y="18173"/>
                </a:lnTo>
                <a:close/>
              </a:path>
              <a:path w="427354" h="436245">
                <a:moveTo>
                  <a:pt x="151549" y="9766"/>
                </a:moveTo>
                <a:lnTo>
                  <a:pt x="149936" y="10414"/>
                </a:lnTo>
                <a:lnTo>
                  <a:pt x="147396" y="11277"/>
                </a:lnTo>
                <a:lnTo>
                  <a:pt x="145097" y="9004"/>
                </a:lnTo>
                <a:lnTo>
                  <a:pt x="145757" y="7226"/>
                </a:lnTo>
                <a:lnTo>
                  <a:pt x="143052" y="4279"/>
                </a:lnTo>
                <a:lnTo>
                  <a:pt x="137756" y="9499"/>
                </a:lnTo>
                <a:lnTo>
                  <a:pt x="134150" y="7391"/>
                </a:lnTo>
                <a:lnTo>
                  <a:pt x="134734" y="5854"/>
                </a:lnTo>
                <a:lnTo>
                  <a:pt x="136055" y="4673"/>
                </a:lnTo>
                <a:lnTo>
                  <a:pt x="137401" y="3721"/>
                </a:lnTo>
                <a:lnTo>
                  <a:pt x="133743" y="6146"/>
                </a:lnTo>
                <a:lnTo>
                  <a:pt x="129870" y="8216"/>
                </a:lnTo>
                <a:lnTo>
                  <a:pt x="124764" y="10350"/>
                </a:lnTo>
                <a:lnTo>
                  <a:pt x="123558" y="10744"/>
                </a:lnTo>
                <a:lnTo>
                  <a:pt x="122529" y="10287"/>
                </a:lnTo>
                <a:lnTo>
                  <a:pt x="121615" y="9791"/>
                </a:lnTo>
                <a:lnTo>
                  <a:pt x="121450" y="8216"/>
                </a:lnTo>
                <a:lnTo>
                  <a:pt x="122339" y="7823"/>
                </a:lnTo>
                <a:lnTo>
                  <a:pt x="120497" y="8382"/>
                </a:lnTo>
                <a:lnTo>
                  <a:pt x="119011" y="9601"/>
                </a:lnTo>
                <a:lnTo>
                  <a:pt x="118491" y="10680"/>
                </a:lnTo>
                <a:lnTo>
                  <a:pt x="119240" y="12877"/>
                </a:lnTo>
                <a:lnTo>
                  <a:pt x="120853" y="13271"/>
                </a:lnTo>
                <a:lnTo>
                  <a:pt x="125958" y="13271"/>
                </a:lnTo>
                <a:lnTo>
                  <a:pt x="129578" y="11531"/>
                </a:lnTo>
                <a:lnTo>
                  <a:pt x="132041" y="8775"/>
                </a:lnTo>
                <a:lnTo>
                  <a:pt x="131711" y="9169"/>
                </a:lnTo>
                <a:lnTo>
                  <a:pt x="131051" y="10287"/>
                </a:lnTo>
                <a:lnTo>
                  <a:pt x="130721" y="11468"/>
                </a:lnTo>
                <a:lnTo>
                  <a:pt x="132105" y="13830"/>
                </a:lnTo>
                <a:lnTo>
                  <a:pt x="134277" y="13665"/>
                </a:lnTo>
                <a:lnTo>
                  <a:pt x="138417" y="12255"/>
                </a:lnTo>
                <a:lnTo>
                  <a:pt x="140792" y="10909"/>
                </a:lnTo>
                <a:lnTo>
                  <a:pt x="142862" y="9169"/>
                </a:lnTo>
                <a:lnTo>
                  <a:pt x="141846" y="10553"/>
                </a:lnTo>
                <a:lnTo>
                  <a:pt x="141516" y="12192"/>
                </a:lnTo>
                <a:lnTo>
                  <a:pt x="141770" y="13144"/>
                </a:lnTo>
                <a:lnTo>
                  <a:pt x="143027" y="13804"/>
                </a:lnTo>
                <a:lnTo>
                  <a:pt x="146939" y="13347"/>
                </a:lnTo>
                <a:lnTo>
                  <a:pt x="149733" y="11925"/>
                </a:lnTo>
                <a:lnTo>
                  <a:pt x="151549" y="9766"/>
                </a:lnTo>
                <a:close/>
              </a:path>
              <a:path w="427354" h="436245">
                <a:moveTo>
                  <a:pt x="152400" y="151180"/>
                </a:moveTo>
                <a:lnTo>
                  <a:pt x="152336" y="150266"/>
                </a:lnTo>
                <a:lnTo>
                  <a:pt x="148755" y="150291"/>
                </a:lnTo>
                <a:lnTo>
                  <a:pt x="145199" y="150495"/>
                </a:lnTo>
                <a:lnTo>
                  <a:pt x="141681" y="150787"/>
                </a:lnTo>
                <a:lnTo>
                  <a:pt x="141706" y="151244"/>
                </a:lnTo>
                <a:lnTo>
                  <a:pt x="141846" y="152171"/>
                </a:lnTo>
                <a:lnTo>
                  <a:pt x="143294" y="152031"/>
                </a:lnTo>
                <a:lnTo>
                  <a:pt x="144767" y="151968"/>
                </a:lnTo>
                <a:lnTo>
                  <a:pt x="146189" y="151879"/>
                </a:lnTo>
                <a:lnTo>
                  <a:pt x="146443" y="155194"/>
                </a:lnTo>
                <a:lnTo>
                  <a:pt x="146748" y="158572"/>
                </a:lnTo>
                <a:lnTo>
                  <a:pt x="146977" y="161925"/>
                </a:lnTo>
                <a:lnTo>
                  <a:pt x="147535" y="161925"/>
                </a:lnTo>
                <a:lnTo>
                  <a:pt x="148653" y="161861"/>
                </a:lnTo>
                <a:lnTo>
                  <a:pt x="148450" y="158508"/>
                </a:lnTo>
                <a:lnTo>
                  <a:pt x="147993" y="151777"/>
                </a:lnTo>
                <a:lnTo>
                  <a:pt x="149440" y="151676"/>
                </a:lnTo>
                <a:lnTo>
                  <a:pt x="150914" y="151638"/>
                </a:lnTo>
                <a:lnTo>
                  <a:pt x="152400" y="151638"/>
                </a:lnTo>
                <a:lnTo>
                  <a:pt x="152400" y="151180"/>
                </a:lnTo>
                <a:close/>
              </a:path>
              <a:path w="427354" h="436245">
                <a:moveTo>
                  <a:pt x="153250" y="26873"/>
                </a:moveTo>
                <a:lnTo>
                  <a:pt x="153111" y="26873"/>
                </a:lnTo>
                <a:lnTo>
                  <a:pt x="152565" y="27368"/>
                </a:lnTo>
                <a:lnTo>
                  <a:pt x="153250" y="26873"/>
                </a:lnTo>
                <a:close/>
              </a:path>
              <a:path w="427354" h="436245">
                <a:moveTo>
                  <a:pt x="156819" y="36334"/>
                </a:moveTo>
                <a:lnTo>
                  <a:pt x="155282" y="36664"/>
                </a:lnTo>
                <a:lnTo>
                  <a:pt x="153911" y="36664"/>
                </a:lnTo>
                <a:lnTo>
                  <a:pt x="151892" y="36334"/>
                </a:lnTo>
                <a:lnTo>
                  <a:pt x="151587" y="36334"/>
                </a:lnTo>
                <a:lnTo>
                  <a:pt x="149631" y="35712"/>
                </a:lnTo>
                <a:lnTo>
                  <a:pt x="150329" y="33743"/>
                </a:lnTo>
                <a:lnTo>
                  <a:pt x="150596" y="33350"/>
                </a:lnTo>
                <a:lnTo>
                  <a:pt x="151968" y="31737"/>
                </a:lnTo>
                <a:lnTo>
                  <a:pt x="151561" y="31737"/>
                </a:lnTo>
                <a:lnTo>
                  <a:pt x="153441" y="31038"/>
                </a:lnTo>
                <a:lnTo>
                  <a:pt x="153695" y="30988"/>
                </a:lnTo>
                <a:lnTo>
                  <a:pt x="155079" y="30391"/>
                </a:lnTo>
                <a:lnTo>
                  <a:pt x="155498" y="30226"/>
                </a:lnTo>
                <a:lnTo>
                  <a:pt x="154470" y="30391"/>
                </a:lnTo>
                <a:lnTo>
                  <a:pt x="153416" y="30391"/>
                </a:lnTo>
                <a:lnTo>
                  <a:pt x="152361" y="30226"/>
                </a:lnTo>
                <a:lnTo>
                  <a:pt x="152044" y="30226"/>
                </a:lnTo>
                <a:lnTo>
                  <a:pt x="151282" y="29933"/>
                </a:lnTo>
                <a:lnTo>
                  <a:pt x="151231" y="29375"/>
                </a:lnTo>
                <a:lnTo>
                  <a:pt x="151066" y="29375"/>
                </a:lnTo>
                <a:lnTo>
                  <a:pt x="151866" y="28155"/>
                </a:lnTo>
                <a:lnTo>
                  <a:pt x="150825" y="28549"/>
                </a:lnTo>
                <a:lnTo>
                  <a:pt x="148920" y="29375"/>
                </a:lnTo>
                <a:lnTo>
                  <a:pt x="146608" y="29375"/>
                </a:lnTo>
                <a:lnTo>
                  <a:pt x="145262" y="28549"/>
                </a:lnTo>
                <a:lnTo>
                  <a:pt x="145199" y="27368"/>
                </a:lnTo>
                <a:lnTo>
                  <a:pt x="145618" y="26517"/>
                </a:lnTo>
                <a:lnTo>
                  <a:pt x="145783" y="26250"/>
                </a:lnTo>
                <a:lnTo>
                  <a:pt x="145986" y="25984"/>
                </a:lnTo>
                <a:lnTo>
                  <a:pt x="146215" y="25730"/>
                </a:lnTo>
                <a:lnTo>
                  <a:pt x="144640" y="26873"/>
                </a:lnTo>
                <a:lnTo>
                  <a:pt x="142862" y="27800"/>
                </a:lnTo>
                <a:lnTo>
                  <a:pt x="138569" y="29375"/>
                </a:lnTo>
                <a:lnTo>
                  <a:pt x="137160" y="29375"/>
                </a:lnTo>
                <a:lnTo>
                  <a:pt x="135483" y="26873"/>
                </a:lnTo>
                <a:lnTo>
                  <a:pt x="135547" y="26517"/>
                </a:lnTo>
                <a:lnTo>
                  <a:pt x="135623" y="26250"/>
                </a:lnTo>
                <a:lnTo>
                  <a:pt x="135686" y="25984"/>
                </a:lnTo>
                <a:lnTo>
                  <a:pt x="135763" y="25730"/>
                </a:lnTo>
                <a:lnTo>
                  <a:pt x="135826" y="25501"/>
                </a:lnTo>
                <a:lnTo>
                  <a:pt x="136385" y="24511"/>
                </a:lnTo>
                <a:lnTo>
                  <a:pt x="135051" y="25501"/>
                </a:lnTo>
                <a:lnTo>
                  <a:pt x="134823" y="25730"/>
                </a:lnTo>
                <a:lnTo>
                  <a:pt x="134721" y="26250"/>
                </a:lnTo>
                <a:lnTo>
                  <a:pt x="134594" y="26873"/>
                </a:lnTo>
                <a:lnTo>
                  <a:pt x="134493" y="27368"/>
                </a:lnTo>
                <a:lnTo>
                  <a:pt x="134442" y="31737"/>
                </a:lnTo>
                <a:lnTo>
                  <a:pt x="135750" y="33350"/>
                </a:lnTo>
                <a:lnTo>
                  <a:pt x="135902" y="33350"/>
                </a:lnTo>
                <a:lnTo>
                  <a:pt x="137007" y="33540"/>
                </a:lnTo>
                <a:lnTo>
                  <a:pt x="140233" y="33540"/>
                </a:lnTo>
                <a:lnTo>
                  <a:pt x="142659" y="32562"/>
                </a:lnTo>
                <a:lnTo>
                  <a:pt x="144272" y="30988"/>
                </a:lnTo>
                <a:lnTo>
                  <a:pt x="145072" y="32169"/>
                </a:lnTo>
                <a:lnTo>
                  <a:pt x="144653" y="32169"/>
                </a:lnTo>
                <a:lnTo>
                  <a:pt x="146977" y="32753"/>
                </a:lnTo>
                <a:lnTo>
                  <a:pt x="148158" y="32562"/>
                </a:lnTo>
                <a:lnTo>
                  <a:pt x="148551" y="32562"/>
                </a:lnTo>
                <a:lnTo>
                  <a:pt x="149733" y="32169"/>
                </a:lnTo>
                <a:lnTo>
                  <a:pt x="150329" y="31940"/>
                </a:lnTo>
                <a:lnTo>
                  <a:pt x="150698" y="31737"/>
                </a:lnTo>
                <a:lnTo>
                  <a:pt x="150888" y="31737"/>
                </a:lnTo>
                <a:lnTo>
                  <a:pt x="150012" y="32753"/>
                </a:lnTo>
                <a:lnTo>
                  <a:pt x="148615" y="34201"/>
                </a:lnTo>
                <a:lnTo>
                  <a:pt x="148158" y="34823"/>
                </a:lnTo>
                <a:lnTo>
                  <a:pt x="148120" y="36334"/>
                </a:lnTo>
                <a:lnTo>
                  <a:pt x="148755" y="37058"/>
                </a:lnTo>
                <a:lnTo>
                  <a:pt x="151739" y="39001"/>
                </a:lnTo>
                <a:lnTo>
                  <a:pt x="155130" y="38442"/>
                </a:lnTo>
                <a:lnTo>
                  <a:pt x="156552" y="36664"/>
                </a:lnTo>
                <a:lnTo>
                  <a:pt x="156819" y="36334"/>
                </a:lnTo>
                <a:close/>
              </a:path>
              <a:path w="427354" h="436245">
                <a:moveTo>
                  <a:pt x="158648" y="42379"/>
                </a:moveTo>
                <a:lnTo>
                  <a:pt x="155892" y="43827"/>
                </a:lnTo>
                <a:lnTo>
                  <a:pt x="153619" y="46228"/>
                </a:lnTo>
                <a:lnTo>
                  <a:pt x="151879" y="49809"/>
                </a:lnTo>
                <a:lnTo>
                  <a:pt x="151549" y="50698"/>
                </a:lnTo>
                <a:lnTo>
                  <a:pt x="151574" y="50888"/>
                </a:lnTo>
                <a:lnTo>
                  <a:pt x="151688" y="51650"/>
                </a:lnTo>
                <a:lnTo>
                  <a:pt x="151777" y="52438"/>
                </a:lnTo>
                <a:lnTo>
                  <a:pt x="152425" y="53454"/>
                </a:lnTo>
                <a:lnTo>
                  <a:pt x="153289" y="53454"/>
                </a:lnTo>
                <a:lnTo>
                  <a:pt x="152107" y="55219"/>
                </a:lnTo>
                <a:lnTo>
                  <a:pt x="150685" y="60286"/>
                </a:lnTo>
                <a:lnTo>
                  <a:pt x="150583" y="60680"/>
                </a:lnTo>
                <a:lnTo>
                  <a:pt x="150545" y="60820"/>
                </a:lnTo>
                <a:lnTo>
                  <a:pt x="147370" y="60871"/>
                </a:lnTo>
                <a:lnTo>
                  <a:pt x="147205" y="60680"/>
                </a:lnTo>
                <a:lnTo>
                  <a:pt x="150583" y="60680"/>
                </a:lnTo>
                <a:lnTo>
                  <a:pt x="150583" y="60286"/>
                </a:lnTo>
                <a:lnTo>
                  <a:pt x="146862" y="60286"/>
                </a:lnTo>
                <a:lnTo>
                  <a:pt x="145859" y="59105"/>
                </a:lnTo>
                <a:lnTo>
                  <a:pt x="145986" y="59105"/>
                </a:lnTo>
                <a:lnTo>
                  <a:pt x="145326" y="58343"/>
                </a:lnTo>
                <a:lnTo>
                  <a:pt x="143802" y="58343"/>
                </a:lnTo>
                <a:lnTo>
                  <a:pt x="143408" y="59105"/>
                </a:lnTo>
                <a:lnTo>
                  <a:pt x="142900" y="60286"/>
                </a:lnTo>
                <a:lnTo>
                  <a:pt x="122110" y="60286"/>
                </a:lnTo>
                <a:lnTo>
                  <a:pt x="123659" y="57759"/>
                </a:lnTo>
                <a:lnTo>
                  <a:pt x="127228" y="51676"/>
                </a:lnTo>
                <a:lnTo>
                  <a:pt x="126949" y="51943"/>
                </a:lnTo>
                <a:lnTo>
                  <a:pt x="123812" y="55753"/>
                </a:lnTo>
                <a:lnTo>
                  <a:pt x="120713" y="60680"/>
                </a:lnTo>
                <a:lnTo>
                  <a:pt x="118287" y="65709"/>
                </a:lnTo>
                <a:lnTo>
                  <a:pt x="116243" y="62814"/>
                </a:lnTo>
                <a:lnTo>
                  <a:pt x="116154" y="62687"/>
                </a:lnTo>
                <a:lnTo>
                  <a:pt x="116065" y="62255"/>
                </a:lnTo>
                <a:lnTo>
                  <a:pt x="116547" y="61010"/>
                </a:lnTo>
                <a:lnTo>
                  <a:pt x="116674" y="60680"/>
                </a:lnTo>
                <a:lnTo>
                  <a:pt x="120700" y="60680"/>
                </a:lnTo>
                <a:lnTo>
                  <a:pt x="120942" y="60286"/>
                </a:lnTo>
                <a:lnTo>
                  <a:pt x="116827" y="60286"/>
                </a:lnTo>
                <a:lnTo>
                  <a:pt x="117576" y="58343"/>
                </a:lnTo>
                <a:lnTo>
                  <a:pt x="117678" y="58089"/>
                </a:lnTo>
                <a:lnTo>
                  <a:pt x="121500" y="51155"/>
                </a:lnTo>
                <a:lnTo>
                  <a:pt x="123113" y="48463"/>
                </a:lnTo>
                <a:lnTo>
                  <a:pt x="125323" y="45212"/>
                </a:lnTo>
                <a:lnTo>
                  <a:pt x="120332" y="48260"/>
                </a:lnTo>
                <a:lnTo>
                  <a:pt x="118897" y="53848"/>
                </a:lnTo>
                <a:lnTo>
                  <a:pt x="118795" y="54203"/>
                </a:lnTo>
                <a:lnTo>
                  <a:pt x="118719" y="54533"/>
                </a:lnTo>
                <a:lnTo>
                  <a:pt x="114922" y="59105"/>
                </a:lnTo>
                <a:lnTo>
                  <a:pt x="114503" y="59626"/>
                </a:lnTo>
                <a:lnTo>
                  <a:pt x="113614" y="60286"/>
                </a:lnTo>
                <a:lnTo>
                  <a:pt x="112890" y="59918"/>
                </a:lnTo>
                <a:lnTo>
                  <a:pt x="112826" y="57759"/>
                </a:lnTo>
                <a:lnTo>
                  <a:pt x="112788" y="56730"/>
                </a:lnTo>
                <a:lnTo>
                  <a:pt x="112737" y="55029"/>
                </a:lnTo>
                <a:lnTo>
                  <a:pt x="112699" y="53848"/>
                </a:lnTo>
                <a:lnTo>
                  <a:pt x="114871" y="47739"/>
                </a:lnTo>
                <a:lnTo>
                  <a:pt x="118732" y="43205"/>
                </a:lnTo>
                <a:lnTo>
                  <a:pt x="118237" y="43561"/>
                </a:lnTo>
                <a:lnTo>
                  <a:pt x="115493" y="45770"/>
                </a:lnTo>
                <a:lnTo>
                  <a:pt x="112877" y="49314"/>
                </a:lnTo>
                <a:lnTo>
                  <a:pt x="110426" y="52438"/>
                </a:lnTo>
                <a:lnTo>
                  <a:pt x="109270" y="53848"/>
                </a:lnTo>
                <a:lnTo>
                  <a:pt x="108369" y="54902"/>
                </a:lnTo>
                <a:lnTo>
                  <a:pt x="107950" y="54902"/>
                </a:lnTo>
                <a:lnTo>
                  <a:pt x="107632" y="54952"/>
                </a:lnTo>
                <a:lnTo>
                  <a:pt x="107632" y="56730"/>
                </a:lnTo>
                <a:lnTo>
                  <a:pt x="107518" y="57099"/>
                </a:lnTo>
                <a:lnTo>
                  <a:pt x="107391" y="57492"/>
                </a:lnTo>
                <a:lnTo>
                  <a:pt x="107315" y="57759"/>
                </a:lnTo>
                <a:lnTo>
                  <a:pt x="107365" y="57492"/>
                </a:lnTo>
                <a:lnTo>
                  <a:pt x="107505" y="57099"/>
                </a:lnTo>
                <a:lnTo>
                  <a:pt x="107632" y="56730"/>
                </a:lnTo>
                <a:lnTo>
                  <a:pt x="107632" y="54952"/>
                </a:lnTo>
                <a:lnTo>
                  <a:pt x="107010" y="55029"/>
                </a:lnTo>
                <a:lnTo>
                  <a:pt x="106197" y="52857"/>
                </a:lnTo>
                <a:lnTo>
                  <a:pt x="106299" y="51384"/>
                </a:lnTo>
                <a:lnTo>
                  <a:pt x="107035" y="49606"/>
                </a:lnTo>
                <a:lnTo>
                  <a:pt x="107162" y="49314"/>
                </a:lnTo>
                <a:lnTo>
                  <a:pt x="107238" y="49110"/>
                </a:lnTo>
                <a:lnTo>
                  <a:pt x="107429" y="48818"/>
                </a:lnTo>
                <a:lnTo>
                  <a:pt x="110363" y="44513"/>
                </a:lnTo>
                <a:lnTo>
                  <a:pt x="111975" y="42608"/>
                </a:lnTo>
                <a:lnTo>
                  <a:pt x="112826" y="40767"/>
                </a:lnTo>
                <a:lnTo>
                  <a:pt x="112928" y="40538"/>
                </a:lnTo>
                <a:lnTo>
                  <a:pt x="116014" y="40538"/>
                </a:lnTo>
                <a:lnTo>
                  <a:pt x="119900" y="38214"/>
                </a:lnTo>
                <a:lnTo>
                  <a:pt x="119900" y="39255"/>
                </a:lnTo>
                <a:lnTo>
                  <a:pt x="121310" y="39573"/>
                </a:lnTo>
                <a:lnTo>
                  <a:pt x="120357" y="39585"/>
                </a:lnTo>
                <a:lnTo>
                  <a:pt x="121412" y="39585"/>
                </a:lnTo>
                <a:lnTo>
                  <a:pt x="128816" y="39585"/>
                </a:lnTo>
                <a:lnTo>
                  <a:pt x="127495" y="40767"/>
                </a:lnTo>
                <a:lnTo>
                  <a:pt x="127228" y="42354"/>
                </a:lnTo>
                <a:lnTo>
                  <a:pt x="127177" y="42608"/>
                </a:lnTo>
                <a:lnTo>
                  <a:pt x="127076" y="43205"/>
                </a:lnTo>
                <a:lnTo>
                  <a:pt x="128092" y="44970"/>
                </a:lnTo>
                <a:lnTo>
                  <a:pt x="129006" y="46685"/>
                </a:lnTo>
                <a:lnTo>
                  <a:pt x="129108" y="46875"/>
                </a:lnTo>
                <a:lnTo>
                  <a:pt x="129247" y="46875"/>
                </a:lnTo>
                <a:lnTo>
                  <a:pt x="131419" y="47739"/>
                </a:lnTo>
                <a:lnTo>
                  <a:pt x="133426" y="47205"/>
                </a:lnTo>
                <a:lnTo>
                  <a:pt x="131978" y="48818"/>
                </a:lnTo>
                <a:lnTo>
                  <a:pt x="132003" y="49606"/>
                </a:lnTo>
                <a:lnTo>
                  <a:pt x="132486" y="50850"/>
                </a:lnTo>
                <a:lnTo>
                  <a:pt x="132613" y="51155"/>
                </a:lnTo>
                <a:lnTo>
                  <a:pt x="132702" y="51384"/>
                </a:lnTo>
                <a:lnTo>
                  <a:pt x="132816" y="51676"/>
                </a:lnTo>
                <a:lnTo>
                  <a:pt x="132918" y="51943"/>
                </a:lnTo>
                <a:lnTo>
                  <a:pt x="133045" y="52235"/>
                </a:lnTo>
                <a:lnTo>
                  <a:pt x="133121" y="52438"/>
                </a:lnTo>
                <a:lnTo>
                  <a:pt x="133299" y="52438"/>
                </a:lnTo>
                <a:lnTo>
                  <a:pt x="135788" y="53225"/>
                </a:lnTo>
                <a:lnTo>
                  <a:pt x="137528" y="53759"/>
                </a:lnTo>
                <a:lnTo>
                  <a:pt x="139547" y="52857"/>
                </a:lnTo>
                <a:lnTo>
                  <a:pt x="139687" y="52857"/>
                </a:lnTo>
                <a:lnTo>
                  <a:pt x="140970" y="51396"/>
                </a:lnTo>
                <a:lnTo>
                  <a:pt x="140855" y="51676"/>
                </a:lnTo>
                <a:lnTo>
                  <a:pt x="140525" y="52235"/>
                </a:lnTo>
                <a:lnTo>
                  <a:pt x="140423" y="52438"/>
                </a:lnTo>
                <a:lnTo>
                  <a:pt x="140360" y="52565"/>
                </a:lnTo>
                <a:lnTo>
                  <a:pt x="140246" y="55753"/>
                </a:lnTo>
                <a:lnTo>
                  <a:pt x="140436" y="56146"/>
                </a:lnTo>
                <a:lnTo>
                  <a:pt x="140843" y="56730"/>
                </a:lnTo>
                <a:lnTo>
                  <a:pt x="141122" y="57099"/>
                </a:lnTo>
                <a:lnTo>
                  <a:pt x="141655" y="57492"/>
                </a:lnTo>
                <a:lnTo>
                  <a:pt x="142354" y="57759"/>
                </a:lnTo>
                <a:lnTo>
                  <a:pt x="143484" y="57759"/>
                </a:lnTo>
                <a:lnTo>
                  <a:pt x="144183" y="57759"/>
                </a:lnTo>
                <a:lnTo>
                  <a:pt x="143967" y="58089"/>
                </a:lnTo>
                <a:lnTo>
                  <a:pt x="145034" y="58089"/>
                </a:lnTo>
                <a:lnTo>
                  <a:pt x="145021" y="57099"/>
                </a:lnTo>
                <a:lnTo>
                  <a:pt x="144995" y="56146"/>
                </a:lnTo>
                <a:lnTo>
                  <a:pt x="145529" y="55029"/>
                </a:lnTo>
                <a:lnTo>
                  <a:pt x="145783" y="54533"/>
                </a:lnTo>
                <a:lnTo>
                  <a:pt x="146024" y="54533"/>
                </a:lnTo>
                <a:lnTo>
                  <a:pt x="146646" y="53848"/>
                </a:lnTo>
                <a:lnTo>
                  <a:pt x="146342" y="53848"/>
                </a:lnTo>
                <a:lnTo>
                  <a:pt x="145999" y="54203"/>
                </a:lnTo>
                <a:lnTo>
                  <a:pt x="145808" y="54495"/>
                </a:lnTo>
                <a:lnTo>
                  <a:pt x="144576" y="54241"/>
                </a:lnTo>
                <a:lnTo>
                  <a:pt x="144576" y="57099"/>
                </a:lnTo>
                <a:lnTo>
                  <a:pt x="144348" y="57492"/>
                </a:lnTo>
                <a:lnTo>
                  <a:pt x="144043" y="57492"/>
                </a:lnTo>
                <a:lnTo>
                  <a:pt x="144576" y="57099"/>
                </a:lnTo>
                <a:lnTo>
                  <a:pt x="144576" y="54241"/>
                </a:lnTo>
                <a:lnTo>
                  <a:pt x="143522" y="54013"/>
                </a:lnTo>
                <a:lnTo>
                  <a:pt x="142290" y="51384"/>
                </a:lnTo>
                <a:lnTo>
                  <a:pt x="142176" y="51155"/>
                </a:lnTo>
                <a:lnTo>
                  <a:pt x="142036" y="50850"/>
                </a:lnTo>
                <a:lnTo>
                  <a:pt x="142367" y="50203"/>
                </a:lnTo>
                <a:lnTo>
                  <a:pt x="143052" y="48818"/>
                </a:lnTo>
                <a:lnTo>
                  <a:pt x="144526" y="48260"/>
                </a:lnTo>
                <a:lnTo>
                  <a:pt x="144310" y="48260"/>
                </a:lnTo>
                <a:lnTo>
                  <a:pt x="143129" y="48463"/>
                </a:lnTo>
                <a:lnTo>
                  <a:pt x="143268" y="48463"/>
                </a:lnTo>
                <a:lnTo>
                  <a:pt x="142138" y="49110"/>
                </a:lnTo>
                <a:lnTo>
                  <a:pt x="140855" y="49606"/>
                </a:lnTo>
                <a:lnTo>
                  <a:pt x="139534" y="50063"/>
                </a:lnTo>
                <a:lnTo>
                  <a:pt x="137960" y="50203"/>
                </a:lnTo>
                <a:lnTo>
                  <a:pt x="136906" y="49314"/>
                </a:lnTo>
                <a:lnTo>
                  <a:pt x="135826" y="48463"/>
                </a:lnTo>
                <a:lnTo>
                  <a:pt x="135750" y="47739"/>
                </a:lnTo>
                <a:lnTo>
                  <a:pt x="135686" y="47205"/>
                </a:lnTo>
                <a:lnTo>
                  <a:pt x="135737" y="46685"/>
                </a:lnTo>
                <a:lnTo>
                  <a:pt x="136309" y="45212"/>
                </a:lnTo>
                <a:lnTo>
                  <a:pt x="136385" y="44970"/>
                </a:lnTo>
                <a:lnTo>
                  <a:pt x="136550" y="44513"/>
                </a:lnTo>
                <a:lnTo>
                  <a:pt x="136613" y="44348"/>
                </a:lnTo>
                <a:lnTo>
                  <a:pt x="138518" y="42354"/>
                </a:lnTo>
                <a:lnTo>
                  <a:pt x="136385" y="42837"/>
                </a:lnTo>
                <a:lnTo>
                  <a:pt x="134429" y="44907"/>
                </a:lnTo>
                <a:lnTo>
                  <a:pt x="132372" y="44221"/>
                </a:lnTo>
                <a:lnTo>
                  <a:pt x="130263" y="43561"/>
                </a:lnTo>
                <a:lnTo>
                  <a:pt x="130175" y="42354"/>
                </a:lnTo>
                <a:lnTo>
                  <a:pt x="130048" y="40767"/>
                </a:lnTo>
                <a:lnTo>
                  <a:pt x="130035" y="40538"/>
                </a:lnTo>
                <a:lnTo>
                  <a:pt x="130568" y="39585"/>
                </a:lnTo>
                <a:lnTo>
                  <a:pt x="130695" y="39357"/>
                </a:lnTo>
                <a:lnTo>
                  <a:pt x="131254" y="38404"/>
                </a:lnTo>
                <a:lnTo>
                  <a:pt x="131368" y="38214"/>
                </a:lnTo>
                <a:lnTo>
                  <a:pt x="131711" y="37617"/>
                </a:lnTo>
                <a:lnTo>
                  <a:pt x="132080" y="36995"/>
                </a:lnTo>
                <a:lnTo>
                  <a:pt x="132156" y="36868"/>
                </a:lnTo>
                <a:lnTo>
                  <a:pt x="132435" y="36601"/>
                </a:lnTo>
                <a:lnTo>
                  <a:pt x="134213" y="35445"/>
                </a:lnTo>
                <a:lnTo>
                  <a:pt x="135318" y="33769"/>
                </a:lnTo>
                <a:lnTo>
                  <a:pt x="135432" y="33616"/>
                </a:lnTo>
                <a:lnTo>
                  <a:pt x="132207" y="35153"/>
                </a:lnTo>
                <a:lnTo>
                  <a:pt x="128854" y="36309"/>
                </a:lnTo>
                <a:lnTo>
                  <a:pt x="124117" y="37426"/>
                </a:lnTo>
                <a:lnTo>
                  <a:pt x="122669" y="37617"/>
                </a:lnTo>
                <a:lnTo>
                  <a:pt x="121932" y="36995"/>
                </a:lnTo>
                <a:lnTo>
                  <a:pt x="121780" y="36868"/>
                </a:lnTo>
                <a:lnTo>
                  <a:pt x="121094" y="36309"/>
                </a:lnTo>
                <a:lnTo>
                  <a:pt x="121145" y="35153"/>
                </a:lnTo>
                <a:lnTo>
                  <a:pt x="121323" y="34861"/>
                </a:lnTo>
                <a:lnTo>
                  <a:pt x="121640" y="34493"/>
                </a:lnTo>
                <a:lnTo>
                  <a:pt x="114376" y="36868"/>
                </a:lnTo>
                <a:lnTo>
                  <a:pt x="112102" y="36144"/>
                </a:lnTo>
                <a:lnTo>
                  <a:pt x="111963" y="35915"/>
                </a:lnTo>
                <a:lnTo>
                  <a:pt x="111277" y="34861"/>
                </a:lnTo>
                <a:lnTo>
                  <a:pt x="111379" y="34493"/>
                </a:lnTo>
                <a:lnTo>
                  <a:pt x="111848" y="33769"/>
                </a:lnTo>
                <a:lnTo>
                  <a:pt x="110134" y="34861"/>
                </a:lnTo>
                <a:lnTo>
                  <a:pt x="108229" y="35915"/>
                </a:lnTo>
                <a:lnTo>
                  <a:pt x="106146" y="35712"/>
                </a:lnTo>
                <a:lnTo>
                  <a:pt x="105079" y="35712"/>
                </a:lnTo>
                <a:lnTo>
                  <a:pt x="104228" y="35153"/>
                </a:lnTo>
                <a:lnTo>
                  <a:pt x="103962" y="34861"/>
                </a:lnTo>
                <a:lnTo>
                  <a:pt x="102730" y="32689"/>
                </a:lnTo>
                <a:lnTo>
                  <a:pt x="103289" y="32105"/>
                </a:lnTo>
                <a:lnTo>
                  <a:pt x="104343" y="31216"/>
                </a:lnTo>
                <a:lnTo>
                  <a:pt x="102400" y="31965"/>
                </a:lnTo>
                <a:lnTo>
                  <a:pt x="100431" y="34366"/>
                </a:lnTo>
                <a:lnTo>
                  <a:pt x="100469" y="34493"/>
                </a:lnTo>
                <a:lnTo>
                  <a:pt x="100571" y="34861"/>
                </a:lnTo>
                <a:lnTo>
                  <a:pt x="100660" y="35153"/>
                </a:lnTo>
                <a:lnTo>
                  <a:pt x="100749" y="35445"/>
                </a:lnTo>
                <a:lnTo>
                  <a:pt x="100825" y="35712"/>
                </a:lnTo>
                <a:lnTo>
                  <a:pt x="100888" y="35915"/>
                </a:lnTo>
                <a:lnTo>
                  <a:pt x="101003" y="36309"/>
                </a:lnTo>
                <a:lnTo>
                  <a:pt x="101092" y="36601"/>
                </a:lnTo>
                <a:lnTo>
                  <a:pt x="103390" y="39027"/>
                </a:lnTo>
                <a:lnTo>
                  <a:pt x="106743" y="38696"/>
                </a:lnTo>
                <a:lnTo>
                  <a:pt x="108254" y="37846"/>
                </a:lnTo>
                <a:lnTo>
                  <a:pt x="109677" y="36995"/>
                </a:lnTo>
                <a:lnTo>
                  <a:pt x="109677" y="38404"/>
                </a:lnTo>
                <a:lnTo>
                  <a:pt x="110896" y="39585"/>
                </a:lnTo>
                <a:lnTo>
                  <a:pt x="111036" y="39585"/>
                </a:lnTo>
                <a:lnTo>
                  <a:pt x="112166" y="40043"/>
                </a:lnTo>
                <a:lnTo>
                  <a:pt x="109118" y="42608"/>
                </a:lnTo>
                <a:lnTo>
                  <a:pt x="108788" y="42837"/>
                </a:lnTo>
                <a:lnTo>
                  <a:pt x="105689" y="46685"/>
                </a:lnTo>
                <a:lnTo>
                  <a:pt x="103124" y="51943"/>
                </a:lnTo>
                <a:lnTo>
                  <a:pt x="102603" y="53225"/>
                </a:lnTo>
                <a:lnTo>
                  <a:pt x="102603" y="55753"/>
                </a:lnTo>
                <a:lnTo>
                  <a:pt x="103162" y="57099"/>
                </a:lnTo>
                <a:lnTo>
                  <a:pt x="105460" y="58343"/>
                </a:lnTo>
                <a:lnTo>
                  <a:pt x="106489" y="58089"/>
                </a:lnTo>
                <a:lnTo>
                  <a:pt x="107200" y="58089"/>
                </a:lnTo>
                <a:lnTo>
                  <a:pt x="107696" y="59626"/>
                </a:lnTo>
                <a:lnTo>
                  <a:pt x="109054" y="60680"/>
                </a:lnTo>
                <a:lnTo>
                  <a:pt x="109982" y="61429"/>
                </a:lnTo>
                <a:lnTo>
                  <a:pt x="111582" y="61429"/>
                </a:lnTo>
                <a:lnTo>
                  <a:pt x="112801" y="60680"/>
                </a:lnTo>
                <a:lnTo>
                  <a:pt x="112826" y="64363"/>
                </a:lnTo>
                <a:lnTo>
                  <a:pt x="114109" y="66725"/>
                </a:lnTo>
                <a:lnTo>
                  <a:pt x="115785" y="67754"/>
                </a:lnTo>
                <a:lnTo>
                  <a:pt x="114846" y="68033"/>
                </a:lnTo>
                <a:lnTo>
                  <a:pt x="115138" y="68033"/>
                </a:lnTo>
                <a:lnTo>
                  <a:pt x="123151" y="75819"/>
                </a:lnTo>
                <a:lnTo>
                  <a:pt x="121970" y="68033"/>
                </a:lnTo>
                <a:lnTo>
                  <a:pt x="120878" y="67284"/>
                </a:lnTo>
                <a:lnTo>
                  <a:pt x="120396" y="66954"/>
                </a:lnTo>
                <a:lnTo>
                  <a:pt x="120421" y="66725"/>
                </a:lnTo>
                <a:lnTo>
                  <a:pt x="120523" y="65709"/>
                </a:lnTo>
                <a:lnTo>
                  <a:pt x="120662" y="64363"/>
                </a:lnTo>
                <a:lnTo>
                  <a:pt x="120713" y="63931"/>
                </a:lnTo>
                <a:lnTo>
                  <a:pt x="120827" y="62814"/>
                </a:lnTo>
                <a:lnTo>
                  <a:pt x="120891" y="62255"/>
                </a:lnTo>
                <a:lnTo>
                  <a:pt x="121869" y="60680"/>
                </a:lnTo>
                <a:lnTo>
                  <a:pt x="142849" y="60680"/>
                </a:lnTo>
                <a:lnTo>
                  <a:pt x="142773" y="61429"/>
                </a:lnTo>
                <a:lnTo>
                  <a:pt x="142659" y="62255"/>
                </a:lnTo>
                <a:lnTo>
                  <a:pt x="142595" y="62687"/>
                </a:lnTo>
                <a:lnTo>
                  <a:pt x="144043" y="64122"/>
                </a:lnTo>
                <a:lnTo>
                  <a:pt x="145618" y="64363"/>
                </a:lnTo>
                <a:lnTo>
                  <a:pt x="147472" y="64363"/>
                </a:lnTo>
                <a:lnTo>
                  <a:pt x="148145" y="63931"/>
                </a:lnTo>
                <a:lnTo>
                  <a:pt x="150101" y="62814"/>
                </a:lnTo>
                <a:lnTo>
                  <a:pt x="151028" y="61010"/>
                </a:lnTo>
                <a:lnTo>
                  <a:pt x="154698" y="60248"/>
                </a:lnTo>
                <a:lnTo>
                  <a:pt x="154305" y="58508"/>
                </a:lnTo>
                <a:lnTo>
                  <a:pt x="153619" y="57683"/>
                </a:lnTo>
                <a:lnTo>
                  <a:pt x="154800" y="54203"/>
                </a:lnTo>
                <a:lnTo>
                  <a:pt x="156222" y="52133"/>
                </a:lnTo>
                <a:lnTo>
                  <a:pt x="156413" y="52133"/>
                </a:lnTo>
                <a:lnTo>
                  <a:pt x="157403" y="50698"/>
                </a:lnTo>
                <a:lnTo>
                  <a:pt x="157073" y="50888"/>
                </a:lnTo>
                <a:lnTo>
                  <a:pt x="156235" y="52108"/>
                </a:lnTo>
                <a:lnTo>
                  <a:pt x="155067" y="51841"/>
                </a:lnTo>
                <a:lnTo>
                  <a:pt x="154279" y="51650"/>
                </a:lnTo>
                <a:lnTo>
                  <a:pt x="153758" y="50888"/>
                </a:lnTo>
                <a:lnTo>
                  <a:pt x="153708" y="49022"/>
                </a:lnTo>
                <a:lnTo>
                  <a:pt x="153949" y="48387"/>
                </a:lnTo>
                <a:lnTo>
                  <a:pt x="155422" y="45669"/>
                </a:lnTo>
                <a:lnTo>
                  <a:pt x="156870" y="43827"/>
                </a:lnTo>
                <a:lnTo>
                  <a:pt x="158648" y="42379"/>
                </a:lnTo>
                <a:close/>
              </a:path>
              <a:path w="427354" h="436245">
                <a:moveTo>
                  <a:pt x="163093" y="161925"/>
                </a:moveTo>
                <a:lnTo>
                  <a:pt x="161823" y="158369"/>
                </a:lnTo>
                <a:lnTo>
                  <a:pt x="161315" y="157099"/>
                </a:lnTo>
                <a:lnTo>
                  <a:pt x="160134" y="154165"/>
                </a:lnTo>
                <a:lnTo>
                  <a:pt x="159410" y="152514"/>
                </a:lnTo>
                <a:lnTo>
                  <a:pt x="159410" y="157099"/>
                </a:lnTo>
                <a:lnTo>
                  <a:pt x="155409" y="157099"/>
                </a:lnTo>
                <a:lnTo>
                  <a:pt x="156083" y="155346"/>
                </a:lnTo>
                <a:lnTo>
                  <a:pt x="156705" y="153644"/>
                </a:lnTo>
                <a:lnTo>
                  <a:pt x="157403" y="152006"/>
                </a:lnTo>
                <a:lnTo>
                  <a:pt x="158788" y="155346"/>
                </a:lnTo>
                <a:lnTo>
                  <a:pt x="159410" y="157099"/>
                </a:lnTo>
                <a:lnTo>
                  <a:pt x="159410" y="152514"/>
                </a:lnTo>
                <a:lnTo>
                  <a:pt x="159194" y="152006"/>
                </a:lnTo>
                <a:lnTo>
                  <a:pt x="158457" y="150291"/>
                </a:lnTo>
                <a:lnTo>
                  <a:pt x="156451" y="150291"/>
                </a:lnTo>
                <a:lnTo>
                  <a:pt x="154889" y="154165"/>
                </a:lnTo>
                <a:lnTo>
                  <a:pt x="153390" y="158051"/>
                </a:lnTo>
                <a:lnTo>
                  <a:pt x="151968" y="161925"/>
                </a:lnTo>
                <a:lnTo>
                  <a:pt x="153644" y="161925"/>
                </a:lnTo>
                <a:lnTo>
                  <a:pt x="154139" y="160604"/>
                </a:lnTo>
                <a:lnTo>
                  <a:pt x="154520" y="159524"/>
                </a:lnTo>
                <a:lnTo>
                  <a:pt x="154978" y="158369"/>
                </a:lnTo>
                <a:lnTo>
                  <a:pt x="159994" y="158369"/>
                </a:lnTo>
                <a:lnTo>
                  <a:pt x="160426" y="159524"/>
                </a:lnTo>
                <a:lnTo>
                  <a:pt x="161239" y="161925"/>
                </a:lnTo>
                <a:lnTo>
                  <a:pt x="163093" y="161925"/>
                </a:lnTo>
                <a:close/>
              </a:path>
              <a:path w="427354" h="436245">
                <a:moveTo>
                  <a:pt x="167792" y="5880"/>
                </a:moveTo>
                <a:lnTo>
                  <a:pt x="164045" y="7721"/>
                </a:lnTo>
                <a:lnTo>
                  <a:pt x="162166" y="8610"/>
                </a:lnTo>
                <a:lnTo>
                  <a:pt x="160921" y="9232"/>
                </a:lnTo>
                <a:lnTo>
                  <a:pt x="159270" y="9829"/>
                </a:lnTo>
                <a:lnTo>
                  <a:pt x="157010" y="8318"/>
                </a:lnTo>
                <a:lnTo>
                  <a:pt x="156972" y="6604"/>
                </a:lnTo>
                <a:lnTo>
                  <a:pt x="158419" y="4305"/>
                </a:lnTo>
                <a:lnTo>
                  <a:pt x="160820" y="3022"/>
                </a:lnTo>
                <a:lnTo>
                  <a:pt x="157365" y="4800"/>
                </a:lnTo>
                <a:lnTo>
                  <a:pt x="154736" y="7556"/>
                </a:lnTo>
                <a:lnTo>
                  <a:pt x="153885" y="9537"/>
                </a:lnTo>
                <a:lnTo>
                  <a:pt x="154406" y="11366"/>
                </a:lnTo>
                <a:lnTo>
                  <a:pt x="154470" y="11696"/>
                </a:lnTo>
                <a:lnTo>
                  <a:pt x="154635" y="12065"/>
                </a:lnTo>
                <a:lnTo>
                  <a:pt x="154901" y="12255"/>
                </a:lnTo>
                <a:lnTo>
                  <a:pt x="155232" y="12458"/>
                </a:lnTo>
                <a:lnTo>
                  <a:pt x="155625" y="12484"/>
                </a:lnTo>
                <a:lnTo>
                  <a:pt x="158978" y="12547"/>
                </a:lnTo>
                <a:lnTo>
                  <a:pt x="161937" y="11404"/>
                </a:lnTo>
                <a:lnTo>
                  <a:pt x="164172" y="9537"/>
                </a:lnTo>
                <a:lnTo>
                  <a:pt x="164274" y="9131"/>
                </a:lnTo>
                <a:lnTo>
                  <a:pt x="164439" y="8775"/>
                </a:lnTo>
                <a:lnTo>
                  <a:pt x="164642" y="8420"/>
                </a:lnTo>
                <a:lnTo>
                  <a:pt x="165366" y="7264"/>
                </a:lnTo>
                <a:lnTo>
                  <a:pt x="166611" y="6578"/>
                </a:lnTo>
                <a:lnTo>
                  <a:pt x="167792" y="5880"/>
                </a:lnTo>
                <a:close/>
              </a:path>
              <a:path w="427354" h="436245">
                <a:moveTo>
                  <a:pt x="175755" y="155486"/>
                </a:moveTo>
                <a:lnTo>
                  <a:pt x="175602" y="154927"/>
                </a:lnTo>
                <a:lnTo>
                  <a:pt x="175514" y="154559"/>
                </a:lnTo>
                <a:lnTo>
                  <a:pt x="175387" y="154139"/>
                </a:lnTo>
                <a:lnTo>
                  <a:pt x="174574" y="153022"/>
                </a:lnTo>
                <a:lnTo>
                  <a:pt x="173951" y="152234"/>
                </a:lnTo>
                <a:lnTo>
                  <a:pt x="173951" y="155714"/>
                </a:lnTo>
                <a:lnTo>
                  <a:pt x="173786" y="157124"/>
                </a:lnTo>
                <a:lnTo>
                  <a:pt x="171615" y="160870"/>
                </a:lnTo>
                <a:lnTo>
                  <a:pt x="166446" y="160870"/>
                </a:lnTo>
                <a:lnTo>
                  <a:pt x="166547" y="159029"/>
                </a:lnTo>
                <a:lnTo>
                  <a:pt x="166636" y="157124"/>
                </a:lnTo>
                <a:lnTo>
                  <a:pt x="166738" y="154139"/>
                </a:lnTo>
                <a:lnTo>
                  <a:pt x="166814" y="151803"/>
                </a:lnTo>
                <a:lnTo>
                  <a:pt x="166801" y="152336"/>
                </a:lnTo>
                <a:lnTo>
                  <a:pt x="171450" y="152336"/>
                </a:lnTo>
                <a:lnTo>
                  <a:pt x="172466" y="152819"/>
                </a:lnTo>
                <a:lnTo>
                  <a:pt x="173647" y="154559"/>
                </a:lnTo>
                <a:lnTo>
                  <a:pt x="173888" y="155486"/>
                </a:lnTo>
                <a:lnTo>
                  <a:pt x="173951" y="155714"/>
                </a:lnTo>
                <a:lnTo>
                  <a:pt x="173951" y="152234"/>
                </a:lnTo>
                <a:lnTo>
                  <a:pt x="173621" y="151803"/>
                </a:lnTo>
                <a:lnTo>
                  <a:pt x="172237" y="151079"/>
                </a:lnTo>
                <a:lnTo>
                  <a:pt x="170421" y="150888"/>
                </a:lnTo>
                <a:lnTo>
                  <a:pt x="168617" y="150723"/>
                </a:lnTo>
                <a:lnTo>
                  <a:pt x="164960" y="150723"/>
                </a:lnTo>
                <a:lnTo>
                  <a:pt x="164909" y="154139"/>
                </a:lnTo>
                <a:lnTo>
                  <a:pt x="164782" y="159321"/>
                </a:lnTo>
                <a:lnTo>
                  <a:pt x="164668" y="162090"/>
                </a:lnTo>
                <a:lnTo>
                  <a:pt x="172643" y="162217"/>
                </a:lnTo>
                <a:lnTo>
                  <a:pt x="171843" y="162585"/>
                </a:lnTo>
                <a:lnTo>
                  <a:pt x="173456" y="161861"/>
                </a:lnTo>
                <a:lnTo>
                  <a:pt x="174091" y="160870"/>
                </a:lnTo>
                <a:lnTo>
                  <a:pt x="174485" y="160274"/>
                </a:lnTo>
                <a:lnTo>
                  <a:pt x="174942" y="159626"/>
                </a:lnTo>
                <a:lnTo>
                  <a:pt x="175133" y="159321"/>
                </a:lnTo>
                <a:lnTo>
                  <a:pt x="175526" y="158280"/>
                </a:lnTo>
                <a:lnTo>
                  <a:pt x="175590" y="157124"/>
                </a:lnTo>
                <a:lnTo>
                  <a:pt x="175729" y="155714"/>
                </a:lnTo>
                <a:lnTo>
                  <a:pt x="175755" y="155486"/>
                </a:lnTo>
                <a:close/>
              </a:path>
              <a:path w="427354" h="436245">
                <a:moveTo>
                  <a:pt x="178714" y="16040"/>
                </a:moveTo>
                <a:lnTo>
                  <a:pt x="165430" y="3390"/>
                </a:lnTo>
                <a:lnTo>
                  <a:pt x="167932" y="4470"/>
                </a:lnTo>
                <a:lnTo>
                  <a:pt x="170230" y="6184"/>
                </a:lnTo>
                <a:lnTo>
                  <a:pt x="171843" y="8382"/>
                </a:lnTo>
                <a:lnTo>
                  <a:pt x="172821" y="9893"/>
                </a:lnTo>
                <a:lnTo>
                  <a:pt x="173647" y="11595"/>
                </a:lnTo>
                <a:lnTo>
                  <a:pt x="173126" y="15049"/>
                </a:lnTo>
                <a:lnTo>
                  <a:pt x="171348" y="16598"/>
                </a:lnTo>
                <a:lnTo>
                  <a:pt x="169303" y="16065"/>
                </a:lnTo>
                <a:lnTo>
                  <a:pt x="168973" y="15875"/>
                </a:lnTo>
                <a:lnTo>
                  <a:pt x="168719" y="15278"/>
                </a:lnTo>
                <a:lnTo>
                  <a:pt x="169633" y="13347"/>
                </a:lnTo>
                <a:lnTo>
                  <a:pt x="170662" y="12293"/>
                </a:lnTo>
                <a:lnTo>
                  <a:pt x="171945" y="11569"/>
                </a:lnTo>
                <a:lnTo>
                  <a:pt x="170561" y="12153"/>
                </a:lnTo>
                <a:lnTo>
                  <a:pt x="169075" y="12522"/>
                </a:lnTo>
                <a:lnTo>
                  <a:pt x="166674" y="12712"/>
                </a:lnTo>
                <a:lnTo>
                  <a:pt x="165684" y="12649"/>
                </a:lnTo>
                <a:lnTo>
                  <a:pt x="164274" y="11531"/>
                </a:lnTo>
                <a:lnTo>
                  <a:pt x="164084" y="10553"/>
                </a:lnTo>
                <a:lnTo>
                  <a:pt x="164236" y="9626"/>
                </a:lnTo>
                <a:lnTo>
                  <a:pt x="163322" y="10553"/>
                </a:lnTo>
                <a:lnTo>
                  <a:pt x="162433" y="11506"/>
                </a:lnTo>
                <a:lnTo>
                  <a:pt x="161213" y="13347"/>
                </a:lnTo>
                <a:lnTo>
                  <a:pt x="161315" y="14922"/>
                </a:lnTo>
                <a:lnTo>
                  <a:pt x="162928" y="15252"/>
                </a:lnTo>
                <a:lnTo>
                  <a:pt x="166052" y="15049"/>
                </a:lnTo>
                <a:lnTo>
                  <a:pt x="168122" y="14820"/>
                </a:lnTo>
                <a:lnTo>
                  <a:pt x="169468" y="13474"/>
                </a:lnTo>
                <a:lnTo>
                  <a:pt x="168681" y="14782"/>
                </a:lnTo>
                <a:lnTo>
                  <a:pt x="167855" y="16040"/>
                </a:lnTo>
                <a:lnTo>
                  <a:pt x="167068" y="17348"/>
                </a:lnTo>
                <a:lnTo>
                  <a:pt x="166649" y="18008"/>
                </a:lnTo>
                <a:lnTo>
                  <a:pt x="166217" y="18757"/>
                </a:lnTo>
                <a:lnTo>
                  <a:pt x="166319" y="19545"/>
                </a:lnTo>
                <a:lnTo>
                  <a:pt x="166509" y="20739"/>
                </a:lnTo>
                <a:lnTo>
                  <a:pt x="167932" y="21386"/>
                </a:lnTo>
                <a:lnTo>
                  <a:pt x="170357" y="20993"/>
                </a:lnTo>
                <a:lnTo>
                  <a:pt x="171373" y="20205"/>
                </a:lnTo>
                <a:lnTo>
                  <a:pt x="173355" y="18592"/>
                </a:lnTo>
                <a:lnTo>
                  <a:pt x="174371" y="17678"/>
                </a:lnTo>
                <a:lnTo>
                  <a:pt x="175463" y="16954"/>
                </a:lnTo>
                <a:lnTo>
                  <a:pt x="176110" y="18173"/>
                </a:lnTo>
                <a:lnTo>
                  <a:pt x="176085" y="19646"/>
                </a:lnTo>
                <a:lnTo>
                  <a:pt x="176936" y="20764"/>
                </a:lnTo>
                <a:lnTo>
                  <a:pt x="177761" y="19850"/>
                </a:lnTo>
                <a:lnTo>
                  <a:pt x="178320" y="18364"/>
                </a:lnTo>
                <a:lnTo>
                  <a:pt x="178714" y="16040"/>
                </a:lnTo>
                <a:close/>
              </a:path>
              <a:path w="427354" h="436245">
                <a:moveTo>
                  <a:pt x="190715" y="31153"/>
                </a:moveTo>
                <a:lnTo>
                  <a:pt x="189674" y="30060"/>
                </a:lnTo>
                <a:lnTo>
                  <a:pt x="189369" y="30060"/>
                </a:lnTo>
                <a:lnTo>
                  <a:pt x="189369" y="31838"/>
                </a:lnTo>
                <a:lnTo>
                  <a:pt x="189369" y="32956"/>
                </a:lnTo>
                <a:lnTo>
                  <a:pt x="188912" y="33413"/>
                </a:lnTo>
                <a:lnTo>
                  <a:pt x="187794" y="33413"/>
                </a:lnTo>
                <a:lnTo>
                  <a:pt x="187337" y="32956"/>
                </a:lnTo>
                <a:lnTo>
                  <a:pt x="187337" y="31838"/>
                </a:lnTo>
                <a:lnTo>
                  <a:pt x="187756" y="31381"/>
                </a:lnTo>
                <a:lnTo>
                  <a:pt x="188912" y="31381"/>
                </a:lnTo>
                <a:lnTo>
                  <a:pt x="189369" y="31838"/>
                </a:lnTo>
                <a:lnTo>
                  <a:pt x="189369" y="30060"/>
                </a:lnTo>
                <a:lnTo>
                  <a:pt x="187071" y="30060"/>
                </a:lnTo>
                <a:lnTo>
                  <a:pt x="185978" y="31153"/>
                </a:lnTo>
                <a:lnTo>
                  <a:pt x="185978" y="33743"/>
                </a:lnTo>
                <a:lnTo>
                  <a:pt x="187071" y="34823"/>
                </a:lnTo>
                <a:lnTo>
                  <a:pt x="189674" y="34823"/>
                </a:lnTo>
                <a:lnTo>
                  <a:pt x="190715" y="33743"/>
                </a:lnTo>
                <a:lnTo>
                  <a:pt x="190715" y="33413"/>
                </a:lnTo>
                <a:lnTo>
                  <a:pt x="190715" y="31381"/>
                </a:lnTo>
                <a:lnTo>
                  <a:pt x="190715" y="31153"/>
                </a:lnTo>
                <a:close/>
              </a:path>
              <a:path w="427354" h="436245">
                <a:moveTo>
                  <a:pt x="232333" y="427380"/>
                </a:moveTo>
                <a:lnTo>
                  <a:pt x="226669" y="427380"/>
                </a:lnTo>
                <a:lnTo>
                  <a:pt x="226314" y="426008"/>
                </a:lnTo>
                <a:lnTo>
                  <a:pt x="226288" y="422656"/>
                </a:lnTo>
                <a:lnTo>
                  <a:pt x="226415" y="422033"/>
                </a:lnTo>
                <a:lnTo>
                  <a:pt x="226834" y="420255"/>
                </a:lnTo>
                <a:lnTo>
                  <a:pt x="223812" y="420255"/>
                </a:lnTo>
                <a:lnTo>
                  <a:pt x="223812" y="417131"/>
                </a:lnTo>
                <a:lnTo>
                  <a:pt x="223418" y="417131"/>
                </a:lnTo>
                <a:lnTo>
                  <a:pt x="223418" y="422656"/>
                </a:lnTo>
                <a:lnTo>
                  <a:pt x="223418" y="426008"/>
                </a:lnTo>
                <a:lnTo>
                  <a:pt x="220230" y="426008"/>
                </a:lnTo>
                <a:lnTo>
                  <a:pt x="220230" y="422656"/>
                </a:lnTo>
                <a:lnTo>
                  <a:pt x="223418" y="422656"/>
                </a:lnTo>
                <a:lnTo>
                  <a:pt x="223418" y="417131"/>
                </a:lnTo>
                <a:lnTo>
                  <a:pt x="220192" y="417131"/>
                </a:lnTo>
                <a:lnTo>
                  <a:pt x="220192" y="420255"/>
                </a:lnTo>
                <a:lnTo>
                  <a:pt x="216115" y="420255"/>
                </a:lnTo>
                <a:lnTo>
                  <a:pt x="216115" y="417131"/>
                </a:lnTo>
                <a:lnTo>
                  <a:pt x="215912" y="417131"/>
                </a:lnTo>
                <a:lnTo>
                  <a:pt x="215912" y="422656"/>
                </a:lnTo>
                <a:lnTo>
                  <a:pt x="215887" y="426008"/>
                </a:lnTo>
                <a:lnTo>
                  <a:pt x="212598" y="426008"/>
                </a:lnTo>
                <a:lnTo>
                  <a:pt x="212661" y="423049"/>
                </a:lnTo>
                <a:lnTo>
                  <a:pt x="212725" y="422656"/>
                </a:lnTo>
                <a:lnTo>
                  <a:pt x="215912" y="422656"/>
                </a:lnTo>
                <a:lnTo>
                  <a:pt x="215912" y="417131"/>
                </a:lnTo>
                <a:lnTo>
                  <a:pt x="212496" y="417131"/>
                </a:lnTo>
                <a:lnTo>
                  <a:pt x="212496" y="420255"/>
                </a:lnTo>
                <a:lnTo>
                  <a:pt x="208381" y="420255"/>
                </a:lnTo>
                <a:lnTo>
                  <a:pt x="208381" y="417131"/>
                </a:lnTo>
                <a:lnTo>
                  <a:pt x="208254" y="417131"/>
                </a:lnTo>
                <a:lnTo>
                  <a:pt x="208254" y="422656"/>
                </a:lnTo>
                <a:lnTo>
                  <a:pt x="208216" y="426008"/>
                </a:lnTo>
                <a:lnTo>
                  <a:pt x="205028" y="426008"/>
                </a:lnTo>
                <a:lnTo>
                  <a:pt x="205028" y="422656"/>
                </a:lnTo>
                <a:lnTo>
                  <a:pt x="208254" y="422656"/>
                </a:lnTo>
                <a:lnTo>
                  <a:pt x="208254" y="417131"/>
                </a:lnTo>
                <a:lnTo>
                  <a:pt x="204736" y="417131"/>
                </a:lnTo>
                <a:lnTo>
                  <a:pt x="204736" y="420255"/>
                </a:lnTo>
                <a:lnTo>
                  <a:pt x="202730" y="420255"/>
                </a:lnTo>
                <a:lnTo>
                  <a:pt x="202272" y="422033"/>
                </a:lnTo>
                <a:lnTo>
                  <a:pt x="202234" y="422325"/>
                </a:lnTo>
                <a:lnTo>
                  <a:pt x="202107" y="423964"/>
                </a:lnTo>
                <a:lnTo>
                  <a:pt x="198615" y="427380"/>
                </a:lnTo>
                <a:lnTo>
                  <a:pt x="192887" y="427380"/>
                </a:lnTo>
                <a:lnTo>
                  <a:pt x="196418" y="433197"/>
                </a:lnTo>
                <a:lnTo>
                  <a:pt x="201383" y="436219"/>
                </a:lnTo>
                <a:lnTo>
                  <a:pt x="224993" y="436219"/>
                </a:lnTo>
                <a:lnTo>
                  <a:pt x="230987" y="432435"/>
                </a:lnTo>
                <a:lnTo>
                  <a:pt x="232333" y="427380"/>
                </a:lnTo>
                <a:close/>
              </a:path>
              <a:path w="427354" h="436245">
                <a:moveTo>
                  <a:pt x="261251" y="4114"/>
                </a:moveTo>
                <a:lnTo>
                  <a:pt x="260680" y="4114"/>
                </a:lnTo>
                <a:lnTo>
                  <a:pt x="259473" y="4305"/>
                </a:lnTo>
                <a:lnTo>
                  <a:pt x="253682" y="6146"/>
                </a:lnTo>
                <a:lnTo>
                  <a:pt x="250063" y="9994"/>
                </a:lnTo>
                <a:lnTo>
                  <a:pt x="248970" y="14528"/>
                </a:lnTo>
                <a:lnTo>
                  <a:pt x="248729" y="15709"/>
                </a:lnTo>
                <a:lnTo>
                  <a:pt x="248780" y="30746"/>
                </a:lnTo>
                <a:lnTo>
                  <a:pt x="250177" y="36144"/>
                </a:lnTo>
                <a:lnTo>
                  <a:pt x="250291" y="36601"/>
                </a:lnTo>
                <a:lnTo>
                  <a:pt x="251802" y="39560"/>
                </a:lnTo>
                <a:lnTo>
                  <a:pt x="253619" y="45859"/>
                </a:lnTo>
                <a:lnTo>
                  <a:pt x="253682" y="46723"/>
                </a:lnTo>
                <a:lnTo>
                  <a:pt x="253758" y="47840"/>
                </a:lnTo>
                <a:lnTo>
                  <a:pt x="253873" y="49415"/>
                </a:lnTo>
                <a:lnTo>
                  <a:pt x="252260" y="52273"/>
                </a:lnTo>
                <a:lnTo>
                  <a:pt x="251142" y="54305"/>
                </a:lnTo>
                <a:lnTo>
                  <a:pt x="243979" y="57365"/>
                </a:lnTo>
                <a:lnTo>
                  <a:pt x="244500" y="59499"/>
                </a:lnTo>
                <a:lnTo>
                  <a:pt x="245198" y="62217"/>
                </a:lnTo>
                <a:lnTo>
                  <a:pt x="253123" y="59499"/>
                </a:lnTo>
                <a:lnTo>
                  <a:pt x="254469" y="58051"/>
                </a:lnTo>
                <a:lnTo>
                  <a:pt x="254977" y="57365"/>
                </a:lnTo>
                <a:lnTo>
                  <a:pt x="256832" y="55359"/>
                </a:lnTo>
                <a:lnTo>
                  <a:pt x="256146" y="51257"/>
                </a:lnTo>
                <a:lnTo>
                  <a:pt x="255257" y="47840"/>
                </a:lnTo>
                <a:lnTo>
                  <a:pt x="257594" y="46723"/>
                </a:lnTo>
                <a:lnTo>
                  <a:pt x="258584" y="44780"/>
                </a:lnTo>
                <a:lnTo>
                  <a:pt x="258978" y="44018"/>
                </a:lnTo>
                <a:lnTo>
                  <a:pt x="258953" y="43700"/>
                </a:lnTo>
                <a:lnTo>
                  <a:pt x="256476" y="38074"/>
                </a:lnTo>
                <a:lnTo>
                  <a:pt x="255473" y="38074"/>
                </a:lnTo>
                <a:lnTo>
                  <a:pt x="254889" y="37223"/>
                </a:lnTo>
                <a:lnTo>
                  <a:pt x="254800" y="36995"/>
                </a:lnTo>
                <a:lnTo>
                  <a:pt x="255638" y="36995"/>
                </a:lnTo>
                <a:lnTo>
                  <a:pt x="256070" y="37223"/>
                </a:lnTo>
                <a:lnTo>
                  <a:pt x="257365" y="37223"/>
                </a:lnTo>
                <a:lnTo>
                  <a:pt x="257365" y="36995"/>
                </a:lnTo>
                <a:lnTo>
                  <a:pt x="257365" y="35648"/>
                </a:lnTo>
                <a:lnTo>
                  <a:pt x="257365" y="35153"/>
                </a:lnTo>
                <a:lnTo>
                  <a:pt x="256717" y="32791"/>
                </a:lnTo>
                <a:lnTo>
                  <a:pt x="256209" y="30746"/>
                </a:lnTo>
                <a:lnTo>
                  <a:pt x="256082" y="30264"/>
                </a:lnTo>
                <a:lnTo>
                  <a:pt x="256032" y="30060"/>
                </a:lnTo>
                <a:lnTo>
                  <a:pt x="256171" y="30060"/>
                </a:lnTo>
                <a:lnTo>
                  <a:pt x="256603" y="30454"/>
                </a:lnTo>
                <a:lnTo>
                  <a:pt x="257238" y="30746"/>
                </a:lnTo>
                <a:lnTo>
                  <a:pt x="257530" y="30746"/>
                </a:lnTo>
                <a:lnTo>
                  <a:pt x="257797" y="30594"/>
                </a:lnTo>
                <a:lnTo>
                  <a:pt x="258051" y="30454"/>
                </a:lnTo>
                <a:lnTo>
                  <a:pt x="258229" y="30264"/>
                </a:lnTo>
                <a:lnTo>
                  <a:pt x="258343" y="28752"/>
                </a:lnTo>
                <a:lnTo>
                  <a:pt x="257962" y="28028"/>
                </a:lnTo>
                <a:lnTo>
                  <a:pt x="257644" y="27241"/>
                </a:lnTo>
                <a:lnTo>
                  <a:pt x="257263" y="26289"/>
                </a:lnTo>
                <a:lnTo>
                  <a:pt x="256882" y="25590"/>
                </a:lnTo>
                <a:lnTo>
                  <a:pt x="255574" y="23456"/>
                </a:lnTo>
                <a:lnTo>
                  <a:pt x="254812" y="22148"/>
                </a:lnTo>
                <a:lnTo>
                  <a:pt x="254660" y="21894"/>
                </a:lnTo>
                <a:lnTo>
                  <a:pt x="254596" y="21755"/>
                </a:lnTo>
                <a:lnTo>
                  <a:pt x="254800" y="21755"/>
                </a:lnTo>
                <a:lnTo>
                  <a:pt x="255295" y="22148"/>
                </a:lnTo>
                <a:lnTo>
                  <a:pt x="256413" y="22898"/>
                </a:lnTo>
                <a:lnTo>
                  <a:pt x="257632" y="23329"/>
                </a:lnTo>
                <a:lnTo>
                  <a:pt x="259448" y="23329"/>
                </a:lnTo>
                <a:lnTo>
                  <a:pt x="259791" y="22898"/>
                </a:lnTo>
                <a:lnTo>
                  <a:pt x="260311" y="22148"/>
                </a:lnTo>
                <a:lnTo>
                  <a:pt x="260426" y="21755"/>
                </a:lnTo>
                <a:lnTo>
                  <a:pt x="260540" y="19977"/>
                </a:lnTo>
                <a:lnTo>
                  <a:pt x="260426" y="17678"/>
                </a:lnTo>
                <a:lnTo>
                  <a:pt x="259105" y="15976"/>
                </a:lnTo>
                <a:lnTo>
                  <a:pt x="257822" y="13931"/>
                </a:lnTo>
                <a:lnTo>
                  <a:pt x="258013" y="14528"/>
                </a:lnTo>
                <a:lnTo>
                  <a:pt x="258711" y="15709"/>
                </a:lnTo>
                <a:lnTo>
                  <a:pt x="259270" y="16459"/>
                </a:lnTo>
                <a:lnTo>
                  <a:pt x="259207" y="18072"/>
                </a:lnTo>
                <a:lnTo>
                  <a:pt x="258775" y="18669"/>
                </a:lnTo>
                <a:lnTo>
                  <a:pt x="257924" y="19621"/>
                </a:lnTo>
                <a:lnTo>
                  <a:pt x="257530" y="19977"/>
                </a:lnTo>
                <a:lnTo>
                  <a:pt x="255879" y="19977"/>
                </a:lnTo>
                <a:lnTo>
                  <a:pt x="254635" y="19621"/>
                </a:lnTo>
                <a:lnTo>
                  <a:pt x="254393" y="19621"/>
                </a:lnTo>
                <a:lnTo>
                  <a:pt x="254508" y="18961"/>
                </a:lnTo>
                <a:lnTo>
                  <a:pt x="253415" y="17475"/>
                </a:lnTo>
                <a:lnTo>
                  <a:pt x="252857" y="17221"/>
                </a:lnTo>
                <a:lnTo>
                  <a:pt x="252425" y="17475"/>
                </a:lnTo>
                <a:lnTo>
                  <a:pt x="252501" y="19812"/>
                </a:lnTo>
                <a:lnTo>
                  <a:pt x="253225" y="21755"/>
                </a:lnTo>
                <a:lnTo>
                  <a:pt x="253492" y="22123"/>
                </a:lnTo>
                <a:lnTo>
                  <a:pt x="254406" y="23329"/>
                </a:lnTo>
                <a:lnTo>
                  <a:pt x="254508" y="23456"/>
                </a:lnTo>
                <a:lnTo>
                  <a:pt x="254762" y="23723"/>
                </a:lnTo>
                <a:lnTo>
                  <a:pt x="254863" y="23888"/>
                </a:lnTo>
                <a:lnTo>
                  <a:pt x="255524" y="24638"/>
                </a:lnTo>
                <a:lnTo>
                  <a:pt x="255993" y="25069"/>
                </a:lnTo>
                <a:lnTo>
                  <a:pt x="256260" y="25400"/>
                </a:lnTo>
                <a:lnTo>
                  <a:pt x="256349" y="26060"/>
                </a:lnTo>
                <a:lnTo>
                  <a:pt x="256438" y="26682"/>
                </a:lnTo>
                <a:lnTo>
                  <a:pt x="256311" y="27012"/>
                </a:lnTo>
                <a:lnTo>
                  <a:pt x="256209" y="27241"/>
                </a:lnTo>
                <a:lnTo>
                  <a:pt x="255460" y="27241"/>
                </a:lnTo>
                <a:lnTo>
                  <a:pt x="255041" y="26898"/>
                </a:lnTo>
                <a:lnTo>
                  <a:pt x="255041" y="28994"/>
                </a:lnTo>
                <a:lnTo>
                  <a:pt x="254762" y="28752"/>
                </a:lnTo>
                <a:lnTo>
                  <a:pt x="254101" y="28028"/>
                </a:lnTo>
                <a:lnTo>
                  <a:pt x="254838" y="28752"/>
                </a:lnTo>
                <a:lnTo>
                  <a:pt x="255041" y="28994"/>
                </a:lnTo>
                <a:lnTo>
                  <a:pt x="255041" y="26898"/>
                </a:lnTo>
                <a:lnTo>
                  <a:pt x="254800" y="26682"/>
                </a:lnTo>
                <a:lnTo>
                  <a:pt x="254647" y="26289"/>
                </a:lnTo>
                <a:lnTo>
                  <a:pt x="254571" y="26060"/>
                </a:lnTo>
                <a:lnTo>
                  <a:pt x="254177" y="25590"/>
                </a:lnTo>
                <a:lnTo>
                  <a:pt x="253809" y="25069"/>
                </a:lnTo>
                <a:lnTo>
                  <a:pt x="253187" y="24638"/>
                </a:lnTo>
                <a:lnTo>
                  <a:pt x="252590" y="24841"/>
                </a:lnTo>
                <a:lnTo>
                  <a:pt x="252590" y="27660"/>
                </a:lnTo>
                <a:lnTo>
                  <a:pt x="253961" y="30060"/>
                </a:lnTo>
                <a:lnTo>
                  <a:pt x="255320" y="32588"/>
                </a:lnTo>
                <a:lnTo>
                  <a:pt x="255651" y="33286"/>
                </a:lnTo>
                <a:lnTo>
                  <a:pt x="255955" y="33807"/>
                </a:lnTo>
                <a:lnTo>
                  <a:pt x="255511" y="35153"/>
                </a:lnTo>
                <a:lnTo>
                  <a:pt x="255435" y="35420"/>
                </a:lnTo>
                <a:lnTo>
                  <a:pt x="255358" y="35648"/>
                </a:lnTo>
                <a:lnTo>
                  <a:pt x="254050" y="33807"/>
                </a:lnTo>
                <a:lnTo>
                  <a:pt x="253834" y="34404"/>
                </a:lnTo>
                <a:lnTo>
                  <a:pt x="253669" y="35153"/>
                </a:lnTo>
                <a:lnTo>
                  <a:pt x="253555" y="35648"/>
                </a:lnTo>
                <a:lnTo>
                  <a:pt x="253453" y="36144"/>
                </a:lnTo>
                <a:lnTo>
                  <a:pt x="253339" y="36601"/>
                </a:lnTo>
                <a:lnTo>
                  <a:pt x="253250" y="36995"/>
                </a:lnTo>
                <a:lnTo>
                  <a:pt x="254368" y="38074"/>
                </a:lnTo>
                <a:lnTo>
                  <a:pt x="256336" y="40449"/>
                </a:lnTo>
                <a:lnTo>
                  <a:pt x="257200" y="41592"/>
                </a:lnTo>
                <a:lnTo>
                  <a:pt x="257175" y="44018"/>
                </a:lnTo>
                <a:lnTo>
                  <a:pt x="257035" y="44488"/>
                </a:lnTo>
                <a:lnTo>
                  <a:pt x="256095" y="44780"/>
                </a:lnTo>
                <a:lnTo>
                  <a:pt x="255181" y="44488"/>
                </a:lnTo>
                <a:lnTo>
                  <a:pt x="255409" y="44488"/>
                </a:lnTo>
                <a:lnTo>
                  <a:pt x="254901" y="44018"/>
                </a:lnTo>
                <a:lnTo>
                  <a:pt x="253707" y="41592"/>
                </a:lnTo>
                <a:lnTo>
                  <a:pt x="253085" y="39751"/>
                </a:lnTo>
                <a:lnTo>
                  <a:pt x="252679" y="37223"/>
                </a:lnTo>
                <a:lnTo>
                  <a:pt x="252564" y="36601"/>
                </a:lnTo>
                <a:lnTo>
                  <a:pt x="252501" y="36144"/>
                </a:lnTo>
                <a:lnTo>
                  <a:pt x="251739" y="34404"/>
                </a:lnTo>
                <a:lnTo>
                  <a:pt x="251637" y="33807"/>
                </a:lnTo>
                <a:lnTo>
                  <a:pt x="251536" y="33286"/>
                </a:lnTo>
                <a:lnTo>
                  <a:pt x="251409" y="32588"/>
                </a:lnTo>
                <a:lnTo>
                  <a:pt x="250659" y="29146"/>
                </a:lnTo>
                <a:lnTo>
                  <a:pt x="250761" y="26682"/>
                </a:lnTo>
                <a:lnTo>
                  <a:pt x="250888" y="22898"/>
                </a:lnTo>
                <a:lnTo>
                  <a:pt x="251002" y="19621"/>
                </a:lnTo>
                <a:lnTo>
                  <a:pt x="251079" y="15709"/>
                </a:lnTo>
                <a:lnTo>
                  <a:pt x="250875" y="15709"/>
                </a:lnTo>
                <a:lnTo>
                  <a:pt x="254203" y="8712"/>
                </a:lnTo>
                <a:lnTo>
                  <a:pt x="256933" y="6743"/>
                </a:lnTo>
                <a:lnTo>
                  <a:pt x="260591" y="4610"/>
                </a:lnTo>
                <a:lnTo>
                  <a:pt x="261251" y="4114"/>
                </a:lnTo>
                <a:close/>
              </a:path>
              <a:path w="427354" h="436245">
                <a:moveTo>
                  <a:pt x="264541" y="152133"/>
                </a:moveTo>
                <a:lnTo>
                  <a:pt x="263220" y="152260"/>
                </a:lnTo>
                <a:lnTo>
                  <a:pt x="262534" y="152361"/>
                </a:lnTo>
                <a:lnTo>
                  <a:pt x="261505" y="154330"/>
                </a:lnTo>
                <a:lnTo>
                  <a:pt x="259600" y="158178"/>
                </a:lnTo>
                <a:lnTo>
                  <a:pt x="256768" y="155028"/>
                </a:lnTo>
                <a:lnTo>
                  <a:pt x="255257" y="153441"/>
                </a:lnTo>
                <a:lnTo>
                  <a:pt x="253911" y="153708"/>
                </a:lnTo>
                <a:lnTo>
                  <a:pt x="253288" y="153809"/>
                </a:lnTo>
                <a:lnTo>
                  <a:pt x="255257" y="155714"/>
                </a:lnTo>
                <a:lnTo>
                  <a:pt x="257162" y="157657"/>
                </a:lnTo>
                <a:lnTo>
                  <a:pt x="258978" y="159562"/>
                </a:lnTo>
                <a:lnTo>
                  <a:pt x="259168" y="161036"/>
                </a:lnTo>
                <a:lnTo>
                  <a:pt x="259397" y="162547"/>
                </a:lnTo>
                <a:lnTo>
                  <a:pt x="259664" y="163995"/>
                </a:lnTo>
                <a:lnTo>
                  <a:pt x="261251" y="163766"/>
                </a:lnTo>
                <a:lnTo>
                  <a:pt x="260654" y="159296"/>
                </a:lnTo>
                <a:lnTo>
                  <a:pt x="261874" y="156895"/>
                </a:lnTo>
                <a:lnTo>
                  <a:pt x="263156" y="154495"/>
                </a:lnTo>
                <a:lnTo>
                  <a:pt x="264541" y="152133"/>
                </a:lnTo>
                <a:close/>
              </a:path>
              <a:path w="427354" h="436245">
                <a:moveTo>
                  <a:pt x="266039" y="13931"/>
                </a:moveTo>
                <a:lnTo>
                  <a:pt x="263093" y="10121"/>
                </a:lnTo>
                <a:lnTo>
                  <a:pt x="263017" y="11671"/>
                </a:lnTo>
                <a:lnTo>
                  <a:pt x="262686" y="12065"/>
                </a:lnTo>
                <a:lnTo>
                  <a:pt x="262369" y="12357"/>
                </a:lnTo>
                <a:lnTo>
                  <a:pt x="262178" y="12585"/>
                </a:lnTo>
                <a:lnTo>
                  <a:pt x="262064" y="12712"/>
                </a:lnTo>
                <a:lnTo>
                  <a:pt x="261340" y="13081"/>
                </a:lnTo>
                <a:lnTo>
                  <a:pt x="258762" y="13081"/>
                </a:lnTo>
                <a:lnTo>
                  <a:pt x="256743" y="12585"/>
                </a:lnTo>
                <a:lnTo>
                  <a:pt x="255536" y="12065"/>
                </a:lnTo>
                <a:lnTo>
                  <a:pt x="256451" y="12585"/>
                </a:lnTo>
                <a:lnTo>
                  <a:pt x="257467" y="13474"/>
                </a:lnTo>
                <a:lnTo>
                  <a:pt x="257822" y="13931"/>
                </a:lnTo>
                <a:lnTo>
                  <a:pt x="259600" y="15709"/>
                </a:lnTo>
                <a:lnTo>
                  <a:pt x="266014" y="15709"/>
                </a:lnTo>
                <a:lnTo>
                  <a:pt x="266039" y="13931"/>
                </a:lnTo>
                <a:close/>
              </a:path>
              <a:path w="427354" h="436245">
                <a:moveTo>
                  <a:pt x="273316" y="9931"/>
                </a:moveTo>
                <a:lnTo>
                  <a:pt x="272491" y="7950"/>
                </a:lnTo>
                <a:lnTo>
                  <a:pt x="269900" y="5194"/>
                </a:lnTo>
                <a:lnTo>
                  <a:pt x="266407" y="3416"/>
                </a:lnTo>
                <a:lnTo>
                  <a:pt x="267589" y="4051"/>
                </a:lnTo>
                <a:lnTo>
                  <a:pt x="268808" y="4762"/>
                </a:lnTo>
                <a:lnTo>
                  <a:pt x="269532" y="5854"/>
                </a:lnTo>
                <a:lnTo>
                  <a:pt x="270230" y="6997"/>
                </a:lnTo>
                <a:lnTo>
                  <a:pt x="270230" y="8712"/>
                </a:lnTo>
                <a:lnTo>
                  <a:pt x="269138" y="9436"/>
                </a:lnTo>
                <a:lnTo>
                  <a:pt x="267957" y="10287"/>
                </a:lnTo>
                <a:lnTo>
                  <a:pt x="266382" y="9690"/>
                </a:lnTo>
                <a:lnTo>
                  <a:pt x="259473" y="6350"/>
                </a:lnTo>
                <a:lnTo>
                  <a:pt x="260654" y="6997"/>
                </a:lnTo>
                <a:lnTo>
                  <a:pt x="263055" y="9956"/>
                </a:lnTo>
                <a:lnTo>
                  <a:pt x="265290" y="11899"/>
                </a:lnTo>
                <a:lnTo>
                  <a:pt x="268249" y="12979"/>
                </a:lnTo>
                <a:lnTo>
                  <a:pt x="271678" y="12915"/>
                </a:lnTo>
                <a:lnTo>
                  <a:pt x="272072" y="12877"/>
                </a:lnTo>
                <a:lnTo>
                  <a:pt x="272592" y="12458"/>
                </a:lnTo>
                <a:lnTo>
                  <a:pt x="272859" y="11760"/>
                </a:lnTo>
                <a:lnTo>
                  <a:pt x="273316" y="9931"/>
                </a:lnTo>
                <a:close/>
              </a:path>
              <a:path w="427354" h="436245">
                <a:moveTo>
                  <a:pt x="273710" y="63639"/>
                </a:moveTo>
                <a:lnTo>
                  <a:pt x="273583" y="62776"/>
                </a:lnTo>
                <a:lnTo>
                  <a:pt x="273481" y="62026"/>
                </a:lnTo>
                <a:lnTo>
                  <a:pt x="273202" y="61468"/>
                </a:lnTo>
                <a:lnTo>
                  <a:pt x="270878" y="59334"/>
                </a:lnTo>
                <a:lnTo>
                  <a:pt x="271145" y="59334"/>
                </a:lnTo>
                <a:lnTo>
                  <a:pt x="269735" y="59004"/>
                </a:lnTo>
                <a:lnTo>
                  <a:pt x="269100" y="58343"/>
                </a:lnTo>
                <a:lnTo>
                  <a:pt x="268185" y="58343"/>
                </a:lnTo>
                <a:lnTo>
                  <a:pt x="268947" y="58610"/>
                </a:lnTo>
                <a:lnTo>
                  <a:pt x="269062" y="59004"/>
                </a:lnTo>
                <a:lnTo>
                  <a:pt x="269163" y="59334"/>
                </a:lnTo>
                <a:lnTo>
                  <a:pt x="269278" y="59728"/>
                </a:lnTo>
                <a:lnTo>
                  <a:pt x="269405" y="60185"/>
                </a:lnTo>
                <a:lnTo>
                  <a:pt x="269468" y="60388"/>
                </a:lnTo>
                <a:lnTo>
                  <a:pt x="269570" y="60706"/>
                </a:lnTo>
                <a:lnTo>
                  <a:pt x="269659" y="61010"/>
                </a:lnTo>
                <a:lnTo>
                  <a:pt x="269748" y="61302"/>
                </a:lnTo>
                <a:lnTo>
                  <a:pt x="269798" y="61468"/>
                </a:lnTo>
                <a:lnTo>
                  <a:pt x="270446" y="62776"/>
                </a:lnTo>
                <a:lnTo>
                  <a:pt x="271513" y="64262"/>
                </a:lnTo>
                <a:lnTo>
                  <a:pt x="272046" y="64846"/>
                </a:lnTo>
                <a:lnTo>
                  <a:pt x="273253" y="64846"/>
                </a:lnTo>
                <a:lnTo>
                  <a:pt x="273710" y="63639"/>
                </a:lnTo>
                <a:close/>
              </a:path>
              <a:path w="427354" h="436245">
                <a:moveTo>
                  <a:pt x="275729" y="51384"/>
                </a:moveTo>
                <a:lnTo>
                  <a:pt x="268643" y="42837"/>
                </a:lnTo>
                <a:lnTo>
                  <a:pt x="270421" y="44323"/>
                </a:lnTo>
                <a:lnTo>
                  <a:pt x="271932" y="46126"/>
                </a:lnTo>
                <a:lnTo>
                  <a:pt x="272961" y="48133"/>
                </a:lnTo>
                <a:lnTo>
                  <a:pt x="273354" y="48856"/>
                </a:lnTo>
                <a:lnTo>
                  <a:pt x="273608" y="49479"/>
                </a:lnTo>
                <a:lnTo>
                  <a:pt x="273519" y="51384"/>
                </a:lnTo>
                <a:lnTo>
                  <a:pt x="273088" y="52133"/>
                </a:lnTo>
                <a:lnTo>
                  <a:pt x="271094" y="52590"/>
                </a:lnTo>
                <a:lnTo>
                  <a:pt x="270294" y="51384"/>
                </a:lnTo>
                <a:lnTo>
                  <a:pt x="270040" y="51384"/>
                </a:lnTo>
                <a:lnTo>
                  <a:pt x="270916" y="52628"/>
                </a:lnTo>
                <a:lnTo>
                  <a:pt x="271132" y="52628"/>
                </a:lnTo>
                <a:lnTo>
                  <a:pt x="272529" y="54698"/>
                </a:lnTo>
                <a:lnTo>
                  <a:pt x="273710" y="58153"/>
                </a:lnTo>
                <a:lnTo>
                  <a:pt x="272986" y="59004"/>
                </a:lnTo>
                <a:lnTo>
                  <a:pt x="272910" y="59334"/>
                </a:lnTo>
                <a:lnTo>
                  <a:pt x="272821" y="59728"/>
                </a:lnTo>
                <a:lnTo>
                  <a:pt x="272719" y="60185"/>
                </a:lnTo>
                <a:lnTo>
                  <a:pt x="272656" y="60706"/>
                </a:lnTo>
                <a:lnTo>
                  <a:pt x="274243" y="61010"/>
                </a:lnTo>
                <a:lnTo>
                  <a:pt x="275031" y="60388"/>
                </a:lnTo>
                <a:lnTo>
                  <a:pt x="275069" y="60185"/>
                </a:lnTo>
                <a:lnTo>
                  <a:pt x="275170" y="59728"/>
                </a:lnTo>
                <a:lnTo>
                  <a:pt x="275259" y="59334"/>
                </a:lnTo>
                <a:lnTo>
                  <a:pt x="275348" y="59004"/>
                </a:lnTo>
                <a:lnTo>
                  <a:pt x="275450" y="58610"/>
                </a:lnTo>
                <a:lnTo>
                  <a:pt x="275564" y="58153"/>
                </a:lnTo>
                <a:lnTo>
                  <a:pt x="275691" y="57683"/>
                </a:lnTo>
                <a:lnTo>
                  <a:pt x="274764" y="55029"/>
                </a:lnTo>
                <a:lnTo>
                  <a:pt x="274040" y="53949"/>
                </a:lnTo>
                <a:lnTo>
                  <a:pt x="274929" y="53784"/>
                </a:lnTo>
                <a:lnTo>
                  <a:pt x="275551" y="52920"/>
                </a:lnTo>
                <a:lnTo>
                  <a:pt x="275640" y="52133"/>
                </a:lnTo>
                <a:lnTo>
                  <a:pt x="275729" y="51384"/>
                </a:lnTo>
                <a:close/>
              </a:path>
              <a:path w="427354" h="436245">
                <a:moveTo>
                  <a:pt x="280987" y="26225"/>
                </a:moveTo>
                <a:lnTo>
                  <a:pt x="280555" y="25793"/>
                </a:lnTo>
                <a:lnTo>
                  <a:pt x="279501" y="25069"/>
                </a:lnTo>
                <a:lnTo>
                  <a:pt x="279996" y="25463"/>
                </a:lnTo>
                <a:lnTo>
                  <a:pt x="280517" y="25857"/>
                </a:lnTo>
                <a:lnTo>
                  <a:pt x="280987" y="26225"/>
                </a:lnTo>
                <a:close/>
              </a:path>
              <a:path w="427354" h="436245">
                <a:moveTo>
                  <a:pt x="282105" y="155092"/>
                </a:moveTo>
                <a:lnTo>
                  <a:pt x="281940" y="154533"/>
                </a:lnTo>
                <a:lnTo>
                  <a:pt x="281863" y="154241"/>
                </a:lnTo>
                <a:lnTo>
                  <a:pt x="281736" y="153809"/>
                </a:lnTo>
                <a:lnTo>
                  <a:pt x="280555" y="152400"/>
                </a:lnTo>
                <a:lnTo>
                  <a:pt x="280352" y="152171"/>
                </a:lnTo>
                <a:lnTo>
                  <a:pt x="280352" y="155092"/>
                </a:lnTo>
                <a:lnTo>
                  <a:pt x="280238" y="158470"/>
                </a:lnTo>
                <a:lnTo>
                  <a:pt x="280098" y="158927"/>
                </a:lnTo>
                <a:lnTo>
                  <a:pt x="278841" y="160832"/>
                </a:lnTo>
                <a:lnTo>
                  <a:pt x="277660" y="161429"/>
                </a:lnTo>
                <a:lnTo>
                  <a:pt x="274967" y="161429"/>
                </a:lnTo>
                <a:lnTo>
                  <a:pt x="271907" y="155778"/>
                </a:lnTo>
                <a:lnTo>
                  <a:pt x="272034" y="155282"/>
                </a:lnTo>
                <a:lnTo>
                  <a:pt x="272262" y="154533"/>
                </a:lnTo>
                <a:lnTo>
                  <a:pt x="273773" y="152857"/>
                </a:lnTo>
                <a:lnTo>
                  <a:pt x="274828" y="152400"/>
                </a:lnTo>
                <a:lnTo>
                  <a:pt x="277672" y="152400"/>
                </a:lnTo>
                <a:lnTo>
                  <a:pt x="278511" y="152654"/>
                </a:lnTo>
                <a:lnTo>
                  <a:pt x="280060" y="154241"/>
                </a:lnTo>
                <a:lnTo>
                  <a:pt x="280352" y="155092"/>
                </a:lnTo>
                <a:lnTo>
                  <a:pt x="280352" y="152171"/>
                </a:lnTo>
                <a:lnTo>
                  <a:pt x="279857" y="151574"/>
                </a:lnTo>
                <a:lnTo>
                  <a:pt x="278625" y="151079"/>
                </a:lnTo>
                <a:lnTo>
                  <a:pt x="273875" y="151079"/>
                </a:lnTo>
                <a:lnTo>
                  <a:pt x="272262" y="151866"/>
                </a:lnTo>
                <a:lnTo>
                  <a:pt x="270484" y="154533"/>
                </a:lnTo>
                <a:lnTo>
                  <a:pt x="270357" y="158927"/>
                </a:lnTo>
                <a:lnTo>
                  <a:pt x="270954" y="160312"/>
                </a:lnTo>
                <a:lnTo>
                  <a:pt x="273050" y="162382"/>
                </a:lnTo>
                <a:lnTo>
                  <a:pt x="274497" y="162839"/>
                </a:lnTo>
                <a:lnTo>
                  <a:pt x="277837" y="162839"/>
                </a:lnTo>
                <a:lnTo>
                  <a:pt x="279666" y="162052"/>
                </a:lnTo>
                <a:lnTo>
                  <a:pt x="280174" y="161429"/>
                </a:lnTo>
                <a:lnTo>
                  <a:pt x="281609" y="159651"/>
                </a:lnTo>
                <a:lnTo>
                  <a:pt x="282028" y="158470"/>
                </a:lnTo>
                <a:lnTo>
                  <a:pt x="282105" y="155092"/>
                </a:lnTo>
                <a:close/>
              </a:path>
              <a:path w="427354" h="436245">
                <a:moveTo>
                  <a:pt x="284340" y="66027"/>
                </a:moveTo>
                <a:lnTo>
                  <a:pt x="284200" y="65151"/>
                </a:lnTo>
                <a:lnTo>
                  <a:pt x="284111" y="64262"/>
                </a:lnTo>
                <a:lnTo>
                  <a:pt x="283946" y="63411"/>
                </a:lnTo>
                <a:lnTo>
                  <a:pt x="283806" y="63563"/>
                </a:lnTo>
                <a:lnTo>
                  <a:pt x="283718" y="63728"/>
                </a:lnTo>
                <a:lnTo>
                  <a:pt x="283578" y="63830"/>
                </a:lnTo>
                <a:lnTo>
                  <a:pt x="283908" y="64554"/>
                </a:lnTo>
                <a:lnTo>
                  <a:pt x="284111" y="65316"/>
                </a:lnTo>
                <a:lnTo>
                  <a:pt x="284340" y="66027"/>
                </a:lnTo>
                <a:close/>
              </a:path>
              <a:path w="427354" h="436245">
                <a:moveTo>
                  <a:pt x="292950" y="28651"/>
                </a:moveTo>
                <a:lnTo>
                  <a:pt x="292430" y="26225"/>
                </a:lnTo>
                <a:lnTo>
                  <a:pt x="290880" y="25069"/>
                </a:lnTo>
                <a:lnTo>
                  <a:pt x="291439" y="26022"/>
                </a:lnTo>
                <a:lnTo>
                  <a:pt x="291769" y="27406"/>
                </a:lnTo>
                <a:lnTo>
                  <a:pt x="291147" y="28422"/>
                </a:lnTo>
                <a:lnTo>
                  <a:pt x="290195" y="29870"/>
                </a:lnTo>
                <a:lnTo>
                  <a:pt x="287883" y="29641"/>
                </a:lnTo>
                <a:lnTo>
                  <a:pt x="286245" y="29006"/>
                </a:lnTo>
                <a:lnTo>
                  <a:pt x="284365" y="28359"/>
                </a:lnTo>
                <a:lnTo>
                  <a:pt x="282625" y="27406"/>
                </a:lnTo>
                <a:lnTo>
                  <a:pt x="281051" y="26289"/>
                </a:lnTo>
                <a:lnTo>
                  <a:pt x="281305" y="26517"/>
                </a:lnTo>
                <a:lnTo>
                  <a:pt x="281508" y="26771"/>
                </a:lnTo>
                <a:lnTo>
                  <a:pt x="282105" y="27889"/>
                </a:lnTo>
                <a:lnTo>
                  <a:pt x="282003" y="29146"/>
                </a:lnTo>
                <a:lnTo>
                  <a:pt x="280657" y="29933"/>
                </a:lnTo>
                <a:lnTo>
                  <a:pt x="277456" y="29540"/>
                </a:lnTo>
                <a:lnTo>
                  <a:pt x="275526" y="28651"/>
                </a:lnTo>
                <a:lnTo>
                  <a:pt x="273977" y="27406"/>
                </a:lnTo>
                <a:lnTo>
                  <a:pt x="274637" y="27990"/>
                </a:lnTo>
                <a:lnTo>
                  <a:pt x="275158" y="28613"/>
                </a:lnTo>
                <a:lnTo>
                  <a:pt x="276009" y="29768"/>
                </a:lnTo>
                <a:lnTo>
                  <a:pt x="275945" y="30035"/>
                </a:lnTo>
                <a:lnTo>
                  <a:pt x="275945" y="30556"/>
                </a:lnTo>
                <a:lnTo>
                  <a:pt x="275323" y="30784"/>
                </a:lnTo>
                <a:lnTo>
                  <a:pt x="274828" y="30848"/>
                </a:lnTo>
                <a:lnTo>
                  <a:pt x="273773" y="30911"/>
                </a:lnTo>
                <a:lnTo>
                  <a:pt x="272719" y="30911"/>
                </a:lnTo>
                <a:lnTo>
                  <a:pt x="271703" y="30746"/>
                </a:lnTo>
                <a:lnTo>
                  <a:pt x="272656" y="31115"/>
                </a:lnTo>
                <a:lnTo>
                  <a:pt x="274472" y="31940"/>
                </a:lnTo>
                <a:lnTo>
                  <a:pt x="276085" y="32727"/>
                </a:lnTo>
                <a:lnTo>
                  <a:pt x="277202" y="34099"/>
                </a:lnTo>
                <a:lnTo>
                  <a:pt x="277431" y="35115"/>
                </a:lnTo>
                <a:lnTo>
                  <a:pt x="276504" y="36601"/>
                </a:lnTo>
                <a:lnTo>
                  <a:pt x="275615" y="36868"/>
                </a:lnTo>
                <a:lnTo>
                  <a:pt x="273316" y="37223"/>
                </a:lnTo>
                <a:lnTo>
                  <a:pt x="271868" y="37122"/>
                </a:lnTo>
                <a:lnTo>
                  <a:pt x="270421" y="36868"/>
                </a:lnTo>
                <a:lnTo>
                  <a:pt x="272135" y="39001"/>
                </a:lnTo>
                <a:lnTo>
                  <a:pt x="275526" y="39560"/>
                </a:lnTo>
                <a:lnTo>
                  <a:pt x="278574" y="37617"/>
                </a:lnTo>
                <a:lnTo>
                  <a:pt x="279209" y="36868"/>
                </a:lnTo>
                <a:lnTo>
                  <a:pt x="279171" y="35318"/>
                </a:lnTo>
                <a:lnTo>
                  <a:pt x="277037" y="33083"/>
                </a:lnTo>
                <a:lnTo>
                  <a:pt x="275755" y="31965"/>
                </a:lnTo>
                <a:lnTo>
                  <a:pt x="274370" y="31051"/>
                </a:lnTo>
                <a:lnTo>
                  <a:pt x="277139" y="32753"/>
                </a:lnTo>
                <a:lnTo>
                  <a:pt x="280327" y="33312"/>
                </a:lnTo>
                <a:lnTo>
                  <a:pt x="282130" y="32816"/>
                </a:lnTo>
                <a:lnTo>
                  <a:pt x="282994" y="31546"/>
                </a:lnTo>
                <a:lnTo>
                  <a:pt x="284594" y="33083"/>
                </a:lnTo>
                <a:lnTo>
                  <a:pt x="286842" y="34010"/>
                </a:lnTo>
                <a:lnTo>
                  <a:pt x="289102" y="34099"/>
                </a:lnTo>
                <a:lnTo>
                  <a:pt x="290296" y="34099"/>
                </a:lnTo>
                <a:lnTo>
                  <a:pt x="291579" y="33870"/>
                </a:lnTo>
                <a:lnTo>
                  <a:pt x="292265" y="32956"/>
                </a:lnTo>
                <a:lnTo>
                  <a:pt x="292823" y="32296"/>
                </a:lnTo>
                <a:lnTo>
                  <a:pt x="292950" y="31381"/>
                </a:lnTo>
                <a:lnTo>
                  <a:pt x="292950" y="28651"/>
                </a:lnTo>
                <a:close/>
              </a:path>
              <a:path w="427354" h="436245">
                <a:moveTo>
                  <a:pt x="294182" y="152755"/>
                </a:moveTo>
                <a:lnTo>
                  <a:pt x="292392" y="151892"/>
                </a:lnTo>
                <a:lnTo>
                  <a:pt x="292392" y="153936"/>
                </a:lnTo>
                <a:lnTo>
                  <a:pt x="292366" y="154762"/>
                </a:lnTo>
                <a:lnTo>
                  <a:pt x="292265" y="155486"/>
                </a:lnTo>
                <a:lnTo>
                  <a:pt x="291998" y="155981"/>
                </a:lnTo>
                <a:lnTo>
                  <a:pt x="291084" y="156464"/>
                </a:lnTo>
                <a:lnTo>
                  <a:pt x="285915" y="156464"/>
                </a:lnTo>
                <a:lnTo>
                  <a:pt x="286042" y="153936"/>
                </a:lnTo>
                <a:lnTo>
                  <a:pt x="286080" y="152755"/>
                </a:lnTo>
                <a:lnTo>
                  <a:pt x="290715" y="152755"/>
                </a:lnTo>
                <a:lnTo>
                  <a:pt x="291541" y="153047"/>
                </a:lnTo>
                <a:lnTo>
                  <a:pt x="292176" y="153441"/>
                </a:lnTo>
                <a:lnTo>
                  <a:pt x="292392" y="153936"/>
                </a:lnTo>
                <a:lnTo>
                  <a:pt x="292392" y="151892"/>
                </a:lnTo>
                <a:lnTo>
                  <a:pt x="291973" y="151676"/>
                </a:lnTo>
                <a:lnTo>
                  <a:pt x="291172" y="151511"/>
                </a:lnTo>
                <a:lnTo>
                  <a:pt x="284391" y="151511"/>
                </a:lnTo>
                <a:lnTo>
                  <a:pt x="284353" y="153047"/>
                </a:lnTo>
                <a:lnTo>
                  <a:pt x="284226" y="156997"/>
                </a:lnTo>
                <a:lnTo>
                  <a:pt x="284099" y="162483"/>
                </a:lnTo>
                <a:lnTo>
                  <a:pt x="285686" y="162483"/>
                </a:lnTo>
                <a:lnTo>
                  <a:pt x="285813" y="158673"/>
                </a:lnTo>
                <a:lnTo>
                  <a:pt x="285826" y="158076"/>
                </a:lnTo>
                <a:lnTo>
                  <a:pt x="290982" y="158076"/>
                </a:lnTo>
                <a:lnTo>
                  <a:pt x="291477" y="158343"/>
                </a:lnTo>
                <a:lnTo>
                  <a:pt x="291655" y="158673"/>
                </a:lnTo>
                <a:lnTo>
                  <a:pt x="291769" y="158864"/>
                </a:lnTo>
                <a:lnTo>
                  <a:pt x="291858" y="162839"/>
                </a:lnTo>
                <a:lnTo>
                  <a:pt x="293738" y="162839"/>
                </a:lnTo>
                <a:lnTo>
                  <a:pt x="293738" y="162483"/>
                </a:lnTo>
                <a:lnTo>
                  <a:pt x="293382" y="162483"/>
                </a:lnTo>
                <a:lnTo>
                  <a:pt x="293344" y="158343"/>
                </a:lnTo>
                <a:lnTo>
                  <a:pt x="293204" y="158076"/>
                </a:lnTo>
                <a:lnTo>
                  <a:pt x="292760" y="157454"/>
                </a:lnTo>
                <a:lnTo>
                  <a:pt x="292595" y="157454"/>
                </a:lnTo>
                <a:lnTo>
                  <a:pt x="292163" y="157251"/>
                </a:lnTo>
                <a:lnTo>
                  <a:pt x="292722" y="156997"/>
                </a:lnTo>
                <a:lnTo>
                  <a:pt x="293154" y="156730"/>
                </a:lnTo>
                <a:lnTo>
                  <a:pt x="293370" y="156464"/>
                </a:lnTo>
                <a:lnTo>
                  <a:pt x="293789" y="155981"/>
                </a:lnTo>
                <a:lnTo>
                  <a:pt x="294005" y="155486"/>
                </a:lnTo>
                <a:lnTo>
                  <a:pt x="294119" y="153936"/>
                </a:lnTo>
                <a:lnTo>
                  <a:pt x="294170" y="153441"/>
                </a:lnTo>
                <a:lnTo>
                  <a:pt x="293827" y="152755"/>
                </a:lnTo>
                <a:lnTo>
                  <a:pt x="294182" y="152755"/>
                </a:lnTo>
                <a:close/>
              </a:path>
              <a:path w="427354" h="436245">
                <a:moveTo>
                  <a:pt x="298970" y="19126"/>
                </a:moveTo>
                <a:lnTo>
                  <a:pt x="298907" y="18796"/>
                </a:lnTo>
                <a:lnTo>
                  <a:pt x="298450" y="17843"/>
                </a:lnTo>
                <a:lnTo>
                  <a:pt x="297853" y="17183"/>
                </a:lnTo>
                <a:lnTo>
                  <a:pt x="297167" y="16598"/>
                </a:lnTo>
                <a:lnTo>
                  <a:pt x="296278" y="15836"/>
                </a:lnTo>
                <a:lnTo>
                  <a:pt x="295160" y="15214"/>
                </a:lnTo>
                <a:lnTo>
                  <a:pt x="294233" y="14782"/>
                </a:lnTo>
                <a:lnTo>
                  <a:pt x="295186" y="15481"/>
                </a:lnTo>
                <a:lnTo>
                  <a:pt x="295910" y="16459"/>
                </a:lnTo>
                <a:lnTo>
                  <a:pt x="296379" y="17551"/>
                </a:lnTo>
                <a:lnTo>
                  <a:pt x="294563" y="17551"/>
                </a:lnTo>
                <a:lnTo>
                  <a:pt x="292760" y="17386"/>
                </a:lnTo>
                <a:lnTo>
                  <a:pt x="290029" y="16827"/>
                </a:lnTo>
                <a:lnTo>
                  <a:pt x="287883" y="16040"/>
                </a:lnTo>
                <a:lnTo>
                  <a:pt x="287566" y="17284"/>
                </a:lnTo>
                <a:lnTo>
                  <a:pt x="287489" y="17678"/>
                </a:lnTo>
                <a:lnTo>
                  <a:pt x="287693" y="18135"/>
                </a:lnTo>
                <a:lnTo>
                  <a:pt x="287820" y="19189"/>
                </a:lnTo>
                <a:lnTo>
                  <a:pt x="287718" y="19939"/>
                </a:lnTo>
                <a:lnTo>
                  <a:pt x="287489" y="20967"/>
                </a:lnTo>
                <a:lnTo>
                  <a:pt x="287362" y="21361"/>
                </a:lnTo>
                <a:lnTo>
                  <a:pt x="286702" y="21780"/>
                </a:lnTo>
                <a:lnTo>
                  <a:pt x="285788" y="21615"/>
                </a:lnTo>
                <a:lnTo>
                  <a:pt x="282892" y="20993"/>
                </a:lnTo>
                <a:lnTo>
                  <a:pt x="280022" y="20015"/>
                </a:lnTo>
                <a:lnTo>
                  <a:pt x="277393" y="18630"/>
                </a:lnTo>
                <a:lnTo>
                  <a:pt x="279958" y="20574"/>
                </a:lnTo>
                <a:lnTo>
                  <a:pt x="282956" y="21920"/>
                </a:lnTo>
                <a:lnTo>
                  <a:pt x="287159" y="22733"/>
                </a:lnTo>
                <a:lnTo>
                  <a:pt x="288874" y="22872"/>
                </a:lnTo>
                <a:lnTo>
                  <a:pt x="289598" y="21818"/>
                </a:lnTo>
                <a:lnTo>
                  <a:pt x="290258" y="20764"/>
                </a:lnTo>
                <a:lnTo>
                  <a:pt x="288747" y="19316"/>
                </a:lnTo>
                <a:lnTo>
                  <a:pt x="290093" y="17805"/>
                </a:lnTo>
                <a:lnTo>
                  <a:pt x="296379" y="19646"/>
                </a:lnTo>
                <a:lnTo>
                  <a:pt x="298716" y="19710"/>
                </a:lnTo>
                <a:lnTo>
                  <a:pt x="298970" y="19126"/>
                </a:lnTo>
                <a:close/>
              </a:path>
              <a:path w="427354" h="436245">
                <a:moveTo>
                  <a:pt x="306374" y="157251"/>
                </a:moveTo>
                <a:lnTo>
                  <a:pt x="306298" y="156146"/>
                </a:lnTo>
                <a:lnTo>
                  <a:pt x="306247" y="155752"/>
                </a:lnTo>
                <a:lnTo>
                  <a:pt x="304952" y="153644"/>
                </a:lnTo>
                <a:lnTo>
                  <a:pt x="305155" y="153644"/>
                </a:lnTo>
                <a:lnTo>
                  <a:pt x="304660" y="153352"/>
                </a:lnTo>
                <a:lnTo>
                  <a:pt x="304660" y="157251"/>
                </a:lnTo>
                <a:lnTo>
                  <a:pt x="304431" y="158572"/>
                </a:lnTo>
                <a:lnTo>
                  <a:pt x="302107" y="162115"/>
                </a:lnTo>
                <a:lnTo>
                  <a:pt x="297332" y="162115"/>
                </a:lnTo>
                <a:lnTo>
                  <a:pt x="297929" y="157251"/>
                </a:lnTo>
                <a:lnTo>
                  <a:pt x="297954" y="157060"/>
                </a:lnTo>
                <a:lnTo>
                  <a:pt x="298069" y="156146"/>
                </a:lnTo>
                <a:lnTo>
                  <a:pt x="298157" y="155321"/>
                </a:lnTo>
                <a:lnTo>
                  <a:pt x="298259" y="154432"/>
                </a:lnTo>
                <a:lnTo>
                  <a:pt x="298361" y="153644"/>
                </a:lnTo>
                <a:lnTo>
                  <a:pt x="300355" y="153644"/>
                </a:lnTo>
                <a:lnTo>
                  <a:pt x="302691" y="153936"/>
                </a:lnTo>
                <a:lnTo>
                  <a:pt x="303606" y="154432"/>
                </a:lnTo>
                <a:lnTo>
                  <a:pt x="304076" y="155321"/>
                </a:lnTo>
                <a:lnTo>
                  <a:pt x="304571" y="156146"/>
                </a:lnTo>
                <a:lnTo>
                  <a:pt x="304660" y="157251"/>
                </a:lnTo>
                <a:lnTo>
                  <a:pt x="304660" y="153352"/>
                </a:lnTo>
                <a:lnTo>
                  <a:pt x="303606" y="152730"/>
                </a:lnTo>
                <a:lnTo>
                  <a:pt x="301904" y="152527"/>
                </a:lnTo>
                <a:lnTo>
                  <a:pt x="300228" y="152260"/>
                </a:lnTo>
                <a:lnTo>
                  <a:pt x="298551" y="152069"/>
                </a:lnTo>
                <a:lnTo>
                  <a:pt x="296887" y="152069"/>
                </a:lnTo>
                <a:lnTo>
                  <a:pt x="296151" y="158572"/>
                </a:lnTo>
                <a:lnTo>
                  <a:pt x="296037" y="159715"/>
                </a:lnTo>
                <a:lnTo>
                  <a:pt x="295960" y="160413"/>
                </a:lnTo>
                <a:lnTo>
                  <a:pt x="295897" y="160934"/>
                </a:lnTo>
                <a:lnTo>
                  <a:pt x="295770" y="162115"/>
                </a:lnTo>
                <a:lnTo>
                  <a:pt x="295681" y="162979"/>
                </a:lnTo>
                <a:lnTo>
                  <a:pt x="298780" y="163334"/>
                </a:lnTo>
                <a:lnTo>
                  <a:pt x="302983" y="163461"/>
                </a:lnTo>
                <a:lnTo>
                  <a:pt x="303771" y="163131"/>
                </a:lnTo>
                <a:lnTo>
                  <a:pt x="304495" y="162115"/>
                </a:lnTo>
                <a:lnTo>
                  <a:pt x="305523" y="160705"/>
                </a:lnTo>
                <a:lnTo>
                  <a:pt x="305943" y="159715"/>
                </a:lnTo>
                <a:lnTo>
                  <a:pt x="306374" y="157251"/>
                </a:lnTo>
                <a:close/>
              </a:path>
              <a:path w="427354" h="436245">
                <a:moveTo>
                  <a:pt x="311899" y="19062"/>
                </a:moveTo>
                <a:lnTo>
                  <a:pt x="309333" y="16395"/>
                </a:lnTo>
                <a:lnTo>
                  <a:pt x="308381" y="16002"/>
                </a:lnTo>
                <a:lnTo>
                  <a:pt x="307822" y="16002"/>
                </a:lnTo>
                <a:lnTo>
                  <a:pt x="306539" y="15481"/>
                </a:lnTo>
                <a:lnTo>
                  <a:pt x="307136" y="15836"/>
                </a:lnTo>
                <a:lnTo>
                  <a:pt x="307721" y="16268"/>
                </a:lnTo>
                <a:lnTo>
                  <a:pt x="307975" y="16992"/>
                </a:lnTo>
                <a:lnTo>
                  <a:pt x="308025" y="18402"/>
                </a:lnTo>
                <a:lnTo>
                  <a:pt x="307314" y="18834"/>
                </a:lnTo>
                <a:lnTo>
                  <a:pt x="305714" y="18834"/>
                </a:lnTo>
                <a:lnTo>
                  <a:pt x="301599" y="18008"/>
                </a:lnTo>
                <a:lnTo>
                  <a:pt x="303212" y="19392"/>
                </a:lnTo>
                <a:lnTo>
                  <a:pt x="303923" y="19812"/>
                </a:lnTo>
                <a:lnTo>
                  <a:pt x="305333" y="20599"/>
                </a:lnTo>
                <a:lnTo>
                  <a:pt x="308203" y="21615"/>
                </a:lnTo>
                <a:lnTo>
                  <a:pt x="308940" y="21818"/>
                </a:lnTo>
                <a:lnTo>
                  <a:pt x="309892" y="21615"/>
                </a:lnTo>
                <a:lnTo>
                  <a:pt x="310134" y="21615"/>
                </a:lnTo>
                <a:lnTo>
                  <a:pt x="311061" y="21221"/>
                </a:lnTo>
                <a:lnTo>
                  <a:pt x="311772" y="20599"/>
                </a:lnTo>
                <a:lnTo>
                  <a:pt x="311899" y="19812"/>
                </a:lnTo>
                <a:lnTo>
                  <a:pt x="311899" y="19062"/>
                </a:lnTo>
                <a:close/>
              </a:path>
              <a:path w="427354" h="436245">
                <a:moveTo>
                  <a:pt x="317360" y="16433"/>
                </a:moveTo>
                <a:lnTo>
                  <a:pt x="317131" y="15709"/>
                </a:lnTo>
                <a:lnTo>
                  <a:pt x="316141" y="13601"/>
                </a:lnTo>
                <a:lnTo>
                  <a:pt x="314236" y="11925"/>
                </a:lnTo>
                <a:lnTo>
                  <a:pt x="312039" y="11176"/>
                </a:lnTo>
                <a:lnTo>
                  <a:pt x="312851" y="11760"/>
                </a:lnTo>
                <a:lnTo>
                  <a:pt x="313575" y="12547"/>
                </a:lnTo>
                <a:lnTo>
                  <a:pt x="314109" y="14465"/>
                </a:lnTo>
                <a:lnTo>
                  <a:pt x="313905" y="15608"/>
                </a:lnTo>
                <a:lnTo>
                  <a:pt x="313118" y="16268"/>
                </a:lnTo>
                <a:lnTo>
                  <a:pt x="312623" y="16687"/>
                </a:lnTo>
                <a:lnTo>
                  <a:pt x="312039" y="16789"/>
                </a:lnTo>
                <a:lnTo>
                  <a:pt x="311378" y="16789"/>
                </a:lnTo>
                <a:lnTo>
                  <a:pt x="313080" y="17183"/>
                </a:lnTo>
                <a:lnTo>
                  <a:pt x="314896" y="17221"/>
                </a:lnTo>
                <a:lnTo>
                  <a:pt x="316636" y="16891"/>
                </a:lnTo>
                <a:lnTo>
                  <a:pt x="317004" y="16827"/>
                </a:lnTo>
                <a:lnTo>
                  <a:pt x="317131" y="16662"/>
                </a:lnTo>
                <a:lnTo>
                  <a:pt x="317360" y="16433"/>
                </a:lnTo>
                <a:close/>
              </a:path>
              <a:path w="427354" h="436245">
                <a:moveTo>
                  <a:pt x="318249" y="155549"/>
                </a:moveTo>
                <a:lnTo>
                  <a:pt x="315353" y="154825"/>
                </a:lnTo>
                <a:lnTo>
                  <a:pt x="312394" y="154203"/>
                </a:lnTo>
                <a:lnTo>
                  <a:pt x="309397" y="153708"/>
                </a:lnTo>
                <a:lnTo>
                  <a:pt x="308673" y="157327"/>
                </a:lnTo>
                <a:lnTo>
                  <a:pt x="307301" y="164617"/>
                </a:lnTo>
                <a:lnTo>
                  <a:pt x="310095" y="165138"/>
                </a:lnTo>
                <a:lnTo>
                  <a:pt x="312851" y="165696"/>
                </a:lnTo>
                <a:lnTo>
                  <a:pt x="315620" y="166357"/>
                </a:lnTo>
                <a:lnTo>
                  <a:pt x="315747" y="165925"/>
                </a:lnTo>
                <a:lnTo>
                  <a:pt x="315810" y="165506"/>
                </a:lnTo>
                <a:lnTo>
                  <a:pt x="315950" y="165049"/>
                </a:lnTo>
                <a:lnTo>
                  <a:pt x="311340" y="163995"/>
                </a:lnTo>
                <a:lnTo>
                  <a:pt x="309067" y="163563"/>
                </a:lnTo>
                <a:lnTo>
                  <a:pt x="309308" y="162344"/>
                </a:lnTo>
                <a:lnTo>
                  <a:pt x="309562" y="161099"/>
                </a:lnTo>
                <a:lnTo>
                  <a:pt x="309791" y="159854"/>
                </a:lnTo>
                <a:lnTo>
                  <a:pt x="311962" y="160248"/>
                </a:lnTo>
                <a:lnTo>
                  <a:pt x="314109" y="160705"/>
                </a:lnTo>
                <a:lnTo>
                  <a:pt x="316242" y="161226"/>
                </a:lnTo>
                <a:lnTo>
                  <a:pt x="316369" y="160807"/>
                </a:lnTo>
                <a:lnTo>
                  <a:pt x="316445" y="160413"/>
                </a:lnTo>
                <a:lnTo>
                  <a:pt x="316572" y="159956"/>
                </a:lnTo>
                <a:lnTo>
                  <a:pt x="312267" y="158965"/>
                </a:lnTo>
                <a:lnTo>
                  <a:pt x="310095" y="158572"/>
                </a:lnTo>
                <a:lnTo>
                  <a:pt x="310553" y="156375"/>
                </a:lnTo>
                <a:lnTo>
                  <a:pt x="310743" y="155333"/>
                </a:lnTo>
                <a:lnTo>
                  <a:pt x="313118" y="155778"/>
                </a:lnTo>
                <a:lnTo>
                  <a:pt x="315556" y="156298"/>
                </a:lnTo>
                <a:lnTo>
                  <a:pt x="317919" y="156857"/>
                </a:lnTo>
                <a:lnTo>
                  <a:pt x="318020" y="156400"/>
                </a:lnTo>
                <a:lnTo>
                  <a:pt x="318147" y="155981"/>
                </a:lnTo>
                <a:lnTo>
                  <a:pt x="318249" y="155549"/>
                </a:lnTo>
                <a:close/>
              </a:path>
              <a:path w="427354" h="436245">
                <a:moveTo>
                  <a:pt x="329958" y="158838"/>
                </a:moveTo>
                <a:lnTo>
                  <a:pt x="328447" y="158343"/>
                </a:lnTo>
                <a:lnTo>
                  <a:pt x="326504" y="164020"/>
                </a:lnTo>
                <a:lnTo>
                  <a:pt x="325589" y="166916"/>
                </a:lnTo>
                <a:lnTo>
                  <a:pt x="324662" y="163461"/>
                </a:lnTo>
                <a:lnTo>
                  <a:pt x="323608" y="160045"/>
                </a:lnTo>
                <a:lnTo>
                  <a:pt x="322465" y="156603"/>
                </a:lnTo>
                <a:lnTo>
                  <a:pt x="321805" y="156464"/>
                </a:lnTo>
                <a:lnTo>
                  <a:pt x="321183" y="156273"/>
                </a:lnTo>
                <a:lnTo>
                  <a:pt x="320548" y="156108"/>
                </a:lnTo>
                <a:lnTo>
                  <a:pt x="317588" y="166814"/>
                </a:lnTo>
                <a:lnTo>
                  <a:pt x="319011" y="167208"/>
                </a:lnTo>
                <a:lnTo>
                  <a:pt x="320624" y="161429"/>
                </a:lnTo>
                <a:lnTo>
                  <a:pt x="321475" y="158534"/>
                </a:lnTo>
                <a:lnTo>
                  <a:pt x="322656" y="161988"/>
                </a:lnTo>
                <a:lnTo>
                  <a:pt x="323710" y="165404"/>
                </a:lnTo>
                <a:lnTo>
                  <a:pt x="324662" y="168859"/>
                </a:lnTo>
                <a:lnTo>
                  <a:pt x="325221" y="168986"/>
                </a:lnTo>
                <a:lnTo>
                  <a:pt x="326313" y="169341"/>
                </a:lnTo>
                <a:lnTo>
                  <a:pt x="327494" y="165836"/>
                </a:lnTo>
                <a:lnTo>
                  <a:pt x="328739" y="162344"/>
                </a:lnTo>
                <a:lnTo>
                  <a:pt x="329958" y="158838"/>
                </a:lnTo>
                <a:close/>
              </a:path>
              <a:path w="427354" h="436245">
                <a:moveTo>
                  <a:pt x="331939" y="59766"/>
                </a:moveTo>
                <a:lnTo>
                  <a:pt x="330822" y="58712"/>
                </a:lnTo>
                <a:lnTo>
                  <a:pt x="330542" y="58407"/>
                </a:lnTo>
                <a:lnTo>
                  <a:pt x="330593" y="58712"/>
                </a:lnTo>
                <a:lnTo>
                  <a:pt x="330962" y="59334"/>
                </a:lnTo>
                <a:lnTo>
                  <a:pt x="331050" y="59461"/>
                </a:lnTo>
                <a:lnTo>
                  <a:pt x="331939" y="59766"/>
                </a:lnTo>
                <a:close/>
              </a:path>
              <a:path w="427354" h="436245">
                <a:moveTo>
                  <a:pt x="332054" y="59855"/>
                </a:moveTo>
                <a:lnTo>
                  <a:pt x="331381" y="59855"/>
                </a:lnTo>
                <a:lnTo>
                  <a:pt x="332054" y="59855"/>
                </a:lnTo>
                <a:close/>
              </a:path>
              <a:path w="427354" h="436245">
                <a:moveTo>
                  <a:pt x="342506" y="51777"/>
                </a:moveTo>
                <a:lnTo>
                  <a:pt x="342061" y="51485"/>
                </a:lnTo>
                <a:lnTo>
                  <a:pt x="340880" y="51155"/>
                </a:lnTo>
                <a:lnTo>
                  <a:pt x="342506" y="51777"/>
                </a:lnTo>
                <a:close/>
              </a:path>
              <a:path w="427354" h="436245">
                <a:moveTo>
                  <a:pt x="344728" y="33286"/>
                </a:moveTo>
                <a:lnTo>
                  <a:pt x="344170" y="31508"/>
                </a:lnTo>
                <a:lnTo>
                  <a:pt x="340258" y="25463"/>
                </a:lnTo>
                <a:lnTo>
                  <a:pt x="335483" y="21818"/>
                </a:lnTo>
                <a:lnTo>
                  <a:pt x="335661" y="21818"/>
                </a:lnTo>
                <a:lnTo>
                  <a:pt x="329768" y="19939"/>
                </a:lnTo>
                <a:lnTo>
                  <a:pt x="330581" y="19710"/>
                </a:lnTo>
                <a:lnTo>
                  <a:pt x="330974" y="18732"/>
                </a:lnTo>
                <a:lnTo>
                  <a:pt x="319087" y="9766"/>
                </a:lnTo>
                <a:lnTo>
                  <a:pt x="315087" y="8115"/>
                </a:lnTo>
                <a:lnTo>
                  <a:pt x="307327" y="5537"/>
                </a:lnTo>
                <a:lnTo>
                  <a:pt x="300456" y="2832"/>
                </a:lnTo>
                <a:lnTo>
                  <a:pt x="302298" y="4114"/>
                </a:lnTo>
                <a:lnTo>
                  <a:pt x="304203" y="5257"/>
                </a:lnTo>
                <a:lnTo>
                  <a:pt x="305816" y="6972"/>
                </a:lnTo>
                <a:lnTo>
                  <a:pt x="306108" y="7226"/>
                </a:lnTo>
                <a:lnTo>
                  <a:pt x="306412" y="7594"/>
                </a:lnTo>
                <a:lnTo>
                  <a:pt x="306285" y="8115"/>
                </a:lnTo>
                <a:lnTo>
                  <a:pt x="306235" y="8382"/>
                </a:lnTo>
                <a:lnTo>
                  <a:pt x="305612" y="8382"/>
                </a:lnTo>
                <a:lnTo>
                  <a:pt x="305727" y="8534"/>
                </a:lnTo>
                <a:lnTo>
                  <a:pt x="304990" y="8318"/>
                </a:lnTo>
                <a:lnTo>
                  <a:pt x="305803" y="8636"/>
                </a:lnTo>
                <a:lnTo>
                  <a:pt x="305714" y="10287"/>
                </a:lnTo>
                <a:lnTo>
                  <a:pt x="303809" y="11277"/>
                </a:lnTo>
                <a:lnTo>
                  <a:pt x="297497" y="8712"/>
                </a:lnTo>
                <a:lnTo>
                  <a:pt x="293611" y="6604"/>
                </a:lnTo>
                <a:lnTo>
                  <a:pt x="289890" y="4203"/>
                </a:lnTo>
                <a:lnTo>
                  <a:pt x="291274" y="5168"/>
                </a:lnTo>
                <a:lnTo>
                  <a:pt x="292620" y="6273"/>
                </a:lnTo>
                <a:lnTo>
                  <a:pt x="293217" y="7861"/>
                </a:lnTo>
                <a:lnTo>
                  <a:pt x="289636" y="9956"/>
                </a:lnTo>
                <a:lnTo>
                  <a:pt x="284302" y="4762"/>
                </a:lnTo>
                <a:lnTo>
                  <a:pt x="281609" y="7721"/>
                </a:lnTo>
                <a:lnTo>
                  <a:pt x="282232" y="9499"/>
                </a:lnTo>
                <a:lnTo>
                  <a:pt x="279895" y="11734"/>
                </a:lnTo>
                <a:lnTo>
                  <a:pt x="277393" y="10909"/>
                </a:lnTo>
                <a:lnTo>
                  <a:pt x="275818" y="10223"/>
                </a:lnTo>
                <a:lnTo>
                  <a:pt x="277622" y="12395"/>
                </a:lnTo>
                <a:lnTo>
                  <a:pt x="280428" y="13804"/>
                </a:lnTo>
                <a:lnTo>
                  <a:pt x="283184" y="14198"/>
                </a:lnTo>
                <a:lnTo>
                  <a:pt x="284302" y="14300"/>
                </a:lnTo>
                <a:lnTo>
                  <a:pt x="285521" y="13639"/>
                </a:lnTo>
                <a:lnTo>
                  <a:pt x="285788" y="12687"/>
                </a:lnTo>
                <a:lnTo>
                  <a:pt x="285483" y="11010"/>
                </a:lnTo>
                <a:lnTo>
                  <a:pt x="284467" y="9626"/>
                </a:lnTo>
                <a:lnTo>
                  <a:pt x="286512" y="11366"/>
                </a:lnTo>
                <a:lnTo>
                  <a:pt x="288874" y="12712"/>
                </a:lnTo>
                <a:lnTo>
                  <a:pt x="293014" y="14135"/>
                </a:lnTo>
                <a:lnTo>
                  <a:pt x="295160" y="14300"/>
                </a:lnTo>
                <a:lnTo>
                  <a:pt x="296570" y="11963"/>
                </a:lnTo>
                <a:lnTo>
                  <a:pt x="296278" y="10744"/>
                </a:lnTo>
                <a:lnTo>
                  <a:pt x="295287" y="9232"/>
                </a:lnTo>
                <a:lnTo>
                  <a:pt x="297726" y="12001"/>
                </a:lnTo>
                <a:lnTo>
                  <a:pt x="301409" y="13741"/>
                </a:lnTo>
                <a:lnTo>
                  <a:pt x="306438" y="13741"/>
                </a:lnTo>
                <a:lnTo>
                  <a:pt x="308089" y="13347"/>
                </a:lnTo>
                <a:lnTo>
                  <a:pt x="308813" y="11137"/>
                </a:lnTo>
                <a:lnTo>
                  <a:pt x="308686" y="10896"/>
                </a:lnTo>
                <a:lnTo>
                  <a:pt x="310908" y="11341"/>
                </a:lnTo>
                <a:lnTo>
                  <a:pt x="313385" y="9766"/>
                </a:lnTo>
                <a:lnTo>
                  <a:pt x="318122" y="10807"/>
                </a:lnTo>
                <a:lnTo>
                  <a:pt x="322491" y="13474"/>
                </a:lnTo>
                <a:lnTo>
                  <a:pt x="326009" y="17678"/>
                </a:lnTo>
                <a:lnTo>
                  <a:pt x="326440" y="18338"/>
                </a:lnTo>
                <a:lnTo>
                  <a:pt x="326440" y="19710"/>
                </a:lnTo>
                <a:lnTo>
                  <a:pt x="325716" y="20370"/>
                </a:lnTo>
                <a:lnTo>
                  <a:pt x="325056" y="20104"/>
                </a:lnTo>
                <a:lnTo>
                  <a:pt x="325678" y="20408"/>
                </a:lnTo>
                <a:lnTo>
                  <a:pt x="325818" y="20408"/>
                </a:lnTo>
                <a:lnTo>
                  <a:pt x="329463" y="21818"/>
                </a:lnTo>
                <a:lnTo>
                  <a:pt x="333514" y="24472"/>
                </a:lnTo>
                <a:lnTo>
                  <a:pt x="338416" y="29375"/>
                </a:lnTo>
                <a:lnTo>
                  <a:pt x="339039" y="31051"/>
                </a:lnTo>
                <a:lnTo>
                  <a:pt x="337489" y="32791"/>
                </a:lnTo>
                <a:lnTo>
                  <a:pt x="338518" y="33705"/>
                </a:lnTo>
                <a:lnTo>
                  <a:pt x="340220" y="34074"/>
                </a:lnTo>
                <a:lnTo>
                  <a:pt x="342595" y="34467"/>
                </a:lnTo>
                <a:lnTo>
                  <a:pt x="343014" y="34467"/>
                </a:lnTo>
                <a:lnTo>
                  <a:pt x="344728" y="33286"/>
                </a:lnTo>
                <a:close/>
              </a:path>
              <a:path w="427354" h="436245">
                <a:moveTo>
                  <a:pt x="344881" y="76606"/>
                </a:moveTo>
                <a:lnTo>
                  <a:pt x="344576" y="76314"/>
                </a:lnTo>
                <a:lnTo>
                  <a:pt x="344309" y="76314"/>
                </a:lnTo>
                <a:lnTo>
                  <a:pt x="344881" y="76606"/>
                </a:lnTo>
                <a:close/>
              </a:path>
              <a:path w="427354" h="436245">
                <a:moveTo>
                  <a:pt x="348221" y="78346"/>
                </a:moveTo>
                <a:lnTo>
                  <a:pt x="344881" y="76606"/>
                </a:lnTo>
                <a:lnTo>
                  <a:pt x="344741" y="76771"/>
                </a:lnTo>
                <a:lnTo>
                  <a:pt x="344703" y="77000"/>
                </a:lnTo>
                <a:lnTo>
                  <a:pt x="344589" y="77698"/>
                </a:lnTo>
                <a:lnTo>
                  <a:pt x="344462" y="78346"/>
                </a:lnTo>
                <a:lnTo>
                  <a:pt x="344398" y="78676"/>
                </a:lnTo>
                <a:lnTo>
                  <a:pt x="341490" y="78676"/>
                </a:lnTo>
                <a:lnTo>
                  <a:pt x="339686" y="78346"/>
                </a:lnTo>
                <a:lnTo>
                  <a:pt x="336080" y="77698"/>
                </a:lnTo>
                <a:lnTo>
                  <a:pt x="331368" y="76123"/>
                </a:lnTo>
                <a:lnTo>
                  <a:pt x="327164" y="73977"/>
                </a:lnTo>
                <a:lnTo>
                  <a:pt x="326986" y="73977"/>
                </a:lnTo>
                <a:lnTo>
                  <a:pt x="327152" y="75031"/>
                </a:lnTo>
                <a:lnTo>
                  <a:pt x="327253" y="75628"/>
                </a:lnTo>
                <a:lnTo>
                  <a:pt x="327304" y="76606"/>
                </a:lnTo>
                <a:lnTo>
                  <a:pt x="325412" y="78651"/>
                </a:lnTo>
                <a:lnTo>
                  <a:pt x="324929" y="79171"/>
                </a:lnTo>
                <a:lnTo>
                  <a:pt x="322567" y="79171"/>
                </a:lnTo>
                <a:lnTo>
                  <a:pt x="323761" y="79959"/>
                </a:lnTo>
                <a:lnTo>
                  <a:pt x="325386" y="79959"/>
                </a:lnTo>
                <a:lnTo>
                  <a:pt x="327253" y="79171"/>
                </a:lnTo>
                <a:lnTo>
                  <a:pt x="327393" y="79171"/>
                </a:lnTo>
                <a:lnTo>
                  <a:pt x="328015" y="78676"/>
                </a:lnTo>
                <a:lnTo>
                  <a:pt x="330212" y="78676"/>
                </a:lnTo>
                <a:lnTo>
                  <a:pt x="330873" y="79171"/>
                </a:lnTo>
                <a:lnTo>
                  <a:pt x="335153" y="82130"/>
                </a:lnTo>
                <a:lnTo>
                  <a:pt x="339826" y="83121"/>
                </a:lnTo>
                <a:lnTo>
                  <a:pt x="345109" y="82130"/>
                </a:lnTo>
                <a:lnTo>
                  <a:pt x="346468" y="81699"/>
                </a:lnTo>
                <a:lnTo>
                  <a:pt x="346964" y="80721"/>
                </a:lnTo>
                <a:lnTo>
                  <a:pt x="348043" y="78676"/>
                </a:lnTo>
                <a:lnTo>
                  <a:pt x="348221" y="78346"/>
                </a:lnTo>
                <a:close/>
              </a:path>
              <a:path w="427354" h="436245">
                <a:moveTo>
                  <a:pt x="359105" y="54927"/>
                </a:moveTo>
                <a:lnTo>
                  <a:pt x="358089" y="52628"/>
                </a:lnTo>
                <a:lnTo>
                  <a:pt x="357098" y="51777"/>
                </a:lnTo>
                <a:lnTo>
                  <a:pt x="355879" y="50825"/>
                </a:lnTo>
                <a:lnTo>
                  <a:pt x="355587" y="50660"/>
                </a:lnTo>
                <a:lnTo>
                  <a:pt x="355358" y="50495"/>
                </a:lnTo>
                <a:lnTo>
                  <a:pt x="355473" y="53949"/>
                </a:lnTo>
                <a:lnTo>
                  <a:pt x="355269" y="53949"/>
                </a:lnTo>
                <a:lnTo>
                  <a:pt x="353644" y="54927"/>
                </a:lnTo>
                <a:lnTo>
                  <a:pt x="352640" y="54927"/>
                </a:lnTo>
                <a:lnTo>
                  <a:pt x="350685" y="55092"/>
                </a:lnTo>
                <a:lnTo>
                  <a:pt x="349427" y="54533"/>
                </a:lnTo>
                <a:lnTo>
                  <a:pt x="347814" y="53949"/>
                </a:lnTo>
                <a:lnTo>
                  <a:pt x="345782" y="53124"/>
                </a:lnTo>
                <a:lnTo>
                  <a:pt x="343179" y="52044"/>
                </a:lnTo>
                <a:lnTo>
                  <a:pt x="342506" y="51777"/>
                </a:lnTo>
                <a:lnTo>
                  <a:pt x="344766" y="55549"/>
                </a:lnTo>
                <a:lnTo>
                  <a:pt x="344258" y="56083"/>
                </a:lnTo>
                <a:lnTo>
                  <a:pt x="343789" y="56476"/>
                </a:lnTo>
                <a:lnTo>
                  <a:pt x="341934" y="56972"/>
                </a:lnTo>
                <a:lnTo>
                  <a:pt x="339864" y="56476"/>
                </a:lnTo>
                <a:lnTo>
                  <a:pt x="337464" y="55778"/>
                </a:lnTo>
                <a:lnTo>
                  <a:pt x="335534" y="54927"/>
                </a:lnTo>
                <a:lnTo>
                  <a:pt x="334759" y="54533"/>
                </a:lnTo>
                <a:lnTo>
                  <a:pt x="333019" y="53517"/>
                </a:lnTo>
                <a:lnTo>
                  <a:pt x="333921" y="54533"/>
                </a:lnTo>
                <a:lnTo>
                  <a:pt x="334975" y="58089"/>
                </a:lnTo>
                <a:lnTo>
                  <a:pt x="334340" y="59334"/>
                </a:lnTo>
                <a:lnTo>
                  <a:pt x="331939" y="59766"/>
                </a:lnTo>
                <a:lnTo>
                  <a:pt x="332244" y="59855"/>
                </a:lnTo>
                <a:lnTo>
                  <a:pt x="332867" y="60058"/>
                </a:lnTo>
                <a:lnTo>
                  <a:pt x="335546" y="60845"/>
                </a:lnTo>
                <a:lnTo>
                  <a:pt x="336804" y="61239"/>
                </a:lnTo>
                <a:lnTo>
                  <a:pt x="339699" y="61239"/>
                </a:lnTo>
                <a:lnTo>
                  <a:pt x="340423" y="60515"/>
                </a:lnTo>
                <a:lnTo>
                  <a:pt x="340588" y="60248"/>
                </a:lnTo>
                <a:lnTo>
                  <a:pt x="340702" y="60058"/>
                </a:lnTo>
                <a:lnTo>
                  <a:pt x="340829" y="59855"/>
                </a:lnTo>
                <a:lnTo>
                  <a:pt x="341541" y="58712"/>
                </a:lnTo>
                <a:lnTo>
                  <a:pt x="341642" y="58940"/>
                </a:lnTo>
                <a:lnTo>
                  <a:pt x="343344" y="59855"/>
                </a:lnTo>
                <a:lnTo>
                  <a:pt x="344601" y="60248"/>
                </a:lnTo>
                <a:lnTo>
                  <a:pt x="345059" y="60248"/>
                </a:lnTo>
                <a:lnTo>
                  <a:pt x="347522" y="60058"/>
                </a:lnTo>
                <a:lnTo>
                  <a:pt x="349072" y="58940"/>
                </a:lnTo>
                <a:lnTo>
                  <a:pt x="349199" y="58940"/>
                </a:lnTo>
                <a:lnTo>
                  <a:pt x="349211" y="58712"/>
                </a:lnTo>
                <a:lnTo>
                  <a:pt x="349338" y="56972"/>
                </a:lnTo>
                <a:lnTo>
                  <a:pt x="349338" y="56476"/>
                </a:lnTo>
                <a:lnTo>
                  <a:pt x="349986" y="56083"/>
                </a:lnTo>
                <a:lnTo>
                  <a:pt x="351624" y="56972"/>
                </a:lnTo>
                <a:lnTo>
                  <a:pt x="353047" y="57950"/>
                </a:lnTo>
                <a:lnTo>
                  <a:pt x="355803" y="58623"/>
                </a:lnTo>
                <a:lnTo>
                  <a:pt x="357390" y="58407"/>
                </a:lnTo>
                <a:lnTo>
                  <a:pt x="358317" y="57327"/>
                </a:lnTo>
                <a:lnTo>
                  <a:pt x="359003" y="56476"/>
                </a:lnTo>
                <a:lnTo>
                  <a:pt x="359105" y="56083"/>
                </a:lnTo>
                <a:lnTo>
                  <a:pt x="359105" y="55092"/>
                </a:lnTo>
                <a:lnTo>
                  <a:pt x="359105" y="54927"/>
                </a:lnTo>
                <a:close/>
              </a:path>
              <a:path w="427354" h="436245">
                <a:moveTo>
                  <a:pt x="367626" y="90182"/>
                </a:moveTo>
                <a:lnTo>
                  <a:pt x="366737" y="89001"/>
                </a:lnTo>
                <a:lnTo>
                  <a:pt x="365848" y="88201"/>
                </a:lnTo>
                <a:lnTo>
                  <a:pt x="364858" y="87249"/>
                </a:lnTo>
                <a:lnTo>
                  <a:pt x="356704" y="79146"/>
                </a:lnTo>
                <a:lnTo>
                  <a:pt x="356108" y="83375"/>
                </a:lnTo>
                <a:lnTo>
                  <a:pt x="355815" y="85648"/>
                </a:lnTo>
                <a:lnTo>
                  <a:pt x="365150" y="90741"/>
                </a:lnTo>
                <a:lnTo>
                  <a:pt x="367131" y="91262"/>
                </a:lnTo>
                <a:lnTo>
                  <a:pt x="367626" y="90182"/>
                </a:lnTo>
                <a:close/>
              </a:path>
              <a:path w="427354" h="436245">
                <a:moveTo>
                  <a:pt x="380187" y="55194"/>
                </a:moveTo>
                <a:lnTo>
                  <a:pt x="379437" y="49110"/>
                </a:lnTo>
                <a:lnTo>
                  <a:pt x="365061" y="43230"/>
                </a:lnTo>
                <a:lnTo>
                  <a:pt x="361861" y="41757"/>
                </a:lnTo>
                <a:lnTo>
                  <a:pt x="363448" y="43230"/>
                </a:lnTo>
                <a:lnTo>
                  <a:pt x="364832" y="45770"/>
                </a:lnTo>
                <a:lnTo>
                  <a:pt x="365086" y="46621"/>
                </a:lnTo>
                <a:lnTo>
                  <a:pt x="364629" y="48463"/>
                </a:lnTo>
                <a:lnTo>
                  <a:pt x="363474" y="49085"/>
                </a:lnTo>
                <a:lnTo>
                  <a:pt x="361302" y="49250"/>
                </a:lnTo>
                <a:lnTo>
                  <a:pt x="356082" y="47117"/>
                </a:lnTo>
                <a:lnTo>
                  <a:pt x="353047" y="45504"/>
                </a:lnTo>
                <a:lnTo>
                  <a:pt x="350227" y="43624"/>
                </a:lnTo>
                <a:lnTo>
                  <a:pt x="354965" y="48653"/>
                </a:lnTo>
                <a:lnTo>
                  <a:pt x="357924" y="50393"/>
                </a:lnTo>
                <a:lnTo>
                  <a:pt x="360883" y="52070"/>
                </a:lnTo>
                <a:lnTo>
                  <a:pt x="364502" y="52997"/>
                </a:lnTo>
                <a:lnTo>
                  <a:pt x="369011" y="51676"/>
                </a:lnTo>
                <a:lnTo>
                  <a:pt x="370255" y="51015"/>
                </a:lnTo>
                <a:lnTo>
                  <a:pt x="372694" y="51155"/>
                </a:lnTo>
                <a:lnTo>
                  <a:pt x="373710" y="51676"/>
                </a:lnTo>
                <a:lnTo>
                  <a:pt x="376440" y="53314"/>
                </a:lnTo>
                <a:lnTo>
                  <a:pt x="378307" y="55029"/>
                </a:lnTo>
                <a:lnTo>
                  <a:pt x="380187" y="55194"/>
                </a:lnTo>
                <a:close/>
              </a:path>
              <a:path w="427354" h="436245">
                <a:moveTo>
                  <a:pt x="381863" y="87579"/>
                </a:moveTo>
                <a:lnTo>
                  <a:pt x="380720" y="86271"/>
                </a:lnTo>
                <a:lnTo>
                  <a:pt x="377190" y="82918"/>
                </a:lnTo>
                <a:lnTo>
                  <a:pt x="372097" y="77495"/>
                </a:lnTo>
                <a:lnTo>
                  <a:pt x="368414" y="78549"/>
                </a:lnTo>
                <a:lnTo>
                  <a:pt x="370547" y="81407"/>
                </a:lnTo>
                <a:lnTo>
                  <a:pt x="374230" y="83832"/>
                </a:lnTo>
                <a:lnTo>
                  <a:pt x="378383" y="87388"/>
                </a:lnTo>
                <a:lnTo>
                  <a:pt x="379920" y="88595"/>
                </a:lnTo>
                <a:lnTo>
                  <a:pt x="381736" y="89090"/>
                </a:lnTo>
                <a:lnTo>
                  <a:pt x="381863" y="87579"/>
                </a:lnTo>
                <a:close/>
              </a:path>
              <a:path w="427354" h="436245">
                <a:moveTo>
                  <a:pt x="386613" y="72809"/>
                </a:moveTo>
                <a:lnTo>
                  <a:pt x="380288" y="72567"/>
                </a:lnTo>
                <a:lnTo>
                  <a:pt x="380720" y="72237"/>
                </a:lnTo>
                <a:lnTo>
                  <a:pt x="381711" y="71589"/>
                </a:lnTo>
                <a:lnTo>
                  <a:pt x="381825" y="71323"/>
                </a:lnTo>
                <a:lnTo>
                  <a:pt x="381723" y="70929"/>
                </a:lnTo>
                <a:lnTo>
                  <a:pt x="381647" y="70650"/>
                </a:lnTo>
                <a:lnTo>
                  <a:pt x="381533" y="70243"/>
                </a:lnTo>
                <a:lnTo>
                  <a:pt x="381495" y="70104"/>
                </a:lnTo>
                <a:lnTo>
                  <a:pt x="381406" y="69748"/>
                </a:lnTo>
                <a:lnTo>
                  <a:pt x="380707" y="68567"/>
                </a:lnTo>
                <a:lnTo>
                  <a:pt x="379399" y="66332"/>
                </a:lnTo>
                <a:lnTo>
                  <a:pt x="377596" y="64617"/>
                </a:lnTo>
                <a:lnTo>
                  <a:pt x="377151" y="64160"/>
                </a:lnTo>
                <a:lnTo>
                  <a:pt x="377393" y="64617"/>
                </a:lnTo>
                <a:lnTo>
                  <a:pt x="378777" y="66586"/>
                </a:lnTo>
                <a:lnTo>
                  <a:pt x="377329" y="67906"/>
                </a:lnTo>
                <a:lnTo>
                  <a:pt x="376745" y="68364"/>
                </a:lnTo>
                <a:lnTo>
                  <a:pt x="375716" y="68364"/>
                </a:lnTo>
                <a:lnTo>
                  <a:pt x="372643" y="68541"/>
                </a:lnTo>
                <a:lnTo>
                  <a:pt x="369570" y="67741"/>
                </a:lnTo>
                <a:lnTo>
                  <a:pt x="367106" y="66332"/>
                </a:lnTo>
                <a:lnTo>
                  <a:pt x="367157" y="66586"/>
                </a:lnTo>
                <a:lnTo>
                  <a:pt x="367563" y="67246"/>
                </a:lnTo>
                <a:lnTo>
                  <a:pt x="367512" y="67741"/>
                </a:lnTo>
                <a:lnTo>
                  <a:pt x="367398" y="68922"/>
                </a:lnTo>
                <a:lnTo>
                  <a:pt x="364794" y="70802"/>
                </a:lnTo>
                <a:lnTo>
                  <a:pt x="362661" y="70408"/>
                </a:lnTo>
                <a:lnTo>
                  <a:pt x="357682" y="68961"/>
                </a:lnTo>
                <a:lnTo>
                  <a:pt x="357682" y="72428"/>
                </a:lnTo>
                <a:lnTo>
                  <a:pt x="357403" y="72237"/>
                </a:lnTo>
                <a:lnTo>
                  <a:pt x="357543" y="72237"/>
                </a:lnTo>
                <a:lnTo>
                  <a:pt x="357682" y="72428"/>
                </a:lnTo>
                <a:lnTo>
                  <a:pt x="357682" y="68961"/>
                </a:lnTo>
                <a:lnTo>
                  <a:pt x="356374" y="68567"/>
                </a:lnTo>
                <a:lnTo>
                  <a:pt x="352171" y="66586"/>
                </a:lnTo>
                <a:lnTo>
                  <a:pt x="350977" y="65824"/>
                </a:lnTo>
                <a:lnTo>
                  <a:pt x="352856" y="67449"/>
                </a:lnTo>
                <a:lnTo>
                  <a:pt x="354723" y="69748"/>
                </a:lnTo>
                <a:lnTo>
                  <a:pt x="355041" y="70104"/>
                </a:lnTo>
                <a:lnTo>
                  <a:pt x="355155" y="70243"/>
                </a:lnTo>
                <a:lnTo>
                  <a:pt x="355422" y="70650"/>
                </a:lnTo>
                <a:lnTo>
                  <a:pt x="355511" y="73685"/>
                </a:lnTo>
                <a:lnTo>
                  <a:pt x="354850" y="73685"/>
                </a:lnTo>
                <a:lnTo>
                  <a:pt x="352856" y="73977"/>
                </a:lnTo>
                <a:lnTo>
                  <a:pt x="351015" y="73685"/>
                </a:lnTo>
                <a:lnTo>
                  <a:pt x="346557" y="73025"/>
                </a:lnTo>
                <a:lnTo>
                  <a:pt x="345744" y="72809"/>
                </a:lnTo>
                <a:lnTo>
                  <a:pt x="341807" y="71589"/>
                </a:lnTo>
                <a:lnTo>
                  <a:pt x="340461" y="70929"/>
                </a:lnTo>
                <a:lnTo>
                  <a:pt x="340550" y="71107"/>
                </a:lnTo>
                <a:lnTo>
                  <a:pt x="340347" y="70929"/>
                </a:lnTo>
                <a:lnTo>
                  <a:pt x="339890" y="70650"/>
                </a:lnTo>
                <a:lnTo>
                  <a:pt x="338797" y="70104"/>
                </a:lnTo>
                <a:lnTo>
                  <a:pt x="338924" y="70243"/>
                </a:lnTo>
                <a:lnTo>
                  <a:pt x="340575" y="71158"/>
                </a:lnTo>
                <a:lnTo>
                  <a:pt x="342430" y="73025"/>
                </a:lnTo>
                <a:lnTo>
                  <a:pt x="344144" y="75628"/>
                </a:lnTo>
                <a:lnTo>
                  <a:pt x="344004" y="75031"/>
                </a:lnTo>
                <a:lnTo>
                  <a:pt x="343573" y="73977"/>
                </a:lnTo>
                <a:lnTo>
                  <a:pt x="346138" y="75031"/>
                </a:lnTo>
                <a:lnTo>
                  <a:pt x="348843" y="75857"/>
                </a:lnTo>
                <a:lnTo>
                  <a:pt x="353085" y="76771"/>
                </a:lnTo>
                <a:lnTo>
                  <a:pt x="354799" y="77000"/>
                </a:lnTo>
                <a:lnTo>
                  <a:pt x="356273" y="76314"/>
                </a:lnTo>
                <a:lnTo>
                  <a:pt x="357695" y="75628"/>
                </a:lnTo>
                <a:lnTo>
                  <a:pt x="358571" y="73685"/>
                </a:lnTo>
                <a:lnTo>
                  <a:pt x="357962" y="72809"/>
                </a:lnTo>
                <a:lnTo>
                  <a:pt x="358241" y="72809"/>
                </a:lnTo>
                <a:lnTo>
                  <a:pt x="359956" y="73977"/>
                </a:lnTo>
                <a:lnTo>
                  <a:pt x="362546" y="75628"/>
                </a:lnTo>
                <a:lnTo>
                  <a:pt x="367880" y="75628"/>
                </a:lnTo>
                <a:lnTo>
                  <a:pt x="370738" y="72809"/>
                </a:lnTo>
                <a:lnTo>
                  <a:pt x="370941" y="72809"/>
                </a:lnTo>
                <a:lnTo>
                  <a:pt x="370713" y="72237"/>
                </a:lnTo>
                <a:lnTo>
                  <a:pt x="370560" y="71882"/>
                </a:lnTo>
                <a:lnTo>
                  <a:pt x="370446" y="71589"/>
                </a:lnTo>
                <a:lnTo>
                  <a:pt x="370344" y="71323"/>
                </a:lnTo>
                <a:lnTo>
                  <a:pt x="370293" y="71196"/>
                </a:lnTo>
                <a:lnTo>
                  <a:pt x="370192" y="70929"/>
                </a:lnTo>
                <a:lnTo>
                  <a:pt x="370078" y="70650"/>
                </a:lnTo>
                <a:lnTo>
                  <a:pt x="369976" y="70408"/>
                </a:lnTo>
                <a:lnTo>
                  <a:pt x="369862" y="70104"/>
                </a:lnTo>
                <a:lnTo>
                  <a:pt x="371729" y="71196"/>
                </a:lnTo>
                <a:lnTo>
                  <a:pt x="373837" y="71882"/>
                </a:lnTo>
                <a:lnTo>
                  <a:pt x="375793" y="72212"/>
                </a:lnTo>
                <a:lnTo>
                  <a:pt x="376872" y="71323"/>
                </a:lnTo>
                <a:lnTo>
                  <a:pt x="377812" y="72478"/>
                </a:lnTo>
                <a:lnTo>
                  <a:pt x="377393" y="72466"/>
                </a:lnTo>
                <a:lnTo>
                  <a:pt x="378104" y="72809"/>
                </a:lnTo>
                <a:lnTo>
                  <a:pt x="379971" y="72809"/>
                </a:lnTo>
                <a:lnTo>
                  <a:pt x="386613" y="72809"/>
                </a:lnTo>
                <a:close/>
              </a:path>
              <a:path w="427354" h="436245">
                <a:moveTo>
                  <a:pt x="393153" y="84759"/>
                </a:moveTo>
                <a:lnTo>
                  <a:pt x="391210" y="79438"/>
                </a:lnTo>
                <a:lnTo>
                  <a:pt x="383082" y="75628"/>
                </a:lnTo>
                <a:lnTo>
                  <a:pt x="381939" y="75031"/>
                </a:lnTo>
                <a:lnTo>
                  <a:pt x="378294" y="73025"/>
                </a:lnTo>
                <a:lnTo>
                  <a:pt x="388975" y="85839"/>
                </a:lnTo>
                <a:lnTo>
                  <a:pt x="393153" y="84759"/>
                </a:lnTo>
                <a:close/>
              </a:path>
              <a:path w="427354" h="436245">
                <a:moveTo>
                  <a:pt x="410972" y="91059"/>
                </a:moveTo>
                <a:lnTo>
                  <a:pt x="409435" y="88900"/>
                </a:lnTo>
                <a:lnTo>
                  <a:pt x="404304" y="83312"/>
                </a:lnTo>
                <a:lnTo>
                  <a:pt x="400151" y="79730"/>
                </a:lnTo>
                <a:lnTo>
                  <a:pt x="395643" y="76771"/>
                </a:lnTo>
                <a:lnTo>
                  <a:pt x="399859" y="80619"/>
                </a:lnTo>
                <a:lnTo>
                  <a:pt x="403707" y="84785"/>
                </a:lnTo>
                <a:lnTo>
                  <a:pt x="407390" y="90665"/>
                </a:lnTo>
                <a:lnTo>
                  <a:pt x="407924" y="92278"/>
                </a:lnTo>
                <a:lnTo>
                  <a:pt x="406336" y="93268"/>
                </a:lnTo>
                <a:lnTo>
                  <a:pt x="401408" y="92278"/>
                </a:lnTo>
                <a:lnTo>
                  <a:pt x="397852" y="90741"/>
                </a:lnTo>
                <a:lnTo>
                  <a:pt x="394690" y="88696"/>
                </a:lnTo>
                <a:lnTo>
                  <a:pt x="395325" y="89154"/>
                </a:lnTo>
                <a:lnTo>
                  <a:pt x="395782" y="89877"/>
                </a:lnTo>
                <a:lnTo>
                  <a:pt x="396836" y="91617"/>
                </a:lnTo>
                <a:lnTo>
                  <a:pt x="397090" y="92151"/>
                </a:lnTo>
                <a:lnTo>
                  <a:pt x="400024" y="93789"/>
                </a:lnTo>
                <a:lnTo>
                  <a:pt x="403542" y="95694"/>
                </a:lnTo>
                <a:lnTo>
                  <a:pt x="405485" y="95834"/>
                </a:lnTo>
                <a:lnTo>
                  <a:pt x="407454" y="95961"/>
                </a:lnTo>
                <a:lnTo>
                  <a:pt x="409625" y="94970"/>
                </a:lnTo>
                <a:lnTo>
                  <a:pt x="410972" y="91059"/>
                </a:lnTo>
                <a:close/>
              </a:path>
              <a:path w="427354" h="436245">
                <a:moveTo>
                  <a:pt x="427355" y="92608"/>
                </a:moveTo>
                <a:lnTo>
                  <a:pt x="418376" y="85547"/>
                </a:lnTo>
                <a:lnTo>
                  <a:pt x="413943" y="81407"/>
                </a:lnTo>
                <a:lnTo>
                  <a:pt x="407454" y="75552"/>
                </a:lnTo>
                <a:lnTo>
                  <a:pt x="400786" y="69824"/>
                </a:lnTo>
                <a:lnTo>
                  <a:pt x="393890" y="64376"/>
                </a:lnTo>
                <a:lnTo>
                  <a:pt x="386765" y="59334"/>
                </a:lnTo>
                <a:lnTo>
                  <a:pt x="390982" y="63334"/>
                </a:lnTo>
                <a:lnTo>
                  <a:pt x="391502" y="64985"/>
                </a:lnTo>
                <a:lnTo>
                  <a:pt x="390321" y="66128"/>
                </a:lnTo>
                <a:lnTo>
                  <a:pt x="389064" y="66230"/>
                </a:lnTo>
                <a:lnTo>
                  <a:pt x="387819" y="66433"/>
                </a:lnTo>
                <a:lnTo>
                  <a:pt x="381469" y="62687"/>
                </a:lnTo>
                <a:lnTo>
                  <a:pt x="377558" y="59728"/>
                </a:lnTo>
                <a:lnTo>
                  <a:pt x="374040" y="56375"/>
                </a:lnTo>
                <a:lnTo>
                  <a:pt x="384238" y="69811"/>
                </a:lnTo>
                <a:lnTo>
                  <a:pt x="389229" y="71678"/>
                </a:lnTo>
                <a:lnTo>
                  <a:pt x="392684" y="70408"/>
                </a:lnTo>
                <a:lnTo>
                  <a:pt x="397230" y="71983"/>
                </a:lnTo>
                <a:lnTo>
                  <a:pt x="418414" y="91757"/>
                </a:lnTo>
                <a:lnTo>
                  <a:pt x="423176" y="98323"/>
                </a:lnTo>
                <a:lnTo>
                  <a:pt x="427228" y="99402"/>
                </a:lnTo>
                <a:lnTo>
                  <a:pt x="427355" y="92608"/>
                </a:lnTo>
                <a:close/>
              </a:path>
            </a:pathLst>
          </a:custGeom>
          <a:solidFill>
            <a:srgbClr val="FFFFFF"/>
          </a:solidFill>
        </p:spPr>
        <p:txBody>
          <a:bodyPr wrap="square" lIns="0" tIns="0" rIns="0" bIns="0" rtlCol="0"/>
          <a:lstStyle/>
          <a:p>
            <a:endParaRPr/>
          </a:p>
        </p:txBody>
      </p:sp>
      <p:pic>
        <p:nvPicPr>
          <p:cNvPr id="20" name="bg object 20"/>
          <p:cNvPicPr/>
          <p:nvPr/>
        </p:nvPicPr>
        <p:blipFill>
          <a:blip r:embed="rId13" cstate="print"/>
          <a:stretch>
            <a:fillRect/>
          </a:stretch>
        </p:blipFill>
        <p:spPr>
          <a:xfrm>
            <a:off x="10071824" y="763116"/>
            <a:ext cx="1851291" cy="320693"/>
          </a:xfrm>
          <a:prstGeom prst="rect">
            <a:avLst/>
          </a:prstGeom>
        </p:spPr>
      </p:pic>
      <p:sp>
        <p:nvSpPr>
          <p:cNvPr id="21" name="bg object 21"/>
          <p:cNvSpPr/>
          <p:nvPr/>
        </p:nvSpPr>
        <p:spPr>
          <a:xfrm>
            <a:off x="10743518" y="1148182"/>
            <a:ext cx="254635" cy="43180"/>
          </a:xfrm>
          <a:custGeom>
            <a:avLst/>
            <a:gdLst/>
            <a:ahLst/>
            <a:cxnLst/>
            <a:rect l="l" t="t" r="r" b="b"/>
            <a:pathLst>
              <a:path w="254634" h="43180">
                <a:moveTo>
                  <a:pt x="254333" y="0"/>
                </a:moveTo>
                <a:lnTo>
                  <a:pt x="0" y="0"/>
                </a:lnTo>
                <a:lnTo>
                  <a:pt x="0" y="42638"/>
                </a:lnTo>
                <a:lnTo>
                  <a:pt x="254333" y="42638"/>
                </a:lnTo>
                <a:lnTo>
                  <a:pt x="254333" y="0"/>
                </a:lnTo>
                <a:close/>
              </a:path>
            </a:pathLst>
          </a:custGeom>
          <a:solidFill>
            <a:srgbClr val="FDC607"/>
          </a:solidFill>
        </p:spPr>
        <p:txBody>
          <a:bodyPr wrap="square" lIns="0" tIns="0" rIns="0" bIns="0" rtlCol="0"/>
          <a:lstStyle/>
          <a:p>
            <a:endParaRPr/>
          </a:p>
        </p:txBody>
      </p:sp>
      <p:sp>
        <p:nvSpPr>
          <p:cNvPr id="22" name="bg object 22"/>
          <p:cNvSpPr/>
          <p:nvPr/>
        </p:nvSpPr>
        <p:spPr>
          <a:xfrm>
            <a:off x="10997851" y="1148182"/>
            <a:ext cx="130810" cy="43180"/>
          </a:xfrm>
          <a:custGeom>
            <a:avLst/>
            <a:gdLst/>
            <a:ahLst/>
            <a:cxnLst/>
            <a:rect l="l" t="t" r="r" b="b"/>
            <a:pathLst>
              <a:path w="130809" h="43180">
                <a:moveTo>
                  <a:pt x="130225" y="0"/>
                </a:moveTo>
                <a:lnTo>
                  <a:pt x="0" y="0"/>
                </a:lnTo>
                <a:lnTo>
                  <a:pt x="0" y="42638"/>
                </a:lnTo>
                <a:lnTo>
                  <a:pt x="130225" y="42638"/>
                </a:lnTo>
                <a:lnTo>
                  <a:pt x="130225" y="0"/>
                </a:lnTo>
                <a:close/>
              </a:path>
            </a:pathLst>
          </a:custGeom>
          <a:solidFill>
            <a:srgbClr val="21397A"/>
          </a:solidFill>
        </p:spPr>
        <p:txBody>
          <a:bodyPr wrap="square" lIns="0" tIns="0" rIns="0" bIns="0" rtlCol="0"/>
          <a:lstStyle/>
          <a:p>
            <a:endParaRPr/>
          </a:p>
        </p:txBody>
      </p:sp>
      <p:sp>
        <p:nvSpPr>
          <p:cNvPr id="23" name="bg object 23"/>
          <p:cNvSpPr/>
          <p:nvPr/>
        </p:nvSpPr>
        <p:spPr>
          <a:xfrm>
            <a:off x="11128077" y="1148182"/>
            <a:ext cx="130810" cy="43180"/>
          </a:xfrm>
          <a:custGeom>
            <a:avLst/>
            <a:gdLst/>
            <a:ahLst/>
            <a:cxnLst/>
            <a:rect l="l" t="t" r="r" b="b"/>
            <a:pathLst>
              <a:path w="130809" h="43180">
                <a:moveTo>
                  <a:pt x="130225" y="0"/>
                </a:moveTo>
                <a:lnTo>
                  <a:pt x="0" y="0"/>
                </a:lnTo>
                <a:lnTo>
                  <a:pt x="0" y="42638"/>
                </a:lnTo>
                <a:lnTo>
                  <a:pt x="130225" y="42638"/>
                </a:lnTo>
                <a:lnTo>
                  <a:pt x="130225" y="0"/>
                </a:lnTo>
                <a:close/>
              </a:path>
            </a:pathLst>
          </a:custGeom>
          <a:solidFill>
            <a:srgbClr val="D50E25"/>
          </a:solidFill>
        </p:spPr>
        <p:txBody>
          <a:bodyPr wrap="square" lIns="0" tIns="0" rIns="0" bIns="0" rtlCol="0"/>
          <a:lstStyle/>
          <a:p>
            <a:endParaRPr/>
          </a:p>
        </p:txBody>
      </p:sp>
      <p:sp>
        <p:nvSpPr>
          <p:cNvPr id="2" name="Holder 2"/>
          <p:cNvSpPr>
            <a:spLocks noGrp="1"/>
          </p:cNvSpPr>
          <p:nvPr>
            <p:ph type="title"/>
          </p:nvPr>
        </p:nvSpPr>
        <p:spPr>
          <a:xfrm>
            <a:off x="820013" y="326593"/>
            <a:ext cx="423544" cy="697230"/>
          </a:xfrm>
          <a:prstGeom prst="rect">
            <a:avLst/>
          </a:prstGeom>
        </p:spPr>
        <p:txBody>
          <a:bodyPr wrap="square" lIns="0" tIns="0" rIns="0" bIns="0">
            <a:spAutoFit/>
          </a:bodyPr>
          <a:lstStyle>
            <a:lvl1pPr>
              <a:defRPr sz="4400" b="1" i="0">
                <a:solidFill>
                  <a:schemeClr val="bg1"/>
                </a:solidFill>
                <a:latin typeface="Verdana"/>
                <a:cs typeface="Verdana"/>
              </a:defRPr>
            </a:lvl1pPr>
          </a:lstStyle>
          <a:p>
            <a:endParaRPr/>
          </a:p>
        </p:txBody>
      </p:sp>
      <p:sp>
        <p:nvSpPr>
          <p:cNvPr id="3" name="Holder 3"/>
          <p:cNvSpPr>
            <a:spLocks noGrp="1"/>
          </p:cNvSpPr>
          <p:nvPr>
            <p:ph type="body" idx="1"/>
          </p:nvPr>
        </p:nvSpPr>
        <p:spPr>
          <a:xfrm>
            <a:off x="5272785" y="1058037"/>
            <a:ext cx="5848350" cy="2038350"/>
          </a:xfrm>
          <a:prstGeom prst="rect">
            <a:avLst/>
          </a:prstGeom>
        </p:spPr>
        <p:txBody>
          <a:bodyPr wrap="square" lIns="0" tIns="0" rIns="0" bIns="0">
            <a:spAutoFit/>
          </a:bodyPr>
          <a:lstStyle>
            <a:lvl1pPr>
              <a:defRPr sz="4400" b="1" i="0">
                <a:solidFill>
                  <a:schemeClr val="bg1"/>
                </a:solidFill>
                <a:latin typeface="Verdana"/>
                <a:cs typeface="Verdan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9/2/2026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5" r:id="rId6"/>
    <p:sldLayoutId id="2147483689" r:id="rId7"/>
    <p:sldLayoutId id="2147483690" r:id="rId8"/>
    <p:sldLayoutId id="2147483691" r:id="rId9"/>
    <p:sldLayoutId id="2147483693" r:id="rId10"/>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360FE491-366A-4802-8D42-3503DB316D69}"/>
              </a:ext>
            </a:extLst>
          </p:cNvPr>
          <p:cNvSpPr/>
          <p:nvPr userDrawn="1"/>
        </p:nvSpPr>
        <p:spPr>
          <a:xfrm>
            <a:off x="-1" y="-2"/>
            <a:ext cx="12192000" cy="1356191"/>
          </a:xfrm>
          <a:prstGeom prst="rect">
            <a:avLst/>
          </a:prstGeom>
          <a:solidFill>
            <a:srgbClr val="32B4A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423F7D"/>
              </a:solidFill>
              <a:effectLst/>
              <a:uLnTx/>
              <a:uFillTx/>
              <a:latin typeface="Arial"/>
              <a:cs typeface="+mn-cs"/>
            </a:endParaRPr>
          </a:p>
        </p:txBody>
      </p:sp>
      <p:pic>
        <p:nvPicPr>
          <p:cNvPr id="3" name="Gráfico 2">
            <a:extLst>
              <a:ext uri="{FF2B5EF4-FFF2-40B4-BE49-F238E27FC236}">
                <a16:creationId xmlns:a16="http://schemas.microsoft.com/office/drawing/2014/main" id="{8E8C591A-75A8-20C3-D0BC-5DBFF23D5ABE}"/>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10069034" y="163707"/>
            <a:ext cx="1855745" cy="1028771"/>
          </a:xfrm>
          <a:prstGeom prst="rect">
            <a:avLst/>
          </a:prstGeom>
        </p:spPr>
      </p:pic>
    </p:spTree>
    <p:extLst>
      <p:ext uri="{BB962C8B-B14F-4D97-AF65-F5344CB8AC3E}">
        <p14:creationId xmlns:p14="http://schemas.microsoft.com/office/powerpoint/2010/main" val="219279198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360FE491-366A-4802-8D42-3503DB316D69}"/>
              </a:ext>
            </a:extLst>
          </p:cNvPr>
          <p:cNvSpPr/>
          <p:nvPr userDrawn="1"/>
        </p:nvSpPr>
        <p:spPr>
          <a:xfrm>
            <a:off x="-1" y="-2"/>
            <a:ext cx="12192000" cy="1356191"/>
          </a:xfrm>
          <a:prstGeom prst="rect">
            <a:avLst/>
          </a:prstGeom>
          <a:solidFill>
            <a:srgbClr val="32B4A8"/>
          </a:solidFill>
          <a:ln w="12700" cap="flat" cmpd="sng" algn="ctr">
            <a:noFill/>
            <a:prstDash val="solid"/>
            <a:miter lim="800000"/>
          </a:ln>
          <a:effectLst/>
        </p:spPr>
        <p:txBody>
          <a:bodyPr rtlCol="0" anchor="ctr"/>
          <a:lstStyle/>
          <a:p>
            <a:pPr marL="0" marR="0" lvl="0" indent="0" algn="ctr" defTabSz="914446"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423F7D"/>
              </a:solidFill>
              <a:effectLst/>
              <a:uLnTx/>
              <a:uFillTx/>
              <a:latin typeface="Arial"/>
              <a:cs typeface="+mn-cs"/>
            </a:endParaRPr>
          </a:p>
        </p:txBody>
      </p:sp>
      <p:pic>
        <p:nvPicPr>
          <p:cNvPr id="3" name="Gráfico 2">
            <a:extLst>
              <a:ext uri="{FF2B5EF4-FFF2-40B4-BE49-F238E27FC236}">
                <a16:creationId xmlns:a16="http://schemas.microsoft.com/office/drawing/2014/main" id="{8E8C591A-75A8-20C3-D0BC-5DBFF23D5ABE}"/>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0069035" y="163708"/>
            <a:ext cx="1855745" cy="1028771"/>
          </a:xfrm>
          <a:prstGeom prst="rect">
            <a:avLst/>
          </a:prstGeom>
        </p:spPr>
      </p:pic>
    </p:spTree>
    <p:extLst>
      <p:ext uri="{BB962C8B-B14F-4D97-AF65-F5344CB8AC3E}">
        <p14:creationId xmlns:p14="http://schemas.microsoft.com/office/powerpoint/2010/main" val="329233032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80" r:id="rId3"/>
    <p:sldLayoutId id="2147483687" r:id="rId4"/>
    <p:sldLayoutId id="2147483692" r:id="rId5"/>
  </p:sldLayoutIdLst>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360FE491-366A-4802-8D42-3503DB316D69}"/>
              </a:ext>
            </a:extLst>
          </p:cNvPr>
          <p:cNvSpPr/>
          <p:nvPr userDrawn="1"/>
        </p:nvSpPr>
        <p:spPr>
          <a:xfrm>
            <a:off x="-1" y="-2"/>
            <a:ext cx="12192000" cy="1356191"/>
          </a:xfrm>
          <a:prstGeom prst="rect">
            <a:avLst/>
          </a:prstGeom>
          <a:solidFill>
            <a:srgbClr val="32B4A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rgbClr val="423F7D"/>
              </a:solidFill>
              <a:effectLst/>
              <a:uLnTx/>
              <a:uFillTx/>
              <a:latin typeface="Arial"/>
              <a:cs typeface="+mn-cs"/>
            </a:endParaRPr>
          </a:p>
        </p:txBody>
      </p:sp>
      <p:pic>
        <p:nvPicPr>
          <p:cNvPr id="3" name="Gráfico 2">
            <a:extLst>
              <a:ext uri="{FF2B5EF4-FFF2-40B4-BE49-F238E27FC236}">
                <a16:creationId xmlns:a16="http://schemas.microsoft.com/office/drawing/2014/main" id="{8E8C591A-75A8-20C3-D0BC-5DBFF23D5AB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0069034" y="163707"/>
            <a:ext cx="1855745" cy="1028771"/>
          </a:xfrm>
          <a:prstGeom prst="rect">
            <a:avLst/>
          </a:prstGeom>
        </p:spPr>
      </p:pic>
    </p:spTree>
    <p:extLst>
      <p:ext uri="{BB962C8B-B14F-4D97-AF65-F5344CB8AC3E}">
        <p14:creationId xmlns:p14="http://schemas.microsoft.com/office/powerpoint/2010/main" val="224779966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Layout" Target="../slideLayouts/slideLayout6.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1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7.svg"/><Relationship Id="rId1" Type="http://schemas.openxmlformats.org/officeDocument/2006/relationships/slideLayout" Target="../slideLayouts/slideLayout18.xml"/><Relationship Id="rId6" Type="http://schemas.openxmlformats.org/officeDocument/2006/relationships/image" Target="../media/image24.svg"/><Relationship Id="rId5" Type="http://schemas.openxmlformats.org/officeDocument/2006/relationships/image" Target="../media/image21.svg"/><Relationship Id="rId4" Type="http://schemas.openxmlformats.org/officeDocument/2006/relationships/image" Target="../media/image23.svg"/></Relationships>
</file>

<file path=ppt/slides/_rels/slide1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Layout" Target="../slideLayouts/slideLayout18.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30.svg"/><Relationship Id="rId1" Type="http://schemas.openxmlformats.org/officeDocument/2006/relationships/slideLayout" Target="../slideLayouts/slideLayout18.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slideLayout" Target="../slideLayouts/slideLayout20.xml"/><Relationship Id="rId6" Type="http://schemas.openxmlformats.org/officeDocument/2006/relationships/image" Target="../media/image35.svg"/><Relationship Id="rId5" Type="http://schemas.openxmlformats.org/officeDocument/2006/relationships/image" Target="../media/image38.svg"/><Relationship Id="rId4" Type="http://schemas.openxmlformats.org/officeDocument/2006/relationships/image" Target="../media/image37.sv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svg"/><Relationship Id="rId4" Type="http://schemas.openxmlformats.org/officeDocument/2006/relationships/image" Target="../media/image40.svg"/></Relationships>
</file>

<file path=ppt/slides/_rels/slide32.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1.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chart" Target="../charts/chart1.xml"/><Relationship Id="rId5" Type="http://schemas.microsoft.com/office/2007/relationships/hdphoto" Target="../media/hdphoto1.wdp"/><Relationship Id="rId4" Type="http://schemas.openxmlformats.org/officeDocument/2006/relationships/image" Target="../media/image47.png"/></Relationships>
</file>

<file path=ppt/slides/_rels/slide6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chart" Target="../charts/char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hyperlink" Target="https://docs.supersalud.gov.co/PortalWeb/planeacion/InformesGestion/CC-85.xlsx" TargetMode="External"/><Relationship Id="rId2" Type="http://schemas.openxmlformats.org/officeDocument/2006/relationships/hyperlink" Target="https://docs.supersalud.gov.co/PortalWeb/planeacion/InformesGestion/CC-87.xlsx" TargetMode="Externa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Layout" Target="../slideLayouts/slideLayout6.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7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Layout" Target="../slideLayouts/slideLayout18.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descr="Escudo de Colombia"/>
          <p:cNvPicPr/>
          <p:nvPr/>
        </p:nvPicPr>
        <p:blipFill>
          <a:blip r:embed="rId2" cstate="print"/>
          <a:stretch>
            <a:fillRect/>
          </a:stretch>
        </p:blipFill>
        <p:spPr>
          <a:xfrm>
            <a:off x="5483561" y="2203784"/>
            <a:ext cx="1245679" cy="1308100"/>
          </a:xfrm>
          <a:prstGeom prst="rect">
            <a:avLst/>
          </a:prstGeom>
        </p:spPr>
      </p:pic>
      <p:sp>
        <p:nvSpPr>
          <p:cNvPr id="3" name="object 3">
            <a:extLst>
              <a:ext uri="{C183D7F6-B498-43B3-948B-1728B52AA6E4}">
                <adec:decorative xmlns:adec="http://schemas.microsoft.com/office/drawing/2017/decorative" val="1"/>
              </a:ext>
            </a:extLst>
          </p:cNvPr>
          <p:cNvSpPr/>
          <p:nvPr/>
        </p:nvSpPr>
        <p:spPr>
          <a:xfrm>
            <a:off x="3868959" y="3633580"/>
            <a:ext cx="476884" cy="625475"/>
          </a:xfrm>
          <a:custGeom>
            <a:avLst/>
            <a:gdLst/>
            <a:ahLst/>
            <a:cxnLst/>
            <a:rect l="l" t="t" r="r" b="b"/>
            <a:pathLst>
              <a:path w="476885" h="625475">
                <a:moveTo>
                  <a:pt x="249476" y="0"/>
                </a:moveTo>
                <a:lnTo>
                  <a:pt x="183593" y="5851"/>
                </a:lnTo>
                <a:lnTo>
                  <a:pt x="125977" y="23327"/>
                </a:lnTo>
                <a:lnTo>
                  <a:pt x="78248" y="51260"/>
                </a:lnTo>
                <a:lnTo>
                  <a:pt x="42214" y="88801"/>
                </a:lnTo>
                <a:lnTo>
                  <a:pt x="19538" y="134645"/>
                </a:lnTo>
                <a:lnTo>
                  <a:pt x="11979" y="187961"/>
                </a:lnTo>
                <a:lnTo>
                  <a:pt x="18471" y="236849"/>
                </a:lnTo>
                <a:lnTo>
                  <a:pt x="37947" y="277931"/>
                </a:lnTo>
                <a:lnTo>
                  <a:pt x="70406" y="311210"/>
                </a:lnTo>
                <a:lnTo>
                  <a:pt x="115850" y="336690"/>
                </a:lnTo>
                <a:lnTo>
                  <a:pt x="174278" y="354374"/>
                </a:lnTo>
                <a:lnTo>
                  <a:pt x="269256" y="374222"/>
                </a:lnTo>
                <a:lnTo>
                  <a:pt x="294089" y="380219"/>
                </a:lnTo>
                <a:lnTo>
                  <a:pt x="331883" y="394462"/>
                </a:lnTo>
                <a:lnTo>
                  <a:pt x="361398" y="423155"/>
                </a:lnTo>
                <a:lnTo>
                  <a:pt x="366902" y="450087"/>
                </a:lnTo>
                <a:lnTo>
                  <a:pt x="364959" y="467349"/>
                </a:lnTo>
                <a:lnTo>
                  <a:pt x="335807" y="509140"/>
                </a:lnTo>
                <a:lnTo>
                  <a:pt x="295450" y="526314"/>
                </a:lnTo>
                <a:lnTo>
                  <a:pt x="236546" y="532024"/>
                </a:lnTo>
                <a:lnTo>
                  <a:pt x="207310" y="530993"/>
                </a:lnTo>
                <a:lnTo>
                  <a:pt x="152263" y="522770"/>
                </a:lnTo>
                <a:lnTo>
                  <a:pt x="101723" y="506555"/>
                </a:lnTo>
                <a:lnTo>
                  <a:pt x="55335" y="483300"/>
                </a:lnTo>
                <a:lnTo>
                  <a:pt x="33656" y="469073"/>
                </a:lnTo>
                <a:lnTo>
                  <a:pt x="0" y="556142"/>
                </a:lnTo>
                <a:lnTo>
                  <a:pt x="47074" y="584696"/>
                </a:lnTo>
                <a:lnTo>
                  <a:pt x="103632" y="606560"/>
                </a:lnTo>
                <a:lnTo>
                  <a:pt x="167535" y="620445"/>
                </a:lnTo>
                <a:lnTo>
                  <a:pt x="236641" y="625072"/>
                </a:lnTo>
                <a:lnTo>
                  <a:pt x="272139" y="623634"/>
                </a:lnTo>
                <a:lnTo>
                  <a:pt x="335824" y="612175"/>
                </a:lnTo>
                <a:lnTo>
                  <a:pt x="389465" y="589582"/>
                </a:lnTo>
                <a:lnTo>
                  <a:pt x="431110" y="557461"/>
                </a:lnTo>
                <a:lnTo>
                  <a:pt x="460185" y="516385"/>
                </a:lnTo>
                <a:lnTo>
                  <a:pt x="474874" y="468534"/>
                </a:lnTo>
                <a:lnTo>
                  <a:pt x="476711" y="442203"/>
                </a:lnTo>
                <a:lnTo>
                  <a:pt x="474090" y="411479"/>
                </a:lnTo>
                <a:lnTo>
                  <a:pt x="453127" y="359714"/>
                </a:lnTo>
                <a:lnTo>
                  <a:pt x="411094" y="320623"/>
                </a:lnTo>
                <a:lnTo>
                  <a:pt x="347382" y="292174"/>
                </a:lnTo>
                <a:lnTo>
                  <a:pt x="307381" y="281831"/>
                </a:lnTo>
                <a:lnTo>
                  <a:pt x="190009" y="256331"/>
                </a:lnTo>
                <a:lnTo>
                  <a:pt x="170459" y="249622"/>
                </a:lnTo>
                <a:lnTo>
                  <a:pt x="133368" y="223075"/>
                </a:lnTo>
                <a:lnTo>
                  <a:pt x="121693" y="183533"/>
                </a:lnTo>
                <a:lnTo>
                  <a:pt x="123797" y="164273"/>
                </a:lnTo>
                <a:lnTo>
                  <a:pt x="155353" y="118059"/>
                </a:lnTo>
                <a:lnTo>
                  <a:pt x="195499" y="99338"/>
                </a:lnTo>
                <a:lnTo>
                  <a:pt x="248621" y="93071"/>
                </a:lnTo>
                <a:lnTo>
                  <a:pt x="298078" y="96850"/>
                </a:lnTo>
                <a:lnTo>
                  <a:pt x="343629" y="108184"/>
                </a:lnTo>
                <a:lnTo>
                  <a:pt x="385293" y="127064"/>
                </a:lnTo>
                <a:lnTo>
                  <a:pt x="423089" y="153484"/>
                </a:lnTo>
                <a:lnTo>
                  <a:pt x="456749" y="70693"/>
                </a:lnTo>
                <a:lnTo>
                  <a:pt x="415887" y="40832"/>
                </a:lnTo>
                <a:lnTo>
                  <a:pt x="366047" y="18503"/>
                </a:lnTo>
                <a:lnTo>
                  <a:pt x="309724" y="4625"/>
                </a:lnTo>
                <a:lnTo>
                  <a:pt x="280087" y="1156"/>
                </a:lnTo>
                <a:lnTo>
                  <a:pt x="249476" y="0"/>
                </a:lnTo>
                <a:close/>
              </a:path>
            </a:pathLst>
          </a:custGeom>
          <a:solidFill>
            <a:srgbClr val="31B4A8"/>
          </a:solidFill>
        </p:spPr>
        <p:txBody>
          <a:bodyPr wrap="square" lIns="0" tIns="0" rIns="0" bIns="0" rtlCol="0"/>
          <a:lstStyle/>
          <a:p>
            <a:endParaRPr lang="es-CO" noProof="0" dirty="0"/>
          </a:p>
        </p:txBody>
      </p:sp>
      <p:sp>
        <p:nvSpPr>
          <p:cNvPr id="4" name="object 4">
            <a:extLst>
              <a:ext uri="{C183D7F6-B498-43B3-948B-1728B52AA6E4}">
                <adec:decorative xmlns:adec="http://schemas.microsoft.com/office/drawing/2017/decorative" val="1"/>
              </a:ext>
            </a:extLst>
          </p:cNvPr>
          <p:cNvSpPr/>
          <p:nvPr/>
        </p:nvSpPr>
        <p:spPr>
          <a:xfrm>
            <a:off x="4427725" y="3828263"/>
            <a:ext cx="390525" cy="430530"/>
          </a:xfrm>
          <a:custGeom>
            <a:avLst/>
            <a:gdLst/>
            <a:ahLst/>
            <a:cxnLst/>
            <a:rect l="l" t="t" r="r" b="b"/>
            <a:pathLst>
              <a:path w="390525" h="430529">
                <a:moveTo>
                  <a:pt x="390316" y="0"/>
                </a:moveTo>
                <a:lnTo>
                  <a:pt x="282392" y="0"/>
                </a:lnTo>
                <a:lnTo>
                  <a:pt x="282392" y="237169"/>
                </a:lnTo>
                <a:lnTo>
                  <a:pt x="280656" y="260529"/>
                </a:lnTo>
                <a:lnTo>
                  <a:pt x="266792" y="299979"/>
                </a:lnTo>
                <a:lnTo>
                  <a:pt x="239883" y="329088"/>
                </a:lnTo>
                <a:lnTo>
                  <a:pt x="204496" y="343941"/>
                </a:lnTo>
                <a:lnTo>
                  <a:pt x="183874" y="345795"/>
                </a:lnTo>
                <a:lnTo>
                  <a:pt x="165389" y="344443"/>
                </a:lnTo>
                <a:lnTo>
                  <a:pt x="126064" y="324239"/>
                </a:lnTo>
                <a:lnTo>
                  <a:pt x="109048" y="278842"/>
                </a:lnTo>
                <a:lnTo>
                  <a:pt x="107908" y="257871"/>
                </a:lnTo>
                <a:lnTo>
                  <a:pt x="107908" y="79"/>
                </a:lnTo>
                <a:lnTo>
                  <a:pt x="0" y="79"/>
                </a:lnTo>
                <a:lnTo>
                  <a:pt x="0" y="256163"/>
                </a:lnTo>
                <a:lnTo>
                  <a:pt x="4318" y="309422"/>
                </a:lnTo>
                <a:lnTo>
                  <a:pt x="17272" y="352985"/>
                </a:lnTo>
                <a:lnTo>
                  <a:pt x="38862" y="386857"/>
                </a:lnTo>
                <a:lnTo>
                  <a:pt x="69088" y="411045"/>
                </a:lnTo>
                <a:lnTo>
                  <a:pt x="107950" y="425554"/>
                </a:lnTo>
                <a:lnTo>
                  <a:pt x="155448" y="430294"/>
                </a:lnTo>
                <a:lnTo>
                  <a:pt x="196221" y="425824"/>
                </a:lnTo>
                <a:lnTo>
                  <a:pt x="231399" y="412408"/>
                </a:lnTo>
                <a:lnTo>
                  <a:pt x="260971" y="390039"/>
                </a:lnTo>
                <a:lnTo>
                  <a:pt x="284925" y="358708"/>
                </a:lnTo>
                <a:lnTo>
                  <a:pt x="284925" y="421659"/>
                </a:lnTo>
                <a:lnTo>
                  <a:pt x="390316" y="421659"/>
                </a:lnTo>
                <a:lnTo>
                  <a:pt x="390316" y="0"/>
                </a:lnTo>
                <a:close/>
              </a:path>
            </a:pathLst>
          </a:custGeom>
          <a:solidFill>
            <a:srgbClr val="31B4A8"/>
          </a:solidFill>
        </p:spPr>
        <p:txBody>
          <a:bodyPr wrap="square" lIns="0" tIns="0" rIns="0" bIns="0" rtlCol="0"/>
          <a:lstStyle/>
          <a:p>
            <a:endParaRPr lang="es-CO" noProof="0" dirty="0"/>
          </a:p>
        </p:txBody>
      </p:sp>
      <p:sp>
        <p:nvSpPr>
          <p:cNvPr id="5" name="object 5">
            <a:extLst>
              <a:ext uri="{C183D7F6-B498-43B3-948B-1728B52AA6E4}">
                <adec:decorative xmlns:adec="http://schemas.microsoft.com/office/drawing/2017/decorative" val="1"/>
              </a:ext>
            </a:extLst>
          </p:cNvPr>
          <p:cNvSpPr/>
          <p:nvPr/>
        </p:nvSpPr>
        <p:spPr>
          <a:xfrm>
            <a:off x="4930321" y="3819723"/>
            <a:ext cx="429259" cy="586105"/>
          </a:xfrm>
          <a:custGeom>
            <a:avLst/>
            <a:gdLst/>
            <a:ahLst/>
            <a:cxnLst/>
            <a:rect l="l" t="t" r="r" b="b"/>
            <a:pathLst>
              <a:path w="429260" h="586104">
                <a:moveTo>
                  <a:pt x="105311" y="8619"/>
                </a:moveTo>
                <a:lnTo>
                  <a:pt x="0" y="8619"/>
                </a:lnTo>
                <a:lnTo>
                  <a:pt x="79" y="585819"/>
                </a:lnTo>
                <a:lnTo>
                  <a:pt x="108003" y="585819"/>
                </a:lnTo>
                <a:lnTo>
                  <a:pt x="108003" y="367627"/>
                </a:lnTo>
                <a:lnTo>
                  <a:pt x="387015" y="367627"/>
                </a:lnTo>
                <a:lnTo>
                  <a:pt x="393090" y="359364"/>
                </a:lnTo>
                <a:lnTo>
                  <a:pt x="394390" y="356992"/>
                </a:lnTo>
                <a:lnTo>
                  <a:pt x="213235" y="356992"/>
                </a:lnTo>
                <a:lnTo>
                  <a:pt x="190252" y="354803"/>
                </a:lnTo>
                <a:lnTo>
                  <a:pt x="151414" y="337323"/>
                </a:lnTo>
                <a:lnTo>
                  <a:pt x="122717" y="302600"/>
                </a:lnTo>
                <a:lnTo>
                  <a:pt x="108021" y="251243"/>
                </a:lnTo>
                <a:lnTo>
                  <a:pt x="106187" y="219124"/>
                </a:lnTo>
                <a:lnTo>
                  <a:pt x="108008" y="186976"/>
                </a:lnTo>
                <a:lnTo>
                  <a:pt x="122686" y="135299"/>
                </a:lnTo>
                <a:lnTo>
                  <a:pt x="151381" y="101110"/>
                </a:lnTo>
                <a:lnTo>
                  <a:pt x="190241" y="84056"/>
                </a:lnTo>
                <a:lnTo>
                  <a:pt x="213235" y="81921"/>
                </a:lnTo>
                <a:lnTo>
                  <a:pt x="394527" y="81921"/>
                </a:lnTo>
                <a:lnTo>
                  <a:pt x="393038" y="79256"/>
                </a:lnTo>
                <a:lnTo>
                  <a:pt x="390489" y="75848"/>
                </a:lnTo>
                <a:lnTo>
                  <a:pt x="105311" y="75848"/>
                </a:lnTo>
                <a:lnTo>
                  <a:pt x="105311" y="8619"/>
                </a:lnTo>
                <a:close/>
              </a:path>
              <a:path w="429260" h="586104">
                <a:moveTo>
                  <a:pt x="387015" y="367627"/>
                </a:moveTo>
                <a:lnTo>
                  <a:pt x="108003" y="367627"/>
                </a:lnTo>
                <a:lnTo>
                  <a:pt x="118525" y="383167"/>
                </a:lnTo>
                <a:lnTo>
                  <a:pt x="131193" y="397035"/>
                </a:lnTo>
                <a:lnTo>
                  <a:pt x="162875" y="419754"/>
                </a:lnTo>
                <a:lnTo>
                  <a:pt x="200932" y="434279"/>
                </a:lnTo>
                <a:lnTo>
                  <a:pt x="243561" y="439119"/>
                </a:lnTo>
                <a:lnTo>
                  <a:pt x="270684" y="437446"/>
                </a:lnTo>
                <a:lnTo>
                  <a:pt x="319468" y="424060"/>
                </a:lnTo>
                <a:lnTo>
                  <a:pt x="360675" y="397534"/>
                </a:lnTo>
                <a:lnTo>
                  <a:pt x="387015" y="367627"/>
                </a:lnTo>
                <a:close/>
              </a:path>
              <a:path w="429260" h="586104">
                <a:moveTo>
                  <a:pt x="394527" y="81921"/>
                </a:moveTo>
                <a:lnTo>
                  <a:pt x="213235" y="81921"/>
                </a:lnTo>
                <a:lnTo>
                  <a:pt x="236217" y="84056"/>
                </a:lnTo>
                <a:lnTo>
                  <a:pt x="256824" y="90455"/>
                </a:lnTo>
                <a:lnTo>
                  <a:pt x="275056" y="101110"/>
                </a:lnTo>
                <a:lnTo>
                  <a:pt x="290912" y="116011"/>
                </a:lnTo>
                <a:lnTo>
                  <a:pt x="303753" y="135299"/>
                </a:lnTo>
                <a:lnTo>
                  <a:pt x="312851" y="158796"/>
                </a:lnTo>
                <a:lnTo>
                  <a:pt x="312934" y="159010"/>
                </a:lnTo>
                <a:lnTo>
                  <a:pt x="318303" y="186239"/>
                </a:lnTo>
                <a:lnTo>
                  <a:pt x="318401" y="186735"/>
                </a:lnTo>
                <a:lnTo>
                  <a:pt x="318448" y="186976"/>
                </a:lnTo>
                <a:lnTo>
                  <a:pt x="320282" y="219124"/>
                </a:lnTo>
                <a:lnTo>
                  <a:pt x="318448" y="251003"/>
                </a:lnTo>
                <a:lnTo>
                  <a:pt x="312934" y="278836"/>
                </a:lnTo>
                <a:lnTo>
                  <a:pt x="290912" y="322048"/>
                </a:lnTo>
                <a:lnTo>
                  <a:pt x="256854" y="348244"/>
                </a:lnTo>
                <a:lnTo>
                  <a:pt x="213235" y="356992"/>
                </a:lnTo>
                <a:lnTo>
                  <a:pt x="394390" y="356992"/>
                </a:lnTo>
                <a:lnTo>
                  <a:pt x="416034" y="310161"/>
                </a:lnTo>
                <a:lnTo>
                  <a:pt x="427696" y="251916"/>
                </a:lnTo>
                <a:lnTo>
                  <a:pt x="429162" y="219124"/>
                </a:lnTo>
                <a:lnTo>
                  <a:pt x="427729" y="186976"/>
                </a:lnTo>
                <a:lnTo>
                  <a:pt x="427696" y="186239"/>
                </a:lnTo>
                <a:lnTo>
                  <a:pt x="423313" y="155803"/>
                </a:lnTo>
                <a:lnTo>
                  <a:pt x="416034" y="127808"/>
                </a:lnTo>
                <a:lnTo>
                  <a:pt x="405883" y="102244"/>
                </a:lnTo>
                <a:lnTo>
                  <a:pt x="394527" y="81921"/>
                </a:lnTo>
                <a:close/>
              </a:path>
              <a:path w="429260" h="586104">
                <a:moveTo>
                  <a:pt x="243482" y="0"/>
                </a:moveTo>
                <a:lnTo>
                  <a:pt x="199338" y="5169"/>
                </a:lnTo>
                <a:lnTo>
                  <a:pt x="160183" y="20717"/>
                </a:lnTo>
                <a:lnTo>
                  <a:pt x="128085" y="44837"/>
                </a:lnTo>
                <a:lnTo>
                  <a:pt x="105311" y="75848"/>
                </a:lnTo>
                <a:lnTo>
                  <a:pt x="390489" y="75848"/>
                </a:lnTo>
                <a:lnTo>
                  <a:pt x="360430" y="41499"/>
                </a:lnTo>
                <a:lnTo>
                  <a:pt x="318832" y="15045"/>
                </a:lnTo>
                <a:lnTo>
                  <a:pt x="270232" y="1674"/>
                </a:lnTo>
                <a:lnTo>
                  <a:pt x="243482" y="0"/>
                </a:lnTo>
                <a:close/>
              </a:path>
            </a:pathLst>
          </a:custGeom>
          <a:solidFill>
            <a:srgbClr val="31B4A8"/>
          </a:solidFill>
        </p:spPr>
        <p:txBody>
          <a:bodyPr wrap="square" lIns="0" tIns="0" rIns="0" bIns="0" rtlCol="0"/>
          <a:lstStyle/>
          <a:p>
            <a:endParaRPr lang="es-CO" noProof="0" dirty="0"/>
          </a:p>
        </p:txBody>
      </p:sp>
      <p:sp>
        <p:nvSpPr>
          <p:cNvPr id="6" name="object 6">
            <a:extLst>
              <a:ext uri="{C183D7F6-B498-43B3-948B-1728B52AA6E4}">
                <adec:decorative xmlns:adec="http://schemas.microsoft.com/office/drawing/2017/decorative" val="1"/>
              </a:ext>
            </a:extLst>
          </p:cNvPr>
          <p:cNvSpPr/>
          <p:nvPr/>
        </p:nvSpPr>
        <p:spPr>
          <a:xfrm>
            <a:off x="5424966" y="3819723"/>
            <a:ext cx="406400" cy="439420"/>
          </a:xfrm>
          <a:custGeom>
            <a:avLst/>
            <a:gdLst/>
            <a:ahLst/>
            <a:cxnLst/>
            <a:rect l="l" t="t" r="r" b="b"/>
            <a:pathLst>
              <a:path w="406400" h="439420">
                <a:moveTo>
                  <a:pt x="211572" y="0"/>
                </a:moveTo>
                <a:lnTo>
                  <a:pt x="153582" y="6968"/>
                </a:lnTo>
                <a:lnTo>
                  <a:pt x="102302" y="27992"/>
                </a:lnTo>
                <a:lnTo>
                  <a:pt x="59603" y="61334"/>
                </a:lnTo>
                <a:lnTo>
                  <a:pt x="27238" y="105185"/>
                </a:lnTo>
                <a:lnTo>
                  <a:pt x="6789" y="158015"/>
                </a:lnTo>
                <a:lnTo>
                  <a:pt x="0" y="219883"/>
                </a:lnTo>
                <a:lnTo>
                  <a:pt x="1751" y="252374"/>
                </a:lnTo>
                <a:lnTo>
                  <a:pt x="15766" y="310587"/>
                </a:lnTo>
                <a:lnTo>
                  <a:pt x="43575" y="359455"/>
                </a:lnTo>
                <a:lnTo>
                  <a:pt x="83515" y="397378"/>
                </a:lnTo>
                <a:lnTo>
                  <a:pt x="135096" y="423867"/>
                </a:lnTo>
                <a:lnTo>
                  <a:pt x="196836" y="437255"/>
                </a:lnTo>
                <a:lnTo>
                  <a:pt x="231363" y="438925"/>
                </a:lnTo>
                <a:lnTo>
                  <a:pt x="229082" y="438925"/>
                </a:lnTo>
                <a:lnTo>
                  <a:pt x="277104" y="435192"/>
                </a:lnTo>
                <a:lnTo>
                  <a:pt x="322901" y="424213"/>
                </a:lnTo>
                <a:lnTo>
                  <a:pt x="364758" y="406967"/>
                </a:lnTo>
                <a:lnTo>
                  <a:pt x="398836" y="384526"/>
                </a:lnTo>
                <a:lnTo>
                  <a:pt x="387340" y="356992"/>
                </a:lnTo>
                <a:lnTo>
                  <a:pt x="233030" y="356992"/>
                </a:lnTo>
                <a:lnTo>
                  <a:pt x="180934" y="349925"/>
                </a:lnTo>
                <a:lnTo>
                  <a:pt x="141991" y="328732"/>
                </a:lnTo>
                <a:lnTo>
                  <a:pt x="116203" y="293421"/>
                </a:lnTo>
                <a:lnTo>
                  <a:pt x="103569" y="244001"/>
                </a:lnTo>
                <a:lnTo>
                  <a:pt x="405804" y="244001"/>
                </a:lnTo>
                <a:lnTo>
                  <a:pt x="405804" y="212095"/>
                </a:lnTo>
                <a:lnTo>
                  <a:pt x="403695" y="181999"/>
                </a:lnTo>
                <a:lnTo>
                  <a:pt x="103727" y="181999"/>
                </a:lnTo>
                <a:lnTo>
                  <a:pt x="108200" y="158248"/>
                </a:lnTo>
                <a:lnTo>
                  <a:pt x="125874" y="118576"/>
                </a:lnTo>
                <a:lnTo>
                  <a:pt x="154919" y="89786"/>
                </a:lnTo>
                <a:lnTo>
                  <a:pt x="193287" y="75126"/>
                </a:lnTo>
                <a:lnTo>
                  <a:pt x="214842" y="73374"/>
                </a:lnTo>
                <a:lnTo>
                  <a:pt x="365762" y="73374"/>
                </a:lnTo>
                <a:lnTo>
                  <a:pt x="353623" y="56854"/>
                </a:lnTo>
                <a:lnTo>
                  <a:pt x="325148" y="31992"/>
                </a:lnTo>
                <a:lnTo>
                  <a:pt x="291981" y="14223"/>
                </a:lnTo>
                <a:lnTo>
                  <a:pt x="254122" y="3557"/>
                </a:lnTo>
                <a:lnTo>
                  <a:pt x="211572" y="0"/>
                </a:lnTo>
                <a:close/>
              </a:path>
              <a:path w="406400" h="439420">
                <a:moveTo>
                  <a:pt x="368588" y="312077"/>
                </a:moveTo>
                <a:lnTo>
                  <a:pt x="321210" y="339985"/>
                </a:lnTo>
                <a:lnTo>
                  <a:pt x="268434" y="354283"/>
                </a:lnTo>
                <a:lnTo>
                  <a:pt x="233030" y="356992"/>
                </a:lnTo>
                <a:lnTo>
                  <a:pt x="387340" y="356992"/>
                </a:lnTo>
                <a:lnTo>
                  <a:pt x="368588" y="312077"/>
                </a:lnTo>
                <a:close/>
              </a:path>
              <a:path w="406400" h="439420">
                <a:moveTo>
                  <a:pt x="365762" y="73374"/>
                </a:moveTo>
                <a:lnTo>
                  <a:pt x="215920" y="73374"/>
                </a:lnTo>
                <a:lnTo>
                  <a:pt x="237641" y="75126"/>
                </a:lnTo>
                <a:lnTo>
                  <a:pt x="256715" y="80369"/>
                </a:lnTo>
                <a:lnTo>
                  <a:pt x="298577" y="116947"/>
                </a:lnTo>
                <a:lnTo>
                  <a:pt x="313058" y="157252"/>
                </a:lnTo>
                <a:lnTo>
                  <a:pt x="316170" y="181999"/>
                </a:lnTo>
                <a:lnTo>
                  <a:pt x="403695" y="181999"/>
                </a:lnTo>
                <a:lnTo>
                  <a:pt x="402539" y="165501"/>
                </a:lnTo>
                <a:lnTo>
                  <a:pt x="392749" y="124114"/>
                </a:lnTo>
                <a:lnTo>
                  <a:pt x="376441" y="87907"/>
                </a:lnTo>
                <a:lnTo>
                  <a:pt x="365762" y="73374"/>
                </a:lnTo>
                <a:close/>
              </a:path>
            </a:pathLst>
          </a:custGeom>
          <a:solidFill>
            <a:srgbClr val="31B4A8"/>
          </a:solidFill>
        </p:spPr>
        <p:txBody>
          <a:bodyPr wrap="square" lIns="0" tIns="0" rIns="0" bIns="0" rtlCol="0"/>
          <a:lstStyle/>
          <a:p>
            <a:endParaRPr lang="es-CO" noProof="0" dirty="0"/>
          </a:p>
        </p:txBody>
      </p:sp>
      <p:sp>
        <p:nvSpPr>
          <p:cNvPr id="7" name="object 7">
            <a:extLst>
              <a:ext uri="{C183D7F6-B498-43B3-948B-1728B52AA6E4}">
                <adec:decorative xmlns:adec="http://schemas.microsoft.com/office/drawing/2017/decorative" val="1"/>
              </a:ext>
            </a:extLst>
          </p:cNvPr>
          <p:cNvSpPr/>
          <p:nvPr/>
        </p:nvSpPr>
        <p:spPr>
          <a:xfrm>
            <a:off x="5916358" y="3817124"/>
            <a:ext cx="669925" cy="441959"/>
          </a:xfrm>
          <a:custGeom>
            <a:avLst/>
            <a:gdLst/>
            <a:ahLst/>
            <a:cxnLst/>
            <a:rect l="l" t="t" r="r" b="b"/>
            <a:pathLst>
              <a:path w="669925" h="441960">
                <a:moveTo>
                  <a:pt x="278091" y="91465"/>
                </a:moveTo>
                <a:lnTo>
                  <a:pt x="271119" y="0"/>
                </a:lnTo>
                <a:lnTo>
                  <a:pt x="238340" y="2603"/>
                </a:lnTo>
                <a:lnTo>
                  <a:pt x="191770" y="10706"/>
                </a:lnTo>
                <a:lnTo>
                  <a:pt x="154101" y="27190"/>
                </a:lnTo>
                <a:lnTo>
                  <a:pt x="125285" y="52070"/>
                </a:lnTo>
                <a:lnTo>
                  <a:pt x="105308" y="85382"/>
                </a:lnTo>
                <a:lnTo>
                  <a:pt x="105308" y="11226"/>
                </a:lnTo>
                <a:lnTo>
                  <a:pt x="0" y="11226"/>
                </a:lnTo>
                <a:lnTo>
                  <a:pt x="76" y="432993"/>
                </a:lnTo>
                <a:lnTo>
                  <a:pt x="109664" y="432993"/>
                </a:lnTo>
                <a:lnTo>
                  <a:pt x="109664" y="206159"/>
                </a:lnTo>
                <a:lnTo>
                  <a:pt x="116306" y="162521"/>
                </a:lnTo>
                <a:lnTo>
                  <a:pt x="136207" y="129882"/>
                </a:lnTo>
                <a:lnTo>
                  <a:pt x="169392" y="108216"/>
                </a:lnTo>
                <a:lnTo>
                  <a:pt x="215849" y="97536"/>
                </a:lnTo>
                <a:lnTo>
                  <a:pt x="278091" y="91465"/>
                </a:lnTo>
                <a:close/>
              </a:path>
              <a:path w="669925" h="441960">
                <a:moveTo>
                  <a:pt x="669404" y="307086"/>
                </a:moveTo>
                <a:lnTo>
                  <a:pt x="662190" y="265277"/>
                </a:lnTo>
                <a:lnTo>
                  <a:pt x="640499" y="232930"/>
                </a:lnTo>
                <a:lnTo>
                  <a:pt x="604735" y="209638"/>
                </a:lnTo>
                <a:lnTo>
                  <a:pt x="555383" y="194957"/>
                </a:lnTo>
                <a:lnTo>
                  <a:pt x="469074" y="178536"/>
                </a:lnTo>
                <a:lnTo>
                  <a:pt x="447548" y="172415"/>
                </a:lnTo>
                <a:lnTo>
                  <a:pt x="432155" y="162636"/>
                </a:lnTo>
                <a:lnTo>
                  <a:pt x="422910" y="149161"/>
                </a:lnTo>
                <a:lnTo>
                  <a:pt x="419823" y="132003"/>
                </a:lnTo>
                <a:lnTo>
                  <a:pt x="421081" y="120497"/>
                </a:lnTo>
                <a:lnTo>
                  <a:pt x="451573" y="86753"/>
                </a:lnTo>
                <a:lnTo>
                  <a:pt x="502640" y="78549"/>
                </a:lnTo>
                <a:lnTo>
                  <a:pt x="518807" y="79298"/>
                </a:lnTo>
                <a:lnTo>
                  <a:pt x="569556" y="90601"/>
                </a:lnTo>
                <a:lnTo>
                  <a:pt x="616419" y="113563"/>
                </a:lnTo>
                <a:lnTo>
                  <a:pt x="629577" y="123355"/>
                </a:lnTo>
                <a:lnTo>
                  <a:pt x="658952" y="52654"/>
                </a:lnTo>
                <a:lnTo>
                  <a:pt x="626567" y="30772"/>
                </a:lnTo>
                <a:lnTo>
                  <a:pt x="588086" y="15100"/>
                </a:lnTo>
                <a:lnTo>
                  <a:pt x="545820" y="5740"/>
                </a:lnTo>
                <a:lnTo>
                  <a:pt x="501777" y="2603"/>
                </a:lnTo>
                <a:lnTo>
                  <a:pt x="476161" y="3632"/>
                </a:lnTo>
                <a:lnTo>
                  <a:pt x="429514" y="11849"/>
                </a:lnTo>
                <a:lnTo>
                  <a:pt x="389293" y="28079"/>
                </a:lnTo>
                <a:lnTo>
                  <a:pt x="357517" y="51308"/>
                </a:lnTo>
                <a:lnTo>
                  <a:pt x="327825" y="98526"/>
                </a:lnTo>
                <a:lnTo>
                  <a:pt x="322110" y="137121"/>
                </a:lnTo>
                <a:lnTo>
                  <a:pt x="328955" y="179171"/>
                </a:lnTo>
                <a:lnTo>
                  <a:pt x="349491" y="212178"/>
                </a:lnTo>
                <a:lnTo>
                  <a:pt x="383743" y="236105"/>
                </a:lnTo>
                <a:lnTo>
                  <a:pt x="431698" y="250977"/>
                </a:lnTo>
                <a:lnTo>
                  <a:pt x="518007" y="267398"/>
                </a:lnTo>
                <a:lnTo>
                  <a:pt x="541439" y="274167"/>
                </a:lnTo>
                <a:lnTo>
                  <a:pt x="558165" y="284187"/>
                </a:lnTo>
                <a:lnTo>
                  <a:pt x="568185" y="297446"/>
                </a:lnTo>
                <a:lnTo>
                  <a:pt x="571525" y="313918"/>
                </a:lnTo>
                <a:lnTo>
                  <a:pt x="570268" y="324980"/>
                </a:lnTo>
                <a:lnTo>
                  <a:pt x="539699" y="357657"/>
                </a:lnTo>
                <a:lnTo>
                  <a:pt x="489585" y="365671"/>
                </a:lnTo>
                <a:lnTo>
                  <a:pt x="469773" y="364947"/>
                </a:lnTo>
                <a:lnTo>
                  <a:pt x="430085" y="359105"/>
                </a:lnTo>
                <a:lnTo>
                  <a:pt x="390829" y="347535"/>
                </a:lnTo>
                <a:lnTo>
                  <a:pt x="354965" y="330911"/>
                </a:lnTo>
                <a:lnTo>
                  <a:pt x="338505" y="320763"/>
                </a:lnTo>
                <a:lnTo>
                  <a:pt x="310870" y="391490"/>
                </a:lnTo>
                <a:lnTo>
                  <a:pt x="345821" y="412877"/>
                </a:lnTo>
                <a:lnTo>
                  <a:pt x="388543" y="428625"/>
                </a:lnTo>
                <a:lnTo>
                  <a:pt x="436892" y="438315"/>
                </a:lnTo>
                <a:lnTo>
                  <a:pt x="488950" y="441629"/>
                </a:lnTo>
                <a:lnTo>
                  <a:pt x="527888" y="439394"/>
                </a:lnTo>
                <a:lnTo>
                  <a:pt x="593496" y="421474"/>
                </a:lnTo>
                <a:lnTo>
                  <a:pt x="641680" y="386257"/>
                </a:lnTo>
                <a:lnTo>
                  <a:pt x="666318" y="336867"/>
                </a:lnTo>
                <a:lnTo>
                  <a:pt x="669404" y="307086"/>
                </a:lnTo>
                <a:close/>
              </a:path>
            </a:pathLst>
          </a:custGeom>
          <a:solidFill>
            <a:srgbClr val="31B4A8"/>
          </a:solidFill>
        </p:spPr>
        <p:txBody>
          <a:bodyPr wrap="square" lIns="0" tIns="0" rIns="0" bIns="0" rtlCol="0"/>
          <a:lstStyle/>
          <a:p>
            <a:endParaRPr lang="es-CO" noProof="0" dirty="0"/>
          </a:p>
        </p:txBody>
      </p:sp>
      <p:sp>
        <p:nvSpPr>
          <p:cNvPr id="8" name="object 8">
            <a:extLst>
              <a:ext uri="{C183D7F6-B498-43B3-948B-1728B52AA6E4}">
                <adec:decorative xmlns:adec="http://schemas.microsoft.com/office/drawing/2017/decorative" val="1"/>
              </a:ext>
            </a:extLst>
          </p:cNvPr>
          <p:cNvSpPr/>
          <p:nvPr/>
        </p:nvSpPr>
        <p:spPr>
          <a:xfrm>
            <a:off x="6652989" y="3819802"/>
            <a:ext cx="381635" cy="439420"/>
          </a:xfrm>
          <a:custGeom>
            <a:avLst/>
            <a:gdLst/>
            <a:ahLst/>
            <a:cxnLst/>
            <a:rect l="l" t="t" r="r" b="b"/>
            <a:pathLst>
              <a:path w="381634" h="439420">
                <a:moveTo>
                  <a:pt x="362874" y="81083"/>
                </a:moveTo>
                <a:lnTo>
                  <a:pt x="195973" y="81083"/>
                </a:lnTo>
                <a:lnTo>
                  <a:pt x="216803" y="82275"/>
                </a:lnTo>
                <a:lnTo>
                  <a:pt x="234396" y="85844"/>
                </a:lnTo>
                <a:lnTo>
                  <a:pt x="268153" y="111061"/>
                </a:lnTo>
                <a:lnTo>
                  <a:pt x="278876" y="162175"/>
                </a:lnTo>
                <a:lnTo>
                  <a:pt x="278876" y="180306"/>
                </a:lnTo>
                <a:lnTo>
                  <a:pt x="248629" y="180306"/>
                </a:lnTo>
                <a:lnTo>
                  <a:pt x="205161" y="181055"/>
                </a:lnTo>
                <a:lnTo>
                  <a:pt x="166340" y="183308"/>
                </a:lnTo>
                <a:lnTo>
                  <a:pt x="102698" y="192365"/>
                </a:lnTo>
                <a:lnTo>
                  <a:pt x="55852" y="208200"/>
                </a:lnTo>
                <a:lnTo>
                  <a:pt x="24150" y="231579"/>
                </a:lnTo>
                <a:lnTo>
                  <a:pt x="1634" y="282657"/>
                </a:lnTo>
                <a:lnTo>
                  <a:pt x="1513" y="283184"/>
                </a:lnTo>
                <a:lnTo>
                  <a:pt x="0" y="305261"/>
                </a:lnTo>
                <a:lnTo>
                  <a:pt x="1263" y="323723"/>
                </a:lnTo>
                <a:lnTo>
                  <a:pt x="5057" y="341223"/>
                </a:lnTo>
                <a:lnTo>
                  <a:pt x="31357" y="387652"/>
                </a:lnTo>
                <a:lnTo>
                  <a:pt x="76330" y="421193"/>
                </a:lnTo>
                <a:lnTo>
                  <a:pt x="114644" y="434437"/>
                </a:lnTo>
                <a:lnTo>
                  <a:pt x="159793" y="438945"/>
                </a:lnTo>
                <a:lnTo>
                  <a:pt x="157893" y="438945"/>
                </a:lnTo>
                <a:lnTo>
                  <a:pt x="178063" y="437747"/>
                </a:lnTo>
                <a:lnTo>
                  <a:pt x="178822" y="437747"/>
                </a:lnTo>
                <a:lnTo>
                  <a:pt x="198923" y="433891"/>
                </a:lnTo>
                <a:lnTo>
                  <a:pt x="233901" y="418726"/>
                </a:lnTo>
                <a:lnTo>
                  <a:pt x="272027" y="379814"/>
                </a:lnTo>
                <a:lnTo>
                  <a:pt x="279647" y="364694"/>
                </a:lnTo>
                <a:lnTo>
                  <a:pt x="180374" y="364694"/>
                </a:lnTo>
                <a:lnTo>
                  <a:pt x="163644" y="363556"/>
                </a:lnTo>
                <a:lnTo>
                  <a:pt x="125106" y="346562"/>
                </a:lnTo>
                <a:lnTo>
                  <a:pt x="105231" y="300034"/>
                </a:lnTo>
                <a:lnTo>
                  <a:pt x="107194" y="284922"/>
                </a:lnTo>
                <a:lnTo>
                  <a:pt x="136746" y="254748"/>
                </a:lnTo>
                <a:lnTo>
                  <a:pt x="180632" y="245347"/>
                </a:lnTo>
                <a:lnTo>
                  <a:pt x="249341" y="242214"/>
                </a:lnTo>
                <a:lnTo>
                  <a:pt x="381574" y="242214"/>
                </a:lnTo>
                <a:lnTo>
                  <a:pt x="381574" y="175087"/>
                </a:lnTo>
                <a:lnTo>
                  <a:pt x="378768" y="133174"/>
                </a:lnTo>
                <a:lnTo>
                  <a:pt x="370350" y="97151"/>
                </a:lnTo>
                <a:lnTo>
                  <a:pt x="362874" y="81083"/>
                </a:lnTo>
                <a:close/>
              </a:path>
              <a:path w="381634" h="439420">
                <a:moveTo>
                  <a:pt x="381574" y="363081"/>
                </a:moveTo>
                <a:lnTo>
                  <a:pt x="280460" y="363080"/>
                </a:lnTo>
                <a:lnTo>
                  <a:pt x="280460" y="430310"/>
                </a:lnTo>
                <a:lnTo>
                  <a:pt x="381574" y="430310"/>
                </a:lnTo>
                <a:lnTo>
                  <a:pt x="381574" y="363081"/>
                </a:lnTo>
                <a:close/>
              </a:path>
              <a:path w="381634" h="439420">
                <a:moveTo>
                  <a:pt x="381574" y="242214"/>
                </a:moveTo>
                <a:lnTo>
                  <a:pt x="278797" y="242214"/>
                </a:lnTo>
                <a:lnTo>
                  <a:pt x="278709" y="262276"/>
                </a:lnTo>
                <a:lnTo>
                  <a:pt x="277044" y="282657"/>
                </a:lnTo>
                <a:lnTo>
                  <a:pt x="262996" y="319727"/>
                </a:lnTo>
                <a:lnTo>
                  <a:pt x="235782" y="348194"/>
                </a:lnTo>
                <a:lnTo>
                  <a:pt x="180374" y="364694"/>
                </a:lnTo>
                <a:lnTo>
                  <a:pt x="279647" y="364694"/>
                </a:lnTo>
                <a:lnTo>
                  <a:pt x="280460" y="363080"/>
                </a:lnTo>
                <a:lnTo>
                  <a:pt x="381574" y="363081"/>
                </a:lnTo>
                <a:lnTo>
                  <a:pt x="381574" y="242214"/>
                </a:lnTo>
                <a:close/>
              </a:path>
              <a:path w="381634" h="439420">
                <a:moveTo>
                  <a:pt x="199378" y="0"/>
                </a:moveTo>
                <a:lnTo>
                  <a:pt x="151810" y="3669"/>
                </a:lnTo>
                <a:lnTo>
                  <a:pt x="101757" y="14263"/>
                </a:lnTo>
                <a:lnTo>
                  <a:pt x="55464" y="30653"/>
                </a:lnTo>
                <a:lnTo>
                  <a:pt x="17182" y="51715"/>
                </a:lnTo>
                <a:lnTo>
                  <a:pt x="48309" y="125071"/>
                </a:lnTo>
                <a:lnTo>
                  <a:pt x="67212" y="114539"/>
                </a:lnTo>
                <a:lnTo>
                  <a:pt x="86050" y="105510"/>
                </a:lnTo>
                <a:lnTo>
                  <a:pt x="123443" y="91814"/>
                </a:lnTo>
                <a:lnTo>
                  <a:pt x="178160" y="81759"/>
                </a:lnTo>
                <a:lnTo>
                  <a:pt x="195973" y="81083"/>
                </a:lnTo>
                <a:lnTo>
                  <a:pt x="362874" y="81083"/>
                </a:lnTo>
                <a:lnTo>
                  <a:pt x="356320" y="67000"/>
                </a:lnTo>
                <a:lnTo>
                  <a:pt x="336678" y="42700"/>
                </a:lnTo>
                <a:lnTo>
                  <a:pt x="311261" y="24019"/>
                </a:lnTo>
                <a:lnTo>
                  <a:pt x="279905" y="10675"/>
                </a:lnTo>
                <a:lnTo>
                  <a:pt x="242611" y="2668"/>
                </a:lnTo>
                <a:lnTo>
                  <a:pt x="199378" y="0"/>
                </a:lnTo>
                <a:close/>
              </a:path>
            </a:pathLst>
          </a:custGeom>
          <a:solidFill>
            <a:srgbClr val="31B4A8"/>
          </a:solidFill>
        </p:spPr>
        <p:txBody>
          <a:bodyPr wrap="square" lIns="0" tIns="0" rIns="0" bIns="0" rtlCol="0"/>
          <a:lstStyle/>
          <a:p>
            <a:endParaRPr lang="es-CO" noProof="0" dirty="0"/>
          </a:p>
        </p:txBody>
      </p:sp>
      <p:sp>
        <p:nvSpPr>
          <p:cNvPr id="9" name="object 9">
            <a:extLst>
              <a:ext uri="{C183D7F6-B498-43B3-948B-1728B52AA6E4}">
                <adec:decorative xmlns:adec="http://schemas.microsoft.com/office/drawing/2017/decorative" val="1"/>
              </a:ext>
            </a:extLst>
          </p:cNvPr>
          <p:cNvSpPr/>
          <p:nvPr/>
        </p:nvSpPr>
        <p:spPr>
          <a:xfrm>
            <a:off x="7144151" y="3642121"/>
            <a:ext cx="210820" cy="617220"/>
          </a:xfrm>
          <a:custGeom>
            <a:avLst/>
            <a:gdLst/>
            <a:ahLst/>
            <a:cxnLst/>
            <a:rect l="l" t="t" r="r" b="b"/>
            <a:pathLst>
              <a:path w="210820" h="617220">
                <a:moveTo>
                  <a:pt x="107924" y="0"/>
                </a:moveTo>
                <a:lnTo>
                  <a:pt x="0" y="0"/>
                </a:lnTo>
                <a:lnTo>
                  <a:pt x="0" y="455314"/>
                </a:lnTo>
                <a:lnTo>
                  <a:pt x="2241" y="492576"/>
                </a:lnTo>
                <a:lnTo>
                  <a:pt x="20176" y="552715"/>
                </a:lnTo>
                <a:lnTo>
                  <a:pt x="56208" y="593500"/>
                </a:lnTo>
                <a:lnTo>
                  <a:pt x="111675" y="613970"/>
                </a:lnTo>
                <a:lnTo>
                  <a:pt x="146802" y="616627"/>
                </a:lnTo>
                <a:lnTo>
                  <a:pt x="177880" y="614658"/>
                </a:lnTo>
                <a:lnTo>
                  <a:pt x="208959" y="608846"/>
                </a:lnTo>
                <a:lnTo>
                  <a:pt x="210701" y="523484"/>
                </a:lnTo>
                <a:lnTo>
                  <a:pt x="198903" y="526331"/>
                </a:lnTo>
                <a:lnTo>
                  <a:pt x="173486" y="527754"/>
                </a:lnTo>
                <a:lnTo>
                  <a:pt x="144802" y="522910"/>
                </a:lnTo>
                <a:lnTo>
                  <a:pt x="124314" y="508373"/>
                </a:lnTo>
                <a:lnTo>
                  <a:pt x="112021" y="484133"/>
                </a:lnTo>
                <a:lnTo>
                  <a:pt x="107924" y="450182"/>
                </a:lnTo>
                <a:lnTo>
                  <a:pt x="107924" y="0"/>
                </a:lnTo>
                <a:close/>
              </a:path>
            </a:pathLst>
          </a:custGeom>
          <a:solidFill>
            <a:srgbClr val="31B4A8"/>
          </a:solidFill>
        </p:spPr>
        <p:txBody>
          <a:bodyPr wrap="square" lIns="0" tIns="0" rIns="0" bIns="0" rtlCol="0"/>
          <a:lstStyle/>
          <a:p>
            <a:endParaRPr lang="es-CO" noProof="0" dirty="0"/>
          </a:p>
        </p:txBody>
      </p:sp>
      <p:sp>
        <p:nvSpPr>
          <p:cNvPr id="10" name="object 10">
            <a:extLst>
              <a:ext uri="{C183D7F6-B498-43B3-948B-1728B52AA6E4}">
                <adec:decorative xmlns:adec="http://schemas.microsoft.com/office/drawing/2017/decorative" val="1"/>
              </a:ext>
            </a:extLst>
          </p:cNvPr>
          <p:cNvSpPr/>
          <p:nvPr/>
        </p:nvSpPr>
        <p:spPr>
          <a:xfrm>
            <a:off x="7416930" y="3828264"/>
            <a:ext cx="390525" cy="430530"/>
          </a:xfrm>
          <a:custGeom>
            <a:avLst/>
            <a:gdLst/>
            <a:ahLst/>
            <a:cxnLst/>
            <a:rect l="l" t="t" r="r" b="b"/>
            <a:pathLst>
              <a:path w="390525" h="430529">
                <a:moveTo>
                  <a:pt x="390284" y="0"/>
                </a:moveTo>
                <a:lnTo>
                  <a:pt x="282360" y="0"/>
                </a:lnTo>
                <a:lnTo>
                  <a:pt x="282360" y="237169"/>
                </a:lnTo>
                <a:lnTo>
                  <a:pt x="280637" y="260529"/>
                </a:lnTo>
                <a:lnTo>
                  <a:pt x="266827" y="299979"/>
                </a:lnTo>
                <a:lnTo>
                  <a:pt x="239923" y="329088"/>
                </a:lnTo>
                <a:lnTo>
                  <a:pt x="204496" y="343941"/>
                </a:lnTo>
                <a:lnTo>
                  <a:pt x="183858" y="345795"/>
                </a:lnTo>
                <a:lnTo>
                  <a:pt x="165373" y="344443"/>
                </a:lnTo>
                <a:lnTo>
                  <a:pt x="126056" y="324239"/>
                </a:lnTo>
                <a:lnTo>
                  <a:pt x="109064" y="278842"/>
                </a:lnTo>
                <a:lnTo>
                  <a:pt x="107924" y="257871"/>
                </a:lnTo>
                <a:lnTo>
                  <a:pt x="107924" y="79"/>
                </a:lnTo>
                <a:lnTo>
                  <a:pt x="0" y="79"/>
                </a:lnTo>
                <a:lnTo>
                  <a:pt x="0" y="256163"/>
                </a:lnTo>
                <a:lnTo>
                  <a:pt x="4315" y="309422"/>
                </a:lnTo>
                <a:lnTo>
                  <a:pt x="17264" y="352985"/>
                </a:lnTo>
                <a:lnTo>
                  <a:pt x="38848" y="386857"/>
                </a:lnTo>
                <a:lnTo>
                  <a:pt x="69069" y="411045"/>
                </a:lnTo>
                <a:lnTo>
                  <a:pt x="107930" y="425554"/>
                </a:lnTo>
                <a:lnTo>
                  <a:pt x="155432" y="430294"/>
                </a:lnTo>
                <a:lnTo>
                  <a:pt x="196217" y="425824"/>
                </a:lnTo>
                <a:lnTo>
                  <a:pt x="231397" y="412408"/>
                </a:lnTo>
                <a:lnTo>
                  <a:pt x="260980" y="390039"/>
                </a:lnTo>
                <a:lnTo>
                  <a:pt x="284973" y="358708"/>
                </a:lnTo>
                <a:lnTo>
                  <a:pt x="284973" y="421659"/>
                </a:lnTo>
                <a:lnTo>
                  <a:pt x="390284" y="421659"/>
                </a:lnTo>
                <a:lnTo>
                  <a:pt x="390284" y="0"/>
                </a:lnTo>
                <a:close/>
              </a:path>
            </a:pathLst>
          </a:custGeom>
          <a:solidFill>
            <a:srgbClr val="31B4A8"/>
          </a:solidFill>
        </p:spPr>
        <p:txBody>
          <a:bodyPr wrap="square" lIns="0" tIns="0" rIns="0" bIns="0" rtlCol="0"/>
          <a:lstStyle/>
          <a:p>
            <a:endParaRPr lang="es-CO" noProof="0" dirty="0"/>
          </a:p>
        </p:txBody>
      </p:sp>
      <p:sp>
        <p:nvSpPr>
          <p:cNvPr id="11" name="object 11">
            <a:extLst>
              <a:ext uri="{C183D7F6-B498-43B3-948B-1728B52AA6E4}">
                <adec:decorative xmlns:adec="http://schemas.microsoft.com/office/drawing/2017/decorative" val="1"/>
              </a:ext>
            </a:extLst>
          </p:cNvPr>
          <p:cNvSpPr/>
          <p:nvPr/>
        </p:nvSpPr>
        <p:spPr>
          <a:xfrm>
            <a:off x="7896219" y="3641883"/>
            <a:ext cx="429259" cy="617220"/>
          </a:xfrm>
          <a:custGeom>
            <a:avLst/>
            <a:gdLst/>
            <a:ahLst/>
            <a:cxnLst/>
            <a:rect l="l" t="t" r="r" b="b"/>
            <a:pathLst>
              <a:path w="429259" h="617220">
                <a:moveTo>
                  <a:pt x="185675" y="177602"/>
                </a:moveTo>
                <a:lnTo>
                  <a:pt x="133742" y="184304"/>
                </a:lnTo>
                <a:lnTo>
                  <a:pt x="88520" y="204408"/>
                </a:lnTo>
                <a:lnTo>
                  <a:pt x="51235" y="236674"/>
                </a:lnTo>
                <a:lnTo>
                  <a:pt x="23275" y="279894"/>
                </a:lnTo>
                <a:lnTo>
                  <a:pt x="5815" y="333702"/>
                </a:lnTo>
                <a:lnTo>
                  <a:pt x="0" y="396869"/>
                </a:lnTo>
                <a:lnTo>
                  <a:pt x="1428" y="428843"/>
                </a:lnTo>
                <a:lnTo>
                  <a:pt x="1450" y="429339"/>
                </a:lnTo>
                <a:lnTo>
                  <a:pt x="13090" y="487771"/>
                </a:lnTo>
                <a:lnTo>
                  <a:pt x="36119" y="537014"/>
                </a:lnTo>
                <a:lnTo>
                  <a:pt x="68727" y="575184"/>
                </a:lnTo>
                <a:lnTo>
                  <a:pt x="110303" y="601707"/>
                </a:lnTo>
                <a:lnTo>
                  <a:pt x="158859" y="615095"/>
                </a:lnTo>
                <a:lnTo>
                  <a:pt x="185675" y="616769"/>
                </a:lnTo>
                <a:lnTo>
                  <a:pt x="185675" y="616579"/>
                </a:lnTo>
                <a:lnTo>
                  <a:pt x="208419" y="615248"/>
                </a:lnTo>
                <a:lnTo>
                  <a:pt x="250313" y="604646"/>
                </a:lnTo>
                <a:lnTo>
                  <a:pt x="286745" y="583910"/>
                </a:lnTo>
                <a:lnTo>
                  <a:pt x="313944" y="555217"/>
                </a:lnTo>
                <a:lnTo>
                  <a:pt x="323847" y="538058"/>
                </a:lnTo>
                <a:lnTo>
                  <a:pt x="429158" y="538058"/>
                </a:lnTo>
                <a:lnTo>
                  <a:pt x="429158" y="534832"/>
                </a:lnTo>
                <a:lnTo>
                  <a:pt x="215923" y="534831"/>
                </a:lnTo>
                <a:lnTo>
                  <a:pt x="192940" y="532643"/>
                </a:lnTo>
                <a:lnTo>
                  <a:pt x="154102" y="515163"/>
                </a:lnTo>
                <a:lnTo>
                  <a:pt x="125371" y="480440"/>
                </a:lnTo>
                <a:lnTo>
                  <a:pt x="110749" y="429339"/>
                </a:lnTo>
                <a:lnTo>
                  <a:pt x="108870" y="396869"/>
                </a:lnTo>
                <a:lnTo>
                  <a:pt x="110685" y="364815"/>
                </a:lnTo>
                <a:lnTo>
                  <a:pt x="125340" y="313138"/>
                </a:lnTo>
                <a:lnTo>
                  <a:pt x="154068" y="278950"/>
                </a:lnTo>
                <a:lnTo>
                  <a:pt x="192929" y="261896"/>
                </a:lnTo>
                <a:lnTo>
                  <a:pt x="215923" y="259761"/>
                </a:lnTo>
                <a:lnTo>
                  <a:pt x="429158" y="259761"/>
                </a:lnTo>
                <a:lnTo>
                  <a:pt x="429158" y="250082"/>
                </a:lnTo>
                <a:lnTo>
                  <a:pt x="321234" y="250082"/>
                </a:lnTo>
                <a:lnTo>
                  <a:pt x="311053" y="234488"/>
                </a:lnTo>
                <a:lnTo>
                  <a:pt x="298578" y="220516"/>
                </a:lnTo>
                <a:lnTo>
                  <a:pt x="266836" y="197450"/>
                </a:lnTo>
                <a:lnTo>
                  <a:pt x="228394" y="182574"/>
                </a:lnTo>
                <a:lnTo>
                  <a:pt x="207576" y="178846"/>
                </a:lnTo>
                <a:lnTo>
                  <a:pt x="185675" y="177602"/>
                </a:lnTo>
                <a:close/>
              </a:path>
              <a:path w="429259" h="617220">
                <a:moveTo>
                  <a:pt x="429158" y="538058"/>
                </a:moveTo>
                <a:lnTo>
                  <a:pt x="323847" y="538058"/>
                </a:lnTo>
                <a:lnTo>
                  <a:pt x="323847" y="607936"/>
                </a:lnTo>
                <a:lnTo>
                  <a:pt x="429158" y="607936"/>
                </a:lnTo>
                <a:lnTo>
                  <a:pt x="429158" y="538058"/>
                </a:lnTo>
                <a:close/>
              </a:path>
              <a:path w="429259" h="617220">
                <a:moveTo>
                  <a:pt x="429158" y="259761"/>
                </a:moveTo>
                <a:lnTo>
                  <a:pt x="215923" y="259761"/>
                </a:lnTo>
                <a:lnTo>
                  <a:pt x="238894" y="261896"/>
                </a:lnTo>
                <a:lnTo>
                  <a:pt x="259482" y="268295"/>
                </a:lnTo>
                <a:lnTo>
                  <a:pt x="293600" y="293850"/>
                </a:lnTo>
                <a:lnTo>
                  <a:pt x="315539" y="336636"/>
                </a:lnTo>
                <a:lnTo>
                  <a:pt x="321089" y="364575"/>
                </a:lnTo>
                <a:lnTo>
                  <a:pt x="321136" y="364815"/>
                </a:lnTo>
                <a:lnTo>
                  <a:pt x="322976" y="396869"/>
                </a:lnTo>
                <a:lnTo>
                  <a:pt x="321136" y="428843"/>
                </a:lnTo>
                <a:lnTo>
                  <a:pt x="315622" y="456676"/>
                </a:lnTo>
                <a:lnTo>
                  <a:pt x="293600" y="499888"/>
                </a:lnTo>
                <a:lnTo>
                  <a:pt x="259542" y="526084"/>
                </a:lnTo>
                <a:lnTo>
                  <a:pt x="215923" y="534831"/>
                </a:lnTo>
                <a:lnTo>
                  <a:pt x="429158" y="534832"/>
                </a:lnTo>
                <a:lnTo>
                  <a:pt x="429158" y="259761"/>
                </a:lnTo>
                <a:close/>
              </a:path>
              <a:path w="429259" h="617220">
                <a:moveTo>
                  <a:pt x="429158" y="0"/>
                </a:moveTo>
                <a:lnTo>
                  <a:pt x="321234" y="0"/>
                </a:lnTo>
                <a:lnTo>
                  <a:pt x="321234" y="250082"/>
                </a:lnTo>
                <a:lnTo>
                  <a:pt x="429158" y="250082"/>
                </a:lnTo>
                <a:lnTo>
                  <a:pt x="429158" y="0"/>
                </a:lnTo>
                <a:close/>
              </a:path>
            </a:pathLst>
          </a:custGeom>
          <a:solidFill>
            <a:srgbClr val="31B4A8"/>
          </a:solidFill>
        </p:spPr>
        <p:txBody>
          <a:bodyPr wrap="square" lIns="0" tIns="0" rIns="0" bIns="0" rtlCol="0"/>
          <a:lstStyle/>
          <a:p>
            <a:endParaRPr lang="es-CO" noProof="0" dirty="0"/>
          </a:p>
        </p:txBody>
      </p:sp>
      <p:grpSp>
        <p:nvGrpSpPr>
          <p:cNvPr id="12" name="object 12" descr="Bandera de Colombia"/>
          <p:cNvGrpSpPr/>
          <p:nvPr/>
        </p:nvGrpSpPr>
        <p:grpSpPr>
          <a:xfrm>
            <a:off x="5485857" y="4560498"/>
            <a:ext cx="1239520" cy="102870"/>
            <a:chOff x="5485857" y="4560498"/>
            <a:chExt cx="1239520" cy="102870"/>
          </a:xfrm>
        </p:grpSpPr>
        <p:sp>
          <p:nvSpPr>
            <p:cNvPr id="13" name="object 13"/>
            <p:cNvSpPr/>
            <p:nvPr/>
          </p:nvSpPr>
          <p:spPr>
            <a:xfrm>
              <a:off x="5485857" y="4560498"/>
              <a:ext cx="612775" cy="102870"/>
            </a:xfrm>
            <a:custGeom>
              <a:avLst/>
              <a:gdLst/>
              <a:ahLst/>
              <a:cxnLst/>
              <a:rect l="l" t="t" r="r" b="b"/>
              <a:pathLst>
                <a:path w="612775" h="102870">
                  <a:moveTo>
                    <a:pt x="612229" y="0"/>
                  </a:moveTo>
                  <a:lnTo>
                    <a:pt x="0" y="0"/>
                  </a:lnTo>
                  <a:lnTo>
                    <a:pt x="0" y="102637"/>
                  </a:lnTo>
                  <a:lnTo>
                    <a:pt x="612229" y="102637"/>
                  </a:lnTo>
                  <a:lnTo>
                    <a:pt x="612229" y="0"/>
                  </a:lnTo>
                  <a:close/>
                </a:path>
              </a:pathLst>
            </a:custGeom>
            <a:solidFill>
              <a:srgbClr val="FDC607"/>
            </a:solidFill>
          </p:spPr>
          <p:txBody>
            <a:bodyPr wrap="square" lIns="0" tIns="0" rIns="0" bIns="0" rtlCol="0"/>
            <a:lstStyle/>
            <a:p>
              <a:endParaRPr lang="es-CO" noProof="0" dirty="0"/>
            </a:p>
          </p:txBody>
        </p:sp>
        <p:sp>
          <p:nvSpPr>
            <p:cNvPr id="14" name="object 14"/>
            <p:cNvSpPr/>
            <p:nvPr/>
          </p:nvSpPr>
          <p:spPr>
            <a:xfrm>
              <a:off x="6098087" y="4560498"/>
              <a:ext cx="313690" cy="102870"/>
            </a:xfrm>
            <a:custGeom>
              <a:avLst/>
              <a:gdLst/>
              <a:ahLst/>
              <a:cxnLst/>
              <a:rect l="l" t="t" r="r" b="b"/>
              <a:pathLst>
                <a:path w="313689" h="102870">
                  <a:moveTo>
                    <a:pt x="313478" y="0"/>
                  </a:moveTo>
                  <a:lnTo>
                    <a:pt x="0" y="0"/>
                  </a:lnTo>
                  <a:lnTo>
                    <a:pt x="0" y="102637"/>
                  </a:lnTo>
                  <a:lnTo>
                    <a:pt x="313478" y="102637"/>
                  </a:lnTo>
                  <a:lnTo>
                    <a:pt x="313478" y="0"/>
                  </a:lnTo>
                  <a:close/>
                </a:path>
              </a:pathLst>
            </a:custGeom>
            <a:solidFill>
              <a:srgbClr val="21397A"/>
            </a:solidFill>
          </p:spPr>
          <p:txBody>
            <a:bodyPr wrap="square" lIns="0" tIns="0" rIns="0" bIns="0" rtlCol="0"/>
            <a:lstStyle/>
            <a:p>
              <a:endParaRPr lang="es-CO" noProof="0" dirty="0"/>
            </a:p>
          </p:txBody>
        </p:sp>
        <p:sp>
          <p:nvSpPr>
            <p:cNvPr id="15" name="object 15"/>
            <p:cNvSpPr/>
            <p:nvPr/>
          </p:nvSpPr>
          <p:spPr>
            <a:xfrm>
              <a:off x="6411565" y="4560498"/>
              <a:ext cx="313690" cy="102870"/>
            </a:xfrm>
            <a:custGeom>
              <a:avLst/>
              <a:gdLst/>
              <a:ahLst/>
              <a:cxnLst/>
              <a:rect l="l" t="t" r="r" b="b"/>
              <a:pathLst>
                <a:path w="313690" h="102870">
                  <a:moveTo>
                    <a:pt x="313478" y="0"/>
                  </a:moveTo>
                  <a:lnTo>
                    <a:pt x="0" y="0"/>
                  </a:lnTo>
                  <a:lnTo>
                    <a:pt x="0" y="102636"/>
                  </a:lnTo>
                  <a:lnTo>
                    <a:pt x="313478" y="102637"/>
                  </a:lnTo>
                  <a:lnTo>
                    <a:pt x="313478" y="0"/>
                  </a:lnTo>
                  <a:close/>
                </a:path>
              </a:pathLst>
            </a:custGeom>
            <a:solidFill>
              <a:srgbClr val="D50E25"/>
            </a:solidFill>
          </p:spPr>
          <p:txBody>
            <a:bodyPr wrap="square" lIns="0" tIns="0" rIns="0" bIns="0" rtlCol="0"/>
            <a:lstStyle/>
            <a:p>
              <a:endParaRPr lang="es-CO" noProof="0" dirty="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A17C4-0639-D868-86A7-A72F09A567E8}"/>
            </a:ext>
          </a:extLst>
        </p:cNvPr>
        <p:cNvGrpSpPr/>
        <p:nvPr/>
      </p:nvGrpSpPr>
      <p:grpSpPr>
        <a:xfrm>
          <a:off x="0" y="0"/>
          <a:ext cx="0" cy="0"/>
          <a:chOff x="0" y="0"/>
          <a:chExt cx="0" cy="0"/>
        </a:xfrm>
      </p:grpSpPr>
      <p:sp>
        <p:nvSpPr>
          <p:cNvPr id="17" name="CuadroTexto 16">
            <a:extLst>
              <a:ext uri="{FF2B5EF4-FFF2-40B4-BE49-F238E27FC236}">
                <a16:creationId xmlns:a16="http://schemas.microsoft.com/office/drawing/2014/main" id="{0BE2D362-CB4F-4DB4-285C-BC7B34BE95C4}"/>
              </a:ext>
            </a:extLst>
          </p:cNvPr>
          <p:cNvSpPr txBox="1"/>
          <p:nvPr/>
        </p:nvSpPr>
        <p:spPr>
          <a:xfrm>
            <a:off x="1206478" y="224919"/>
            <a:ext cx="6879032" cy="954107"/>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Resultados Acciones Estratégicas Plan Nacional de Desarrollo </a:t>
            </a:r>
          </a:p>
        </p:txBody>
      </p:sp>
      <p:grpSp>
        <p:nvGrpSpPr>
          <p:cNvPr id="2" name="Google Shape;12518;p88">
            <a:extLst>
              <a:ext uri="{FF2B5EF4-FFF2-40B4-BE49-F238E27FC236}">
                <a16:creationId xmlns:a16="http://schemas.microsoft.com/office/drawing/2014/main" id="{D6E4F8DE-D1F6-04F8-46CE-A110DF8A5C59}"/>
              </a:ext>
            </a:extLst>
          </p:cNvPr>
          <p:cNvGrpSpPr/>
          <p:nvPr/>
        </p:nvGrpSpPr>
        <p:grpSpPr>
          <a:xfrm>
            <a:off x="6324271" y="1881131"/>
            <a:ext cx="677492" cy="628507"/>
            <a:chOff x="1049375" y="2318350"/>
            <a:chExt cx="298525" cy="295400"/>
          </a:xfrm>
          <a:solidFill>
            <a:schemeClr val="bg1"/>
          </a:solidFill>
        </p:grpSpPr>
        <p:sp>
          <p:nvSpPr>
            <p:cNvPr id="3" name="Google Shape;12519;p88">
              <a:extLst>
                <a:ext uri="{FF2B5EF4-FFF2-40B4-BE49-F238E27FC236}">
                  <a16:creationId xmlns:a16="http://schemas.microsoft.com/office/drawing/2014/main" id="{3173AECB-C3DC-4387-EC66-F0658C2CF1B6}"/>
                </a:ext>
              </a:extLst>
            </p:cNvPr>
            <p:cNvSpPr/>
            <p:nvPr/>
          </p:nvSpPr>
          <p:spPr>
            <a:xfrm>
              <a:off x="1101350" y="2492325"/>
              <a:ext cx="70125" cy="50525"/>
            </a:xfrm>
            <a:custGeom>
              <a:avLst/>
              <a:gdLst/>
              <a:ahLst/>
              <a:cxnLst/>
              <a:rect l="l" t="t" r="r" b="b"/>
              <a:pathLst>
                <a:path w="2805" h="2021" extrusionOk="0">
                  <a:moveTo>
                    <a:pt x="2473" y="0"/>
                  </a:moveTo>
                  <a:cubicBezTo>
                    <a:pt x="2377" y="0"/>
                    <a:pt x="2273" y="32"/>
                    <a:pt x="2206" y="99"/>
                  </a:cubicBezTo>
                  <a:lnTo>
                    <a:pt x="1072" y="1233"/>
                  </a:lnTo>
                  <a:lnTo>
                    <a:pt x="599" y="761"/>
                  </a:lnTo>
                  <a:cubicBezTo>
                    <a:pt x="536" y="713"/>
                    <a:pt x="449" y="690"/>
                    <a:pt x="363" y="690"/>
                  </a:cubicBezTo>
                  <a:cubicBezTo>
                    <a:pt x="276" y="690"/>
                    <a:pt x="189" y="713"/>
                    <a:pt x="126" y="761"/>
                  </a:cubicBezTo>
                  <a:cubicBezTo>
                    <a:pt x="0" y="887"/>
                    <a:pt x="0" y="1139"/>
                    <a:pt x="126" y="1233"/>
                  </a:cubicBezTo>
                  <a:lnTo>
                    <a:pt x="820" y="1958"/>
                  </a:lnTo>
                  <a:cubicBezTo>
                    <a:pt x="914" y="2021"/>
                    <a:pt x="977" y="2021"/>
                    <a:pt x="1072" y="2021"/>
                  </a:cubicBezTo>
                  <a:cubicBezTo>
                    <a:pt x="1135" y="2021"/>
                    <a:pt x="1261" y="1989"/>
                    <a:pt x="1292" y="1926"/>
                  </a:cubicBezTo>
                  <a:lnTo>
                    <a:pt x="2678" y="540"/>
                  </a:lnTo>
                  <a:cubicBezTo>
                    <a:pt x="2804" y="414"/>
                    <a:pt x="2804" y="162"/>
                    <a:pt x="2678" y="68"/>
                  </a:cubicBezTo>
                  <a:cubicBezTo>
                    <a:pt x="2634" y="24"/>
                    <a:pt x="2557" y="0"/>
                    <a:pt x="24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4" name="Google Shape;12520;p88">
              <a:extLst>
                <a:ext uri="{FF2B5EF4-FFF2-40B4-BE49-F238E27FC236}">
                  <a16:creationId xmlns:a16="http://schemas.microsoft.com/office/drawing/2014/main" id="{BCD1230B-958C-A445-4E45-2ADCEDF26884}"/>
                </a:ext>
              </a:extLst>
            </p:cNvPr>
            <p:cNvSpPr/>
            <p:nvPr/>
          </p:nvSpPr>
          <p:spPr>
            <a:xfrm>
              <a:off x="1101350" y="2440525"/>
              <a:ext cx="70125" cy="51150"/>
            </a:xfrm>
            <a:custGeom>
              <a:avLst/>
              <a:gdLst/>
              <a:ahLst/>
              <a:cxnLst/>
              <a:rect l="l" t="t" r="r" b="b"/>
              <a:pathLst>
                <a:path w="2805" h="2046" extrusionOk="0">
                  <a:moveTo>
                    <a:pt x="2469" y="1"/>
                  </a:moveTo>
                  <a:cubicBezTo>
                    <a:pt x="2374" y="1"/>
                    <a:pt x="2272" y="40"/>
                    <a:pt x="2206" y="123"/>
                  </a:cubicBezTo>
                  <a:lnTo>
                    <a:pt x="1072" y="1257"/>
                  </a:lnTo>
                  <a:lnTo>
                    <a:pt x="599" y="785"/>
                  </a:lnTo>
                  <a:cubicBezTo>
                    <a:pt x="536" y="738"/>
                    <a:pt x="449" y="714"/>
                    <a:pt x="363" y="714"/>
                  </a:cubicBezTo>
                  <a:cubicBezTo>
                    <a:pt x="276" y="714"/>
                    <a:pt x="189" y="738"/>
                    <a:pt x="126" y="785"/>
                  </a:cubicBezTo>
                  <a:cubicBezTo>
                    <a:pt x="0" y="911"/>
                    <a:pt x="0" y="1163"/>
                    <a:pt x="126" y="1257"/>
                  </a:cubicBezTo>
                  <a:lnTo>
                    <a:pt x="820" y="1982"/>
                  </a:lnTo>
                  <a:cubicBezTo>
                    <a:pt x="914" y="2045"/>
                    <a:pt x="977" y="2045"/>
                    <a:pt x="1072" y="2045"/>
                  </a:cubicBezTo>
                  <a:cubicBezTo>
                    <a:pt x="1135" y="2045"/>
                    <a:pt x="1261" y="2014"/>
                    <a:pt x="1292" y="1951"/>
                  </a:cubicBezTo>
                  <a:lnTo>
                    <a:pt x="2678" y="564"/>
                  </a:lnTo>
                  <a:cubicBezTo>
                    <a:pt x="2804" y="438"/>
                    <a:pt x="2804" y="186"/>
                    <a:pt x="2678" y="92"/>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5" name="Google Shape;12521;p88">
              <a:extLst>
                <a:ext uri="{FF2B5EF4-FFF2-40B4-BE49-F238E27FC236}">
                  <a16:creationId xmlns:a16="http://schemas.microsoft.com/office/drawing/2014/main" id="{B44D4356-BA16-4FD2-9F3C-11A643309EE3}"/>
                </a:ext>
              </a:extLst>
            </p:cNvPr>
            <p:cNvSpPr/>
            <p:nvPr/>
          </p:nvSpPr>
          <p:spPr>
            <a:xfrm>
              <a:off x="1101350" y="2388550"/>
              <a:ext cx="70125" cy="51125"/>
            </a:xfrm>
            <a:custGeom>
              <a:avLst/>
              <a:gdLst/>
              <a:ahLst/>
              <a:cxnLst/>
              <a:rect l="l" t="t" r="r" b="b"/>
              <a:pathLst>
                <a:path w="2805" h="2045" extrusionOk="0">
                  <a:moveTo>
                    <a:pt x="2469" y="1"/>
                  </a:moveTo>
                  <a:cubicBezTo>
                    <a:pt x="2374" y="1"/>
                    <a:pt x="2272" y="40"/>
                    <a:pt x="2206" y="123"/>
                  </a:cubicBezTo>
                  <a:lnTo>
                    <a:pt x="1072" y="1257"/>
                  </a:lnTo>
                  <a:lnTo>
                    <a:pt x="599" y="785"/>
                  </a:lnTo>
                  <a:cubicBezTo>
                    <a:pt x="536" y="722"/>
                    <a:pt x="449" y="690"/>
                    <a:pt x="363" y="690"/>
                  </a:cubicBezTo>
                  <a:cubicBezTo>
                    <a:pt x="276" y="690"/>
                    <a:pt x="189" y="722"/>
                    <a:pt x="126" y="785"/>
                  </a:cubicBezTo>
                  <a:cubicBezTo>
                    <a:pt x="0" y="911"/>
                    <a:pt x="0" y="1131"/>
                    <a:pt x="126" y="1257"/>
                  </a:cubicBezTo>
                  <a:lnTo>
                    <a:pt x="820" y="1982"/>
                  </a:lnTo>
                  <a:cubicBezTo>
                    <a:pt x="914" y="2045"/>
                    <a:pt x="977" y="2045"/>
                    <a:pt x="1072" y="2045"/>
                  </a:cubicBezTo>
                  <a:cubicBezTo>
                    <a:pt x="1135" y="2045"/>
                    <a:pt x="1261" y="2013"/>
                    <a:pt x="1292" y="1919"/>
                  </a:cubicBezTo>
                  <a:lnTo>
                    <a:pt x="2678" y="532"/>
                  </a:lnTo>
                  <a:cubicBezTo>
                    <a:pt x="2804" y="438"/>
                    <a:pt x="2804" y="186"/>
                    <a:pt x="2678" y="91"/>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6" name="Google Shape;12522;p88">
              <a:extLst>
                <a:ext uri="{FF2B5EF4-FFF2-40B4-BE49-F238E27FC236}">
                  <a16:creationId xmlns:a16="http://schemas.microsoft.com/office/drawing/2014/main" id="{F147123C-F82D-6719-C3F1-26DEF895316A}"/>
                </a:ext>
              </a:extLst>
            </p:cNvPr>
            <p:cNvSpPr/>
            <p:nvPr/>
          </p:nvSpPr>
          <p:spPr>
            <a:xfrm>
              <a:off x="1049375" y="2318350"/>
              <a:ext cx="298525" cy="295400"/>
            </a:xfrm>
            <a:custGeom>
              <a:avLst/>
              <a:gdLst/>
              <a:ahLst/>
              <a:cxnLst/>
              <a:rect l="l" t="t" r="r" b="b"/>
              <a:pathLst>
                <a:path w="11941" h="11816" extrusionOk="0">
                  <a:moveTo>
                    <a:pt x="6963" y="1198"/>
                  </a:moveTo>
                  <a:lnTo>
                    <a:pt x="7876" y="2143"/>
                  </a:lnTo>
                  <a:lnTo>
                    <a:pt x="6963" y="2143"/>
                  </a:lnTo>
                  <a:lnTo>
                    <a:pt x="6963" y="1198"/>
                  </a:lnTo>
                  <a:close/>
                  <a:moveTo>
                    <a:pt x="10286" y="3498"/>
                  </a:moveTo>
                  <a:cubicBezTo>
                    <a:pt x="10373" y="3498"/>
                    <a:pt x="10460" y="3530"/>
                    <a:pt x="10523" y="3593"/>
                  </a:cubicBezTo>
                  <a:lnTo>
                    <a:pt x="10995" y="4065"/>
                  </a:lnTo>
                  <a:cubicBezTo>
                    <a:pt x="11184" y="4223"/>
                    <a:pt x="11184" y="4475"/>
                    <a:pt x="11027" y="4569"/>
                  </a:cubicBezTo>
                  <a:lnTo>
                    <a:pt x="10806" y="4821"/>
                  </a:lnTo>
                  <a:lnTo>
                    <a:pt x="9798" y="3845"/>
                  </a:lnTo>
                  <a:lnTo>
                    <a:pt x="10050" y="3593"/>
                  </a:lnTo>
                  <a:cubicBezTo>
                    <a:pt x="10113" y="3530"/>
                    <a:pt x="10200" y="3498"/>
                    <a:pt x="10286" y="3498"/>
                  </a:cubicBezTo>
                  <a:close/>
                  <a:moveTo>
                    <a:pt x="9294" y="4349"/>
                  </a:moveTo>
                  <a:lnTo>
                    <a:pt x="10271" y="5325"/>
                  </a:lnTo>
                  <a:lnTo>
                    <a:pt x="7845" y="7783"/>
                  </a:lnTo>
                  <a:lnTo>
                    <a:pt x="6868" y="6774"/>
                  </a:lnTo>
                  <a:lnTo>
                    <a:pt x="9294" y="4349"/>
                  </a:lnTo>
                  <a:close/>
                  <a:moveTo>
                    <a:pt x="6585" y="7499"/>
                  </a:moveTo>
                  <a:lnTo>
                    <a:pt x="7183" y="8098"/>
                  </a:lnTo>
                  <a:lnTo>
                    <a:pt x="6427" y="8255"/>
                  </a:lnTo>
                  <a:lnTo>
                    <a:pt x="6585" y="7499"/>
                  </a:lnTo>
                  <a:close/>
                  <a:moveTo>
                    <a:pt x="6994" y="10398"/>
                  </a:moveTo>
                  <a:lnTo>
                    <a:pt x="6994" y="10776"/>
                  </a:lnTo>
                  <a:cubicBezTo>
                    <a:pt x="6994" y="10870"/>
                    <a:pt x="7057" y="10996"/>
                    <a:pt x="7089" y="11122"/>
                  </a:cubicBezTo>
                  <a:lnTo>
                    <a:pt x="1071" y="11122"/>
                  </a:lnTo>
                  <a:cubicBezTo>
                    <a:pt x="882" y="11122"/>
                    <a:pt x="693" y="10965"/>
                    <a:pt x="693" y="10776"/>
                  </a:cubicBezTo>
                  <a:lnTo>
                    <a:pt x="693" y="10398"/>
                  </a:lnTo>
                  <a:close/>
                  <a:moveTo>
                    <a:pt x="6270" y="663"/>
                  </a:moveTo>
                  <a:lnTo>
                    <a:pt x="6270" y="2458"/>
                  </a:lnTo>
                  <a:cubicBezTo>
                    <a:pt x="6270" y="2647"/>
                    <a:pt x="6427" y="2805"/>
                    <a:pt x="6616" y="2805"/>
                  </a:cubicBezTo>
                  <a:lnTo>
                    <a:pt x="8349" y="2805"/>
                  </a:lnTo>
                  <a:lnTo>
                    <a:pt x="8349" y="4286"/>
                  </a:lnTo>
                  <a:lnTo>
                    <a:pt x="6112" y="6554"/>
                  </a:lnTo>
                  <a:cubicBezTo>
                    <a:pt x="6081" y="6585"/>
                    <a:pt x="6018" y="6680"/>
                    <a:pt x="6018" y="6711"/>
                  </a:cubicBezTo>
                  <a:lnTo>
                    <a:pt x="5608" y="8633"/>
                  </a:lnTo>
                  <a:cubicBezTo>
                    <a:pt x="5545" y="8759"/>
                    <a:pt x="5608" y="8885"/>
                    <a:pt x="5671" y="8948"/>
                  </a:cubicBezTo>
                  <a:cubicBezTo>
                    <a:pt x="5742" y="9019"/>
                    <a:pt x="5813" y="9055"/>
                    <a:pt x="5897" y="9055"/>
                  </a:cubicBezTo>
                  <a:cubicBezTo>
                    <a:pt x="5925" y="9055"/>
                    <a:pt x="5955" y="9051"/>
                    <a:pt x="5986" y="9043"/>
                  </a:cubicBezTo>
                  <a:lnTo>
                    <a:pt x="7908" y="8602"/>
                  </a:lnTo>
                  <a:cubicBezTo>
                    <a:pt x="8002" y="8602"/>
                    <a:pt x="8034" y="8570"/>
                    <a:pt x="8065" y="8507"/>
                  </a:cubicBezTo>
                  <a:lnTo>
                    <a:pt x="8349" y="8255"/>
                  </a:lnTo>
                  <a:lnTo>
                    <a:pt x="8349" y="10807"/>
                  </a:lnTo>
                  <a:lnTo>
                    <a:pt x="8380" y="10807"/>
                  </a:lnTo>
                  <a:cubicBezTo>
                    <a:pt x="8380" y="10996"/>
                    <a:pt x="8223" y="11154"/>
                    <a:pt x="8034" y="11154"/>
                  </a:cubicBezTo>
                  <a:cubicBezTo>
                    <a:pt x="7845" y="11154"/>
                    <a:pt x="7687" y="10996"/>
                    <a:pt x="7687" y="10807"/>
                  </a:cubicBezTo>
                  <a:lnTo>
                    <a:pt x="7687" y="10083"/>
                  </a:lnTo>
                  <a:cubicBezTo>
                    <a:pt x="7687" y="9893"/>
                    <a:pt x="7530" y="9736"/>
                    <a:pt x="7309" y="9736"/>
                  </a:cubicBezTo>
                  <a:lnTo>
                    <a:pt x="1386" y="9736"/>
                  </a:lnTo>
                  <a:lnTo>
                    <a:pt x="1386" y="663"/>
                  </a:lnTo>
                  <a:close/>
                  <a:moveTo>
                    <a:pt x="1071" y="1"/>
                  </a:moveTo>
                  <a:cubicBezTo>
                    <a:pt x="882" y="1"/>
                    <a:pt x="693" y="158"/>
                    <a:pt x="693" y="379"/>
                  </a:cubicBezTo>
                  <a:lnTo>
                    <a:pt x="693" y="9736"/>
                  </a:lnTo>
                  <a:lnTo>
                    <a:pt x="347" y="9736"/>
                  </a:lnTo>
                  <a:cubicBezTo>
                    <a:pt x="158" y="9736"/>
                    <a:pt x="0" y="9893"/>
                    <a:pt x="0" y="10083"/>
                  </a:cubicBezTo>
                  <a:lnTo>
                    <a:pt x="0" y="10807"/>
                  </a:lnTo>
                  <a:cubicBezTo>
                    <a:pt x="0" y="11406"/>
                    <a:pt x="473" y="11815"/>
                    <a:pt x="1008" y="11815"/>
                  </a:cubicBezTo>
                  <a:lnTo>
                    <a:pt x="8002" y="11815"/>
                  </a:lnTo>
                  <a:cubicBezTo>
                    <a:pt x="8569" y="11815"/>
                    <a:pt x="9011" y="11343"/>
                    <a:pt x="9011" y="10807"/>
                  </a:cubicBezTo>
                  <a:lnTo>
                    <a:pt x="9011" y="7562"/>
                  </a:lnTo>
                  <a:lnTo>
                    <a:pt x="11499" y="5105"/>
                  </a:lnTo>
                  <a:cubicBezTo>
                    <a:pt x="11940" y="4664"/>
                    <a:pt x="11940" y="4034"/>
                    <a:pt x="11531" y="3593"/>
                  </a:cubicBezTo>
                  <a:lnTo>
                    <a:pt x="11058" y="3120"/>
                  </a:lnTo>
                  <a:cubicBezTo>
                    <a:pt x="10869" y="2931"/>
                    <a:pt x="10609" y="2836"/>
                    <a:pt x="10346" y="2836"/>
                  </a:cubicBezTo>
                  <a:cubicBezTo>
                    <a:pt x="10082" y="2836"/>
                    <a:pt x="9814" y="2931"/>
                    <a:pt x="9609" y="3120"/>
                  </a:cubicBezTo>
                  <a:lnTo>
                    <a:pt x="9105" y="3624"/>
                  </a:lnTo>
                  <a:lnTo>
                    <a:pt x="9105" y="2490"/>
                  </a:lnTo>
                  <a:cubicBezTo>
                    <a:pt x="9105" y="2427"/>
                    <a:pt x="9074" y="2332"/>
                    <a:pt x="8979" y="2269"/>
                  </a:cubicBezTo>
                  <a:lnTo>
                    <a:pt x="6900" y="127"/>
                  </a:lnTo>
                  <a:cubicBezTo>
                    <a:pt x="6805" y="64"/>
                    <a:pt x="6742" y="1"/>
                    <a:pt x="66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grpSp>
      <p:grpSp>
        <p:nvGrpSpPr>
          <p:cNvPr id="7" name="Google Shape;12523;p88">
            <a:extLst>
              <a:ext uri="{FF2B5EF4-FFF2-40B4-BE49-F238E27FC236}">
                <a16:creationId xmlns:a16="http://schemas.microsoft.com/office/drawing/2014/main" id="{5C057A67-2F12-5FEA-1F8E-1A39B3F37462}"/>
              </a:ext>
            </a:extLst>
          </p:cNvPr>
          <p:cNvGrpSpPr/>
          <p:nvPr/>
        </p:nvGrpSpPr>
        <p:grpSpPr>
          <a:xfrm>
            <a:off x="4720904" y="1881130"/>
            <a:ext cx="653360" cy="628507"/>
            <a:chOff x="1049375" y="2680675"/>
            <a:chExt cx="297725" cy="297725"/>
          </a:xfrm>
          <a:solidFill>
            <a:schemeClr val="bg1"/>
          </a:solidFill>
        </p:grpSpPr>
        <p:sp>
          <p:nvSpPr>
            <p:cNvPr id="8" name="Google Shape;12524;p88">
              <a:extLst>
                <a:ext uri="{FF2B5EF4-FFF2-40B4-BE49-F238E27FC236}">
                  <a16:creationId xmlns:a16="http://schemas.microsoft.com/office/drawing/2014/main" id="{7617CF7A-08B2-08DB-732A-36E0DBF26117}"/>
                </a:ext>
              </a:extLst>
            </p:cNvPr>
            <p:cNvSpPr/>
            <p:nvPr/>
          </p:nvSpPr>
          <p:spPr>
            <a:xfrm>
              <a:off x="1113175" y="2752350"/>
              <a:ext cx="161475" cy="155975"/>
            </a:xfrm>
            <a:custGeom>
              <a:avLst/>
              <a:gdLst/>
              <a:ahLst/>
              <a:cxnLst/>
              <a:rect l="l" t="t" r="r" b="b"/>
              <a:pathLst>
                <a:path w="6459" h="6239" extrusionOk="0">
                  <a:moveTo>
                    <a:pt x="3403" y="2079"/>
                  </a:moveTo>
                  <a:cubicBezTo>
                    <a:pt x="3781" y="2079"/>
                    <a:pt x="4096" y="2394"/>
                    <a:pt x="4096" y="2773"/>
                  </a:cubicBezTo>
                  <a:cubicBezTo>
                    <a:pt x="4096" y="3182"/>
                    <a:pt x="3781" y="3497"/>
                    <a:pt x="3403" y="3497"/>
                  </a:cubicBezTo>
                  <a:cubicBezTo>
                    <a:pt x="2993" y="3434"/>
                    <a:pt x="2678" y="3119"/>
                    <a:pt x="2678" y="2773"/>
                  </a:cubicBezTo>
                  <a:cubicBezTo>
                    <a:pt x="2678" y="2394"/>
                    <a:pt x="2993" y="2079"/>
                    <a:pt x="3403" y="2079"/>
                  </a:cubicBezTo>
                  <a:close/>
                  <a:moveTo>
                    <a:pt x="3371" y="693"/>
                  </a:moveTo>
                  <a:cubicBezTo>
                    <a:pt x="4694" y="693"/>
                    <a:pt x="5765" y="1796"/>
                    <a:pt x="5765" y="3119"/>
                  </a:cubicBezTo>
                  <a:cubicBezTo>
                    <a:pt x="5765" y="3686"/>
                    <a:pt x="5545" y="4222"/>
                    <a:pt x="5198" y="4663"/>
                  </a:cubicBezTo>
                  <a:cubicBezTo>
                    <a:pt x="5072" y="4442"/>
                    <a:pt x="4915" y="4190"/>
                    <a:pt x="4694" y="4001"/>
                  </a:cubicBezTo>
                  <a:cubicBezTo>
                    <a:pt x="4568" y="3907"/>
                    <a:pt x="4442" y="3812"/>
                    <a:pt x="4348" y="3749"/>
                  </a:cubicBezTo>
                  <a:cubicBezTo>
                    <a:pt x="4568" y="3529"/>
                    <a:pt x="4726" y="3182"/>
                    <a:pt x="4726" y="2804"/>
                  </a:cubicBezTo>
                  <a:cubicBezTo>
                    <a:pt x="4726" y="2079"/>
                    <a:pt x="4096" y="1449"/>
                    <a:pt x="3340" y="1449"/>
                  </a:cubicBezTo>
                  <a:cubicBezTo>
                    <a:pt x="2615" y="1449"/>
                    <a:pt x="1985" y="2079"/>
                    <a:pt x="1985" y="2804"/>
                  </a:cubicBezTo>
                  <a:cubicBezTo>
                    <a:pt x="1985" y="3182"/>
                    <a:pt x="2142" y="3529"/>
                    <a:pt x="2363" y="3749"/>
                  </a:cubicBezTo>
                  <a:lnTo>
                    <a:pt x="2016" y="4001"/>
                  </a:lnTo>
                  <a:cubicBezTo>
                    <a:pt x="1827" y="4190"/>
                    <a:pt x="1607" y="4442"/>
                    <a:pt x="1512" y="4663"/>
                  </a:cubicBezTo>
                  <a:cubicBezTo>
                    <a:pt x="1040" y="4064"/>
                    <a:pt x="882" y="3434"/>
                    <a:pt x="945" y="2773"/>
                  </a:cubicBezTo>
                  <a:cubicBezTo>
                    <a:pt x="1103" y="1670"/>
                    <a:pt x="2111" y="693"/>
                    <a:pt x="3371" y="693"/>
                  </a:cubicBezTo>
                  <a:close/>
                  <a:moveTo>
                    <a:pt x="3371" y="4159"/>
                  </a:moveTo>
                  <a:cubicBezTo>
                    <a:pt x="4001" y="4159"/>
                    <a:pt x="4505" y="4600"/>
                    <a:pt x="4694" y="5135"/>
                  </a:cubicBezTo>
                  <a:cubicBezTo>
                    <a:pt x="4316" y="5387"/>
                    <a:pt x="3875" y="5545"/>
                    <a:pt x="3371" y="5545"/>
                  </a:cubicBezTo>
                  <a:cubicBezTo>
                    <a:pt x="2898" y="5545"/>
                    <a:pt x="2426" y="5387"/>
                    <a:pt x="2016" y="5135"/>
                  </a:cubicBezTo>
                  <a:cubicBezTo>
                    <a:pt x="2174" y="4537"/>
                    <a:pt x="2741" y="4159"/>
                    <a:pt x="3371" y="4159"/>
                  </a:cubicBezTo>
                  <a:close/>
                  <a:moveTo>
                    <a:pt x="3308" y="0"/>
                  </a:moveTo>
                  <a:cubicBezTo>
                    <a:pt x="1701" y="0"/>
                    <a:pt x="441" y="1229"/>
                    <a:pt x="252" y="2710"/>
                  </a:cubicBezTo>
                  <a:cubicBezTo>
                    <a:pt x="0" y="4600"/>
                    <a:pt x="1512" y="6238"/>
                    <a:pt x="3371" y="6238"/>
                  </a:cubicBezTo>
                  <a:cubicBezTo>
                    <a:pt x="5104" y="6238"/>
                    <a:pt x="6459" y="4820"/>
                    <a:pt x="6459" y="3119"/>
                  </a:cubicBezTo>
                  <a:cubicBezTo>
                    <a:pt x="6459" y="1386"/>
                    <a:pt x="5041" y="0"/>
                    <a:pt x="33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latin typeface="Verdana" panose="020B0604030504040204" pitchFamily="34" charset="0"/>
                <a:ea typeface="Verdana" panose="020B0604030504040204" pitchFamily="34" charset="0"/>
              </a:endParaRPr>
            </a:p>
          </p:txBody>
        </p:sp>
        <p:sp>
          <p:nvSpPr>
            <p:cNvPr id="9" name="Google Shape;12525;p88">
              <a:extLst>
                <a:ext uri="{FF2B5EF4-FFF2-40B4-BE49-F238E27FC236}">
                  <a16:creationId xmlns:a16="http://schemas.microsoft.com/office/drawing/2014/main" id="{CC96F2E6-1138-EB35-44E7-FC6059DEEE46}"/>
                </a:ext>
              </a:extLst>
            </p:cNvPr>
            <p:cNvSpPr/>
            <p:nvPr/>
          </p:nvSpPr>
          <p:spPr>
            <a:xfrm>
              <a:off x="1049375" y="2680675"/>
              <a:ext cx="297725" cy="297725"/>
            </a:xfrm>
            <a:custGeom>
              <a:avLst/>
              <a:gdLst/>
              <a:ahLst/>
              <a:cxnLst/>
              <a:rect l="l" t="t" r="r" b="b"/>
              <a:pathLst>
                <a:path w="11909" h="11909" extrusionOk="0">
                  <a:moveTo>
                    <a:pt x="6270" y="1512"/>
                  </a:moveTo>
                  <a:cubicBezTo>
                    <a:pt x="8475" y="1670"/>
                    <a:pt x="10239" y="3434"/>
                    <a:pt x="10397" y="5640"/>
                  </a:cubicBezTo>
                  <a:lnTo>
                    <a:pt x="10082" y="5640"/>
                  </a:lnTo>
                  <a:cubicBezTo>
                    <a:pt x="9893" y="5640"/>
                    <a:pt x="9735" y="5797"/>
                    <a:pt x="9735" y="5986"/>
                  </a:cubicBezTo>
                  <a:cubicBezTo>
                    <a:pt x="9735" y="6207"/>
                    <a:pt x="9893" y="6364"/>
                    <a:pt x="10082" y="6364"/>
                  </a:cubicBezTo>
                  <a:lnTo>
                    <a:pt x="10397" y="6364"/>
                  </a:lnTo>
                  <a:cubicBezTo>
                    <a:pt x="10239" y="8569"/>
                    <a:pt x="8475" y="10334"/>
                    <a:pt x="6270" y="10491"/>
                  </a:cubicBezTo>
                  <a:lnTo>
                    <a:pt x="6270" y="10176"/>
                  </a:lnTo>
                  <a:cubicBezTo>
                    <a:pt x="6270" y="9987"/>
                    <a:pt x="6112" y="9830"/>
                    <a:pt x="5923" y="9830"/>
                  </a:cubicBezTo>
                  <a:cubicBezTo>
                    <a:pt x="5703" y="9830"/>
                    <a:pt x="5545" y="9987"/>
                    <a:pt x="5545" y="10176"/>
                  </a:cubicBezTo>
                  <a:lnTo>
                    <a:pt x="5545" y="10491"/>
                  </a:lnTo>
                  <a:cubicBezTo>
                    <a:pt x="3340" y="10334"/>
                    <a:pt x="1575" y="8569"/>
                    <a:pt x="1418" y="6364"/>
                  </a:cubicBezTo>
                  <a:lnTo>
                    <a:pt x="1733" y="6364"/>
                  </a:lnTo>
                  <a:cubicBezTo>
                    <a:pt x="1922" y="6364"/>
                    <a:pt x="2079" y="6207"/>
                    <a:pt x="2079" y="5986"/>
                  </a:cubicBezTo>
                  <a:cubicBezTo>
                    <a:pt x="2142" y="5797"/>
                    <a:pt x="1985" y="5640"/>
                    <a:pt x="1764" y="5640"/>
                  </a:cubicBezTo>
                  <a:lnTo>
                    <a:pt x="1418" y="5640"/>
                  </a:lnTo>
                  <a:cubicBezTo>
                    <a:pt x="1575" y="3434"/>
                    <a:pt x="3340" y="1670"/>
                    <a:pt x="5545" y="1512"/>
                  </a:cubicBezTo>
                  <a:lnTo>
                    <a:pt x="5545" y="1827"/>
                  </a:lnTo>
                  <a:cubicBezTo>
                    <a:pt x="5545" y="2016"/>
                    <a:pt x="5703" y="2174"/>
                    <a:pt x="5923" y="2174"/>
                  </a:cubicBezTo>
                  <a:cubicBezTo>
                    <a:pt x="6112" y="2174"/>
                    <a:pt x="6270" y="2016"/>
                    <a:pt x="6270" y="1827"/>
                  </a:cubicBezTo>
                  <a:lnTo>
                    <a:pt x="6270" y="1512"/>
                  </a:lnTo>
                  <a:close/>
                  <a:moveTo>
                    <a:pt x="5955" y="0"/>
                  </a:moveTo>
                  <a:cubicBezTo>
                    <a:pt x="5766" y="0"/>
                    <a:pt x="5608" y="158"/>
                    <a:pt x="5608" y="347"/>
                  </a:cubicBezTo>
                  <a:lnTo>
                    <a:pt x="5608" y="756"/>
                  </a:lnTo>
                  <a:cubicBezTo>
                    <a:pt x="2993" y="914"/>
                    <a:pt x="914" y="2993"/>
                    <a:pt x="756" y="5608"/>
                  </a:cubicBezTo>
                  <a:lnTo>
                    <a:pt x="347" y="5608"/>
                  </a:lnTo>
                  <a:cubicBezTo>
                    <a:pt x="158" y="5608"/>
                    <a:pt x="0" y="5766"/>
                    <a:pt x="0" y="5955"/>
                  </a:cubicBezTo>
                  <a:cubicBezTo>
                    <a:pt x="0" y="6144"/>
                    <a:pt x="158" y="6301"/>
                    <a:pt x="347" y="6301"/>
                  </a:cubicBezTo>
                  <a:lnTo>
                    <a:pt x="756" y="6301"/>
                  </a:lnTo>
                  <a:cubicBezTo>
                    <a:pt x="914" y="8916"/>
                    <a:pt x="2993" y="10995"/>
                    <a:pt x="5608" y="11153"/>
                  </a:cubicBezTo>
                  <a:lnTo>
                    <a:pt x="5608" y="11562"/>
                  </a:lnTo>
                  <a:cubicBezTo>
                    <a:pt x="5608" y="11751"/>
                    <a:pt x="5766" y="11909"/>
                    <a:pt x="5955" y="11909"/>
                  </a:cubicBezTo>
                  <a:cubicBezTo>
                    <a:pt x="6144" y="11909"/>
                    <a:pt x="6301" y="11751"/>
                    <a:pt x="6301" y="11562"/>
                  </a:cubicBezTo>
                  <a:lnTo>
                    <a:pt x="6301" y="11153"/>
                  </a:lnTo>
                  <a:cubicBezTo>
                    <a:pt x="8916" y="10995"/>
                    <a:pt x="10995" y="8916"/>
                    <a:pt x="11153" y="6301"/>
                  </a:cubicBezTo>
                  <a:lnTo>
                    <a:pt x="11531" y="6301"/>
                  </a:lnTo>
                  <a:cubicBezTo>
                    <a:pt x="11751" y="6301"/>
                    <a:pt x="11909" y="6144"/>
                    <a:pt x="11909" y="5955"/>
                  </a:cubicBezTo>
                  <a:cubicBezTo>
                    <a:pt x="11909" y="5766"/>
                    <a:pt x="11751" y="5608"/>
                    <a:pt x="11531" y="5608"/>
                  </a:cubicBezTo>
                  <a:lnTo>
                    <a:pt x="11153" y="5608"/>
                  </a:lnTo>
                  <a:cubicBezTo>
                    <a:pt x="10995" y="2993"/>
                    <a:pt x="8916" y="914"/>
                    <a:pt x="6301" y="756"/>
                  </a:cubicBez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latin typeface="Verdana" panose="020B0604030504040204" pitchFamily="34" charset="0"/>
                <a:ea typeface="Verdana" panose="020B0604030504040204" pitchFamily="34" charset="0"/>
              </a:endParaRPr>
            </a:p>
          </p:txBody>
        </p:sp>
      </p:grpSp>
      <p:sp>
        <p:nvSpPr>
          <p:cNvPr id="10" name="Freeform: Shape 95">
            <a:extLst>
              <a:ext uri="{FF2B5EF4-FFF2-40B4-BE49-F238E27FC236}">
                <a16:creationId xmlns:a16="http://schemas.microsoft.com/office/drawing/2014/main" id="{F264AC95-A0C8-AFB2-BF3D-9451F9B01635}"/>
              </a:ext>
            </a:extLst>
          </p:cNvPr>
          <p:cNvSpPr/>
          <p:nvPr/>
        </p:nvSpPr>
        <p:spPr>
          <a:xfrm>
            <a:off x="571272" y="1745534"/>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11" name="CuadroTexto 10">
            <a:extLst>
              <a:ext uri="{FF2B5EF4-FFF2-40B4-BE49-F238E27FC236}">
                <a16:creationId xmlns:a16="http://schemas.microsoft.com/office/drawing/2014/main" id="{80245CCD-68EC-2B31-6CB3-56FD57F39C69}"/>
              </a:ext>
            </a:extLst>
          </p:cNvPr>
          <p:cNvSpPr txBox="1"/>
          <p:nvPr/>
        </p:nvSpPr>
        <p:spPr>
          <a:xfrm>
            <a:off x="571272" y="1395951"/>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12" name="Freeform: Shape 95">
            <a:extLst>
              <a:ext uri="{FF2B5EF4-FFF2-40B4-BE49-F238E27FC236}">
                <a16:creationId xmlns:a16="http://schemas.microsoft.com/office/drawing/2014/main" id="{74F009B0-8C90-8624-71A0-B1B588C7C9D5}"/>
              </a:ext>
            </a:extLst>
          </p:cNvPr>
          <p:cNvSpPr/>
          <p:nvPr/>
        </p:nvSpPr>
        <p:spPr>
          <a:xfrm>
            <a:off x="5674663" y="1749631"/>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13" name="CuadroTexto 12">
            <a:extLst>
              <a:ext uri="{FF2B5EF4-FFF2-40B4-BE49-F238E27FC236}">
                <a16:creationId xmlns:a16="http://schemas.microsoft.com/office/drawing/2014/main" id="{C85E07B4-6A2A-9322-97D8-6E06DAB5BAF7}"/>
              </a:ext>
            </a:extLst>
          </p:cNvPr>
          <p:cNvSpPr txBox="1"/>
          <p:nvPr/>
        </p:nvSpPr>
        <p:spPr>
          <a:xfrm>
            <a:off x="5674662" y="1400049"/>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sp>
        <p:nvSpPr>
          <p:cNvPr id="14" name="CuadroTexto 13">
            <a:extLst>
              <a:ext uri="{FF2B5EF4-FFF2-40B4-BE49-F238E27FC236}">
                <a16:creationId xmlns:a16="http://schemas.microsoft.com/office/drawing/2014/main" id="{D698E741-45CB-A528-F4A8-C69D7A8E377C}"/>
              </a:ext>
            </a:extLst>
          </p:cNvPr>
          <p:cNvSpPr txBox="1"/>
          <p:nvPr/>
        </p:nvSpPr>
        <p:spPr>
          <a:xfrm>
            <a:off x="313751" y="3144553"/>
            <a:ext cx="1757215" cy="495905"/>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es-CO" sz="1200" b="0" noProof="0" dirty="0">
                <a:effectLst/>
                <a:latin typeface="Verdana" panose="020B0604030504040204" pitchFamily="34" charset="0"/>
                <a:ea typeface="Verdana" panose="020B0604030504040204" pitchFamily="34" charset="0"/>
                <a:cs typeface="Times New Roman" panose="02020603050405020304" pitchFamily="18" charset="0"/>
              </a:rPr>
              <a:t>Sostenibilidad de los recursos en salud</a:t>
            </a:r>
          </a:p>
        </p:txBody>
      </p:sp>
      <p:sp>
        <p:nvSpPr>
          <p:cNvPr id="15" name="CuadroTexto 14">
            <a:extLst>
              <a:ext uri="{FF2B5EF4-FFF2-40B4-BE49-F238E27FC236}">
                <a16:creationId xmlns:a16="http://schemas.microsoft.com/office/drawing/2014/main" id="{1FD24D75-D635-C17B-32DB-7064961CE2CF}"/>
              </a:ext>
            </a:extLst>
          </p:cNvPr>
          <p:cNvSpPr txBox="1"/>
          <p:nvPr/>
        </p:nvSpPr>
        <p:spPr>
          <a:xfrm>
            <a:off x="2423292" y="2933731"/>
            <a:ext cx="2944601" cy="1015663"/>
          </a:xfrm>
          <a:prstGeom prst="rect">
            <a:avLst/>
          </a:prstGeom>
          <a:noFill/>
        </p:spPr>
        <p:txBody>
          <a:bodyPr wrap="square">
            <a:spAutoFit/>
          </a:bodyPr>
          <a:lstStyle/>
          <a:p>
            <a:pPr algn="ctr"/>
            <a:r>
              <a:rPr lang="es-CO" sz="1200" b="1" kern="1200" noProof="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Acciones de inspección y vigilancia ejecutadas a los prestadores priorizados durante el período de evaluación</a:t>
            </a:r>
          </a:p>
        </p:txBody>
      </p:sp>
      <p:sp>
        <p:nvSpPr>
          <p:cNvPr id="16" name="CuadroTexto 15">
            <a:extLst>
              <a:ext uri="{FF2B5EF4-FFF2-40B4-BE49-F238E27FC236}">
                <a16:creationId xmlns:a16="http://schemas.microsoft.com/office/drawing/2014/main" id="{C35F5F84-6439-564F-38EE-B9E3D1BDD666}"/>
              </a:ext>
            </a:extLst>
          </p:cNvPr>
          <p:cNvSpPr txBox="1"/>
          <p:nvPr/>
        </p:nvSpPr>
        <p:spPr>
          <a:xfrm>
            <a:off x="5699660" y="2781005"/>
            <a:ext cx="1129080" cy="461665"/>
          </a:xfrm>
          <a:prstGeom prst="rect">
            <a:avLst/>
          </a:prstGeom>
          <a:noFill/>
        </p:spPr>
        <p:txBody>
          <a:bodyPr wrap="square">
            <a:spAutoFit/>
          </a:bodyPr>
          <a:lstStyle/>
          <a:p>
            <a:pPr algn="ctr"/>
            <a:r>
              <a:rPr lang="es-CO" sz="1200" b="1" noProof="0" dirty="0">
                <a:solidFill>
                  <a:schemeClr val="accent1">
                    <a:lumMod val="75000"/>
                  </a:schemeClr>
                </a:solidFill>
                <a:latin typeface="Verdana" panose="020B0604030504040204" pitchFamily="34" charset="0"/>
                <a:ea typeface="Verdana" panose="020B0604030504040204" pitchFamily="34" charset="0"/>
              </a:rPr>
              <a:t>Meta 297</a:t>
            </a:r>
          </a:p>
          <a:p>
            <a:pPr algn="ctr"/>
            <a:r>
              <a:rPr lang="es-CO" sz="1200" b="1" noProof="0" dirty="0">
                <a:solidFill>
                  <a:schemeClr val="accent1">
                    <a:lumMod val="75000"/>
                  </a:schemeClr>
                </a:solidFill>
                <a:latin typeface="Verdana" panose="020B0604030504040204" pitchFamily="34" charset="0"/>
                <a:ea typeface="Verdana" panose="020B0604030504040204" pitchFamily="34" charset="0"/>
              </a:rPr>
              <a:t> </a:t>
            </a:r>
          </a:p>
        </p:txBody>
      </p:sp>
      <p:graphicFrame>
        <p:nvGraphicFramePr>
          <p:cNvPr id="19" name="Tabla 18">
            <a:extLst>
              <a:ext uri="{FF2B5EF4-FFF2-40B4-BE49-F238E27FC236}">
                <a16:creationId xmlns:a16="http://schemas.microsoft.com/office/drawing/2014/main" id="{1EC4D02E-DC1F-0A02-7375-10DF95F92F01}"/>
              </a:ext>
            </a:extLst>
          </p:cNvPr>
          <p:cNvGraphicFramePr>
            <a:graphicFrameLocks noGrp="1"/>
          </p:cNvGraphicFramePr>
          <p:nvPr>
            <p:extLst>
              <p:ext uri="{D42A27DB-BD31-4B8C-83A1-F6EECF244321}">
                <p14:modId xmlns:p14="http://schemas.microsoft.com/office/powerpoint/2010/main" val="3660279925"/>
              </p:ext>
            </p:extLst>
          </p:nvPr>
        </p:nvGraphicFramePr>
        <p:xfrm>
          <a:off x="6853761" y="3188900"/>
          <a:ext cx="3237348" cy="828040"/>
        </p:xfrm>
        <a:graphic>
          <a:graphicData uri="http://schemas.openxmlformats.org/drawingml/2006/table">
            <a:tbl>
              <a:tblPr firstRow="1" bandRow="1">
                <a:tableStyleId>{5C22544A-7EE6-4342-B048-85BDC9FD1C3A}</a:tableStyleId>
              </a:tblPr>
              <a:tblGrid>
                <a:gridCol w="762916">
                  <a:extLst>
                    <a:ext uri="{9D8B030D-6E8A-4147-A177-3AD203B41FA5}">
                      <a16:colId xmlns:a16="http://schemas.microsoft.com/office/drawing/2014/main" val="1580948266"/>
                    </a:ext>
                  </a:extLst>
                </a:gridCol>
                <a:gridCol w="762916">
                  <a:extLst>
                    <a:ext uri="{9D8B030D-6E8A-4147-A177-3AD203B41FA5}">
                      <a16:colId xmlns:a16="http://schemas.microsoft.com/office/drawing/2014/main" val="221182647"/>
                    </a:ext>
                  </a:extLst>
                </a:gridCol>
                <a:gridCol w="762916">
                  <a:extLst>
                    <a:ext uri="{9D8B030D-6E8A-4147-A177-3AD203B41FA5}">
                      <a16:colId xmlns:a16="http://schemas.microsoft.com/office/drawing/2014/main" val="3675405040"/>
                    </a:ext>
                  </a:extLst>
                </a:gridCol>
                <a:gridCol w="948600">
                  <a:extLst>
                    <a:ext uri="{9D8B030D-6E8A-4147-A177-3AD203B41FA5}">
                      <a16:colId xmlns:a16="http://schemas.microsoft.com/office/drawing/2014/main" val="2933983804"/>
                    </a:ext>
                  </a:extLst>
                </a:gridCol>
              </a:tblGrid>
              <a:tr h="370840">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2023</a:t>
                      </a:r>
                    </a:p>
                  </a:txBody>
                  <a:tcPr anchor="ctr">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2024</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2025</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2026 </a:t>
                      </a:r>
                    </a:p>
                    <a:p>
                      <a:pPr algn="ctr"/>
                      <a:r>
                        <a:rPr lang="es-CO" sz="1200" noProof="0" dirty="0">
                          <a:solidFill>
                            <a:sysClr val="windowText" lastClr="000000"/>
                          </a:solidFill>
                          <a:latin typeface="Verdana" panose="020B0604030504040204" pitchFamily="34" charset="0"/>
                          <a:ea typeface="Verdana" panose="020B0604030504040204" pitchFamily="34" charset="0"/>
                        </a:rPr>
                        <a:t>T2</a:t>
                      </a:r>
                    </a:p>
                  </a:txBody>
                  <a:tcPr anchor="ctr">
                    <a:lnL w="12700" cap="flat" cmpd="sng" algn="ctr">
                      <a:solidFill>
                        <a:srgbClr val="0B5394"/>
                      </a:solidFill>
                      <a:prstDash val="sysDash"/>
                      <a:round/>
                      <a:headEnd type="none" w="med" len="med"/>
                      <a:tailEnd type="none" w="med" len="med"/>
                    </a:lnL>
                    <a:lnB w="12700" cap="flat" cmpd="sng" algn="ctr">
                      <a:solidFill>
                        <a:srgbClr val="0B5394"/>
                      </a:solidFill>
                      <a:prstDash val="sysDash"/>
                      <a:round/>
                      <a:headEnd type="none" w="med" len="med"/>
                      <a:tailEnd type="none" w="med" len="med"/>
                    </a:lnB>
                    <a:solidFill>
                      <a:schemeClr val="bg1"/>
                    </a:solidFill>
                  </a:tcPr>
                </a:tc>
                <a:extLst>
                  <a:ext uri="{0D108BD9-81ED-4DB2-BD59-A6C34878D82A}">
                    <a16:rowId xmlns:a16="http://schemas.microsoft.com/office/drawing/2014/main" val="3441008215"/>
                  </a:ext>
                </a:extLst>
              </a:tr>
              <a:tr h="370840">
                <a:tc>
                  <a:txBody>
                    <a:bodyPr/>
                    <a:lstStyle/>
                    <a:p>
                      <a:pPr marL="0" algn="ctr" defTabSz="914446" rtl="0" eaLnBrk="1" latinLnBrk="0" hangingPunct="1"/>
                      <a:r>
                        <a:rPr lang="es-CO" sz="1200" b="1" kern="1200" noProof="0" dirty="0">
                          <a:solidFill>
                            <a:srgbClr val="2CA095"/>
                          </a:solidFill>
                          <a:latin typeface="Verdana" panose="020B0604030504040204" pitchFamily="34" charset="0"/>
                          <a:ea typeface="Verdana" panose="020B0604030504040204" pitchFamily="34" charset="0"/>
                          <a:cs typeface="+mn-cs"/>
                        </a:rPr>
                        <a:t>43</a:t>
                      </a:r>
                    </a:p>
                  </a:txBody>
                  <a:tcPr anchor="ctr">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marL="0" algn="ctr" defTabSz="914446" rtl="0" eaLnBrk="1" latinLnBrk="0" hangingPunct="1"/>
                      <a:r>
                        <a:rPr lang="es-CO" sz="1200" b="1" kern="1200" noProof="0" dirty="0">
                          <a:solidFill>
                            <a:srgbClr val="2CA095"/>
                          </a:solidFill>
                          <a:latin typeface="Verdana" panose="020B0604030504040204" pitchFamily="34" charset="0"/>
                          <a:ea typeface="Verdana" panose="020B0604030504040204" pitchFamily="34" charset="0"/>
                          <a:cs typeface="+mn-cs"/>
                        </a:rPr>
                        <a:t>159</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marL="0" algn="ctr" defTabSz="914446" rtl="0" eaLnBrk="1" latinLnBrk="0" hangingPunct="1"/>
                      <a:r>
                        <a:rPr lang="es-CO" sz="1200" b="1" kern="1200" noProof="0" dirty="0">
                          <a:solidFill>
                            <a:srgbClr val="2CA095"/>
                          </a:solidFill>
                          <a:latin typeface="Verdana" panose="020B0604030504040204" pitchFamily="34" charset="0"/>
                          <a:ea typeface="Verdana" panose="020B0604030504040204" pitchFamily="34" charset="0"/>
                          <a:cs typeface="+mn-cs"/>
                        </a:rPr>
                        <a:t>45</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marL="0" algn="ctr" defTabSz="914446" rtl="0" eaLnBrk="1" latinLnBrk="0" hangingPunct="1"/>
                      <a:r>
                        <a:rPr lang="es-CO" sz="1200" b="1" kern="1200" noProof="0" dirty="0">
                          <a:solidFill>
                            <a:srgbClr val="2CA095"/>
                          </a:solidFill>
                          <a:latin typeface="Verdana" panose="020B0604030504040204" pitchFamily="34" charset="0"/>
                          <a:ea typeface="Verdana" panose="020B0604030504040204" pitchFamily="34" charset="0"/>
                          <a:cs typeface="+mn-cs"/>
                        </a:rPr>
                        <a:t>23</a:t>
                      </a:r>
                    </a:p>
                  </a:txBody>
                  <a:tcPr anchor="ctr">
                    <a:lnL w="12700" cap="flat" cmpd="sng" algn="ctr">
                      <a:solidFill>
                        <a:srgbClr val="0B5394"/>
                      </a:solidFill>
                      <a:prstDash val="sysDash"/>
                      <a:round/>
                      <a:headEnd type="none" w="med" len="med"/>
                      <a:tailEnd type="none" w="med" len="med"/>
                    </a:lnL>
                    <a:lnT w="12700" cap="flat" cmpd="sng" algn="ctr">
                      <a:solidFill>
                        <a:srgbClr val="0B5394"/>
                      </a:solidFill>
                      <a:prstDash val="sysDash"/>
                      <a:round/>
                      <a:headEnd type="none" w="med" len="med"/>
                      <a:tailEnd type="none" w="med" len="med"/>
                    </a:lnT>
                    <a:solidFill>
                      <a:schemeClr val="bg1"/>
                    </a:solidFill>
                  </a:tcPr>
                </a:tc>
                <a:extLst>
                  <a:ext uri="{0D108BD9-81ED-4DB2-BD59-A6C34878D82A}">
                    <a16:rowId xmlns:a16="http://schemas.microsoft.com/office/drawing/2014/main" val="2608720418"/>
                  </a:ext>
                </a:extLst>
              </a:tr>
            </a:tbl>
          </a:graphicData>
        </a:graphic>
      </p:graphicFrame>
      <p:cxnSp>
        <p:nvCxnSpPr>
          <p:cNvPr id="20" name="Conector recto de flecha 19">
            <a:extLst>
              <a:ext uri="{FF2B5EF4-FFF2-40B4-BE49-F238E27FC236}">
                <a16:creationId xmlns:a16="http://schemas.microsoft.com/office/drawing/2014/main" id="{08D86F91-EFAC-73EA-9623-33EC0885F4AD}"/>
              </a:ext>
            </a:extLst>
          </p:cNvPr>
          <p:cNvCxnSpPr/>
          <p:nvPr/>
        </p:nvCxnSpPr>
        <p:spPr>
          <a:xfrm>
            <a:off x="10090221" y="3522101"/>
            <a:ext cx="254000" cy="0"/>
          </a:xfrm>
          <a:prstGeom prst="straightConnector1">
            <a:avLst/>
          </a:prstGeom>
          <a:ln w="38100">
            <a:solidFill>
              <a:srgbClr val="2CA095"/>
            </a:solidFill>
            <a:tailEnd type="triangle"/>
          </a:ln>
        </p:spPr>
        <p:style>
          <a:lnRef idx="1">
            <a:schemeClr val="accent1"/>
          </a:lnRef>
          <a:fillRef idx="0">
            <a:schemeClr val="accent1"/>
          </a:fillRef>
          <a:effectRef idx="0">
            <a:schemeClr val="accent1"/>
          </a:effectRef>
          <a:fontRef idx="minor">
            <a:schemeClr val="tx1"/>
          </a:fontRef>
        </p:style>
      </p:cxnSp>
      <p:sp>
        <p:nvSpPr>
          <p:cNvPr id="21" name="CuadroTexto 20">
            <a:extLst>
              <a:ext uri="{FF2B5EF4-FFF2-40B4-BE49-F238E27FC236}">
                <a16:creationId xmlns:a16="http://schemas.microsoft.com/office/drawing/2014/main" id="{B651D395-B932-9349-FDA6-6D9C57E391C2}"/>
              </a:ext>
            </a:extLst>
          </p:cNvPr>
          <p:cNvSpPr txBox="1"/>
          <p:nvPr/>
        </p:nvSpPr>
        <p:spPr>
          <a:xfrm>
            <a:off x="10286911" y="2958968"/>
            <a:ext cx="1591338"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rgbClr val="4472C4">
                    <a:lumMod val="75000"/>
                  </a:srgbClr>
                </a:solidFill>
                <a:effectLst/>
                <a:uLnTx/>
                <a:uFillTx/>
                <a:latin typeface="Verdana" panose="020B0604030504040204" pitchFamily="34" charset="0"/>
                <a:ea typeface="Verdana" panose="020B0604030504040204" pitchFamily="34" charset="0"/>
                <a:cs typeface="+mn-cs"/>
              </a:rPr>
              <a:t>270 </a:t>
            </a:r>
          </a:p>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noProof="0" dirty="0">
                <a:solidFill>
                  <a:prstClr val="black"/>
                </a:solidFill>
                <a:latin typeface="Verdana" panose="020B0604030504040204" pitchFamily="34" charset="0"/>
                <a:ea typeface="Verdana" panose="020B0604030504040204" pitchFamily="34" charset="0"/>
              </a:rPr>
              <a:t>Acciones realizadas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200" noProof="0" dirty="0">
              <a:solidFill>
                <a:prstClr val="black"/>
              </a:solidFill>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1200" noProof="0" dirty="0">
                <a:solidFill>
                  <a:srgbClr val="4472C4">
                    <a:lumMod val="75000"/>
                  </a:srgbClr>
                </a:solidFill>
                <a:latin typeface="Verdana" panose="020B0604030504040204" pitchFamily="34" charset="0"/>
                <a:ea typeface="Verdana" panose="020B0604030504040204" pitchFamily="34" charset="0"/>
                <a:cs typeface="+mn-cs"/>
              </a:rPr>
              <a:t>93</a:t>
            </a:r>
            <a:r>
              <a:rPr kumimoji="0" lang="es-CO" sz="1200" b="1" i="0" u="none" strike="noStrike" kern="1200" cap="none" spc="0" normalizeH="0" baseline="0" noProof="0" dirty="0">
                <a:ln>
                  <a:noFill/>
                </a:ln>
                <a:solidFill>
                  <a:srgbClr val="4472C4">
                    <a:lumMod val="75000"/>
                  </a:srgbClr>
                </a:solidFill>
                <a:effectLst/>
                <a:uLnTx/>
                <a:uFillTx/>
                <a:latin typeface="Verdana" panose="020B0604030504040204" pitchFamily="34" charset="0"/>
                <a:ea typeface="Verdana" panose="020B0604030504040204" pitchFamily="34" charset="0"/>
                <a:cs typeface="+mn-cs"/>
              </a:rPr>
              <a:t>,10%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de avance.</a:t>
            </a:r>
          </a:p>
        </p:txBody>
      </p:sp>
      <p:sp>
        <p:nvSpPr>
          <p:cNvPr id="22" name="CuadroTexto 21">
            <a:extLst>
              <a:ext uri="{FF2B5EF4-FFF2-40B4-BE49-F238E27FC236}">
                <a16:creationId xmlns:a16="http://schemas.microsoft.com/office/drawing/2014/main" id="{BF97B7D1-6662-EAAE-CD43-CD3F54D15E31}"/>
              </a:ext>
            </a:extLst>
          </p:cNvPr>
          <p:cNvSpPr txBox="1"/>
          <p:nvPr/>
        </p:nvSpPr>
        <p:spPr>
          <a:xfrm>
            <a:off x="6986123" y="2781005"/>
            <a:ext cx="2533857" cy="276999"/>
          </a:xfrm>
          <a:prstGeom prst="rect">
            <a:avLst/>
          </a:prstGeom>
          <a:noFill/>
        </p:spPr>
        <p:txBody>
          <a:bodyPr wrap="square">
            <a:spAutoFit/>
          </a:bodyPr>
          <a:lstStyle/>
          <a:p>
            <a:pPr algn="ctr"/>
            <a:r>
              <a:rPr lang="es-CO" sz="1200" b="0" kern="1200" noProof="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Acciones realizadas</a:t>
            </a:r>
            <a:endParaRPr lang="es-CO" sz="1200" noProof="0" dirty="0">
              <a:latin typeface="Verdana" panose="020B0604030504040204" pitchFamily="34" charset="0"/>
              <a:ea typeface="Verdana" panose="020B0604030504040204" pitchFamily="34" charset="0"/>
            </a:endParaRPr>
          </a:p>
        </p:txBody>
      </p:sp>
      <p:sp>
        <p:nvSpPr>
          <p:cNvPr id="23" name="CuadroTexto 22">
            <a:extLst>
              <a:ext uri="{FF2B5EF4-FFF2-40B4-BE49-F238E27FC236}">
                <a16:creationId xmlns:a16="http://schemas.microsoft.com/office/drawing/2014/main" id="{B2CDAB18-A250-0630-C5D8-62BACA69A742}"/>
              </a:ext>
            </a:extLst>
          </p:cNvPr>
          <p:cNvSpPr txBox="1"/>
          <p:nvPr/>
        </p:nvSpPr>
        <p:spPr>
          <a:xfrm>
            <a:off x="5781069" y="3591745"/>
            <a:ext cx="914564" cy="276999"/>
          </a:xfrm>
          <a:prstGeom prst="rect">
            <a:avLst/>
          </a:prstGeom>
          <a:noFill/>
        </p:spPr>
        <p:txBody>
          <a:bodyPr wrap="square">
            <a:spAutoFit/>
          </a:bodyPr>
          <a:lstStyle/>
          <a:p>
            <a:pPr algn="ctr"/>
            <a:r>
              <a:rPr lang="es-CO" sz="1200" noProof="0" dirty="0">
                <a:solidFill>
                  <a:prstClr val="black"/>
                </a:solidFill>
                <a:latin typeface="Verdana" panose="020B0604030504040204" pitchFamily="34" charset="0"/>
                <a:ea typeface="Verdana" panose="020B0604030504040204" pitchFamily="34" charset="0"/>
              </a:rPr>
              <a:t>Acciones</a:t>
            </a:r>
            <a:endParaRPr lang="es-CO" sz="1200" noProof="0" dirty="0">
              <a:latin typeface="Verdana" panose="020B0604030504040204" pitchFamily="34" charset="0"/>
              <a:ea typeface="Verdana" panose="020B0604030504040204" pitchFamily="34" charset="0"/>
            </a:endParaRPr>
          </a:p>
        </p:txBody>
      </p:sp>
      <p:cxnSp>
        <p:nvCxnSpPr>
          <p:cNvPr id="24" name="Conector recto 23">
            <a:extLst>
              <a:ext uri="{FF2B5EF4-FFF2-40B4-BE49-F238E27FC236}">
                <a16:creationId xmlns:a16="http://schemas.microsoft.com/office/drawing/2014/main" id="{2BFAEC3E-1256-512D-94F1-DA5B8BDE53C6}"/>
              </a:ext>
            </a:extLst>
          </p:cNvPr>
          <p:cNvCxnSpPr>
            <a:cxnSpLocks/>
          </p:cNvCxnSpPr>
          <p:nvPr/>
        </p:nvCxnSpPr>
        <p:spPr>
          <a:xfrm>
            <a:off x="2191387" y="2589962"/>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5" name="CuadroTexto 24">
            <a:extLst>
              <a:ext uri="{FF2B5EF4-FFF2-40B4-BE49-F238E27FC236}">
                <a16:creationId xmlns:a16="http://schemas.microsoft.com/office/drawing/2014/main" id="{03636C5E-17C3-08E2-F535-417F2E4E596D}"/>
              </a:ext>
            </a:extLst>
          </p:cNvPr>
          <p:cNvSpPr txBox="1"/>
          <p:nvPr/>
        </p:nvSpPr>
        <p:spPr>
          <a:xfrm>
            <a:off x="262316" y="4377103"/>
            <a:ext cx="11592607" cy="2154436"/>
          </a:xfrm>
          <a:prstGeom prst="rect">
            <a:avLst/>
          </a:prstGeom>
          <a:noFill/>
          <a:ln>
            <a:solidFill>
              <a:srgbClr val="2CA095"/>
            </a:solidFill>
            <a:prstDash val="dash"/>
          </a:ln>
        </p:spPr>
        <p:txBody>
          <a:bodyPr wrap="square">
            <a:spAutoFit/>
          </a:bodyPr>
          <a:lstStyle/>
          <a:p>
            <a:pPr algn="l"/>
            <a:r>
              <a:rPr lang="es-CO" sz="12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algn="l"/>
            <a:endParaRPr lang="es-CO" sz="1200" b="1" noProof="0" dirty="0">
              <a:solidFill>
                <a:srgbClr val="0B5394"/>
              </a:solidFill>
              <a:latin typeface="Verdana" panose="020B0604030504040204" pitchFamily="34" charset="0"/>
              <a:ea typeface="Verdana" panose="020B0604030504040204" pitchFamily="34" charset="0"/>
            </a:endParaRPr>
          </a:p>
          <a:p>
            <a:pPr algn="l"/>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Las principales razones que explican el comportamiento del indicador son</a:t>
            </a:r>
            <a:r>
              <a:rPr lang="es-CO" sz="1100" b="1" i="0" u="none" strike="noStrike" kern="1200" baseline="0" noProof="0" dirty="0">
                <a:solidFill>
                  <a:schemeClr val="tx1"/>
                </a:solidFill>
                <a:latin typeface="Verdana" panose="020B0604030504040204" pitchFamily="34" charset="0"/>
                <a:ea typeface="Verdana" panose="020B0604030504040204" pitchFamily="34" charset="0"/>
                <a:cs typeface="+mn-cs"/>
              </a:rPr>
              <a:t>: (14 Acciones realizadas durante el segundo trimestre)</a:t>
            </a: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Ejecución de ocho (8) auditorías a prestadores de servicios de salud ubicados en los departamentos de La Guajira, Nariño, Casanare, Cauca, Caldas y Antioquia, priorizados por la atención de poblaciones étnicas, en cumplimiento de las funciones de inspección y vigilancia de la Delegatura.</a:t>
            </a: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Desarrollo de dos (2) orientaciones técnicas en los departamentos de Meta y Bolívar, orientadas al fortalecimiento de la prestación de servicios de salud dirigidos a vigilados que atienden poblaciones étnicas.</a:t>
            </a: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Realización de una (1) mesa intersectorial para verificar el cumplimiento de las órdenes impartidas mediante la Resolución No. 2025410040012360-6 de 2025, relacionadas con la atención de la problemática de desnutrición infantil en el departamento del Chocó.</a:t>
            </a: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(3) Seguimientos a los planes de acción presentados por los prestadores priorizados en el marco de la Resolución No. 2025410040012360-6 de 2025, con el propósito de verificar el avance en la implementación de las acciones correctivas y fortalecer el cumplimiento de las medidas adoptadas.</a:t>
            </a: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Análisis de tendencia y riesgo</a:t>
            </a:r>
          </a:p>
        </p:txBody>
      </p:sp>
      <p:cxnSp>
        <p:nvCxnSpPr>
          <p:cNvPr id="26" name="Conector recto 25">
            <a:extLst>
              <a:ext uri="{FF2B5EF4-FFF2-40B4-BE49-F238E27FC236}">
                <a16:creationId xmlns:a16="http://schemas.microsoft.com/office/drawing/2014/main" id="{D6455AC7-597E-CE8C-5AB4-1D861768A96D}"/>
              </a:ext>
            </a:extLst>
          </p:cNvPr>
          <p:cNvCxnSpPr>
            <a:cxnSpLocks/>
          </p:cNvCxnSpPr>
          <p:nvPr/>
        </p:nvCxnSpPr>
        <p:spPr>
          <a:xfrm>
            <a:off x="5642643" y="2579748"/>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7" name="CuadroTexto 26">
            <a:extLst>
              <a:ext uri="{FF2B5EF4-FFF2-40B4-BE49-F238E27FC236}">
                <a16:creationId xmlns:a16="http://schemas.microsoft.com/office/drawing/2014/main" id="{5CEF32F6-25B4-E73E-37AF-5D75D694C21E}"/>
              </a:ext>
            </a:extLst>
          </p:cNvPr>
          <p:cNvSpPr txBox="1"/>
          <p:nvPr/>
        </p:nvSpPr>
        <p:spPr>
          <a:xfrm>
            <a:off x="116781" y="2557419"/>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Estrategia</a:t>
            </a:r>
          </a:p>
        </p:txBody>
      </p:sp>
      <p:sp>
        <p:nvSpPr>
          <p:cNvPr id="28" name="CuadroTexto 27">
            <a:extLst>
              <a:ext uri="{FF2B5EF4-FFF2-40B4-BE49-F238E27FC236}">
                <a16:creationId xmlns:a16="http://schemas.microsoft.com/office/drawing/2014/main" id="{2745BFD0-D30E-549F-50F0-E70838295D1C}"/>
              </a:ext>
            </a:extLst>
          </p:cNvPr>
          <p:cNvSpPr txBox="1"/>
          <p:nvPr/>
        </p:nvSpPr>
        <p:spPr>
          <a:xfrm>
            <a:off x="3027895" y="2611621"/>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9" name="CuadroTexto 28">
            <a:extLst>
              <a:ext uri="{FF2B5EF4-FFF2-40B4-BE49-F238E27FC236}">
                <a16:creationId xmlns:a16="http://schemas.microsoft.com/office/drawing/2014/main" id="{F16F2CD3-2A88-72E5-64D5-CD03CCEB8D01}"/>
              </a:ext>
            </a:extLst>
          </p:cNvPr>
          <p:cNvSpPr txBox="1"/>
          <p:nvPr/>
        </p:nvSpPr>
        <p:spPr>
          <a:xfrm>
            <a:off x="7274847" y="2258514"/>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spTree>
    <p:extLst>
      <p:ext uri="{BB962C8B-B14F-4D97-AF65-F5344CB8AC3E}">
        <p14:creationId xmlns:p14="http://schemas.microsoft.com/office/powerpoint/2010/main" val="1425240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218A7-9ABE-DE4D-77C4-D679C510470D}"/>
            </a:ext>
          </a:extLst>
        </p:cNvPr>
        <p:cNvGrpSpPr/>
        <p:nvPr/>
      </p:nvGrpSpPr>
      <p:grpSpPr>
        <a:xfrm>
          <a:off x="0" y="0"/>
          <a:ext cx="0" cy="0"/>
          <a:chOff x="0" y="0"/>
          <a:chExt cx="0" cy="0"/>
        </a:xfrm>
      </p:grpSpPr>
      <p:sp>
        <p:nvSpPr>
          <p:cNvPr id="17" name="CuadroTexto 16">
            <a:extLst>
              <a:ext uri="{FF2B5EF4-FFF2-40B4-BE49-F238E27FC236}">
                <a16:creationId xmlns:a16="http://schemas.microsoft.com/office/drawing/2014/main" id="{DB9C5F60-4227-B93C-2C76-8E5D8536FE39}"/>
              </a:ext>
            </a:extLst>
          </p:cNvPr>
          <p:cNvSpPr txBox="1"/>
          <p:nvPr/>
        </p:nvSpPr>
        <p:spPr>
          <a:xfrm>
            <a:off x="1206477" y="206257"/>
            <a:ext cx="6836511" cy="954107"/>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Resultados Acciones Estratégicas Plan Nacional de Desarrollo </a:t>
            </a:r>
          </a:p>
        </p:txBody>
      </p:sp>
      <p:grpSp>
        <p:nvGrpSpPr>
          <p:cNvPr id="2" name="Google Shape;12518;p88">
            <a:extLst>
              <a:ext uri="{FF2B5EF4-FFF2-40B4-BE49-F238E27FC236}">
                <a16:creationId xmlns:a16="http://schemas.microsoft.com/office/drawing/2014/main" id="{B785B7FC-7360-C0A4-7DFE-C715E35FE8DF}"/>
              </a:ext>
            </a:extLst>
          </p:cNvPr>
          <p:cNvGrpSpPr/>
          <p:nvPr/>
        </p:nvGrpSpPr>
        <p:grpSpPr>
          <a:xfrm>
            <a:off x="6324271" y="2020831"/>
            <a:ext cx="677492" cy="628507"/>
            <a:chOff x="1049375" y="2318350"/>
            <a:chExt cx="298525" cy="295400"/>
          </a:xfrm>
          <a:solidFill>
            <a:schemeClr val="bg1"/>
          </a:solidFill>
        </p:grpSpPr>
        <p:sp>
          <p:nvSpPr>
            <p:cNvPr id="3" name="Google Shape;12519;p88">
              <a:extLst>
                <a:ext uri="{FF2B5EF4-FFF2-40B4-BE49-F238E27FC236}">
                  <a16:creationId xmlns:a16="http://schemas.microsoft.com/office/drawing/2014/main" id="{88520444-DE4B-7C40-2094-0303F9497AB9}"/>
                </a:ext>
              </a:extLst>
            </p:cNvPr>
            <p:cNvSpPr/>
            <p:nvPr/>
          </p:nvSpPr>
          <p:spPr>
            <a:xfrm>
              <a:off x="1101350" y="2492325"/>
              <a:ext cx="70125" cy="50525"/>
            </a:xfrm>
            <a:custGeom>
              <a:avLst/>
              <a:gdLst/>
              <a:ahLst/>
              <a:cxnLst/>
              <a:rect l="l" t="t" r="r" b="b"/>
              <a:pathLst>
                <a:path w="2805" h="2021" extrusionOk="0">
                  <a:moveTo>
                    <a:pt x="2473" y="0"/>
                  </a:moveTo>
                  <a:cubicBezTo>
                    <a:pt x="2377" y="0"/>
                    <a:pt x="2273" y="32"/>
                    <a:pt x="2206" y="99"/>
                  </a:cubicBezTo>
                  <a:lnTo>
                    <a:pt x="1072" y="1233"/>
                  </a:lnTo>
                  <a:lnTo>
                    <a:pt x="599" y="761"/>
                  </a:lnTo>
                  <a:cubicBezTo>
                    <a:pt x="536" y="713"/>
                    <a:pt x="449" y="690"/>
                    <a:pt x="363" y="690"/>
                  </a:cubicBezTo>
                  <a:cubicBezTo>
                    <a:pt x="276" y="690"/>
                    <a:pt x="189" y="713"/>
                    <a:pt x="126" y="761"/>
                  </a:cubicBezTo>
                  <a:cubicBezTo>
                    <a:pt x="0" y="887"/>
                    <a:pt x="0" y="1139"/>
                    <a:pt x="126" y="1233"/>
                  </a:cubicBezTo>
                  <a:lnTo>
                    <a:pt x="820" y="1958"/>
                  </a:lnTo>
                  <a:cubicBezTo>
                    <a:pt x="914" y="2021"/>
                    <a:pt x="977" y="2021"/>
                    <a:pt x="1072" y="2021"/>
                  </a:cubicBezTo>
                  <a:cubicBezTo>
                    <a:pt x="1135" y="2021"/>
                    <a:pt x="1261" y="1989"/>
                    <a:pt x="1292" y="1926"/>
                  </a:cubicBezTo>
                  <a:lnTo>
                    <a:pt x="2678" y="540"/>
                  </a:lnTo>
                  <a:cubicBezTo>
                    <a:pt x="2804" y="414"/>
                    <a:pt x="2804" y="162"/>
                    <a:pt x="2678" y="68"/>
                  </a:cubicBezTo>
                  <a:cubicBezTo>
                    <a:pt x="2634" y="24"/>
                    <a:pt x="2557" y="0"/>
                    <a:pt x="24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4" name="Google Shape;12520;p88">
              <a:extLst>
                <a:ext uri="{FF2B5EF4-FFF2-40B4-BE49-F238E27FC236}">
                  <a16:creationId xmlns:a16="http://schemas.microsoft.com/office/drawing/2014/main" id="{C33A438B-AE9E-6A93-5D84-F31B360DE501}"/>
                </a:ext>
              </a:extLst>
            </p:cNvPr>
            <p:cNvSpPr/>
            <p:nvPr/>
          </p:nvSpPr>
          <p:spPr>
            <a:xfrm>
              <a:off x="1101350" y="2440525"/>
              <a:ext cx="70125" cy="51150"/>
            </a:xfrm>
            <a:custGeom>
              <a:avLst/>
              <a:gdLst/>
              <a:ahLst/>
              <a:cxnLst/>
              <a:rect l="l" t="t" r="r" b="b"/>
              <a:pathLst>
                <a:path w="2805" h="2046" extrusionOk="0">
                  <a:moveTo>
                    <a:pt x="2469" y="1"/>
                  </a:moveTo>
                  <a:cubicBezTo>
                    <a:pt x="2374" y="1"/>
                    <a:pt x="2272" y="40"/>
                    <a:pt x="2206" y="123"/>
                  </a:cubicBezTo>
                  <a:lnTo>
                    <a:pt x="1072" y="1257"/>
                  </a:lnTo>
                  <a:lnTo>
                    <a:pt x="599" y="785"/>
                  </a:lnTo>
                  <a:cubicBezTo>
                    <a:pt x="536" y="738"/>
                    <a:pt x="449" y="714"/>
                    <a:pt x="363" y="714"/>
                  </a:cubicBezTo>
                  <a:cubicBezTo>
                    <a:pt x="276" y="714"/>
                    <a:pt x="189" y="738"/>
                    <a:pt x="126" y="785"/>
                  </a:cubicBezTo>
                  <a:cubicBezTo>
                    <a:pt x="0" y="911"/>
                    <a:pt x="0" y="1163"/>
                    <a:pt x="126" y="1257"/>
                  </a:cubicBezTo>
                  <a:lnTo>
                    <a:pt x="820" y="1982"/>
                  </a:lnTo>
                  <a:cubicBezTo>
                    <a:pt x="914" y="2045"/>
                    <a:pt x="977" y="2045"/>
                    <a:pt x="1072" y="2045"/>
                  </a:cubicBezTo>
                  <a:cubicBezTo>
                    <a:pt x="1135" y="2045"/>
                    <a:pt x="1261" y="2014"/>
                    <a:pt x="1292" y="1951"/>
                  </a:cubicBezTo>
                  <a:lnTo>
                    <a:pt x="2678" y="564"/>
                  </a:lnTo>
                  <a:cubicBezTo>
                    <a:pt x="2804" y="438"/>
                    <a:pt x="2804" y="186"/>
                    <a:pt x="2678" y="92"/>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5" name="Google Shape;12521;p88">
              <a:extLst>
                <a:ext uri="{FF2B5EF4-FFF2-40B4-BE49-F238E27FC236}">
                  <a16:creationId xmlns:a16="http://schemas.microsoft.com/office/drawing/2014/main" id="{880AED6F-BFD2-B139-6BE6-56CDB7A123AF}"/>
                </a:ext>
              </a:extLst>
            </p:cNvPr>
            <p:cNvSpPr/>
            <p:nvPr/>
          </p:nvSpPr>
          <p:spPr>
            <a:xfrm>
              <a:off x="1101350" y="2388550"/>
              <a:ext cx="70125" cy="51125"/>
            </a:xfrm>
            <a:custGeom>
              <a:avLst/>
              <a:gdLst/>
              <a:ahLst/>
              <a:cxnLst/>
              <a:rect l="l" t="t" r="r" b="b"/>
              <a:pathLst>
                <a:path w="2805" h="2045" extrusionOk="0">
                  <a:moveTo>
                    <a:pt x="2469" y="1"/>
                  </a:moveTo>
                  <a:cubicBezTo>
                    <a:pt x="2374" y="1"/>
                    <a:pt x="2272" y="40"/>
                    <a:pt x="2206" y="123"/>
                  </a:cubicBezTo>
                  <a:lnTo>
                    <a:pt x="1072" y="1257"/>
                  </a:lnTo>
                  <a:lnTo>
                    <a:pt x="599" y="785"/>
                  </a:lnTo>
                  <a:cubicBezTo>
                    <a:pt x="536" y="722"/>
                    <a:pt x="449" y="690"/>
                    <a:pt x="363" y="690"/>
                  </a:cubicBezTo>
                  <a:cubicBezTo>
                    <a:pt x="276" y="690"/>
                    <a:pt x="189" y="722"/>
                    <a:pt x="126" y="785"/>
                  </a:cubicBezTo>
                  <a:cubicBezTo>
                    <a:pt x="0" y="911"/>
                    <a:pt x="0" y="1131"/>
                    <a:pt x="126" y="1257"/>
                  </a:cubicBezTo>
                  <a:lnTo>
                    <a:pt x="820" y="1982"/>
                  </a:lnTo>
                  <a:cubicBezTo>
                    <a:pt x="914" y="2045"/>
                    <a:pt x="977" y="2045"/>
                    <a:pt x="1072" y="2045"/>
                  </a:cubicBezTo>
                  <a:cubicBezTo>
                    <a:pt x="1135" y="2045"/>
                    <a:pt x="1261" y="2013"/>
                    <a:pt x="1292" y="1919"/>
                  </a:cubicBezTo>
                  <a:lnTo>
                    <a:pt x="2678" y="532"/>
                  </a:lnTo>
                  <a:cubicBezTo>
                    <a:pt x="2804" y="438"/>
                    <a:pt x="2804" y="186"/>
                    <a:pt x="2678" y="91"/>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6" name="Google Shape;12522;p88">
              <a:extLst>
                <a:ext uri="{FF2B5EF4-FFF2-40B4-BE49-F238E27FC236}">
                  <a16:creationId xmlns:a16="http://schemas.microsoft.com/office/drawing/2014/main" id="{BFB954AD-5449-3896-969B-E3046E7E027B}"/>
                </a:ext>
              </a:extLst>
            </p:cNvPr>
            <p:cNvSpPr/>
            <p:nvPr/>
          </p:nvSpPr>
          <p:spPr>
            <a:xfrm>
              <a:off x="1049375" y="2318350"/>
              <a:ext cx="298525" cy="295400"/>
            </a:xfrm>
            <a:custGeom>
              <a:avLst/>
              <a:gdLst/>
              <a:ahLst/>
              <a:cxnLst/>
              <a:rect l="l" t="t" r="r" b="b"/>
              <a:pathLst>
                <a:path w="11941" h="11816" extrusionOk="0">
                  <a:moveTo>
                    <a:pt x="6963" y="1198"/>
                  </a:moveTo>
                  <a:lnTo>
                    <a:pt x="7876" y="2143"/>
                  </a:lnTo>
                  <a:lnTo>
                    <a:pt x="6963" y="2143"/>
                  </a:lnTo>
                  <a:lnTo>
                    <a:pt x="6963" y="1198"/>
                  </a:lnTo>
                  <a:close/>
                  <a:moveTo>
                    <a:pt x="10286" y="3498"/>
                  </a:moveTo>
                  <a:cubicBezTo>
                    <a:pt x="10373" y="3498"/>
                    <a:pt x="10460" y="3530"/>
                    <a:pt x="10523" y="3593"/>
                  </a:cubicBezTo>
                  <a:lnTo>
                    <a:pt x="10995" y="4065"/>
                  </a:lnTo>
                  <a:cubicBezTo>
                    <a:pt x="11184" y="4223"/>
                    <a:pt x="11184" y="4475"/>
                    <a:pt x="11027" y="4569"/>
                  </a:cubicBezTo>
                  <a:lnTo>
                    <a:pt x="10806" y="4821"/>
                  </a:lnTo>
                  <a:lnTo>
                    <a:pt x="9798" y="3845"/>
                  </a:lnTo>
                  <a:lnTo>
                    <a:pt x="10050" y="3593"/>
                  </a:lnTo>
                  <a:cubicBezTo>
                    <a:pt x="10113" y="3530"/>
                    <a:pt x="10200" y="3498"/>
                    <a:pt x="10286" y="3498"/>
                  </a:cubicBezTo>
                  <a:close/>
                  <a:moveTo>
                    <a:pt x="9294" y="4349"/>
                  </a:moveTo>
                  <a:lnTo>
                    <a:pt x="10271" y="5325"/>
                  </a:lnTo>
                  <a:lnTo>
                    <a:pt x="7845" y="7783"/>
                  </a:lnTo>
                  <a:lnTo>
                    <a:pt x="6868" y="6774"/>
                  </a:lnTo>
                  <a:lnTo>
                    <a:pt x="9294" y="4349"/>
                  </a:lnTo>
                  <a:close/>
                  <a:moveTo>
                    <a:pt x="6585" y="7499"/>
                  </a:moveTo>
                  <a:lnTo>
                    <a:pt x="7183" y="8098"/>
                  </a:lnTo>
                  <a:lnTo>
                    <a:pt x="6427" y="8255"/>
                  </a:lnTo>
                  <a:lnTo>
                    <a:pt x="6585" y="7499"/>
                  </a:lnTo>
                  <a:close/>
                  <a:moveTo>
                    <a:pt x="6994" y="10398"/>
                  </a:moveTo>
                  <a:lnTo>
                    <a:pt x="6994" y="10776"/>
                  </a:lnTo>
                  <a:cubicBezTo>
                    <a:pt x="6994" y="10870"/>
                    <a:pt x="7057" y="10996"/>
                    <a:pt x="7089" y="11122"/>
                  </a:cubicBezTo>
                  <a:lnTo>
                    <a:pt x="1071" y="11122"/>
                  </a:lnTo>
                  <a:cubicBezTo>
                    <a:pt x="882" y="11122"/>
                    <a:pt x="693" y="10965"/>
                    <a:pt x="693" y="10776"/>
                  </a:cubicBezTo>
                  <a:lnTo>
                    <a:pt x="693" y="10398"/>
                  </a:lnTo>
                  <a:close/>
                  <a:moveTo>
                    <a:pt x="6270" y="663"/>
                  </a:moveTo>
                  <a:lnTo>
                    <a:pt x="6270" y="2458"/>
                  </a:lnTo>
                  <a:cubicBezTo>
                    <a:pt x="6270" y="2647"/>
                    <a:pt x="6427" y="2805"/>
                    <a:pt x="6616" y="2805"/>
                  </a:cubicBezTo>
                  <a:lnTo>
                    <a:pt x="8349" y="2805"/>
                  </a:lnTo>
                  <a:lnTo>
                    <a:pt x="8349" y="4286"/>
                  </a:lnTo>
                  <a:lnTo>
                    <a:pt x="6112" y="6554"/>
                  </a:lnTo>
                  <a:cubicBezTo>
                    <a:pt x="6081" y="6585"/>
                    <a:pt x="6018" y="6680"/>
                    <a:pt x="6018" y="6711"/>
                  </a:cubicBezTo>
                  <a:lnTo>
                    <a:pt x="5608" y="8633"/>
                  </a:lnTo>
                  <a:cubicBezTo>
                    <a:pt x="5545" y="8759"/>
                    <a:pt x="5608" y="8885"/>
                    <a:pt x="5671" y="8948"/>
                  </a:cubicBezTo>
                  <a:cubicBezTo>
                    <a:pt x="5742" y="9019"/>
                    <a:pt x="5813" y="9055"/>
                    <a:pt x="5897" y="9055"/>
                  </a:cubicBezTo>
                  <a:cubicBezTo>
                    <a:pt x="5925" y="9055"/>
                    <a:pt x="5955" y="9051"/>
                    <a:pt x="5986" y="9043"/>
                  </a:cubicBezTo>
                  <a:lnTo>
                    <a:pt x="7908" y="8602"/>
                  </a:lnTo>
                  <a:cubicBezTo>
                    <a:pt x="8002" y="8602"/>
                    <a:pt x="8034" y="8570"/>
                    <a:pt x="8065" y="8507"/>
                  </a:cubicBezTo>
                  <a:lnTo>
                    <a:pt x="8349" y="8255"/>
                  </a:lnTo>
                  <a:lnTo>
                    <a:pt x="8349" y="10807"/>
                  </a:lnTo>
                  <a:lnTo>
                    <a:pt x="8380" y="10807"/>
                  </a:lnTo>
                  <a:cubicBezTo>
                    <a:pt x="8380" y="10996"/>
                    <a:pt x="8223" y="11154"/>
                    <a:pt x="8034" y="11154"/>
                  </a:cubicBezTo>
                  <a:cubicBezTo>
                    <a:pt x="7845" y="11154"/>
                    <a:pt x="7687" y="10996"/>
                    <a:pt x="7687" y="10807"/>
                  </a:cubicBezTo>
                  <a:lnTo>
                    <a:pt x="7687" y="10083"/>
                  </a:lnTo>
                  <a:cubicBezTo>
                    <a:pt x="7687" y="9893"/>
                    <a:pt x="7530" y="9736"/>
                    <a:pt x="7309" y="9736"/>
                  </a:cubicBezTo>
                  <a:lnTo>
                    <a:pt x="1386" y="9736"/>
                  </a:lnTo>
                  <a:lnTo>
                    <a:pt x="1386" y="663"/>
                  </a:lnTo>
                  <a:close/>
                  <a:moveTo>
                    <a:pt x="1071" y="1"/>
                  </a:moveTo>
                  <a:cubicBezTo>
                    <a:pt x="882" y="1"/>
                    <a:pt x="693" y="158"/>
                    <a:pt x="693" y="379"/>
                  </a:cubicBezTo>
                  <a:lnTo>
                    <a:pt x="693" y="9736"/>
                  </a:lnTo>
                  <a:lnTo>
                    <a:pt x="347" y="9736"/>
                  </a:lnTo>
                  <a:cubicBezTo>
                    <a:pt x="158" y="9736"/>
                    <a:pt x="0" y="9893"/>
                    <a:pt x="0" y="10083"/>
                  </a:cubicBezTo>
                  <a:lnTo>
                    <a:pt x="0" y="10807"/>
                  </a:lnTo>
                  <a:cubicBezTo>
                    <a:pt x="0" y="11406"/>
                    <a:pt x="473" y="11815"/>
                    <a:pt x="1008" y="11815"/>
                  </a:cubicBezTo>
                  <a:lnTo>
                    <a:pt x="8002" y="11815"/>
                  </a:lnTo>
                  <a:cubicBezTo>
                    <a:pt x="8569" y="11815"/>
                    <a:pt x="9011" y="11343"/>
                    <a:pt x="9011" y="10807"/>
                  </a:cubicBezTo>
                  <a:lnTo>
                    <a:pt x="9011" y="7562"/>
                  </a:lnTo>
                  <a:lnTo>
                    <a:pt x="11499" y="5105"/>
                  </a:lnTo>
                  <a:cubicBezTo>
                    <a:pt x="11940" y="4664"/>
                    <a:pt x="11940" y="4034"/>
                    <a:pt x="11531" y="3593"/>
                  </a:cubicBezTo>
                  <a:lnTo>
                    <a:pt x="11058" y="3120"/>
                  </a:lnTo>
                  <a:cubicBezTo>
                    <a:pt x="10869" y="2931"/>
                    <a:pt x="10609" y="2836"/>
                    <a:pt x="10346" y="2836"/>
                  </a:cubicBezTo>
                  <a:cubicBezTo>
                    <a:pt x="10082" y="2836"/>
                    <a:pt x="9814" y="2931"/>
                    <a:pt x="9609" y="3120"/>
                  </a:cubicBezTo>
                  <a:lnTo>
                    <a:pt x="9105" y="3624"/>
                  </a:lnTo>
                  <a:lnTo>
                    <a:pt x="9105" y="2490"/>
                  </a:lnTo>
                  <a:cubicBezTo>
                    <a:pt x="9105" y="2427"/>
                    <a:pt x="9074" y="2332"/>
                    <a:pt x="8979" y="2269"/>
                  </a:cubicBezTo>
                  <a:lnTo>
                    <a:pt x="6900" y="127"/>
                  </a:lnTo>
                  <a:cubicBezTo>
                    <a:pt x="6805" y="64"/>
                    <a:pt x="6742" y="1"/>
                    <a:pt x="66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grpSp>
      <p:grpSp>
        <p:nvGrpSpPr>
          <p:cNvPr id="7" name="Google Shape;12523;p88">
            <a:extLst>
              <a:ext uri="{FF2B5EF4-FFF2-40B4-BE49-F238E27FC236}">
                <a16:creationId xmlns:a16="http://schemas.microsoft.com/office/drawing/2014/main" id="{B54CC0D4-A702-74ED-4B3C-4CBD8163572D}"/>
              </a:ext>
            </a:extLst>
          </p:cNvPr>
          <p:cNvGrpSpPr/>
          <p:nvPr/>
        </p:nvGrpSpPr>
        <p:grpSpPr>
          <a:xfrm>
            <a:off x="4720904" y="2020830"/>
            <a:ext cx="653360" cy="628507"/>
            <a:chOff x="1049375" y="2680675"/>
            <a:chExt cx="297725" cy="297725"/>
          </a:xfrm>
          <a:solidFill>
            <a:schemeClr val="bg1"/>
          </a:solidFill>
        </p:grpSpPr>
        <p:sp>
          <p:nvSpPr>
            <p:cNvPr id="8" name="Google Shape;12524;p88">
              <a:extLst>
                <a:ext uri="{FF2B5EF4-FFF2-40B4-BE49-F238E27FC236}">
                  <a16:creationId xmlns:a16="http://schemas.microsoft.com/office/drawing/2014/main" id="{3A868B5F-24F1-C4FD-C184-3FAD7F96DAE0}"/>
                </a:ext>
              </a:extLst>
            </p:cNvPr>
            <p:cNvSpPr/>
            <p:nvPr/>
          </p:nvSpPr>
          <p:spPr>
            <a:xfrm>
              <a:off x="1113175" y="2752350"/>
              <a:ext cx="161475" cy="155975"/>
            </a:xfrm>
            <a:custGeom>
              <a:avLst/>
              <a:gdLst/>
              <a:ahLst/>
              <a:cxnLst/>
              <a:rect l="l" t="t" r="r" b="b"/>
              <a:pathLst>
                <a:path w="6459" h="6239" extrusionOk="0">
                  <a:moveTo>
                    <a:pt x="3403" y="2079"/>
                  </a:moveTo>
                  <a:cubicBezTo>
                    <a:pt x="3781" y="2079"/>
                    <a:pt x="4096" y="2394"/>
                    <a:pt x="4096" y="2773"/>
                  </a:cubicBezTo>
                  <a:cubicBezTo>
                    <a:pt x="4096" y="3182"/>
                    <a:pt x="3781" y="3497"/>
                    <a:pt x="3403" y="3497"/>
                  </a:cubicBezTo>
                  <a:cubicBezTo>
                    <a:pt x="2993" y="3434"/>
                    <a:pt x="2678" y="3119"/>
                    <a:pt x="2678" y="2773"/>
                  </a:cubicBezTo>
                  <a:cubicBezTo>
                    <a:pt x="2678" y="2394"/>
                    <a:pt x="2993" y="2079"/>
                    <a:pt x="3403" y="2079"/>
                  </a:cubicBezTo>
                  <a:close/>
                  <a:moveTo>
                    <a:pt x="3371" y="693"/>
                  </a:moveTo>
                  <a:cubicBezTo>
                    <a:pt x="4694" y="693"/>
                    <a:pt x="5765" y="1796"/>
                    <a:pt x="5765" y="3119"/>
                  </a:cubicBezTo>
                  <a:cubicBezTo>
                    <a:pt x="5765" y="3686"/>
                    <a:pt x="5545" y="4222"/>
                    <a:pt x="5198" y="4663"/>
                  </a:cubicBezTo>
                  <a:cubicBezTo>
                    <a:pt x="5072" y="4442"/>
                    <a:pt x="4915" y="4190"/>
                    <a:pt x="4694" y="4001"/>
                  </a:cubicBezTo>
                  <a:cubicBezTo>
                    <a:pt x="4568" y="3907"/>
                    <a:pt x="4442" y="3812"/>
                    <a:pt x="4348" y="3749"/>
                  </a:cubicBezTo>
                  <a:cubicBezTo>
                    <a:pt x="4568" y="3529"/>
                    <a:pt x="4726" y="3182"/>
                    <a:pt x="4726" y="2804"/>
                  </a:cubicBezTo>
                  <a:cubicBezTo>
                    <a:pt x="4726" y="2079"/>
                    <a:pt x="4096" y="1449"/>
                    <a:pt x="3340" y="1449"/>
                  </a:cubicBezTo>
                  <a:cubicBezTo>
                    <a:pt x="2615" y="1449"/>
                    <a:pt x="1985" y="2079"/>
                    <a:pt x="1985" y="2804"/>
                  </a:cubicBezTo>
                  <a:cubicBezTo>
                    <a:pt x="1985" y="3182"/>
                    <a:pt x="2142" y="3529"/>
                    <a:pt x="2363" y="3749"/>
                  </a:cubicBezTo>
                  <a:lnTo>
                    <a:pt x="2016" y="4001"/>
                  </a:lnTo>
                  <a:cubicBezTo>
                    <a:pt x="1827" y="4190"/>
                    <a:pt x="1607" y="4442"/>
                    <a:pt x="1512" y="4663"/>
                  </a:cubicBezTo>
                  <a:cubicBezTo>
                    <a:pt x="1040" y="4064"/>
                    <a:pt x="882" y="3434"/>
                    <a:pt x="945" y="2773"/>
                  </a:cubicBezTo>
                  <a:cubicBezTo>
                    <a:pt x="1103" y="1670"/>
                    <a:pt x="2111" y="693"/>
                    <a:pt x="3371" y="693"/>
                  </a:cubicBezTo>
                  <a:close/>
                  <a:moveTo>
                    <a:pt x="3371" y="4159"/>
                  </a:moveTo>
                  <a:cubicBezTo>
                    <a:pt x="4001" y="4159"/>
                    <a:pt x="4505" y="4600"/>
                    <a:pt x="4694" y="5135"/>
                  </a:cubicBezTo>
                  <a:cubicBezTo>
                    <a:pt x="4316" y="5387"/>
                    <a:pt x="3875" y="5545"/>
                    <a:pt x="3371" y="5545"/>
                  </a:cubicBezTo>
                  <a:cubicBezTo>
                    <a:pt x="2898" y="5545"/>
                    <a:pt x="2426" y="5387"/>
                    <a:pt x="2016" y="5135"/>
                  </a:cubicBezTo>
                  <a:cubicBezTo>
                    <a:pt x="2174" y="4537"/>
                    <a:pt x="2741" y="4159"/>
                    <a:pt x="3371" y="4159"/>
                  </a:cubicBezTo>
                  <a:close/>
                  <a:moveTo>
                    <a:pt x="3308" y="0"/>
                  </a:moveTo>
                  <a:cubicBezTo>
                    <a:pt x="1701" y="0"/>
                    <a:pt x="441" y="1229"/>
                    <a:pt x="252" y="2710"/>
                  </a:cubicBezTo>
                  <a:cubicBezTo>
                    <a:pt x="0" y="4600"/>
                    <a:pt x="1512" y="6238"/>
                    <a:pt x="3371" y="6238"/>
                  </a:cubicBezTo>
                  <a:cubicBezTo>
                    <a:pt x="5104" y="6238"/>
                    <a:pt x="6459" y="4820"/>
                    <a:pt x="6459" y="3119"/>
                  </a:cubicBezTo>
                  <a:cubicBezTo>
                    <a:pt x="6459" y="1386"/>
                    <a:pt x="5041" y="0"/>
                    <a:pt x="33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latin typeface="Verdana" panose="020B0604030504040204" pitchFamily="34" charset="0"/>
                <a:ea typeface="Verdana" panose="020B0604030504040204" pitchFamily="34" charset="0"/>
              </a:endParaRPr>
            </a:p>
          </p:txBody>
        </p:sp>
        <p:sp>
          <p:nvSpPr>
            <p:cNvPr id="9" name="Google Shape;12525;p88">
              <a:extLst>
                <a:ext uri="{FF2B5EF4-FFF2-40B4-BE49-F238E27FC236}">
                  <a16:creationId xmlns:a16="http://schemas.microsoft.com/office/drawing/2014/main" id="{6E06ABC7-8E4C-C0E4-CA66-AB30A179DC83}"/>
                </a:ext>
              </a:extLst>
            </p:cNvPr>
            <p:cNvSpPr/>
            <p:nvPr/>
          </p:nvSpPr>
          <p:spPr>
            <a:xfrm>
              <a:off x="1049375" y="2680675"/>
              <a:ext cx="297725" cy="297725"/>
            </a:xfrm>
            <a:custGeom>
              <a:avLst/>
              <a:gdLst/>
              <a:ahLst/>
              <a:cxnLst/>
              <a:rect l="l" t="t" r="r" b="b"/>
              <a:pathLst>
                <a:path w="11909" h="11909" extrusionOk="0">
                  <a:moveTo>
                    <a:pt x="6270" y="1512"/>
                  </a:moveTo>
                  <a:cubicBezTo>
                    <a:pt x="8475" y="1670"/>
                    <a:pt x="10239" y="3434"/>
                    <a:pt x="10397" y="5640"/>
                  </a:cubicBezTo>
                  <a:lnTo>
                    <a:pt x="10082" y="5640"/>
                  </a:lnTo>
                  <a:cubicBezTo>
                    <a:pt x="9893" y="5640"/>
                    <a:pt x="9735" y="5797"/>
                    <a:pt x="9735" y="5986"/>
                  </a:cubicBezTo>
                  <a:cubicBezTo>
                    <a:pt x="9735" y="6207"/>
                    <a:pt x="9893" y="6364"/>
                    <a:pt x="10082" y="6364"/>
                  </a:cubicBezTo>
                  <a:lnTo>
                    <a:pt x="10397" y="6364"/>
                  </a:lnTo>
                  <a:cubicBezTo>
                    <a:pt x="10239" y="8569"/>
                    <a:pt x="8475" y="10334"/>
                    <a:pt x="6270" y="10491"/>
                  </a:cubicBezTo>
                  <a:lnTo>
                    <a:pt x="6270" y="10176"/>
                  </a:lnTo>
                  <a:cubicBezTo>
                    <a:pt x="6270" y="9987"/>
                    <a:pt x="6112" y="9830"/>
                    <a:pt x="5923" y="9830"/>
                  </a:cubicBezTo>
                  <a:cubicBezTo>
                    <a:pt x="5703" y="9830"/>
                    <a:pt x="5545" y="9987"/>
                    <a:pt x="5545" y="10176"/>
                  </a:cubicBezTo>
                  <a:lnTo>
                    <a:pt x="5545" y="10491"/>
                  </a:lnTo>
                  <a:cubicBezTo>
                    <a:pt x="3340" y="10334"/>
                    <a:pt x="1575" y="8569"/>
                    <a:pt x="1418" y="6364"/>
                  </a:cubicBezTo>
                  <a:lnTo>
                    <a:pt x="1733" y="6364"/>
                  </a:lnTo>
                  <a:cubicBezTo>
                    <a:pt x="1922" y="6364"/>
                    <a:pt x="2079" y="6207"/>
                    <a:pt x="2079" y="5986"/>
                  </a:cubicBezTo>
                  <a:cubicBezTo>
                    <a:pt x="2142" y="5797"/>
                    <a:pt x="1985" y="5640"/>
                    <a:pt x="1764" y="5640"/>
                  </a:cubicBezTo>
                  <a:lnTo>
                    <a:pt x="1418" y="5640"/>
                  </a:lnTo>
                  <a:cubicBezTo>
                    <a:pt x="1575" y="3434"/>
                    <a:pt x="3340" y="1670"/>
                    <a:pt x="5545" y="1512"/>
                  </a:cubicBezTo>
                  <a:lnTo>
                    <a:pt x="5545" y="1827"/>
                  </a:lnTo>
                  <a:cubicBezTo>
                    <a:pt x="5545" y="2016"/>
                    <a:pt x="5703" y="2174"/>
                    <a:pt x="5923" y="2174"/>
                  </a:cubicBezTo>
                  <a:cubicBezTo>
                    <a:pt x="6112" y="2174"/>
                    <a:pt x="6270" y="2016"/>
                    <a:pt x="6270" y="1827"/>
                  </a:cubicBezTo>
                  <a:lnTo>
                    <a:pt x="6270" y="1512"/>
                  </a:lnTo>
                  <a:close/>
                  <a:moveTo>
                    <a:pt x="5955" y="0"/>
                  </a:moveTo>
                  <a:cubicBezTo>
                    <a:pt x="5766" y="0"/>
                    <a:pt x="5608" y="158"/>
                    <a:pt x="5608" y="347"/>
                  </a:cubicBezTo>
                  <a:lnTo>
                    <a:pt x="5608" y="756"/>
                  </a:lnTo>
                  <a:cubicBezTo>
                    <a:pt x="2993" y="914"/>
                    <a:pt x="914" y="2993"/>
                    <a:pt x="756" y="5608"/>
                  </a:cubicBezTo>
                  <a:lnTo>
                    <a:pt x="347" y="5608"/>
                  </a:lnTo>
                  <a:cubicBezTo>
                    <a:pt x="158" y="5608"/>
                    <a:pt x="0" y="5766"/>
                    <a:pt x="0" y="5955"/>
                  </a:cubicBezTo>
                  <a:cubicBezTo>
                    <a:pt x="0" y="6144"/>
                    <a:pt x="158" y="6301"/>
                    <a:pt x="347" y="6301"/>
                  </a:cubicBezTo>
                  <a:lnTo>
                    <a:pt x="756" y="6301"/>
                  </a:lnTo>
                  <a:cubicBezTo>
                    <a:pt x="914" y="8916"/>
                    <a:pt x="2993" y="10995"/>
                    <a:pt x="5608" y="11153"/>
                  </a:cubicBezTo>
                  <a:lnTo>
                    <a:pt x="5608" y="11562"/>
                  </a:lnTo>
                  <a:cubicBezTo>
                    <a:pt x="5608" y="11751"/>
                    <a:pt x="5766" y="11909"/>
                    <a:pt x="5955" y="11909"/>
                  </a:cubicBezTo>
                  <a:cubicBezTo>
                    <a:pt x="6144" y="11909"/>
                    <a:pt x="6301" y="11751"/>
                    <a:pt x="6301" y="11562"/>
                  </a:cubicBezTo>
                  <a:lnTo>
                    <a:pt x="6301" y="11153"/>
                  </a:lnTo>
                  <a:cubicBezTo>
                    <a:pt x="8916" y="10995"/>
                    <a:pt x="10995" y="8916"/>
                    <a:pt x="11153" y="6301"/>
                  </a:cubicBezTo>
                  <a:lnTo>
                    <a:pt x="11531" y="6301"/>
                  </a:lnTo>
                  <a:cubicBezTo>
                    <a:pt x="11751" y="6301"/>
                    <a:pt x="11909" y="6144"/>
                    <a:pt x="11909" y="5955"/>
                  </a:cubicBezTo>
                  <a:cubicBezTo>
                    <a:pt x="11909" y="5766"/>
                    <a:pt x="11751" y="5608"/>
                    <a:pt x="11531" y="5608"/>
                  </a:cubicBezTo>
                  <a:lnTo>
                    <a:pt x="11153" y="5608"/>
                  </a:lnTo>
                  <a:cubicBezTo>
                    <a:pt x="10995" y="2993"/>
                    <a:pt x="8916" y="914"/>
                    <a:pt x="6301" y="756"/>
                  </a:cubicBez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latin typeface="Verdana" panose="020B0604030504040204" pitchFamily="34" charset="0"/>
                <a:ea typeface="Verdana" panose="020B0604030504040204" pitchFamily="34" charset="0"/>
              </a:endParaRPr>
            </a:p>
          </p:txBody>
        </p:sp>
      </p:grpSp>
      <p:sp>
        <p:nvSpPr>
          <p:cNvPr id="10" name="Freeform: Shape 95">
            <a:extLst>
              <a:ext uri="{FF2B5EF4-FFF2-40B4-BE49-F238E27FC236}">
                <a16:creationId xmlns:a16="http://schemas.microsoft.com/office/drawing/2014/main" id="{0717C0B8-B827-C609-9900-168B66464CD5}"/>
              </a:ext>
            </a:extLst>
          </p:cNvPr>
          <p:cNvSpPr/>
          <p:nvPr/>
        </p:nvSpPr>
        <p:spPr>
          <a:xfrm>
            <a:off x="571272" y="1885234"/>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11" name="CuadroTexto 10">
            <a:extLst>
              <a:ext uri="{FF2B5EF4-FFF2-40B4-BE49-F238E27FC236}">
                <a16:creationId xmlns:a16="http://schemas.microsoft.com/office/drawing/2014/main" id="{141462DB-4F37-95D3-DCBD-22B15BEBF5E8}"/>
              </a:ext>
            </a:extLst>
          </p:cNvPr>
          <p:cNvSpPr txBox="1"/>
          <p:nvPr/>
        </p:nvSpPr>
        <p:spPr>
          <a:xfrm>
            <a:off x="571272" y="1535651"/>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12" name="Freeform: Shape 95">
            <a:extLst>
              <a:ext uri="{FF2B5EF4-FFF2-40B4-BE49-F238E27FC236}">
                <a16:creationId xmlns:a16="http://schemas.microsoft.com/office/drawing/2014/main" id="{81C55A37-5F28-11DC-EB52-5AC2C5D5F127}"/>
              </a:ext>
            </a:extLst>
          </p:cNvPr>
          <p:cNvSpPr/>
          <p:nvPr/>
        </p:nvSpPr>
        <p:spPr>
          <a:xfrm>
            <a:off x="5674663" y="1889331"/>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13" name="CuadroTexto 12">
            <a:extLst>
              <a:ext uri="{FF2B5EF4-FFF2-40B4-BE49-F238E27FC236}">
                <a16:creationId xmlns:a16="http://schemas.microsoft.com/office/drawing/2014/main" id="{1A1886BD-6460-2ADC-7A91-E540F5EFE0B1}"/>
              </a:ext>
            </a:extLst>
          </p:cNvPr>
          <p:cNvSpPr txBox="1"/>
          <p:nvPr/>
        </p:nvSpPr>
        <p:spPr>
          <a:xfrm>
            <a:off x="5674662" y="1539749"/>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sp>
        <p:nvSpPr>
          <p:cNvPr id="14" name="CuadroTexto 13">
            <a:extLst>
              <a:ext uri="{FF2B5EF4-FFF2-40B4-BE49-F238E27FC236}">
                <a16:creationId xmlns:a16="http://schemas.microsoft.com/office/drawing/2014/main" id="{B1CFF2D4-6C69-871F-09B0-F2247582C91E}"/>
              </a:ext>
            </a:extLst>
          </p:cNvPr>
          <p:cNvSpPr txBox="1"/>
          <p:nvPr/>
        </p:nvSpPr>
        <p:spPr>
          <a:xfrm>
            <a:off x="2660054" y="3028340"/>
            <a:ext cx="2438043" cy="1015663"/>
          </a:xfrm>
          <a:prstGeom prst="rect">
            <a:avLst/>
          </a:prstGeom>
          <a:noFill/>
        </p:spPr>
        <p:txBody>
          <a:bodyPr wrap="square">
            <a:spAutoFit/>
          </a:bodyPr>
          <a:lstStyle/>
          <a:p>
            <a:pPr marL="0" algn="ctr" defTabSz="914400" rtl="0" eaLnBrk="1" latinLnBrk="0" hangingPunct="1"/>
            <a:r>
              <a:rPr lang="es-CO" sz="1200" b="1" kern="1200" noProof="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 </a:t>
            </a:r>
          </a:p>
          <a:p>
            <a:pPr marL="0" algn="ctr" defTabSz="914400" rtl="0" eaLnBrk="1" latinLnBrk="0" hangingPunct="1"/>
            <a:r>
              <a:rPr lang="es-CO" sz="1200" b="1" kern="1200" noProof="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Recaudo de la contribución a favor de la Superintendencia Nacional de Salud </a:t>
            </a:r>
          </a:p>
        </p:txBody>
      </p:sp>
      <p:graphicFrame>
        <p:nvGraphicFramePr>
          <p:cNvPr id="15" name="Tabla 14">
            <a:extLst>
              <a:ext uri="{FF2B5EF4-FFF2-40B4-BE49-F238E27FC236}">
                <a16:creationId xmlns:a16="http://schemas.microsoft.com/office/drawing/2014/main" id="{9DB70B67-028D-A93E-94A8-98F7DBECB837}"/>
              </a:ext>
            </a:extLst>
          </p:cNvPr>
          <p:cNvGraphicFramePr>
            <a:graphicFrameLocks noGrp="1"/>
          </p:cNvGraphicFramePr>
          <p:nvPr>
            <p:extLst>
              <p:ext uri="{D42A27DB-BD31-4B8C-83A1-F6EECF244321}">
                <p14:modId xmlns:p14="http://schemas.microsoft.com/office/powerpoint/2010/main" val="3347485354"/>
              </p:ext>
            </p:extLst>
          </p:nvPr>
        </p:nvGraphicFramePr>
        <p:xfrm>
          <a:off x="5811280" y="2916947"/>
          <a:ext cx="5818937" cy="1417320"/>
        </p:xfrm>
        <a:graphic>
          <a:graphicData uri="http://schemas.openxmlformats.org/drawingml/2006/table">
            <a:tbl>
              <a:tblPr firstRow="1" bandRow="1">
                <a:tableStyleId>{5C22544A-7EE6-4342-B048-85BDC9FD1C3A}</a:tableStyleId>
              </a:tblPr>
              <a:tblGrid>
                <a:gridCol w="1608345">
                  <a:extLst>
                    <a:ext uri="{9D8B030D-6E8A-4147-A177-3AD203B41FA5}">
                      <a16:colId xmlns:a16="http://schemas.microsoft.com/office/drawing/2014/main" val="1580948266"/>
                    </a:ext>
                  </a:extLst>
                </a:gridCol>
                <a:gridCol w="1052648">
                  <a:extLst>
                    <a:ext uri="{9D8B030D-6E8A-4147-A177-3AD203B41FA5}">
                      <a16:colId xmlns:a16="http://schemas.microsoft.com/office/drawing/2014/main" val="1627460541"/>
                    </a:ext>
                  </a:extLst>
                </a:gridCol>
                <a:gridCol w="1052648">
                  <a:extLst>
                    <a:ext uri="{9D8B030D-6E8A-4147-A177-3AD203B41FA5}">
                      <a16:colId xmlns:a16="http://schemas.microsoft.com/office/drawing/2014/main" val="221182647"/>
                    </a:ext>
                  </a:extLst>
                </a:gridCol>
                <a:gridCol w="1052648">
                  <a:extLst>
                    <a:ext uri="{9D8B030D-6E8A-4147-A177-3AD203B41FA5}">
                      <a16:colId xmlns:a16="http://schemas.microsoft.com/office/drawing/2014/main" val="3675405040"/>
                    </a:ext>
                  </a:extLst>
                </a:gridCol>
                <a:gridCol w="1052648">
                  <a:extLst>
                    <a:ext uri="{9D8B030D-6E8A-4147-A177-3AD203B41FA5}">
                      <a16:colId xmlns:a16="http://schemas.microsoft.com/office/drawing/2014/main" val="2933983804"/>
                    </a:ext>
                  </a:extLst>
                </a:gridCol>
              </a:tblGrid>
              <a:tr h="244391">
                <a:tc>
                  <a:txBody>
                    <a:bodyPr/>
                    <a:lstStyle/>
                    <a:p>
                      <a:endParaRPr lang="es-CO" sz="1400" noProof="0" dirty="0">
                        <a:latin typeface="Verdana" panose="020B0604030504040204" pitchFamily="34" charset="0"/>
                        <a:ea typeface="Verdana" panose="020B0604030504040204" pitchFamily="34" charset="0"/>
                      </a:endParaRPr>
                    </a:p>
                  </a:txBody>
                  <a:tcPr>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2023</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2024</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2025</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2026 T2</a:t>
                      </a:r>
                    </a:p>
                  </a:txBody>
                  <a:tcPr>
                    <a:lnL w="12700" cap="flat" cmpd="sng" algn="ctr">
                      <a:solidFill>
                        <a:srgbClr val="0B5394"/>
                      </a:solidFill>
                      <a:prstDash val="sysDash"/>
                      <a:round/>
                      <a:headEnd type="none" w="med" len="med"/>
                      <a:tailEnd type="none" w="med" len="med"/>
                    </a:lnL>
                    <a:lnB w="12700" cap="flat" cmpd="sng" algn="ctr">
                      <a:solidFill>
                        <a:srgbClr val="0B5394"/>
                      </a:solidFill>
                      <a:prstDash val="sysDash"/>
                      <a:round/>
                      <a:headEnd type="none" w="med" len="med"/>
                      <a:tailEnd type="none" w="med" len="med"/>
                    </a:lnB>
                    <a:solidFill>
                      <a:schemeClr val="bg1"/>
                    </a:solidFill>
                  </a:tcPr>
                </a:tc>
                <a:extLst>
                  <a:ext uri="{0D108BD9-81ED-4DB2-BD59-A6C34878D82A}">
                    <a16:rowId xmlns:a16="http://schemas.microsoft.com/office/drawing/2014/main" val="3441008215"/>
                  </a:ext>
                </a:extLst>
              </a:tr>
              <a:tr h="370840">
                <a:tc>
                  <a:txBody>
                    <a:bodyPr/>
                    <a:lstStyle/>
                    <a:p>
                      <a:pPr algn="ctr"/>
                      <a:r>
                        <a:rPr lang="es-CO" sz="1200" b="1" noProof="0" dirty="0">
                          <a:latin typeface="Verdana" panose="020B0604030504040204" pitchFamily="34" charset="0"/>
                          <a:ea typeface="Verdana" panose="020B0604030504040204" pitchFamily="34" charset="0"/>
                        </a:rPr>
                        <a:t>Meta</a:t>
                      </a:r>
                    </a:p>
                  </a:txBody>
                  <a:tcPr anchor="ctr">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82%</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84%</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marL="0" algn="ctr" defTabSz="914446" rtl="0" eaLnBrk="1" latinLnBrk="0" hangingPunct="1"/>
                      <a:r>
                        <a:rPr lang="es-CO" sz="1200" kern="1200" noProof="0" dirty="0">
                          <a:solidFill>
                            <a:sysClr val="windowText" lastClr="000000"/>
                          </a:solidFill>
                          <a:latin typeface="Verdana" panose="020B0604030504040204" pitchFamily="34" charset="0"/>
                          <a:ea typeface="Verdana" panose="020B0604030504040204" pitchFamily="34" charset="0"/>
                          <a:cs typeface="+mn-cs"/>
                        </a:rPr>
                        <a:t>86%</a:t>
                      </a:r>
                    </a:p>
                  </a:txBody>
                  <a:tcPr>
                    <a:lnL w="12700" cap="flat" cmpd="sng" algn="ctr">
                      <a:solidFill>
                        <a:srgbClr val="0B5394"/>
                      </a:solidFill>
                      <a:prstDash val="sysDash"/>
                      <a:round/>
                      <a:headEnd type="none" w="med" len="med"/>
                      <a:tailEnd type="none" w="med" len="med"/>
                    </a:lnL>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extLst>
                  <a:ext uri="{0D108BD9-81ED-4DB2-BD59-A6C34878D82A}">
                    <a16:rowId xmlns:a16="http://schemas.microsoft.com/office/drawing/2014/main" val="2608720418"/>
                  </a:ext>
                </a:extLst>
              </a:tr>
              <a:tr h="370840">
                <a:tc>
                  <a:txBody>
                    <a:bodyPr/>
                    <a:lstStyle/>
                    <a:p>
                      <a:pPr algn="ctr"/>
                      <a:r>
                        <a:rPr lang="es-CO" sz="1200" b="1" noProof="0" dirty="0">
                          <a:latin typeface="Verdana" panose="020B0604030504040204" pitchFamily="34" charset="0"/>
                          <a:ea typeface="Verdana" panose="020B0604030504040204" pitchFamily="34" charset="0"/>
                        </a:rPr>
                        <a:t>Ejecución</a:t>
                      </a:r>
                    </a:p>
                  </a:txBody>
                  <a:tcPr anchor="ctr">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93%</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97,16%</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97,65%</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rowSpan="2">
                  <a:txBody>
                    <a:bodyPr/>
                    <a:lstStyle/>
                    <a:p>
                      <a:pPr algn="ctr"/>
                      <a:r>
                        <a:rPr lang="es-CO" sz="1200" b="0" noProof="0" dirty="0">
                          <a:solidFill>
                            <a:sysClr val="windowText" lastClr="000000"/>
                          </a:solidFill>
                          <a:latin typeface="Verdana" panose="020B0604030504040204" pitchFamily="34" charset="0"/>
                          <a:ea typeface="Verdana" panose="020B0604030504040204" pitchFamily="34" charset="0"/>
                        </a:rPr>
                        <a:t>Medición al finalizar vigencia</a:t>
                      </a:r>
                    </a:p>
                  </a:txBody>
                  <a:tcPr anchor="ctr">
                    <a:lnL w="12700" cap="flat" cmpd="sng" algn="ctr">
                      <a:solidFill>
                        <a:srgbClr val="0B5394"/>
                      </a:solidFill>
                      <a:prstDash val="sysDash"/>
                      <a:round/>
                      <a:headEnd type="none" w="med" len="med"/>
                      <a:tailEnd type="none" w="med" len="med"/>
                    </a:lnL>
                    <a:lnT w="12700" cap="flat" cmpd="sng" algn="ctr">
                      <a:solidFill>
                        <a:srgbClr val="0B5394"/>
                      </a:solidFill>
                      <a:prstDash val="sysDash"/>
                      <a:round/>
                      <a:headEnd type="none" w="med" len="med"/>
                      <a:tailEnd type="none" w="med" len="med"/>
                    </a:lnT>
                    <a:solidFill>
                      <a:schemeClr val="bg1"/>
                    </a:solidFill>
                  </a:tcPr>
                </a:tc>
                <a:extLst>
                  <a:ext uri="{0D108BD9-81ED-4DB2-BD59-A6C34878D82A}">
                    <a16:rowId xmlns:a16="http://schemas.microsoft.com/office/drawing/2014/main" val="2049386335"/>
                  </a:ext>
                </a:extLst>
              </a:tr>
              <a:tr h="370840">
                <a:tc>
                  <a:txBody>
                    <a:bodyPr/>
                    <a:lstStyle/>
                    <a:p>
                      <a:pPr algn="ctr"/>
                      <a:r>
                        <a:rPr lang="es-CO" sz="1200" b="1" noProof="0" dirty="0">
                          <a:latin typeface="Verdana" panose="020B0604030504040204" pitchFamily="34" charset="0"/>
                          <a:ea typeface="Verdana" panose="020B0604030504040204" pitchFamily="34" charset="0"/>
                        </a:rPr>
                        <a:t>Cumplimiento</a:t>
                      </a:r>
                    </a:p>
                  </a:txBody>
                  <a:tcPr anchor="ctr">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113%</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118,49%</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116,25%</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vMerge="1">
                  <a:txBody>
                    <a:bodyPr/>
                    <a:lstStyle/>
                    <a:p>
                      <a:pPr algn="ctr"/>
                      <a:endParaRPr lang="es-CO" sz="1600">
                        <a:solidFill>
                          <a:sysClr val="windowText" lastClr="000000"/>
                        </a:solidFill>
                      </a:endParaRPr>
                    </a:p>
                  </a:txBody>
                  <a:tcPr>
                    <a:lnL w="12700" cap="flat" cmpd="sng" algn="ctr">
                      <a:solidFill>
                        <a:srgbClr val="0B5394"/>
                      </a:solidFill>
                      <a:prstDash val="sysDash"/>
                      <a:round/>
                      <a:headEnd type="none" w="med" len="med"/>
                      <a:tailEnd type="none" w="med" len="med"/>
                    </a:lnL>
                    <a:lnT w="12700" cap="flat" cmpd="sng" algn="ctr">
                      <a:solidFill>
                        <a:srgbClr val="0B5394"/>
                      </a:solidFill>
                      <a:prstDash val="sysDash"/>
                      <a:round/>
                      <a:headEnd type="none" w="med" len="med"/>
                      <a:tailEnd type="none" w="med" len="med"/>
                    </a:lnT>
                    <a:solidFill>
                      <a:schemeClr val="bg1"/>
                    </a:solidFill>
                  </a:tcPr>
                </a:tc>
                <a:extLst>
                  <a:ext uri="{0D108BD9-81ED-4DB2-BD59-A6C34878D82A}">
                    <a16:rowId xmlns:a16="http://schemas.microsoft.com/office/drawing/2014/main" val="3175900239"/>
                  </a:ext>
                </a:extLst>
              </a:tr>
            </a:tbl>
          </a:graphicData>
        </a:graphic>
      </p:graphicFrame>
      <p:cxnSp>
        <p:nvCxnSpPr>
          <p:cNvPr id="16" name="Conector recto 15">
            <a:extLst>
              <a:ext uri="{FF2B5EF4-FFF2-40B4-BE49-F238E27FC236}">
                <a16:creationId xmlns:a16="http://schemas.microsoft.com/office/drawing/2014/main" id="{DBBABEDE-9B4B-D0CD-6E62-D9F97663ED34}"/>
              </a:ext>
            </a:extLst>
          </p:cNvPr>
          <p:cNvCxnSpPr>
            <a:cxnSpLocks/>
          </p:cNvCxnSpPr>
          <p:nvPr/>
        </p:nvCxnSpPr>
        <p:spPr>
          <a:xfrm>
            <a:off x="2292987" y="2729662"/>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D63242E5-56D9-443A-5323-6C08885C4933}"/>
              </a:ext>
            </a:extLst>
          </p:cNvPr>
          <p:cNvSpPr txBox="1"/>
          <p:nvPr/>
        </p:nvSpPr>
        <p:spPr>
          <a:xfrm>
            <a:off x="224384" y="4593660"/>
            <a:ext cx="11592607" cy="1785104"/>
          </a:xfrm>
          <a:prstGeom prst="rect">
            <a:avLst/>
          </a:prstGeom>
          <a:noFill/>
          <a:ln>
            <a:solidFill>
              <a:srgbClr val="2CA095"/>
            </a:solidFill>
            <a:prstDash val="dash"/>
          </a:ln>
        </p:spPr>
        <p:txBody>
          <a:bodyPr wrap="square">
            <a:spAutoFit/>
          </a:bodyPr>
          <a:lstStyle/>
          <a:p>
            <a:pPr algn="l"/>
            <a:r>
              <a:rPr lang="es-CO" sz="11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algn="l"/>
            <a:endParaRPr lang="es-CO" sz="1100" b="1" noProof="0" dirty="0">
              <a:solidFill>
                <a:srgbClr val="0B5394"/>
              </a:solidFill>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A la fecha de corte del presente avance, </a:t>
            </a:r>
            <a:r>
              <a:rPr lang="es-CO" sz="1100" b="1" i="0" u="none" strike="noStrike" kern="1200" baseline="0" noProof="0" dirty="0">
                <a:solidFill>
                  <a:schemeClr val="tx1"/>
                </a:solidFill>
                <a:latin typeface="Verdana" panose="020B0604030504040204" pitchFamily="34" charset="0"/>
                <a:ea typeface="Verdana" panose="020B0604030504040204" pitchFamily="34" charset="0"/>
                <a:cs typeface="+mn-cs"/>
              </a:rPr>
              <a:t>no es posible reportar un valor cuantitativo correspondiente a la variación porcentual anual del recaudo de la contribución</a:t>
            </a: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 toda vez que el Grupo de Contribución se encuentra en el proceso de preparación para el recaudo de la vigencia 2026. En consecuencia, aún no se cuenta con información consolidada que permita calcular y presentar un resultado frente a este indicador.</a:t>
            </a:r>
          </a:p>
          <a:p>
            <a:pPr marL="285750" indent="-285750" algn="l">
              <a:buClr>
                <a:srgbClr val="004E9A"/>
              </a:buClr>
              <a:buSzPct val="120000"/>
              <a:buFont typeface="Wingdings" panose="05000000000000000000" pitchFamily="2" charset="2"/>
              <a:buChar char="Ø"/>
            </a:pPr>
            <a:endPar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endParaRP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No obstante, es importante resaltar que las actividades previstas se desarrollan conforme a la planeación establecida. En este sentido, mediante la Resolución No. 2026920050006535-6 del 4 de junio de 2026 se oficializaron las tarifas aplicables para la vigencia 2026, así como el período de recaudo, el cual se llevará a cabo entre el 6 de julio y el 31 de agosto de 2026. Por lo anterior, una vez finalice el período de recaudo y se consolide la información correspondiente, será posible efectuar el cálculo de la variación porcentual anual y reportar el resultado del indicador.</a:t>
            </a:r>
          </a:p>
        </p:txBody>
      </p:sp>
      <p:cxnSp>
        <p:nvCxnSpPr>
          <p:cNvPr id="20" name="Conector recto 19">
            <a:extLst>
              <a:ext uri="{FF2B5EF4-FFF2-40B4-BE49-F238E27FC236}">
                <a16:creationId xmlns:a16="http://schemas.microsoft.com/office/drawing/2014/main" id="{9CED50DB-08BC-66DC-A4F5-220C24C96270}"/>
              </a:ext>
            </a:extLst>
          </p:cNvPr>
          <p:cNvCxnSpPr>
            <a:cxnSpLocks/>
          </p:cNvCxnSpPr>
          <p:nvPr/>
        </p:nvCxnSpPr>
        <p:spPr>
          <a:xfrm>
            <a:off x="5642643" y="2719448"/>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1" name="CuadroTexto 20">
            <a:extLst>
              <a:ext uri="{FF2B5EF4-FFF2-40B4-BE49-F238E27FC236}">
                <a16:creationId xmlns:a16="http://schemas.microsoft.com/office/drawing/2014/main" id="{CEC1A5BE-FC12-E5ED-8420-794C836BB2F9}"/>
              </a:ext>
            </a:extLst>
          </p:cNvPr>
          <p:cNvSpPr txBox="1"/>
          <p:nvPr/>
        </p:nvSpPr>
        <p:spPr>
          <a:xfrm>
            <a:off x="122188" y="2867050"/>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Estrategia</a:t>
            </a:r>
          </a:p>
        </p:txBody>
      </p:sp>
      <p:sp>
        <p:nvSpPr>
          <p:cNvPr id="22" name="CuadroTexto 21">
            <a:extLst>
              <a:ext uri="{FF2B5EF4-FFF2-40B4-BE49-F238E27FC236}">
                <a16:creationId xmlns:a16="http://schemas.microsoft.com/office/drawing/2014/main" id="{FE5D9B99-D1E0-723E-49F8-953A3C1BDEF6}"/>
              </a:ext>
            </a:extLst>
          </p:cNvPr>
          <p:cNvSpPr txBox="1"/>
          <p:nvPr/>
        </p:nvSpPr>
        <p:spPr>
          <a:xfrm>
            <a:off x="3012596" y="2810129"/>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3" name="CuadroTexto 22">
            <a:extLst>
              <a:ext uri="{FF2B5EF4-FFF2-40B4-BE49-F238E27FC236}">
                <a16:creationId xmlns:a16="http://schemas.microsoft.com/office/drawing/2014/main" id="{ECDB3107-6C91-1CF2-EBC2-99E4D5421B92}"/>
              </a:ext>
            </a:extLst>
          </p:cNvPr>
          <p:cNvSpPr txBox="1"/>
          <p:nvPr/>
        </p:nvSpPr>
        <p:spPr>
          <a:xfrm>
            <a:off x="7136658" y="2499773"/>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sp>
        <p:nvSpPr>
          <p:cNvPr id="24" name="CuadroTexto 23">
            <a:extLst>
              <a:ext uri="{FF2B5EF4-FFF2-40B4-BE49-F238E27FC236}">
                <a16:creationId xmlns:a16="http://schemas.microsoft.com/office/drawing/2014/main" id="{50DFB65A-2746-02AD-F6AD-138836F02BCD}"/>
              </a:ext>
            </a:extLst>
          </p:cNvPr>
          <p:cNvSpPr txBox="1"/>
          <p:nvPr/>
        </p:nvSpPr>
        <p:spPr>
          <a:xfrm>
            <a:off x="304086" y="3377923"/>
            <a:ext cx="1757215" cy="495905"/>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es-CO" sz="1200" b="0" noProof="0" dirty="0">
                <a:effectLst/>
                <a:latin typeface="Verdana" panose="020B0604030504040204" pitchFamily="34" charset="0"/>
                <a:ea typeface="Verdana" panose="020B0604030504040204" pitchFamily="34" charset="0"/>
                <a:cs typeface="Times New Roman" panose="02020603050405020304" pitchFamily="18" charset="0"/>
              </a:rPr>
              <a:t>Sostenibilidad de los recursos en salud</a:t>
            </a:r>
          </a:p>
        </p:txBody>
      </p:sp>
    </p:spTree>
    <p:extLst>
      <p:ext uri="{BB962C8B-B14F-4D97-AF65-F5344CB8AC3E}">
        <p14:creationId xmlns:p14="http://schemas.microsoft.com/office/powerpoint/2010/main" val="995235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5FA41-A151-BE92-CF6C-C08F8E6E4224}"/>
            </a:ext>
          </a:extLst>
        </p:cNvPr>
        <p:cNvGrpSpPr/>
        <p:nvPr/>
      </p:nvGrpSpPr>
      <p:grpSpPr>
        <a:xfrm>
          <a:off x="0" y="0"/>
          <a:ext cx="0" cy="0"/>
          <a:chOff x="0" y="0"/>
          <a:chExt cx="0" cy="0"/>
        </a:xfrm>
      </p:grpSpPr>
      <p:sp>
        <p:nvSpPr>
          <p:cNvPr id="17" name="CuadroTexto 16">
            <a:extLst>
              <a:ext uri="{FF2B5EF4-FFF2-40B4-BE49-F238E27FC236}">
                <a16:creationId xmlns:a16="http://schemas.microsoft.com/office/drawing/2014/main" id="{E31D5BBB-7A9D-ADBC-05D8-F7C680569EE5}"/>
              </a:ext>
            </a:extLst>
          </p:cNvPr>
          <p:cNvSpPr txBox="1"/>
          <p:nvPr/>
        </p:nvSpPr>
        <p:spPr>
          <a:xfrm>
            <a:off x="1206478" y="206257"/>
            <a:ext cx="6795056" cy="954107"/>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Resultados Acciones Estratégicas Plan Nacional de Desarrollo </a:t>
            </a:r>
          </a:p>
        </p:txBody>
      </p:sp>
      <p:graphicFrame>
        <p:nvGraphicFramePr>
          <p:cNvPr id="2" name="Tabla 1">
            <a:extLst>
              <a:ext uri="{FF2B5EF4-FFF2-40B4-BE49-F238E27FC236}">
                <a16:creationId xmlns:a16="http://schemas.microsoft.com/office/drawing/2014/main" id="{B18BC8C5-1569-1D48-1D3E-1044DE727EBD}"/>
              </a:ext>
            </a:extLst>
          </p:cNvPr>
          <p:cNvGraphicFramePr>
            <a:graphicFrameLocks noGrp="1"/>
          </p:cNvGraphicFramePr>
          <p:nvPr>
            <p:extLst>
              <p:ext uri="{D42A27DB-BD31-4B8C-83A1-F6EECF244321}">
                <p14:modId xmlns:p14="http://schemas.microsoft.com/office/powerpoint/2010/main" val="1765056062"/>
              </p:ext>
            </p:extLst>
          </p:nvPr>
        </p:nvGraphicFramePr>
        <p:xfrm>
          <a:off x="5674662" y="3342024"/>
          <a:ext cx="5996879" cy="1327467"/>
        </p:xfrm>
        <a:graphic>
          <a:graphicData uri="http://schemas.openxmlformats.org/drawingml/2006/table">
            <a:tbl>
              <a:tblPr firstRow="1" bandRow="1">
                <a:tableStyleId>{5C22544A-7EE6-4342-B048-85BDC9FD1C3A}</a:tableStyleId>
              </a:tblPr>
              <a:tblGrid>
                <a:gridCol w="1404000">
                  <a:extLst>
                    <a:ext uri="{9D8B030D-6E8A-4147-A177-3AD203B41FA5}">
                      <a16:colId xmlns:a16="http://schemas.microsoft.com/office/drawing/2014/main" val="1580948266"/>
                    </a:ext>
                  </a:extLst>
                </a:gridCol>
                <a:gridCol w="959223">
                  <a:extLst>
                    <a:ext uri="{9D8B030D-6E8A-4147-A177-3AD203B41FA5}">
                      <a16:colId xmlns:a16="http://schemas.microsoft.com/office/drawing/2014/main" val="1627460541"/>
                    </a:ext>
                  </a:extLst>
                </a:gridCol>
                <a:gridCol w="1039906">
                  <a:extLst>
                    <a:ext uri="{9D8B030D-6E8A-4147-A177-3AD203B41FA5}">
                      <a16:colId xmlns:a16="http://schemas.microsoft.com/office/drawing/2014/main" val="221182647"/>
                    </a:ext>
                  </a:extLst>
                </a:gridCol>
                <a:gridCol w="1030941">
                  <a:extLst>
                    <a:ext uri="{9D8B030D-6E8A-4147-A177-3AD203B41FA5}">
                      <a16:colId xmlns:a16="http://schemas.microsoft.com/office/drawing/2014/main" val="3675405040"/>
                    </a:ext>
                  </a:extLst>
                </a:gridCol>
                <a:gridCol w="1562809">
                  <a:extLst>
                    <a:ext uri="{9D8B030D-6E8A-4147-A177-3AD203B41FA5}">
                      <a16:colId xmlns:a16="http://schemas.microsoft.com/office/drawing/2014/main" val="2933983804"/>
                    </a:ext>
                  </a:extLst>
                </a:gridCol>
              </a:tblGrid>
              <a:tr h="244015">
                <a:tc>
                  <a:txBody>
                    <a:bodyPr/>
                    <a:lstStyle/>
                    <a:p>
                      <a:endParaRPr lang="es-CO" sz="1200" noProof="0" dirty="0">
                        <a:latin typeface="Verdana" panose="020B0604030504040204" pitchFamily="34" charset="0"/>
                        <a:ea typeface="Verdana" panose="020B0604030504040204" pitchFamily="34" charset="0"/>
                      </a:endParaRPr>
                    </a:p>
                  </a:txBody>
                  <a:tcPr>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2023</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2024</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2025</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2026 T2</a:t>
                      </a:r>
                    </a:p>
                  </a:txBody>
                  <a:tcPr>
                    <a:lnL w="12700" cap="flat" cmpd="sng" algn="ctr">
                      <a:solidFill>
                        <a:srgbClr val="0B5394"/>
                      </a:solidFill>
                      <a:prstDash val="sysDash"/>
                      <a:round/>
                      <a:headEnd type="none" w="med" len="med"/>
                      <a:tailEnd type="none" w="med" len="med"/>
                    </a:lnL>
                    <a:lnB w="12700" cap="flat" cmpd="sng" algn="ctr">
                      <a:solidFill>
                        <a:srgbClr val="0B5394"/>
                      </a:solidFill>
                      <a:prstDash val="sysDash"/>
                      <a:round/>
                      <a:headEnd type="none" w="med" len="med"/>
                      <a:tailEnd type="none" w="med" len="med"/>
                    </a:lnB>
                    <a:solidFill>
                      <a:schemeClr val="bg1"/>
                    </a:solidFill>
                  </a:tcPr>
                </a:tc>
                <a:extLst>
                  <a:ext uri="{0D108BD9-81ED-4DB2-BD59-A6C34878D82A}">
                    <a16:rowId xmlns:a16="http://schemas.microsoft.com/office/drawing/2014/main" val="3441008215"/>
                  </a:ext>
                </a:extLst>
              </a:tr>
              <a:tr h="351049">
                <a:tc>
                  <a:txBody>
                    <a:bodyPr/>
                    <a:lstStyle/>
                    <a:p>
                      <a:pPr algn="ctr"/>
                      <a:r>
                        <a:rPr lang="es-CO" sz="1200" b="1" noProof="0" dirty="0">
                          <a:latin typeface="Verdana" panose="020B0604030504040204" pitchFamily="34" charset="0"/>
                          <a:ea typeface="Verdana" panose="020B0604030504040204" pitchFamily="34" charset="0"/>
                        </a:rPr>
                        <a:t>Meta</a:t>
                      </a:r>
                    </a:p>
                  </a:txBody>
                  <a:tcPr anchor="ctr">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b="1" noProof="0" dirty="0">
                          <a:solidFill>
                            <a:sysClr val="windowText" lastClr="000000"/>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extLst>
                  <a:ext uri="{0D108BD9-81ED-4DB2-BD59-A6C34878D82A}">
                    <a16:rowId xmlns:a16="http://schemas.microsoft.com/office/drawing/2014/main" val="2608720418"/>
                  </a:ext>
                </a:extLst>
              </a:tr>
              <a:tr h="351049">
                <a:tc>
                  <a:txBody>
                    <a:bodyPr/>
                    <a:lstStyle/>
                    <a:p>
                      <a:pPr algn="ctr"/>
                      <a:r>
                        <a:rPr lang="es-CO" sz="1200" b="1" noProof="0" dirty="0">
                          <a:latin typeface="Verdana" panose="020B0604030504040204" pitchFamily="34" charset="0"/>
                          <a:ea typeface="Verdana" panose="020B0604030504040204" pitchFamily="34" charset="0"/>
                        </a:rPr>
                        <a:t>Ejecución</a:t>
                      </a:r>
                    </a:p>
                  </a:txBody>
                  <a:tcPr anchor="ctr">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rowSpan="2">
                  <a:txBody>
                    <a:bodyPr/>
                    <a:lstStyle/>
                    <a:p>
                      <a:pPr algn="ctr"/>
                      <a:r>
                        <a:rPr lang="es-CO" sz="1200" b="0" noProof="0" dirty="0">
                          <a:solidFill>
                            <a:sysClr val="windowText" lastClr="000000"/>
                          </a:solidFill>
                          <a:latin typeface="Verdana" panose="020B0604030504040204" pitchFamily="34" charset="0"/>
                          <a:ea typeface="Verdana" panose="020B0604030504040204" pitchFamily="34" charset="0"/>
                        </a:rPr>
                        <a:t>Medición al finalizar vigencia</a:t>
                      </a:r>
                    </a:p>
                  </a:txBody>
                  <a:tcPr anchor="ctr">
                    <a:lnL w="12700" cap="flat" cmpd="sng" algn="ctr">
                      <a:solidFill>
                        <a:srgbClr val="0B5394"/>
                      </a:solidFill>
                      <a:prstDash val="sysDash"/>
                      <a:round/>
                      <a:headEnd type="none" w="med" len="med"/>
                      <a:tailEnd type="none" w="med" len="med"/>
                    </a:lnL>
                    <a:lnT w="12700" cap="flat" cmpd="sng" algn="ctr">
                      <a:solidFill>
                        <a:srgbClr val="0B5394"/>
                      </a:solidFill>
                      <a:prstDash val="sysDash"/>
                      <a:round/>
                      <a:headEnd type="none" w="med" len="med"/>
                      <a:tailEnd type="none" w="med" len="med"/>
                    </a:lnT>
                    <a:solidFill>
                      <a:schemeClr val="bg1"/>
                    </a:solidFill>
                  </a:tcPr>
                </a:tc>
                <a:extLst>
                  <a:ext uri="{0D108BD9-81ED-4DB2-BD59-A6C34878D82A}">
                    <a16:rowId xmlns:a16="http://schemas.microsoft.com/office/drawing/2014/main" val="2049386335"/>
                  </a:ext>
                </a:extLst>
              </a:tr>
              <a:tr h="351049">
                <a:tc>
                  <a:txBody>
                    <a:bodyPr/>
                    <a:lstStyle/>
                    <a:p>
                      <a:pPr algn="ctr"/>
                      <a:r>
                        <a:rPr lang="es-CO" sz="1200" b="1" noProof="0" dirty="0">
                          <a:latin typeface="Verdana" panose="020B0604030504040204" pitchFamily="34" charset="0"/>
                          <a:ea typeface="Verdana" panose="020B0604030504040204" pitchFamily="34" charset="0"/>
                        </a:rPr>
                        <a:t>Cumplimiento</a:t>
                      </a:r>
                    </a:p>
                  </a:txBody>
                  <a:tcPr anchor="ctr">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100 %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vMerge="1">
                  <a:txBody>
                    <a:bodyPr/>
                    <a:lstStyle/>
                    <a:p>
                      <a:pPr algn="ctr"/>
                      <a:endParaRPr lang="es-CO" sz="1600">
                        <a:solidFill>
                          <a:sysClr val="windowText" lastClr="000000"/>
                        </a:solidFill>
                      </a:endParaRPr>
                    </a:p>
                  </a:txBody>
                  <a:tcPr>
                    <a:lnL w="12700" cap="flat" cmpd="sng" algn="ctr">
                      <a:solidFill>
                        <a:srgbClr val="0B5394"/>
                      </a:solidFill>
                      <a:prstDash val="sysDash"/>
                      <a:round/>
                      <a:headEnd type="none" w="med" len="med"/>
                      <a:tailEnd type="none" w="med" len="med"/>
                    </a:lnL>
                    <a:lnT w="12700" cap="flat" cmpd="sng" algn="ctr">
                      <a:solidFill>
                        <a:srgbClr val="0B5394"/>
                      </a:solidFill>
                      <a:prstDash val="sysDash"/>
                      <a:round/>
                      <a:headEnd type="none" w="med" len="med"/>
                      <a:tailEnd type="none" w="med" len="med"/>
                    </a:lnT>
                    <a:solidFill>
                      <a:schemeClr val="bg1"/>
                    </a:solidFill>
                  </a:tcPr>
                </a:tc>
                <a:extLst>
                  <a:ext uri="{0D108BD9-81ED-4DB2-BD59-A6C34878D82A}">
                    <a16:rowId xmlns:a16="http://schemas.microsoft.com/office/drawing/2014/main" val="3175900239"/>
                  </a:ext>
                </a:extLst>
              </a:tr>
            </a:tbl>
          </a:graphicData>
        </a:graphic>
      </p:graphicFrame>
      <p:sp>
        <p:nvSpPr>
          <p:cNvPr id="3" name="CuadroTexto 2">
            <a:extLst>
              <a:ext uri="{FF2B5EF4-FFF2-40B4-BE49-F238E27FC236}">
                <a16:creationId xmlns:a16="http://schemas.microsoft.com/office/drawing/2014/main" id="{43EDFD1F-A0C1-D8CC-CD03-25B203865B52}"/>
              </a:ext>
            </a:extLst>
          </p:cNvPr>
          <p:cNvSpPr txBox="1"/>
          <p:nvPr/>
        </p:nvSpPr>
        <p:spPr>
          <a:xfrm>
            <a:off x="2436722" y="3195771"/>
            <a:ext cx="2775096"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Porcentaje de alertas generadas en desarrollo de las acciones de IV a generadores, recaudadores y administradores de recursos del SGSSS </a:t>
            </a:r>
          </a:p>
        </p:txBody>
      </p:sp>
      <p:sp>
        <p:nvSpPr>
          <p:cNvPr id="4" name="CuadroTexto 3">
            <a:extLst>
              <a:ext uri="{FF2B5EF4-FFF2-40B4-BE49-F238E27FC236}">
                <a16:creationId xmlns:a16="http://schemas.microsoft.com/office/drawing/2014/main" id="{39B46705-CE1E-4B10-6536-53FF30F4B04B}"/>
              </a:ext>
            </a:extLst>
          </p:cNvPr>
          <p:cNvSpPr txBox="1"/>
          <p:nvPr/>
        </p:nvSpPr>
        <p:spPr>
          <a:xfrm>
            <a:off x="6706520" y="2981971"/>
            <a:ext cx="3890903" cy="276999"/>
          </a:xfrm>
          <a:prstGeom prst="rect">
            <a:avLst/>
          </a:prstGeom>
          <a:noFill/>
        </p:spPr>
        <p:txBody>
          <a:bodyPr wrap="square">
            <a:spAutoFit/>
          </a:bodyPr>
          <a:lstStyle/>
          <a:p>
            <a:pPr algn="ct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Porcentaje de alertas generadas</a:t>
            </a:r>
            <a:endParaRPr lang="es-CO" sz="1200" noProof="0" dirty="0">
              <a:latin typeface="Verdana" panose="020B0604030504040204" pitchFamily="34" charset="0"/>
              <a:ea typeface="Verdana" panose="020B0604030504040204" pitchFamily="34" charset="0"/>
            </a:endParaRPr>
          </a:p>
        </p:txBody>
      </p:sp>
      <p:sp>
        <p:nvSpPr>
          <p:cNvPr id="5" name="Freeform: Shape 95">
            <a:extLst>
              <a:ext uri="{FF2B5EF4-FFF2-40B4-BE49-F238E27FC236}">
                <a16:creationId xmlns:a16="http://schemas.microsoft.com/office/drawing/2014/main" id="{4EA24E36-B636-BD20-8126-C350A3760D0D}"/>
              </a:ext>
            </a:extLst>
          </p:cNvPr>
          <p:cNvSpPr/>
          <p:nvPr/>
        </p:nvSpPr>
        <p:spPr>
          <a:xfrm>
            <a:off x="571272" y="2050334"/>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6" name="CuadroTexto 5">
            <a:extLst>
              <a:ext uri="{FF2B5EF4-FFF2-40B4-BE49-F238E27FC236}">
                <a16:creationId xmlns:a16="http://schemas.microsoft.com/office/drawing/2014/main" id="{AB5F6C16-5DFF-925B-EFF3-8565734D9954}"/>
              </a:ext>
            </a:extLst>
          </p:cNvPr>
          <p:cNvSpPr txBox="1"/>
          <p:nvPr/>
        </p:nvSpPr>
        <p:spPr>
          <a:xfrm>
            <a:off x="571272" y="1700751"/>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7" name="Freeform: Shape 95">
            <a:extLst>
              <a:ext uri="{FF2B5EF4-FFF2-40B4-BE49-F238E27FC236}">
                <a16:creationId xmlns:a16="http://schemas.microsoft.com/office/drawing/2014/main" id="{5AF551F8-4F79-4726-6549-517DC1B5AE5E}"/>
              </a:ext>
            </a:extLst>
          </p:cNvPr>
          <p:cNvSpPr/>
          <p:nvPr/>
        </p:nvSpPr>
        <p:spPr>
          <a:xfrm>
            <a:off x="5674663" y="2054431"/>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8" name="CuadroTexto 7">
            <a:extLst>
              <a:ext uri="{FF2B5EF4-FFF2-40B4-BE49-F238E27FC236}">
                <a16:creationId xmlns:a16="http://schemas.microsoft.com/office/drawing/2014/main" id="{6CA86B3D-2B2C-FFF8-4C6C-3EA6E63F18DA}"/>
              </a:ext>
            </a:extLst>
          </p:cNvPr>
          <p:cNvSpPr txBox="1"/>
          <p:nvPr/>
        </p:nvSpPr>
        <p:spPr>
          <a:xfrm>
            <a:off x="5674662" y="1704849"/>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cxnSp>
        <p:nvCxnSpPr>
          <p:cNvPr id="9" name="Conector recto 8">
            <a:extLst>
              <a:ext uri="{FF2B5EF4-FFF2-40B4-BE49-F238E27FC236}">
                <a16:creationId xmlns:a16="http://schemas.microsoft.com/office/drawing/2014/main" id="{4C886D65-EFC0-B300-90F0-BC6B70C178C7}"/>
              </a:ext>
            </a:extLst>
          </p:cNvPr>
          <p:cNvCxnSpPr>
            <a:cxnSpLocks/>
          </p:cNvCxnSpPr>
          <p:nvPr/>
        </p:nvCxnSpPr>
        <p:spPr>
          <a:xfrm>
            <a:off x="2273379" y="3009325"/>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id="{8096851C-769D-2F2B-81E2-95526661464F}"/>
              </a:ext>
            </a:extLst>
          </p:cNvPr>
          <p:cNvSpPr txBox="1"/>
          <p:nvPr/>
        </p:nvSpPr>
        <p:spPr>
          <a:xfrm>
            <a:off x="474032" y="5153151"/>
            <a:ext cx="11156185" cy="1107996"/>
          </a:xfrm>
          <a:prstGeom prst="rect">
            <a:avLst/>
          </a:prstGeom>
          <a:noFill/>
          <a:ln>
            <a:solidFill>
              <a:srgbClr val="2CA095"/>
            </a:solidFill>
            <a:prstDash val="dash"/>
          </a:ln>
        </p:spPr>
        <p:txBody>
          <a:bodyPr wrap="square">
            <a:spAutoFit/>
          </a:bodyPr>
          <a:lstStyle/>
          <a:p>
            <a:pPr algn="l"/>
            <a:r>
              <a:rPr lang="es-CO" sz="11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algn="l"/>
            <a:endParaRPr lang="es-CO" sz="1100" b="1" noProof="0" dirty="0">
              <a:solidFill>
                <a:srgbClr val="0B5394"/>
              </a:solidFill>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Desde la Dirección de Inspección y Vigilancia para Generadores, Recaudadores y Administradores de Recursos del SGSS, no se recibieron alertas en el trimestre, por tal motivo no se realizaron acciones de gestión al respecto. Es importante resaltar que este indicador se encuentra en un cumplimiento del 100% al ser un indicador de demanda cuya formula es: Porcentaje de alertas generadas en desarrollo de acciones de IV a Generadores, Recaudadores y Administradores de recursos del SGSSS con acciones de gestión sobre el total de alertas.</a:t>
            </a:r>
          </a:p>
        </p:txBody>
      </p:sp>
      <p:cxnSp>
        <p:nvCxnSpPr>
          <p:cNvPr id="11" name="Conector recto 10">
            <a:extLst>
              <a:ext uri="{FF2B5EF4-FFF2-40B4-BE49-F238E27FC236}">
                <a16:creationId xmlns:a16="http://schemas.microsoft.com/office/drawing/2014/main" id="{DBEC51EA-BA61-2AC0-DC66-852030F07CEE}"/>
              </a:ext>
            </a:extLst>
          </p:cNvPr>
          <p:cNvCxnSpPr>
            <a:cxnSpLocks/>
          </p:cNvCxnSpPr>
          <p:nvPr/>
        </p:nvCxnSpPr>
        <p:spPr>
          <a:xfrm>
            <a:off x="5481348" y="3007005"/>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EF65A205-110D-295F-77EC-6FDF58DA7F4B}"/>
              </a:ext>
            </a:extLst>
          </p:cNvPr>
          <p:cNvSpPr txBox="1"/>
          <p:nvPr/>
        </p:nvSpPr>
        <p:spPr>
          <a:xfrm>
            <a:off x="112199" y="3082228"/>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Estrategia</a:t>
            </a:r>
          </a:p>
        </p:txBody>
      </p:sp>
      <p:sp>
        <p:nvSpPr>
          <p:cNvPr id="13" name="CuadroTexto 12">
            <a:extLst>
              <a:ext uri="{FF2B5EF4-FFF2-40B4-BE49-F238E27FC236}">
                <a16:creationId xmlns:a16="http://schemas.microsoft.com/office/drawing/2014/main" id="{7AEE8430-4D55-6E34-2CF5-C00D51CACD56}"/>
              </a:ext>
            </a:extLst>
          </p:cNvPr>
          <p:cNvSpPr txBox="1"/>
          <p:nvPr/>
        </p:nvSpPr>
        <p:spPr>
          <a:xfrm>
            <a:off x="2891240" y="3082227"/>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14" name="CuadroTexto 13">
            <a:extLst>
              <a:ext uri="{FF2B5EF4-FFF2-40B4-BE49-F238E27FC236}">
                <a16:creationId xmlns:a16="http://schemas.microsoft.com/office/drawing/2014/main" id="{5A380B86-61F6-A3D2-FB27-D65CF14FDC5C}"/>
              </a:ext>
            </a:extLst>
          </p:cNvPr>
          <p:cNvSpPr txBox="1"/>
          <p:nvPr/>
        </p:nvSpPr>
        <p:spPr>
          <a:xfrm>
            <a:off x="7200808" y="2688030"/>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sp>
        <p:nvSpPr>
          <p:cNvPr id="15" name="CuadroTexto 14">
            <a:extLst>
              <a:ext uri="{FF2B5EF4-FFF2-40B4-BE49-F238E27FC236}">
                <a16:creationId xmlns:a16="http://schemas.microsoft.com/office/drawing/2014/main" id="{08D40546-8063-FFE2-A60A-874412D65E5B}"/>
              </a:ext>
            </a:extLst>
          </p:cNvPr>
          <p:cNvSpPr txBox="1"/>
          <p:nvPr/>
        </p:nvSpPr>
        <p:spPr>
          <a:xfrm>
            <a:off x="343015" y="3706412"/>
            <a:ext cx="1757215" cy="495905"/>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es-CO" sz="1200" b="0" noProof="0" dirty="0">
                <a:effectLst/>
                <a:latin typeface="Verdana" panose="020B0604030504040204" pitchFamily="34" charset="0"/>
                <a:ea typeface="Verdana" panose="020B0604030504040204" pitchFamily="34" charset="0"/>
                <a:cs typeface="Times New Roman" panose="02020603050405020304" pitchFamily="18" charset="0"/>
              </a:rPr>
              <a:t>Sostenibilidad de los recursos en salud</a:t>
            </a:r>
          </a:p>
        </p:txBody>
      </p:sp>
    </p:spTree>
    <p:extLst>
      <p:ext uri="{BB962C8B-B14F-4D97-AF65-F5344CB8AC3E}">
        <p14:creationId xmlns:p14="http://schemas.microsoft.com/office/powerpoint/2010/main" val="1806604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E11D5-5D01-242C-0034-97519A3A9574}"/>
            </a:ext>
          </a:extLst>
        </p:cNvPr>
        <p:cNvGrpSpPr/>
        <p:nvPr/>
      </p:nvGrpSpPr>
      <p:grpSpPr>
        <a:xfrm>
          <a:off x="0" y="0"/>
          <a:ext cx="0" cy="0"/>
          <a:chOff x="0" y="0"/>
          <a:chExt cx="0" cy="0"/>
        </a:xfrm>
      </p:grpSpPr>
      <p:sp>
        <p:nvSpPr>
          <p:cNvPr id="17" name="CuadroTexto 16">
            <a:extLst>
              <a:ext uri="{FF2B5EF4-FFF2-40B4-BE49-F238E27FC236}">
                <a16:creationId xmlns:a16="http://schemas.microsoft.com/office/drawing/2014/main" id="{D0D078B7-8BCE-1509-A68C-73CF491FC014}"/>
              </a:ext>
            </a:extLst>
          </p:cNvPr>
          <p:cNvSpPr txBox="1"/>
          <p:nvPr/>
        </p:nvSpPr>
        <p:spPr>
          <a:xfrm>
            <a:off x="1206478" y="206257"/>
            <a:ext cx="6491278" cy="954107"/>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Resultados Acciones Estratégicas Plan Nacional de Desarrollo </a:t>
            </a:r>
          </a:p>
        </p:txBody>
      </p:sp>
      <p:grpSp>
        <p:nvGrpSpPr>
          <p:cNvPr id="7" name="Google Shape;12523;p88">
            <a:extLst>
              <a:ext uri="{FF2B5EF4-FFF2-40B4-BE49-F238E27FC236}">
                <a16:creationId xmlns:a16="http://schemas.microsoft.com/office/drawing/2014/main" id="{DD233892-FE20-CA23-413E-E8AA13C84447}"/>
              </a:ext>
            </a:extLst>
          </p:cNvPr>
          <p:cNvGrpSpPr/>
          <p:nvPr/>
        </p:nvGrpSpPr>
        <p:grpSpPr>
          <a:xfrm>
            <a:off x="4656356" y="2450055"/>
            <a:ext cx="653360" cy="628507"/>
            <a:chOff x="1049375" y="2680675"/>
            <a:chExt cx="297725" cy="297725"/>
          </a:xfrm>
          <a:solidFill>
            <a:schemeClr val="bg1"/>
          </a:solidFill>
        </p:grpSpPr>
        <p:sp>
          <p:nvSpPr>
            <p:cNvPr id="8" name="Google Shape;12524;p88">
              <a:extLst>
                <a:ext uri="{FF2B5EF4-FFF2-40B4-BE49-F238E27FC236}">
                  <a16:creationId xmlns:a16="http://schemas.microsoft.com/office/drawing/2014/main" id="{4E7D50A1-6FED-49D3-8421-3D761EC20633}"/>
                </a:ext>
              </a:extLst>
            </p:cNvPr>
            <p:cNvSpPr/>
            <p:nvPr/>
          </p:nvSpPr>
          <p:spPr>
            <a:xfrm>
              <a:off x="1113175" y="2752350"/>
              <a:ext cx="161475" cy="155975"/>
            </a:xfrm>
            <a:custGeom>
              <a:avLst/>
              <a:gdLst/>
              <a:ahLst/>
              <a:cxnLst/>
              <a:rect l="l" t="t" r="r" b="b"/>
              <a:pathLst>
                <a:path w="6459" h="6239" extrusionOk="0">
                  <a:moveTo>
                    <a:pt x="3403" y="2079"/>
                  </a:moveTo>
                  <a:cubicBezTo>
                    <a:pt x="3781" y="2079"/>
                    <a:pt x="4096" y="2394"/>
                    <a:pt x="4096" y="2773"/>
                  </a:cubicBezTo>
                  <a:cubicBezTo>
                    <a:pt x="4096" y="3182"/>
                    <a:pt x="3781" y="3497"/>
                    <a:pt x="3403" y="3497"/>
                  </a:cubicBezTo>
                  <a:cubicBezTo>
                    <a:pt x="2993" y="3434"/>
                    <a:pt x="2678" y="3119"/>
                    <a:pt x="2678" y="2773"/>
                  </a:cubicBezTo>
                  <a:cubicBezTo>
                    <a:pt x="2678" y="2394"/>
                    <a:pt x="2993" y="2079"/>
                    <a:pt x="3403" y="2079"/>
                  </a:cubicBezTo>
                  <a:close/>
                  <a:moveTo>
                    <a:pt x="3371" y="693"/>
                  </a:moveTo>
                  <a:cubicBezTo>
                    <a:pt x="4694" y="693"/>
                    <a:pt x="5765" y="1796"/>
                    <a:pt x="5765" y="3119"/>
                  </a:cubicBezTo>
                  <a:cubicBezTo>
                    <a:pt x="5765" y="3686"/>
                    <a:pt x="5545" y="4222"/>
                    <a:pt x="5198" y="4663"/>
                  </a:cubicBezTo>
                  <a:cubicBezTo>
                    <a:pt x="5072" y="4442"/>
                    <a:pt x="4915" y="4190"/>
                    <a:pt x="4694" y="4001"/>
                  </a:cubicBezTo>
                  <a:cubicBezTo>
                    <a:pt x="4568" y="3907"/>
                    <a:pt x="4442" y="3812"/>
                    <a:pt x="4348" y="3749"/>
                  </a:cubicBezTo>
                  <a:cubicBezTo>
                    <a:pt x="4568" y="3529"/>
                    <a:pt x="4726" y="3182"/>
                    <a:pt x="4726" y="2804"/>
                  </a:cubicBezTo>
                  <a:cubicBezTo>
                    <a:pt x="4726" y="2079"/>
                    <a:pt x="4096" y="1449"/>
                    <a:pt x="3340" y="1449"/>
                  </a:cubicBezTo>
                  <a:cubicBezTo>
                    <a:pt x="2615" y="1449"/>
                    <a:pt x="1985" y="2079"/>
                    <a:pt x="1985" y="2804"/>
                  </a:cubicBezTo>
                  <a:cubicBezTo>
                    <a:pt x="1985" y="3182"/>
                    <a:pt x="2142" y="3529"/>
                    <a:pt x="2363" y="3749"/>
                  </a:cubicBezTo>
                  <a:lnTo>
                    <a:pt x="2016" y="4001"/>
                  </a:lnTo>
                  <a:cubicBezTo>
                    <a:pt x="1827" y="4190"/>
                    <a:pt x="1607" y="4442"/>
                    <a:pt x="1512" y="4663"/>
                  </a:cubicBezTo>
                  <a:cubicBezTo>
                    <a:pt x="1040" y="4064"/>
                    <a:pt x="882" y="3434"/>
                    <a:pt x="945" y="2773"/>
                  </a:cubicBezTo>
                  <a:cubicBezTo>
                    <a:pt x="1103" y="1670"/>
                    <a:pt x="2111" y="693"/>
                    <a:pt x="3371" y="693"/>
                  </a:cubicBezTo>
                  <a:close/>
                  <a:moveTo>
                    <a:pt x="3371" y="4159"/>
                  </a:moveTo>
                  <a:cubicBezTo>
                    <a:pt x="4001" y="4159"/>
                    <a:pt x="4505" y="4600"/>
                    <a:pt x="4694" y="5135"/>
                  </a:cubicBezTo>
                  <a:cubicBezTo>
                    <a:pt x="4316" y="5387"/>
                    <a:pt x="3875" y="5545"/>
                    <a:pt x="3371" y="5545"/>
                  </a:cubicBezTo>
                  <a:cubicBezTo>
                    <a:pt x="2898" y="5545"/>
                    <a:pt x="2426" y="5387"/>
                    <a:pt x="2016" y="5135"/>
                  </a:cubicBezTo>
                  <a:cubicBezTo>
                    <a:pt x="2174" y="4537"/>
                    <a:pt x="2741" y="4159"/>
                    <a:pt x="3371" y="4159"/>
                  </a:cubicBezTo>
                  <a:close/>
                  <a:moveTo>
                    <a:pt x="3308" y="0"/>
                  </a:moveTo>
                  <a:cubicBezTo>
                    <a:pt x="1701" y="0"/>
                    <a:pt x="441" y="1229"/>
                    <a:pt x="252" y="2710"/>
                  </a:cubicBezTo>
                  <a:cubicBezTo>
                    <a:pt x="0" y="4600"/>
                    <a:pt x="1512" y="6238"/>
                    <a:pt x="3371" y="6238"/>
                  </a:cubicBezTo>
                  <a:cubicBezTo>
                    <a:pt x="5104" y="6238"/>
                    <a:pt x="6459" y="4820"/>
                    <a:pt x="6459" y="3119"/>
                  </a:cubicBezTo>
                  <a:cubicBezTo>
                    <a:pt x="6459" y="1386"/>
                    <a:pt x="5041" y="0"/>
                    <a:pt x="33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latin typeface="Verdana" panose="020B0604030504040204" pitchFamily="34" charset="0"/>
                <a:ea typeface="Verdana" panose="020B0604030504040204" pitchFamily="34" charset="0"/>
              </a:endParaRPr>
            </a:p>
          </p:txBody>
        </p:sp>
        <p:sp>
          <p:nvSpPr>
            <p:cNvPr id="9" name="Google Shape;12525;p88">
              <a:extLst>
                <a:ext uri="{FF2B5EF4-FFF2-40B4-BE49-F238E27FC236}">
                  <a16:creationId xmlns:a16="http://schemas.microsoft.com/office/drawing/2014/main" id="{37BFAE25-02BE-7467-B6FE-73B76292ABD1}"/>
                </a:ext>
              </a:extLst>
            </p:cNvPr>
            <p:cNvSpPr/>
            <p:nvPr/>
          </p:nvSpPr>
          <p:spPr>
            <a:xfrm>
              <a:off x="1049375" y="2680675"/>
              <a:ext cx="297725" cy="297725"/>
            </a:xfrm>
            <a:custGeom>
              <a:avLst/>
              <a:gdLst/>
              <a:ahLst/>
              <a:cxnLst/>
              <a:rect l="l" t="t" r="r" b="b"/>
              <a:pathLst>
                <a:path w="11909" h="11909" extrusionOk="0">
                  <a:moveTo>
                    <a:pt x="6270" y="1512"/>
                  </a:moveTo>
                  <a:cubicBezTo>
                    <a:pt x="8475" y="1670"/>
                    <a:pt x="10239" y="3434"/>
                    <a:pt x="10397" y="5640"/>
                  </a:cubicBezTo>
                  <a:lnTo>
                    <a:pt x="10082" y="5640"/>
                  </a:lnTo>
                  <a:cubicBezTo>
                    <a:pt x="9893" y="5640"/>
                    <a:pt x="9735" y="5797"/>
                    <a:pt x="9735" y="5986"/>
                  </a:cubicBezTo>
                  <a:cubicBezTo>
                    <a:pt x="9735" y="6207"/>
                    <a:pt x="9893" y="6364"/>
                    <a:pt x="10082" y="6364"/>
                  </a:cubicBezTo>
                  <a:lnTo>
                    <a:pt x="10397" y="6364"/>
                  </a:lnTo>
                  <a:cubicBezTo>
                    <a:pt x="10239" y="8569"/>
                    <a:pt x="8475" y="10334"/>
                    <a:pt x="6270" y="10491"/>
                  </a:cubicBezTo>
                  <a:lnTo>
                    <a:pt x="6270" y="10176"/>
                  </a:lnTo>
                  <a:cubicBezTo>
                    <a:pt x="6270" y="9987"/>
                    <a:pt x="6112" y="9830"/>
                    <a:pt x="5923" y="9830"/>
                  </a:cubicBezTo>
                  <a:cubicBezTo>
                    <a:pt x="5703" y="9830"/>
                    <a:pt x="5545" y="9987"/>
                    <a:pt x="5545" y="10176"/>
                  </a:cubicBezTo>
                  <a:lnTo>
                    <a:pt x="5545" y="10491"/>
                  </a:lnTo>
                  <a:cubicBezTo>
                    <a:pt x="3340" y="10334"/>
                    <a:pt x="1575" y="8569"/>
                    <a:pt x="1418" y="6364"/>
                  </a:cubicBezTo>
                  <a:lnTo>
                    <a:pt x="1733" y="6364"/>
                  </a:lnTo>
                  <a:cubicBezTo>
                    <a:pt x="1922" y="6364"/>
                    <a:pt x="2079" y="6207"/>
                    <a:pt x="2079" y="5986"/>
                  </a:cubicBezTo>
                  <a:cubicBezTo>
                    <a:pt x="2142" y="5797"/>
                    <a:pt x="1985" y="5640"/>
                    <a:pt x="1764" y="5640"/>
                  </a:cubicBezTo>
                  <a:lnTo>
                    <a:pt x="1418" y="5640"/>
                  </a:lnTo>
                  <a:cubicBezTo>
                    <a:pt x="1575" y="3434"/>
                    <a:pt x="3340" y="1670"/>
                    <a:pt x="5545" y="1512"/>
                  </a:cubicBezTo>
                  <a:lnTo>
                    <a:pt x="5545" y="1827"/>
                  </a:lnTo>
                  <a:cubicBezTo>
                    <a:pt x="5545" y="2016"/>
                    <a:pt x="5703" y="2174"/>
                    <a:pt x="5923" y="2174"/>
                  </a:cubicBezTo>
                  <a:cubicBezTo>
                    <a:pt x="6112" y="2174"/>
                    <a:pt x="6270" y="2016"/>
                    <a:pt x="6270" y="1827"/>
                  </a:cubicBezTo>
                  <a:lnTo>
                    <a:pt x="6270" y="1512"/>
                  </a:lnTo>
                  <a:close/>
                  <a:moveTo>
                    <a:pt x="5955" y="0"/>
                  </a:moveTo>
                  <a:cubicBezTo>
                    <a:pt x="5766" y="0"/>
                    <a:pt x="5608" y="158"/>
                    <a:pt x="5608" y="347"/>
                  </a:cubicBezTo>
                  <a:lnTo>
                    <a:pt x="5608" y="756"/>
                  </a:lnTo>
                  <a:cubicBezTo>
                    <a:pt x="2993" y="914"/>
                    <a:pt x="914" y="2993"/>
                    <a:pt x="756" y="5608"/>
                  </a:cubicBezTo>
                  <a:lnTo>
                    <a:pt x="347" y="5608"/>
                  </a:lnTo>
                  <a:cubicBezTo>
                    <a:pt x="158" y="5608"/>
                    <a:pt x="0" y="5766"/>
                    <a:pt x="0" y="5955"/>
                  </a:cubicBezTo>
                  <a:cubicBezTo>
                    <a:pt x="0" y="6144"/>
                    <a:pt x="158" y="6301"/>
                    <a:pt x="347" y="6301"/>
                  </a:cubicBezTo>
                  <a:lnTo>
                    <a:pt x="756" y="6301"/>
                  </a:lnTo>
                  <a:cubicBezTo>
                    <a:pt x="914" y="8916"/>
                    <a:pt x="2993" y="10995"/>
                    <a:pt x="5608" y="11153"/>
                  </a:cubicBezTo>
                  <a:lnTo>
                    <a:pt x="5608" y="11562"/>
                  </a:lnTo>
                  <a:cubicBezTo>
                    <a:pt x="5608" y="11751"/>
                    <a:pt x="5766" y="11909"/>
                    <a:pt x="5955" y="11909"/>
                  </a:cubicBezTo>
                  <a:cubicBezTo>
                    <a:pt x="6144" y="11909"/>
                    <a:pt x="6301" y="11751"/>
                    <a:pt x="6301" y="11562"/>
                  </a:cubicBezTo>
                  <a:lnTo>
                    <a:pt x="6301" y="11153"/>
                  </a:lnTo>
                  <a:cubicBezTo>
                    <a:pt x="8916" y="10995"/>
                    <a:pt x="10995" y="8916"/>
                    <a:pt x="11153" y="6301"/>
                  </a:cubicBezTo>
                  <a:lnTo>
                    <a:pt x="11531" y="6301"/>
                  </a:lnTo>
                  <a:cubicBezTo>
                    <a:pt x="11751" y="6301"/>
                    <a:pt x="11909" y="6144"/>
                    <a:pt x="11909" y="5955"/>
                  </a:cubicBezTo>
                  <a:cubicBezTo>
                    <a:pt x="11909" y="5766"/>
                    <a:pt x="11751" y="5608"/>
                    <a:pt x="11531" y="5608"/>
                  </a:cubicBezTo>
                  <a:lnTo>
                    <a:pt x="11153" y="5608"/>
                  </a:lnTo>
                  <a:cubicBezTo>
                    <a:pt x="10995" y="2993"/>
                    <a:pt x="8916" y="914"/>
                    <a:pt x="6301" y="756"/>
                  </a:cubicBez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latin typeface="Verdana" panose="020B0604030504040204" pitchFamily="34" charset="0"/>
                <a:ea typeface="Verdana" panose="020B0604030504040204" pitchFamily="34" charset="0"/>
              </a:endParaRPr>
            </a:p>
          </p:txBody>
        </p:sp>
      </p:grpSp>
      <p:sp>
        <p:nvSpPr>
          <p:cNvPr id="11" name="CuadroTexto 10">
            <a:extLst>
              <a:ext uri="{FF2B5EF4-FFF2-40B4-BE49-F238E27FC236}">
                <a16:creationId xmlns:a16="http://schemas.microsoft.com/office/drawing/2014/main" id="{96A4A788-C2CF-D829-2FF0-DA741FC46FEF}"/>
              </a:ext>
            </a:extLst>
          </p:cNvPr>
          <p:cNvSpPr txBox="1"/>
          <p:nvPr/>
        </p:nvSpPr>
        <p:spPr>
          <a:xfrm>
            <a:off x="415183" y="2942971"/>
            <a:ext cx="1834073" cy="920637"/>
          </a:xfrm>
          <a:prstGeom prst="rect">
            <a:avLst/>
          </a:prstGeom>
          <a:noFill/>
        </p:spPr>
        <p:txBody>
          <a:bodyPr wrap="square">
            <a:spAutoFit/>
          </a:bodyPr>
          <a:lstStyle/>
          <a:p>
            <a:pPr algn="ctr">
              <a:lnSpc>
                <a:spcPct val="115000"/>
              </a:lnSpc>
              <a:spcAft>
                <a:spcPts val="800"/>
              </a:spcAft>
              <a:defRPr/>
            </a:pPr>
            <a:r>
              <a:rPr lang="es-CO" sz="1200" noProof="0" dirty="0">
                <a:latin typeface="Verdana" panose="020B0604030504040204" pitchFamily="34" charset="0"/>
                <a:ea typeface="Verdana" panose="020B0604030504040204" pitchFamily="34" charset="0"/>
                <a:cs typeface="Times New Roman" panose="02020603050405020304" pitchFamily="18" charset="0"/>
              </a:rPr>
              <a:t>Acceso equitativo a medicamentos dispositivos médicos y otras tecnologías</a:t>
            </a:r>
          </a:p>
        </p:txBody>
      </p:sp>
      <p:graphicFrame>
        <p:nvGraphicFramePr>
          <p:cNvPr id="12" name="Tabla 11">
            <a:extLst>
              <a:ext uri="{FF2B5EF4-FFF2-40B4-BE49-F238E27FC236}">
                <a16:creationId xmlns:a16="http://schemas.microsoft.com/office/drawing/2014/main" id="{D482800D-9A5A-6BEB-D146-C3B2F7556D0F}"/>
              </a:ext>
            </a:extLst>
          </p:cNvPr>
          <p:cNvGraphicFramePr>
            <a:graphicFrameLocks noGrp="1"/>
          </p:cNvGraphicFramePr>
          <p:nvPr>
            <p:extLst>
              <p:ext uri="{D42A27DB-BD31-4B8C-83A1-F6EECF244321}">
                <p14:modId xmlns:p14="http://schemas.microsoft.com/office/powerpoint/2010/main" val="2510898451"/>
              </p:ext>
            </p:extLst>
          </p:nvPr>
        </p:nvGraphicFramePr>
        <p:xfrm>
          <a:off x="5968537" y="2711459"/>
          <a:ext cx="5528862" cy="1276800"/>
        </p:xfrm>
        <a:graphic>
          <a:graphicData uri="http://schemas.openxmlformats.org/drawingml/2006/table">
            <a:tbl>
              <a:tblPr firstRow="1" bandRow="1">
                <a:tableStyleId>{5C22544A-7EE6-4342-B048-85BDC9FD1C3A}</a:tableStyleId>
              </a:tblPr>
              <a:tblGrid>
                <a:gridCol w="1387134">
                  <a:extLst>
                    <a:ext uri="{9D8B030D-6E8A-4147-A177-3AD203B41FA5}">
                      <a16:colId xmlns:a16="http://schemas.microsoft.com/office/drawing/2014/main" val="1580948266"/>
                    </a:ext>
                  </a:extLst>
                </a:gridCol>
                <a:gridCol w="1035432">
                  <a:extLst>
                    <a:ext uri="{9D8B030D-6E8A-4147-A177-3AD203B41FA5}">
                      <a16:colId xmlns:a16="http://schemas.microsoft.com/office/drawing/2014/main" val="1627460541"/>
                    </a:ext>
                  </a:extLst>
                </a:gridCol>
                <a:gridCol w="1035432">
                  <a:extLst>
                    <a:ext uri="{9D8B030D-6E8A-4147-A177-3AD203B41FA5}">
                      <a16:colId xmlns:a16="http://schemas.microsoft.com/office/drawing/2014/main" val="221182647"/>
                    </a:ext>
                  </a:extLst>
                </a:gridCol>
                <a:gridCol w="1035432">
                  <a:extLst>
                    <a:ext uri="{9D8B030D-6E8A-4147-A177-3AD203B41FA5}">
                      <a16:colId xmlns:a16="http://schemas.microsoft.com/office/drawing/2014/main" val="3675405040"/>
                    </a:ext>
                  </a:extLst>
                </a:gridCol>
                <a:gridCol w="1035432">
                  <a:extLst>
                    <a:ext uri="{9D8B030D-6E8A-4147-A177-3AD203B41FA5}">
                      <a16:colId xmlns:a16="http://schemas.microsoft.com/office/drawing/2014/main" val="2933983804"/>
                    </a:ext>
                  </a:extLst>
                </a:gridCol>
              </a:tblGrid>
              <a:tr h="244391">
                <a:tc>
                  <a:txBody>
                    <a:bodyPr/>
                    <a:lstStyle/>
                    <a:p>
                      <a:endParaRPr lang="es-CO" sz="1400" noProof="0" dirty="0">
                        <a:latin typeface="Verdana" panose="020B0604030504040204" pitchFamily="34" charset="0"/>
                        <a:ea typeface="Verdana" panose="020B0604030504040204" pitchFamily="34" charset="0"/>
                      </a:endParaRPr>
                    </a:p>
                  </a:txBody>
                  <a:tcP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2023</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2024</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2025</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2026 T2</a:t>
                      </a:r>
                    </a:p>
                  </a:txBody>
                  <a:tcP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1008215"/>
                  </a:ext>
                </a:extLst>
              </a:tr>
              <a:tr h="324000">
                <a:tc>
                  <a:txBody>
                    <a:bodyPr/>
                    <a:lstStyle/>
                    <a:p>
                      <a:pPr algn="ctr"/>
                      <a:r>
                        <a:rPr lang="es-CO" sz="1200" b="1" noProof="0" dirty="0">
                          <a:latin typeface="Verdana" panose="020B0604030504040204" pitchFamily="34" charset="0"/>
                          <a:ea typeface="Verdana" panose="020B0604030504040204" pitchFamily="34" charset="0"/>
                        </a:rPr>
                        <a:t>Meta</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0 %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95 %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100 %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08720418"/>
                  </a:ext>
                </a:extLst>
              </a:tr>
              <a:tr h="324000">
                <a:tc>
                  <a:txBody>
                    <a:bodyPr/>
                    <a:lstStyle/>
                    <a:p>
                      <a:pPr algn="ctr"/>
                      <a:r>
                        <a:rPr lang="es-CO" sz="1200" b="1" noProof="0" dirty="0">
                          <a:latin typeface="Verdana" panose="020B0604030504040204" pitchFamily="34" charset="0"/>
                          <a:ea typeface="Verdana" panose="020B0604030504040204" pitchFamily="34" charset="0"/>
                        </a:rPr>
                        <a:t>Ejecución</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N/A</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89 %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84,31 %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es-CO" sz="1200" kern="1200" noProof="0" dirty="0">
                          <a:solidFill>
                            <a:sysClr val="windowText" lastClr="000000"/>
                          </a:solidFill>
                          <a:latin typeface="Verdana" panose="020B0604030504040204" pitchFamily="34" charset="0"/>
                          <a:ea typeface="Verdana" panose="020B0604030504040204" pitchFamily="34" charset="0"/>
                          <a:cs typeface="+mn-cs"/>
                        </a:rPr>
                        <a:t>88,53 %</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9386335"/>
                  </a:ext>
                </a:extLst>
              </a:tr>
              <a:tr h="324000">
                <a:tc>
                  <a:txBody>
                    <a:bodyPr/>
                    <a:lstStyle/>
                    <a:p>
                      <a:pPr algn="ctr"/>
                      <a:r>
                        <a:rPr lang="es-CO" sz="1200" b="1" noProof="0" dirty="0">
                          <a:latin typeface="Verdana" panose="020B0604030504040204" pitchFamily="34" charset="0"/>
                          <a:ea typeface="Verdana" panose="020B0604030504040204" pitchFamily="34" charset="0"/>
                        </a:rPr>
                        <a:t>Cumplimiento</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N/A</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93,68 %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84,31 %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1200" noProof="0" dirty="0">
                          <a:solidFill>
                            <a:srgbClr val="2CA095"/>
                          </a:solidFill>
                          <a:latin typeface="Verdana" panose="020B0604030504040204" pitchFamily="34" charset="0"/>
                          <a:ea typeface="Verdana" panose="020B0604030504040204" pitchFamily="34" charset="0"/>
                          <a:cs typeface="+mn-cs"/>
                        </a:rPr>
                        <a:t>88,53 %</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5900239"/>
                  </a:ext>
                </a:extLst>
              </a:tr>
            </a:tbl>
          </a:graphicData>
        </a:graphic>
      </p:graphicFrame>
      <p:sp>
        <p:nvSpPr>
          <p:cNvPr id="13" name="CuadroTexto 12">
            <a:extLst>
              <a:ext uri="{FF2B5EF4-FFF2-40B4-BE49-F238E27FC236}">
                <a16:creationId xmlns:a16="http://schemas.microsoft.com/office/drawing/2014/main" id="{1D61BCCA-4263-92D9-FA09-A1B5CEF0BF11}"/>
              </a:ext>
            </a:extLst>
          </p:cNvPr>
          <p:cNvSpPr txBox="1"/>
          <p:nvPr/>
        </p:nvSpPr>
        <p:spPr>
          <a:xfrm>
            <a:off x="2637249" y="2649839"/>
            <a:ext cx="2848540" cy="1569660"/>
          </a:xfrm>
          <a:prstGeom prst="rect">
            <a:avLst/>
          </a:prstGeom>
          <a:noFill/>
        </p:spPr>
        <p:txBody>
          <a:bodyPr wrap="square">
            <a:spAutoFit/>
          </a:bodyPr>
          <a:lstStyle/>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 </a:t>
            </a:r>
          </a:p>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Porcentaje de fórmulas de medicamentos Plan de Beneficios en Salud dispensadas de manera completa por el Gestor Farmacéutico (GF).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cxnSp>
        <p:nvCxnSpPr>
          <p:cNvPr id="14" name="Conector recto 13">
            <a:extLst>
              <a:ext uri="{FF2B5EF4-FFF2-40B4-BE49-F238E27FC236}">
                <a16:creationId xmlns:a16="http://schemas.microsoft.com/office/drawing/2014/main" id="{3A67347B-8119-C03E-B6A7-7FF34FEA941D}"/>
              </a:ext>
            </a:extLst>
          </p:cNvPr>
          <p:cNvCxnSpPr>
            <a:cxnSpLocks/>
          </p:cNvCxnSpPr>
          <p:nvPr/>
        </p:nvCxnSpPr>
        <p:spPr>
          <a:xfrm>
            <a:off x="2394923" y="2411026"/>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5" name="CuadroTexto 14">
            <a:extLst>
              <a:ext uri="{FF2B5EF4-FFF2-40B4-BE49-F238E27FC236}">
                <a16:creationId xmlns:a16="http://schemas.microsoft.com/office/drawing/2014/main" id="{1B36AE11-C3F2-8C63-792B-2084CA1D606A}"/>
              </a:ext>
            </a:extLst>
          </p:cNvPr>
          <p:cNvSpPr txBox="1"/>
          <p:nvPr/>
        </p:nvSpPr>
        <p:spPr>
          <a:xfrm>
            <a:off x="262316" y="4288203"/>
            <a:ext cx="11592607" cy="2492990"/>
          </a:xfrm>
          <a:prstGeom prst="rect">
            <a:avLst/>
          </a:prstGeom>
          <a:noFill/>
          <a:ln>
            <a:solidFill>
              <a:srgbClr val="2CA095"/>
            </a:solidFill>
            <a:prstDash val="dash"/>
          </a:ln>
        </p:spPr>
        <p:txBody>
          <a:bodyPr wrap="square">
            <a:spAutoFit/>
          </a:bodyPr>
          <a:lstStyle/>
          <a:p>
            <a:pPr algn="l"/>
            <a:r>
              <a:rPr lang="es-CO" sz="12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algn="l"/>
            <a:endParaRPr lang="es-CO" sz="1200" b="1" noProof="0" dirty="0">
              <a:solidFill>
                <a:srgbClr val="0B5394"/>
              </a:solidFill>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Se presentó un resultado de </a:t>
            </a:r>
            <a:r>
              <a:rPr lang="es-CO" sz="1100" b="1" noProof="0" dirty="0">
                <a:latin typeface="Verdana" panose="020B0604030504040204" pitchFamily="34" charset="0"/>
                <a:ea typeface="Verdana" panose="020B0604030504040204" pitchFamily="34" charset="0"/>
              </a:rPr>
              <a:t>88,5%</a:t>
            </a:r>
            <a:r>
              <a:rPr lang="es-CO" sz="1100" noProof="0" dirty="0">
                <a:latin typeface="Verdana" panose="020B0604030504040204" pitchFamily="34" charset="0"/>
                <a:ea typeface="Verdana" panose="020B0604030504040204" pitchFamily="34" charset="0"/>
              </a:rPr>
              <a:t>, correspondiente a la entrega completa de 32.876.324 fórmulas de un total de 37.136.014 fórmulas solicitadas durante el período evaluado. Este resultado representa un cumplimiento del </a:t>
            </a:r>
            <a:r>
              <a:rPr lang="es-CO" sz="1100" b="1" noProof="0" dirty="0">
                <a:latin typeface="Verdana" panose="020B0604030504040204" pitchFamily="34" charset="0"/>
                <a:ea typeface="Verdana" panose="020B0604030504040204" pitchFamily="34" charset="0"/>
              </a:rPr>
              <a:t>88,5%, </a:t>
            </a:r>
            <a:r>
              <a:rPr lang="es-CO" sz="1100" noProof="0" dirty="0">
                <a:latin typeface="Verdana" panose="020B0604030504040204" pitchFamily="34" charset="0"/>
                <a:ea typeface="Verdana" panose="020B0604030504040204" pitchFamily="34" charset="0"/>
              </a:rPr>
              <a:t>permitiendo evidenciar un nivel favorable de gestión frente a las solicitudes recibidas durante el periodo.</a:t>
            </a:r>
          </a:p>
          <a:p>
            <a:pPr marL="285750" indent="-285750" algn="l">
              <a:buClr>
                <a:srgbClr val="004E9A"/>
              </a:buClr>
              <a:buSzPct val="120000"/>
              <a:buFont typeface="Wingdings" panose="05000000000000000000" pitchFamily="2" charset="2"/>
              <a:buChar char="Ø"/>
            </a:pPr>
            <a:endParaRPr lang="es-CO" sz="1100" noProof="0" dirty="0">
              <a:latin typeface="Verdana" panose="020B0604030504040204" pitchFamily="34" charset="0"/>
              <a:ea typeface="Verdana" panose="020B0604030504040204" pitchFamily="34" charset="0"/>
            </a:endParaRPr>
          </a:p>
          <a:p>
            <a:pPr algn="l">
              <a:buClr>
                <a:srgbClr val="004E9A"/>
              </a:buClr>
              <a:buSzPct val="120000"/>
            </a:pPr>
            <a:r>
              <a:rPr lang="es-CO" sz="1100" b="1" noProof="0" dirty="0">
                <a:latin typeface="Verdana" panose="020B0604030504040204" pitchFamily="34" charset="0"/>
                <a:ea typeface="Verdana" panose="020B0604030504040204" pitchFamily="34" charset="0"/>
              </a:rPr>
              <a:t>En el segundo trimestre se realizaron 57 acciones de IV a 25 GF, clasificadas de la siguiente manera : </a:t>
            </a:r>
          </a:p>
          <a:p>
            <a:pPr marL="285750" indent="-285750" algn="l">
              <a:buClr>
                <a:srgbClr val="004E9A"/>
              </a:buClr>
              <a:buSzPct val="120000"/>
              <a:buFont typeface="Wingdings" panose="05000000000000000000" pitchFamily="2" charset="2"/>
              <a:buChar char="Ø"/>
            </a:pPr>
            <a:r>
              <a:rPr lang="es-CO" sz="1100" b="1" noProof="0" dirty="0">
                <a:latin typeface="Verdana" panose="020B0604030504040204" pitchFamily="34" charset="0"/>
                <a:ea typeface="Verdana" panose="020B0604030504040204" pitchFamily="34" charset="0"/>
              </a:rPr>
              <a:t>4 auditoria</a:t>
            </a:r>
            <a:r>
              <a:rPr lang="es-CO" sz="1100" noProof="0" dirty="0">
                <a:latin typeface="Verdana" panose="020B0604030504040204" pitchFamily="34" charset="0"/>
                <a:ea typeface="Verdana" panose="020B0604030504040204" pitchFamily="34" charset="0"/>
              </a:rPr>
              <a:t>: Medic </a:t>
            </a:r>
            <a:r>
              <a:rPr lang="es-CO" sz="1100" noProof="0" dirty="0" err="1">
                <a:latin typeface="Verdana" panose="020B0604030504040204" pitchFamily="34" charset="0"/>
                <a:ea typeface="Verdana" panose="020B0604030504040204" pitchFamily="34" charset="0"/>
              </a:rPr>
              <a:t>colombia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Medivalle</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Genhospi</a:t>
            </a:r>
            <a:r>
              <a:rPr lang="es-CO" sz="1100" noProof="0" dirty="0">
                <a:latin typeface="Verdana" panose="020B0604030504040204" pitchFamily="34" charset="0"/>
                <a:ea typeface="Verdana" panose="020B0604030504040204" pitchFamily="34" charset="0"/>
              </a:rPr>
              <a:t> , </a:t>
            </a:r>
            <a:r>
              <a:rPr lang="es-CO" sz="1100" noProof="0" dirty="0" err="1">
                <a:latin typeface="Verdana" panose="020B0604030504040204" pitchFamily="34" charset="0"/>
                <a:ea typeface="Verdana" panose="020B0604030504040204" pitchFamily="34" charset="0"/>
              </a:rPr>
              <a:t>Dropopular</a:t>
            </a:r>
            <a:r>
              <a:rPr lang="es-CO" sz="1100" noProof="0" dirty="0">
                <a:latin typeface="Verdana" panose="020B0604030504040204" pitchFamily="34" charset="0"/>
                <a:ea typeface="Verdana" panose="020B0604030504040204" pitchFamily="34" charset="0"/>
              </a:rPr>
              <a:t> .</a:t>
            </a:r>
          </a:p>
          <a:p>
            <a:pPr marL="285750" indent="-285750" algn="l">
              <a:buClr>
                <a:srgbClr val="004E9A"/>
              </a:buClr>
              <a:buSzPct val="120000"/>
              <a:buFont typeface="Wingdings" panose="05000000000000000000" pitchFamily="2" charset="2"/>
              <a:buChar char="Ø"/>
            </a:pPr>
            <a:r>
              <a:rPr lang="es-CO" sz="1100" b="1" noProof="0" dirty="0">
                <a:latin typeface="Verdana" panose="020B0604030504040204" pitchFamily="34" charset="0"/>
                <a:ea typeface="Verdana" panose="020B0604030504040204" pitchFamily="34" charset="0"/>
              </a:rPr>
              <a:t>33 mesas de IV: </a:t>
            </a:r>
            <a:r>
              <a:rPr lang="es-CO" sz="1100" noProof="0" dirty="0" err="1">
                <a:latin typeface="Verdana" panose="020B0604030504040204" pitchFamily="34" charset="0"/>
                <a:ea typeface="Verdana" panose="020B0604030504040204" pitchFamily="34" charset="0"/>
              </a:rPr>
              <a:t>Disfarma</a:t>
            </a:r>
            <a:r>
              <a:rPr lang="es-CO" sz="1100" noProof="0" dirty="0">
                <a:latin typeface="Verdana" panose="020B0604030504040204" pitchFamily="34" charset="0"/>
                <a:ea typeface="Verdana" panose="020B0604030504040204" pitchFamily="34" charset="0"/>
              </a:rPr>
              <a:t> GC </a:t>
            </a:r>
            <a:r>
              <a:rPr lang="es-CO" sz="1100" noProof="0" dirty="0" err="1">
                <a:latin typeface="Verdana" panose="020B0604030504040204" pitchFamily="34" charset="0"/>
                <a:ea typeface="Verdana" panose="020B0604030504040204" pitchFamily="34" charset="0"/>
              </a:rPr>
              <a:t>Sas</a:t>
            </a:r>
            <a:r>
              <a:rPr lang="es-CO" sz="1100" noProof="0" dirty="0">
                <a:latin typeface="Verdana" panose="020B0604030504040204" pitchFamily="34" charset="0"/>
                <a:ea typeface="Verdana" panose="020B0604030504040204" pitchFamily="34" charset="0"/>
              </a:rPr>
              <a:t>, Caja De </a:t>
            </a:r>
            <a:r>
              <a:rPr lang="es-CO" sz="1100" noProof="0" dirty="0" err="1">
                <a:latin typeface="Verdana" panose="020B0604030504040204" pitchFamily="34" charset="0"/>
                <a:ea typeface="Verdana" panose="020B0604030504040204" pitchFamily="34" charset="0"/>
              </a:rPr>
              <a:t>Compensacion</a:t>
            </a:r>
            <a:r>
              <a:rPr lang="es-CO" sz="1100" noProof="0" dirty="0">
                <a:latin typeface="Verdana" panose="020B0604030504040204" pitchFamily="34" charset="0"/>
                <a:ea typeface="Verdana" panose="020B0604030504040204" pitchFamily="34" charset="0"/>
              </a:rPr>
              <a:t> Familiar </a:t>
            </a:r>
            <a:r>
              <a:rPr lang="es-CO" sz="1100" noProof="0" dirty="0" err="1">
                <a:latin typeface="Verdana" panose="020B0604030504040204" pitchFamily="34" charset="0"/>
                <a:ea typeface="Verdana" panose="020B0604030504040204" pitchFamily="34" charset="0"/>
              </a:rPr>
              <a:t>Cafam,Offimedicas,Audifarma</a:t>
            </a:r>
            <a:r>
              <a:rPr lang="es-CO" sz="1100" noProof="0" dirty="0">
                <a:latin typeface="Verdana" panose="020B0604030504040204" pitchFamily="34" charset="0"/>
                <a:ea typeface="Verdana" panose="020B0604030504040204" pitchFamily="34" charset="0"/>
              </a:rPr>
              <a:t> S.A., </a:t>
            </a:r>
            <a:r>
              <a:rPr lang="es-CO" sz="1100" noProof="0" dirty="0" err="1">
                <a:latin typeface="Verdana" panose="020B0604030504040204" pitchFamily="34" charset="0"/>
                <a:ea typeface="Verdana" panose="020B0604030504040204" pitchFamily="34" charset="0"/>
              </a:rPr>
              <a:t>Droguerias</a:t>
            </a:r>
            <a:r>
              <a:rPr lang="es-CO" sz="1100" noProof="0" dirty="0">
                <a:latin typeface="Verdana" panose="020B0604030504040204" pitchFamily="34" charset="0"/>
                <a:ea typeface="Verdana" panose="020B0604030504040204" pitchFamily="34" charset="0"/>
              </a:rPr>
              <a:t> Y Farmacias Cruz Verde </a:t>
            </a:r>
            <a:r>
              <a:rPr lang="es-CO" sz="1100" noProof="0" dirty="0" err="1">
                <a:latin typeface="Verdana" panose="020B0604030504040204" pitchFamily="34" charset="0"/>
                <a:ea typeface="Verdana" panose="020B0604030504040204" pitchFamily="34" charset="0"/>
              </a:rPr>
              <a:t>S.A.S,Mennar</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S.A.S.Logifarma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Sas,Duana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Cia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Ltda,Neuromedicas,Supertiendas</a:t>
            </a:r>
            <a:r>
              <a:rPr lang="es-CO" sz="1100" noProof="0" dirty="0">
                <a:latin typeface="Verdana" panose="020B0604030504040204" pitchFamily="34" charset="0"/>
                <a:ea typeface="Verdana" panose="020B0604030504040204" pitchFamily="34" charset="0"/>
              </a:rPr>
              <a:t> Y Droguerías </a:t>
            </a:r>
            <a:r>
              <a:rPr lang="es-CO" sz="1100" noProof="0" dirty="0" err="1">
                <a:latin typeface="Verdana" panose="020B0604030504040204" pitchFamily="34" charset="0"/>
                <a:ea typeface="Verdana" panose="020B0604030504040204" pitchFamily="34" charset="0"/>
              </a:rPr>
              <a:t>Olimpica</a:t>
            </a:r>
            <a:r>
              <a:rPr lang="es-CO" sz="1100" noProof="0" dirty="0">
                <a:latin typeface="Verdana" panose="020B0604030504040204" pitchFamily="34" charset="0"/>
                <a:ea typeface="Verdana" panose="020B0604030504040204" pitchFamily="34" charset="0"/>
              </a:rPr>
              <a:t> S.A.,</a:t>
            </a:r>
            <a:r>
              <a:rPr lang="es-CO" sz="1100" noProof="0" dirty="0" err="1">
                <a:latin typeface="Verdana" panose="020B0604030504040204" pitchFamily="34" charset="0"/>
                <a:ea typeface="Verdana" panose="020B0604030504040204" pitchFamily="34" charset="0"/>
              </a:rPr>
              <a:t>Medisfarma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S.A.S.,Caja</a:t>
            </a:r>
            <a:r>
              <a:rPr lang="es-CO" sz="1100" noProof="0" dirty="0">
                <a:latin typeface="Verdana" panose="020B0604030504040204" pitchFamily="34" charset="0"/>
                <a:ea typeface="Verdana" panose="020B0604030504040204" pitchFamily="34" charset="0"/>
              </a:rPr>
              <a:t> Colombiana De Subsidio Familiar – </a:t>
            </a:r>
            <a:r>
              <a:rPr lang="es-CO" sz="1100" noProof="0" dirty="0" err="1">
                <a:latin typeface="Verdana" panose="020B0604030504040204" pitchFamily="34" charset="0"/>
                <a:ea typeface="Verdana" panose="020B0604030504040204" pitchFamily="34" charset="0"/>
              </a:rPr>
              <a:t>Colsubsidio,Ramedicas</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Sas,Systemed</a:t>
            </a:r>
            <a:r>
              <a:rPr lang="es-CO" sz="1100" noProof="0" dirty="0">
                <a:latin typeface="Verdana" panose="020B0604030504040204" pitchFamily="34" charset="0"/>
                <a:ea typeface="Verdana" panose="020B0604030504040204" pitchFamily="34" charset="0"/>
              </a:rPr>
              <a:t> Farma.</a:t>
            </a:r>
          </a:p>
          <a:p>
            <a:pPr marL="285750" indent="-285750" algn="l">
              <a:buClr>
                <a:srgbClr val="004E9A"/>
              </a:buClr>
              <a:buSzPct val="120000"/>
              <a:buFont typeface="Wingdings" panose="05000000000000000000" pitchFamily="2" charset="2"/>
              <a:buChar char="Ø"/>
            </a:pPr>
            <a:r>
              <a:rPr lang="es-CO" sz="1100" b="1" noProof="0" dirty="0">
                <a:latin typeface="Verdana" panose="020B0604030504040204" pitchFamily="34" charset="0"/>
                <a:ea typeface="Verdana" panose="020B0604030504040204" pitchFamily="34" charset="0"/>
              </a:rPr>
              <a:t>20 VR verificaciones </a:t>
            </a:r>
            <a:r>
              <a:rPr lang="es-CO" sz="1100" b="1" noProof="0" dirty="0" err="1">
                <a:latin typeface="Verdana" panose="020B0604030504040204" pitchFamily="34" charset="0"/>
                <a:ea typeface="Verdana" panose="020B0604030504040204" pitchFamily="34" charset="0"/>
              </a:rPr>
              <a:t>rapidas</a:t>
            </a:r>
            <a:r>
              <a:rPr lang="es-CO" sz="1100" b="1"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Disfarma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Gc</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a:t>
            </a:r>
            <a:r>
              <a:rPr lang="es-CO" sz="1100" noProof="0" dirty="0">
                <a:latin typeface="Verdana" panose="020B0604030504040204" pitchFamily="34" charset="0"/>
                <a:ea typeface="Verdana" panose="020B0604030504040204" pitchFamily="34" charset="0"/>
              </a:rPr>
              <a:t>,  Caja De </a:t>
            </a:r>
            <a:r>
              <a:rPr lang="es-CO" sz="1100" noProof="0" dirty="0" err="1">
                <a:latin typeface="Verdana" panose="020B0604030504040204" pitchFamily="34" charset="0"/>
                <a:ea typeface="Verdana" panose="020B0604030504040204" pitchFamily="34" charset="0"/>
              </a:rPr>
              <a:t>Compensacion</a:t>
            </a:r>
            <a:r>
              <a:rPr lang="es-CO" sz="1100" noProof="0" dirty="0">
                <a:latin typeface="Verdana" panose="020B0604030504040204" pitchFamily="34" charset="0"/>
                <a:ea typeface="Verdana" panose="020B0604030504040204" pitchFamily="34" charset="0"/>
              </a:rPr>
              <a:t> Familiar </a:t>
            </a:r>
            <a:r>
              <a:rPr lang="es-CO" sz="1100" noProof="0" dirty="0" err="1">
                <a:latin typeface="Verdana" panose="020B0604030504040204" pitchFamily="34" charset="0"/>
                <a:ea typeface="Verdana" panose="020B0604030504040204" pitchFamily="34" charset="0"/>
              </a:rPr>
              <a:t>Cafam,Offimedicas,Audifarma,Discolmets</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Sas,Duana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Cia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Ltda</a:t>
            </a:r>
            <a:r>
              <a:rPr lang="es-CO" sz="1100" noProof="0" dirty="0">
                <a:latin typeface="Verdana" panose="020B0604030504040204" pitchFamily="34" charset="0"/>
                <a:ea typeface="Verdana" panose="020B0604030504040204" pitchFamily="34" charset="0"/>
              </a:rPr>
              <a:t>, PRO-</a:t>
            </a:r>
            <a:r>
              <a:rPr lang="es-CO" sz="1100" noProof="0" dirty="0" err="1">
                <a:latin typeface="Verdana" panose="020B0604030504040204" pitchFamily="34" charset="0"/>
                <a:ea typeface="Verdana" panose="020B0604030504040204" pitchFamily="34" charset="0"/>
              </a:rPr>
              <a:t>H,Neuromedicas,Supertiendas</a:t>
            </a:r>
            <a:r>
              <a:rPr lang="es-CO" sz="1100" noProof="0" dirty="0">
                <a:latin typeface="Verdana" panose="020B0604030504040204" pitchFamily="34" charset="0"/>
                <a:ea typeface="Verdana" panose="020B0604030504040204" pitchFamily="34" charset="0"/>
              </a:rPr>
              <a:t> Y Droguerías </a:t>
            </a:r>
            <a:r>
              <a:rPr lang="es-CO" sz="1100" noProof="0" dirty="0" err="1">
                <a:latin typeface="Verdana" panose="020B0604030504040204" pitchFamily="34" charset="0"/>
                <a:ea typeface="Verdana" panose="020B0604030504040204" pitchFamily="34" charset="0"/>
              </a:rPr>
              <a:t>Olimpica</a:t>
            </a:r>
            <a:r>
              <a:rPr lang="es-CO" sz="1100" noProof="0" dirty="0">
                <a:latin typeface="Verdana" panose="020B0604030504040204" pitchFamily="34" charset="0"/>
                <a:ea typeface="Verdana" panose="020B0604030504040204" pitchFamily="34" charset="0"/>
              </a:rPr>
              <a:t> S.A.,</a:t>
            </a:r>
            <a:r>
              <a:rPr lang="es-CO" sz="1100" noProof="0" dirty="0" err="1">
                <a:latin typeface="Verdana" panose="020B0604030504040204" pitchFamily="34" charset="0"/>
                <a:ea typeface="Verdana" panose="020B0604030504040204" pitchFamily="34" charset="0"/>
              </a:rPr>
              <a:t>Medisfarma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S.A.S.,Distribuciones</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Viamedical</a:t>
            </a:r>
            <a:r>
              <a:rPr lang="es-CO" sz="1100" noProof="0" dirty="0">
                <a:latin typeface="Verdana" panose="020B0604030504040204" pitchFamily="34" charset="0"/>
                <a:ea typeface="Verdana" panose="020B0604030504040204" pitchFamily="34" charset="0"/>
              </a:rPr>
              <a:t> De La Costa </a:t>
            </a:r>
            <a:r>
              <a:rPr lang="es-CO" sz="1100" noProof="0" dirty="0" err="1">
                <a:latin typeface="Verdana" panose="020B0604030504040204" pitchFamily="34" charset="0"/>
                <a:ea typeface="Verdana" panose="020B0604030504040204" pitchFamily="34" charset="0"/>
              </a:rPr>
              <a:t>S.A.S,Cooperativa</a:t>
            </a:r>
            <a:r>
              <a:rPr lang="es-CO" sz="1100" noProof="0" dirty="0">
                <a:latin typeface="Verdana" panose="020B0604030504040204" pitchFamily="34" charset="0"/>
                <a:ea typeface="Verdana" panose="020B0604030504040204" pitchFamily="34" charset="0"/>
              </a:rPr>
              <a:t> De Hospitales De Antioquia - </a:t>
            </a:r>
            <a:r>
              <a:rPr lang="es-CO" sz="1100" noProof="0" dirty="0" err="1">
                <a:latin typeface="Verdana" panose="020B0604030504040204" pitchFamily="34" charset="0"/>
                <a:ea typeface="Verdana" panose="020B0604030504040204" pitchFamily="34" charset="0"/>
              </a:rPr>
              <a:t>Cohan,Eticos</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S.A.S,Eve</a:t>
            </a:r>
            <a:r>
              <a:rPr lang="es-CO" sz="1100" noProof="0" dirty="0">
                <a:latin typeface="Verdana" panose="020B0604030504040204" pitchFamily="34" charset="0"/>
                <a:ea typeface="Verdana" panose="020B0604030504040204" pitchFamily="34" charset="0"/>
              </a:rPr>
              <a:t> Distribuciones S.A.S.</a:t>
            </a:r>
          </a:p>
        </p:txBody>
      </p:sp>
      <p:cxnSp>
        <p:nvCxnSpPr>
          <p:cNvPr id="16" name="Conector recto 15">
            <a:extLst>
              <a:ext uri="{FF2B5EF4-FFF2-40B4-BE49-F238E27FC236}">
                <a16:creationId xmlns:a16="http://schemas.microsoft.com/office/drawing/2014/main" id="{DFAA581D-20BB-D106-9B47-87A7A6AA5EA8}"/>
              </a:ext>
            </a:extLst>
          </p:cNvPr>
          <p:cNvCxnSpPr>
            <a:cxnSpLocks/>
          </p:cNvCxnSpPr>
          <p:nvPr/>
        </p:nvCxnSpPr>
        <p:spPr>
          <a:xfrm>
            <a:off x="5642643" y="2401948"/>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D3E29684-59C5-D665-5600-1A25A757070A}"/>
              </a:ext>
            </a:extLst>
          </p:cNvPr>
          <p:cNvSpPr txBox="1"/>
          <p:nvPr/>
        </p:nvSpPr>
        <p:spPr>
          <a:xfrm>
            <a:off x="280672" y="2500808"/>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Estrategia</a:t>
            </a:r>
          </a:p>
        </p:txBody>
      </p:sp>
      <p:sp>
        <p:nvSpPr>
          <p:cNvPr id="20" name="CuadroTexto 19">
            <a:extLst>
              <a:ext uri="{FF2B5EF4-FFF2-40B4-BE49-F238E27FC236}">
                <a16:creationId xmlns:a16="http://schemas.microsoft.com/office/drawing/2014/main" id="{159F0836-7A54-8371-3B48-FCB287A774FC}"/>
              </a:ext>
            </a:extLst>
          </p:cNvPr>
          <p:cNvSpPr txBox="1"/>
          <p:nvPr/>
        </p:nvSpPr>
        <p:spPr>
          <a:xfrm>
            <a:off x="3175712" y="2526730"/>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3" name="Freeform: Shape 95">
            <a:extLst>
              <a:ext uri="{FF2B5EF4-FFF2-40B4-BE49-F238E27FC236}">
                <a16:creationId xmlns:a16="http://schemas.microsoft.com/office/drawing/2014/main" id="{38645A15-B42C-E517-B98C-E0A53C5BC295}"/>
              </a:ext>
            </a:extLst>
          </p:cNvPr>
          <p:cNvSpPr/>
          <p:nvPr/>
        </p:nvSpPr>
        <p:spPr>
          <a:xfrm>
            <a:off x="506724" y="1799003"/>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25" name="CuadroTexto 24">
            <a:extLst>
              <a:ext uri="{FF2B5EF4-FFF2-40B4-BE49-F238E27FC236}">
                <a16:creationId xmlns:a16="http://schemas.microsoft.com/office/drawing/2014/main" id="{CF9062C0-DE7B-F8E5-B7B6-14D7E7BC1776}"/>
              </a:ext>
            </a:extLst>
          </p:cNvPr>
          <p:cNvSpPr txBox="1"/>
          <p:nvPr/>
        </p:nvSpPr>
        <p:spPr>
          <a:xfrm>
            <a:off x="506724" y="1449420"/>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27" name="Freeform: Shape 95">
            <a:extLst>
              <a:ext uri="{FF2B5EF4-FFF2-40B4-BE49-F238E27FC236}">
                <a16:creationId xmlns:a16="http://schemas.microsoft.com/office/drawing/2014/main" id="{72884B04-D21C-5537-9E95-D5969A7BE827}"/>
              </a:ext>
            </a:extLst>
          </p:cNvPr>
          <p:cNvSpPr/>
          <p:nvPr/>
        </p:nvSpPr>
        <p:spPr>
          <a:xfrm>
            <a:off x="5610115" y="1803100"/>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29" name="CuadroTexto 28">
            <a:extLst>
              <a:ext uri="{FF2B5EF4-FFF2-40B4-BE49-F238E27FC236}">
                <a16:creationId xmlns:a16="http://schemas.microsoft.com/office/drawing/2014/main" id="{619A7921-56B2-7BC7-0AB3-7666E3E8A000}"/>
              </a:ext>
            </a:extLst>
          </p:cNvPr>
          <p:cNvSpPr txBox="1"/>
          <p:nvPr/>
        </p:nvSpPr>
        <p:spPr>
          <a:xfrm>
            <a:off x="5610114" y="1453518"/>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sp>
        <p:nvSpPr>
          <p:cNvPr id="31" name="CuadroTexto 30">
            <a:extLst>
              <a:ext uri="{FF2B5EF4-FFF2-40B4-BE49-F238E27FC236}">
                <a16:creationId xmlns:a16="http://schemas.microsoft.com/office/drawing/2014/main" id="{F2C5F994-BC5E-A5AE-F972-58E9A3119C2A}"/>
              </a:ext>
            </a:extLst>
          </p:cNvPr>
          <p:cNvSpPr txBox="1"/>
          <p:nvPr/>
        </p:nvSpPr>
        <p:spPr>
          <a:xfrm>
            <a:off x="7136260" y="2385899"/>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spTree>
    <p:extLst>
      <p:ext uri="{BB962C8B-B14F-4D97-AF65-F5344CB8AC3E}">
        <p14:creationId xmlns:p14="http://schemas.microsoft.com/office/powerpoint/2010/main" val="1893652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43818-93DC-62BB-C254-25FA2CEBF7AD}"/>
            </a:ext>
          </a:extLst>
        </p:cNvPr>
        <p:cNvGrpSpPr/>
        <p:nvPr/>
      </p:nvGrpSpPr>
      <p:grpSpPr>
        <a:xfrm>
          <a:off x="0" y="0"/>
          <a:ext cx="0" cy="0"/>
          <a:chOff x="0" y="0"/>
          <a:chExt cx="0" cy="0"/>
        </a:xfrm>
      </p:grpSpPr>
      <p:grpSp>
        <p:nvGrpSpPr>
          <p:cNvPr id="2" name="object 2" descr="Grupo de trabajo">
            <a:extLst>
              <a:ext uri="{FF2B5EF4-FFF2-40B4-BE49-F238E27FC236}">
                <a16:creationId xmlns:a16="http://schemas.microsoft.com/office/drawing/2014/main" id="{427DC351-EE1C-8503-132A-CD8FC7341AB7}"/>
              </a:ext>
            </a:extLst>
          </p:cNvPr>
          <p:cNvGrpSpPr/>
          <p:nvPr/>
        </p:nvGrpSpPr>
        <p:grpSpPr>
          <a:xfrm>
            <a:off x="0" y="0"/>
            <a:ext cx="12192253" cy="6858000"/>
            <a:chOff x="0" y="0"/>
            <a:chExt cx="12192253" cy="6858000"/>
          </a:xfrm>
        </p:grpSpPr>
        <p:sp>
          <p:nvSpPr>
            <p:cNvPr id="3" name="object 3">
              <a:extLst>
                <a:ext uri="{FF2B5EF4-FFF2-40B4-BE49-F238E27FC236}">
                  <a16:creationId xmlns:a16="http://schemas.microsoft.com/office/drawing/2014/main" id="{9117C9A3-3789-86E9-6A5B-751194B302A5}"/>
                </a:ext>
              </a:extLst>
            </p:cNvPr>
            <p:cNvSpPr/>
            <p:nvPr/>
          </p:nvSpPr>
          <p:spPr>
            <a:xfrm>
              <a:off x="0" y="0"/>
              <a:ext cx="12192000" cy="1356360"/>
            </a:xfrm>
            <a:custGeom>
              <a:avLst/>
              <a:gdLst/>
              <a:ahLst/>
              <a:cxnLst/>
              <a:rect l="l" t="t" r="r" b="b"/>
              <a:pathLst>
                <a:path w="12192000" h="1356360">
                  <a:moveTo>
                    <a:pt x="12192000" y="0"/>
                  </a:moveTo>
                  <a:lnTo>
                    <a:pt x="0" y="0"/>
                  </a:lnTo>
                  <a:lnTo>
                    <a:pt x="0" y="1356233"/>
                  </a:lnTo>
                  <a:lnTo>
                    <a:pt x="12192000" y="1356233"/>
                  </a:lnTo>
                  <a:lnTo>
                    <a:pt x="12192000" y="0"/>
                  </a:lnTo>
                  <a:close/>
                </a:path>
              </a:pathLst>
            </a:custGeom>
            <a:solidFill>
              <a:srgbClr val="31B4A8"/>
            </a:solidFill>
          </p:spPr>
          <p:txBody>
            <a:bodyPr wrap="square" lIns="0" tIns="0" rIns="0" bIns="0"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5" name="object 5">
              <a:extLst>
                <a:ext uri="{FF2B5EF4-FFF2-40B4-BE49-F238E27FC236}">
                  <a16:creationId xmlns:a16="http://schemas.microsoft.com/office/drawing/2014/main" id="{F21FD5B2-CC07-62F6-AF18-EF7BC742B990}"/>
                </a:ext>
              </a:extLst>
            </p:cNvPr>
            <p:cNvSpPr/>
            <p:nvPr/>
          </p:nvSpPr>
          <p:spPr>
            <a:xfrm>
              <a:off x="4564633" y="0"/>
              <a:ext cx="7627620" cy="6858000"/>
            </a:xfrm>
            <a:custGeom>
              <a:avLst/>
              <a:gdLst/>
              <a:ahLst/>
              <a:cxnLst/>
              <a:rect l="l" t="t" r="r" b="b"/>
              <a:pathLst>
                <a:path w="7627620" h="6858000">
                  <a:moveTo>
                    <a:pt x="7627365" y="0"/>
                  </a:moveTo>
                  <a:lnTo>
                    <a:pt x="0" y="0"/>
                  </a:lnTo>
                  <a:lnTo>
                    <a:pt x="0" y="6858000"/>
                  </a:lnTo>
                  <a:lnTo>
                    <a:pt x="7627365" y="6858000"/>
                  </a:lnTo>
                  <a:lnTo>
                    <a:pt x="7627365" y="0"/>
                  </a:lnTo>
                  <a:close/>
                </a:path>
              </a:pathLst>
            </a:custGeom>
            <a:solidFill>
              <a:srgbClr val="31B4A8"/>
            </a:solidFill>
          </p:spPr>
          <p:txBody>
            <a:bodyPr wrap="square" lIns="0" tIns="0" rIns="0" bIns="0"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grpSp>
      <p:sp>
        <p:nvSpPr>
          <p:cNvPr id="6" name="object 6">
            <a:extLst>
              <a:ext uri="{FF2B5EF4-FFF2-40B4-BE49-F238E27FC236}">
                <a16:creationId xmlns:a16="http://schemas.microsoft.com/office/drawing/2014/main" id="{4F38E795-5AA3-17D8-83AD-9D8A9930DCFC}"/>
              </a:ext>
            </a:extLst>
          </p:cNvPr>
          <p:cNvSpPr txBox="1">
            <a:spLocks noGrp="1"/>
          </p:cNvSpPr>
          <p:nvPr>
            <p:ph type="body" idx="1"/>
          </p:nvPr>
        </p:nvSpPr>
        <p:spPr>
          <a:xfrm>
            <a:off x="5169159" y="1108193"/>
            <a:ext cx="6438454" cy="2575705"/>
          </a:xfrm>
          <a:prstGeom prst="rect">
            <a:avLst/>
          </a:prstGeom>
        </p:spPr>
        <p:txBody>
          <a:bodyPr vert="horz" wrap="square" lIns="0" tIns="13335" rIns="0" bIns="0" rtlCol="0">
            <a:spAutoFit/>
          </a:bodyPr>
          <a:lstStyle/>
          <a:p>
            <a:pPr marL="12700" marR="5080" algn="ctr">
              <a:lnSpc>
                <a:spcPct val="100000"/>
              </a:lnSpc>
              <a:spcBef>
                <a:spcPts val="105"/>
              </a:spcBef>
            </a:pPr>
            <a:r>
              <a:rPr lang="es-CO" sz="3200" noProof="0" dirty="0"/>
              <a:t>Informe de Seguimiento:</a:t>
            </a:r>
          </a:p>
          <a:p>
            <a:pPr marL="12700" marR="5080" algn="ctr">
              <a:lnSpc>
                <a:spcPct val="100000"/>
              </a:lnSpc>
              <a:spcBef>
                <a:spcPts val="105"/>
              </a:spcBef>
            </a:pPr>
            <a:r>
              <a:rPr lang="es-CO" sz="3200" spc="-10" noProof="0" dirty="0"/>
              <a:t>Plan Estratégico Sectorial – PES</a:t>
            </a:r>
          </a:p>
          <a:p>
            <a:pPr marL="12700" marR="5080" algn="ctr">
              <a:lnSpc>
                <a:spcPct val="100000"/>
              </a:lnSpc>
              <a:spcBef>
                <a:spcPts val="105"/>
              </a:spcBef>
            </a:pPr>
            <a:endParaRPr lang="es-CO" sz="4000" spc="-20" noProof="0" dirty="0"/>
          </a:p>
          <a:p>
            <a:pPr marL="12700" marR="5080" algn="ctr">
              <a:lnSpc>
                <a:spcPct val="100000"/>
              </a:lnSpc>
              <a:spcBef>
                <a:spcPts val="105"/>
              </a:spcBef>
            </a:pPr>
            <a:r>
              <a:rPr lang="es-CO" sz="2800" spc="-20" noProof="0" dirty="0"/>
              <a:t>II Trimestre 2026</a:t>
            </a:r>
          </a:p>
        </p:txBody>
      </p:sp>
      <p:sp>
        <p:nvSpPr>
          <p:cNvPr id="7" name="object 7">
            <a:extLst>
              <a:ext uri="{FF2B5EF4-FFF2-40B4-BE49-F238E27FC236}">
                <a16:creationId xmlns:a16="http://schemas.microsoft.com/office/drawing/2014/main" id="{316DA90C-91DF-3BBB-9F9E-DACD7F38EA94}"/>
              </a:ext>
            </a:extLst>
          </p:cNvPr>
          <p:cNvSpPr txBox="1"/>
          <p:nvPr/>
        </p:nvSpPr>
        <p:spPr>
          <a:xfrm>
            <a:off x="5590059" y="4672502"/>
            <a:ext cx="6043295" cy="689291"/>
          </a:xfrm>
          <a:prstGeom prst="rect">
            <a:avLst/>
          </a:prstGeom>
        </p:spPr>
        <p:txBody>
          <a:bodyPr vert="horz" wrap="square" lIns="0" tIns="12065" rIns="0" bIns="0" rtlCol="0" anchor="t">
            <a:spAutoFit/>
          </a:bodyPr>
          <a:lstStyle/>
          <a:p>
            <a:pPr marL="12700" marR="0" lvl="0" indent="0" algn="ctr" defTabSz="914400" eaLnBrk="1" fontAlgn="auto" latinLnBrk="0" hangingPunct="1">
              <a:lnSpc>
                <a:spcPct val="100000"/>
              </a:lnSpc>
              <a:spcBef>
                <a:spcPts val="95"/>
              </a:spcBef>
              <a:spcAft>
                <a:spcPts val="0"/>
              </a:spcAft>
              <a:buClrTx/>
              <a:buSzTx/>
              <a:buFontTx/>
              <a:buNone/>
              <a:tabLst/>
              <a:defRPr/>
            </a:pPr>
            <a:r>
              <a:rPr kumimoji="0" lang="es-CO" sz="2400" b="1" i="0" u="none" strike="noStrike" kern="0" cap="none" spc="0" normalizeH="0" baseline="0" noProof="0" dirty="0">
                <a:ln>
                  <a:noFill/>
                </a:ln>
                <a:solidFill>
                  <a:srgbClr val="FFFFFF"/>
                </a:solidFill>
                <a:effectLst/>
                <a:uLnTx/>
                <a:uFillTx/>
                <a:latin typeface="Verdana"/>
                <a:cs typeface="Verdana"/>
              </a:rPr>
              <a:t>Oficina</a:t>
            </a:r>
            <a:r>
              <a:rPr kumimoji="0" lang="es-CO" sz="2400" b="1" i="0" u="none" strike="noStrike" kern="0" cap="none" spc="-55" normalizeH="0" baseline="0" noProof="0" dirty="0">
                <a:ln>
                  <a:noFill/>
                </a:ln>
                <a:solidFill>
                  <a:srgbClr val="FFFFFF"/>
                </a:solidFill>
                <a:effectLst/>
                <a:uLnTx/>
                <a:uFillTx/>
                <a:latin typeface="Verdana"/>
                <a:cs typeface="Verdana"/>
              </a:rPr>
              <a:t> </a:t>
            </a:r>
            <a:r>
              <a:rPr kumimoji="0" lang="es-CO" sz="2400" b="1" i="0" u="none" strike="noStrike" kern="0" cap="none" spc="0" normalizeH="0" baseline="0" noProof="0" dirty="0">
                <a:ln>
                  <a:noFill/>
                </a:ln>
                <a:solidFill>
                  <a:srgbClr val="FFFFFF"/>
                </a:solidFill>
                <a:effectLst/>
                <a:uLnTx/>
                <a:uFillTx/>
                <a:latin typeface="Verdana"/>
                <a:cs typeface="Verdana"/>
              </a:rPr>
              <a:t>Asesora</a:t>
            </a:r>
            <a:r>
              <a:rPr kumimoji="0" lang="es-CO" sz="2400" b="1" i="0" u="none" strike="noStrike" kern="0" cap="none" spc="-65" normalizeH="0" baseline="0" noProof="0" dirty="0">
                <a:ln>
                  <a:noFill/>
                </a:ln>
                <a:solidFill>
                  <a:srgbClr val="FFFFFF"/>
                </a:solidFill>
                <a:effectLst/>
                <a:uLnTx/>
                <a:uFillTx/>
                <a:latin typeface="Verdana"/>
                <a:cs typeface="Verdana"/>
              </a:rPr>
              <a:t> </a:t>
            </a:r>
            <a:r>
              <a:rPr kumimoji="0" lang="es-CO" sz="2400" b="1" i="0" u="none" strike="noStrike" kern="0" cap="none" spc="0" normalizeH="0" baseline="0" noProof="0" dirty="0">
                <a:ln>
                  <a:noFill/>
                </a:ln>
                <a:solidFill>
                  <a:srgbClr val="FFFFFF"/>
                </a:solidFill>
                <a:effectLst/>
                <a:uLnTx/>
                <a:uFillTx/>
                <a:latin typeface="Verdana"/>
                <a:cs typeface="Verdana"/>
              </a:rPr>
              <a:t>de</a:t>
            </a:r>
            <a:r>
              <a:rPr kumimoji="0" lang="es-CO" sz="2400" b="1" i="0" u="none" strike="noStrike" kern="0" cap="none" spc="-75" normalizeH="0" baseline="0" noProof="0" dirty="0">
                <a:ln>
                  <a:noFill/>
                </a:ln>
                <a:solidFill>
                  <a:srgbClr val="FFFFFF"/>
                </a:solidFill>
                <a:effectLst/>
                <a:uLnTx/>
                <a:uFillTx/>
                <a:latin typeface="Verdana"/>
                <a:cs typeface="Verdana"/>
              </a:rPr>
              <a:t> </a:t>
            </a:r>
            <a:r>
              <a:rPr kumimoji="0" lang="es-CO" sz="2400" b="1" i="0" u="none" strike="noStrike" kern="0" cap="none" spc="-10" normalizeH="0" baseline="0" noProof="0" dirty="0">
                <a:ln>
                  <a:noFill/>
                </a:ln>
                <a:solidFill>
                  <a:srgbClr val="FFFFFF"/>
                </a:solidFill>
                <a:effectLst/>
                <a:uLnTx/>
                <a:uFillTx/>
                <a:latin typeface="Verdana"/>
                <a:cs typeface="Verdana"/>
              </a:rPr>
              <a:t>Planeación</a:t>
            </a:r>
            <a:endParaRPr kumimoji="0" lang="es-CO" sz="2400" b="1" i="0" u="none" strike="noStrike" kern="0" cap="none" spc="0" normalizeH="0" baseline="0" noProof="0" dirty="0">
              <a:ln>
                <a:noFill/>
              </a:ln>
              <a:solidFill>
                <a:srgbClr val="FFFFFF"/>
              </a:solidFill>
              <a:effectLst/>
              <a:uLnTx/>
              <a:uFillTx/>
              <a:latin typeface="Verdana"/>
            </a:endParaRPr>
          </a:p>
          <a:p>
            <a:pPr marL="12700" algn="ctr">
              <a:defRPr/>
            </a:pPr>
            <a:r>
              <a:rPr lang="es-CO" sz="2000" spc="-10" dirty="0">
                <a:solidFill>
                  <a:srgbClr val="FFFFFF"/>
                </a:solidFill>
                <a:latin typeface="Verdana"/>
                <a:cs typeface="Verdana"/>
              </a:rPr>
              <a:t>Septiembre </a:t>
            </a:r>
            <a:r>
              <a:rPr kumimoji="0" lang="es-CO" sz="2000" b="0" i="0" u="none" strike="noStrike" kern="0" cap="none" spc="-10" normalizeH="0" baseline="0" noProof="0" dirty="0">
                <a:ln>
                  <a:noFill/>
                </a:ln>
                <a:solidFill>
                  <a:srgbClr val="FFFFFF"/>
                </a:solidFill>
                <a:effectLst/>
                <a:uLnTx/>
                <a:uFillTx/>
                <a:latin typeface="Verdana"/>
                <a:cs typeface="Verdana"/>
              </a:rPr>
              <a:t>2026</a:t>
            </a:r>
            <a:endParaRPr kumimoji="0" lang="es-CO" sz="2000" b="0" i="0" u="none" strike="noStrike" kern="0" cap="none" spc="0" normalizeH="0" baseline="0" noProof="0" dirty="0">
              <a:ln>
                <a:noFill/>
              </a:ln>
              <a:solidFill>
                <a:sysClr val="windowText" lastClr="000000"/>
              </a:solidFill>
              <a:effectLst/>
              <a:uLnTx/>
              <a:uFillTx/>
              <a:latin typeface="Verdana"/>
              <a:cs typeface="Verdana"/>
            </a:endParaRPr>
          </a:p>
        </p:txBody>
      </p:sp>
      <p:grpSp>
        <p:nvGrpSpPr>
          <p:cNvPr id="8" name="object 8" descr="Planes Estratégicos">
            <a:extLst>
              <a:ext uri="{FF2B5EF4-FFF2-40B4-BE49-F238E27FC236}">
                <a16:creationId xmlns:a16="http://schemas.microsoft.com/office/drawing/2014/main" id="{06CC4B9E-1E6A-7772-57A7-5A43A4747E59}"/>
              </a:ext>
            </a:extLst>
          </p:cNvPr>
          <p:cNvGrpSpPr/>
          <p:nvPr/>
        </p:nvGrpSpPr>
        <p:grpSpPr>
          <a:xfrm>
            <a:off x="9978745" y="5563308"/>
            <a:ext cx="1944973" cy="1075508"/>
            <a:chOff x="9978745" y="5563308"/>
            <a:chExt cx="1944973" cy="1075508"/>
          </a:xfrm>
        </p:grpSpPr>
        <p:pic>
          <p:nvPicPr>
            <p:cNvPr id="9" name="object 9">
              <a:extLst>
                <a:ext uri="{FF2B5EF4-FFF2-40B4-BE49-F238E27FC236}">
                  <a16:creationId xmlns:a16="http://schemas.microsoft.com/office/drawing/2014/main" id="{AED24976-AD83-C48C-D182-7D40E38191FB}"/>
                </a:ext>
              </a:extLst>
            </p:cNvPr>
            <p:cNvPicPr/>
            <p:nvPr/>
          </p:nvPicPr>
          <p:blipFill>
            <a:blip r:embed="rId2" cstate="print"/>
            <a:stretch>
              <a:fillRect/>
            </a:stretch>
          </p:blipFill>
          <p:spPr>
            <a:xfrm>
              <a:off x="10682701" y="5563308"/>
              <a:ext cx="544429" cy="572770"/>
            </a:xfrm>
            <a:prstGeom prst="rect">
              <a:avLst/>
            </a:prstGeom>
          </p:spPr>
        </p:pic>
        <p:pic>
          <p:nvPicPr>
            <p:cNvPr id="10" name="object 10">
              <a:extLst>
                <a:ext uri="{FF2B5EF4-FFF2-40B4-BE49-F238E27FC236}">
                  <a16:creationId xmlns:a16="http://schemas.microsoft.com/office/drawing/2014/main" id="{BFE9EEB3-5FB4-B6D9-9646-2E935036A76C}"/>
                </a:ext>
              </a:extLst>
            </p:cNvPr>
            <p:cNvPicPr/>
            <p:nvPr/>
          </p:nvPicPr>
          <p:blipFill>
            <a:blip r:embed="rId3" cstate="print"/>
            <a:stretch>
              <a:fillRect/>
            </a:stretch>
          </p:blipFill>
          <p:spPr>
            <a:xfrm>
              <a:off x="9978745" y="6189191"/>
              <a:ext cx="1944973" cy="336912"/>
            </a:xfrm>
            <a:prstGeom prst="rect">
              <a:avLst/>
            </a:prstGeom>
          </p:spPr>
        </p:pic>
        <p:sp>
          <p:nvSpPr>
            <p:cNvPr id="11" name="object 11">
              <a:extLst>
                <a:ext uri="{FF2B5EF4-FFF2-40B4-BE49-F238E27FC236}">
                  <a16:creationId xmlns:a16="http://schemas.microsoft.com/office/drawing/2014/main" id="{B66BC92C-8D7D-450D-9965-3293E898C8F9}"/>
                </a:ext>
              </a:extLst>
            </p:cNvPr>
            <p:cNvSpPr/>
            <p:nvPr/>
          </p:nvSpPr>
          <p:spPr>
            <a:xfrm>
              <a:off x="10684430" y="6593731"/>
              <a:ext cx="267335" cy="45085"/>
            </a:xfrm>
            <a:custGeom>
              <a:avLst/>
              <a:gdLst/>
              <a:ahLst/>
              <a:cxnLst/>
              <a:rect l="l" t="t" r="r" b="b"/>
              <a:pathLst>
                <a:path w="267334" h="45084">
                  <a:moveTo>
                    <a:pt x="267203" y="0"/>
                  </a:moveTo>
                  <a:lnTo>
                    <a:pt x="0" y="0"/>
                  </a:lnTo>
                  <a:lnTo>
                    <a:pt x="0" y="44794"/>
                  </a:lnTo>
                  <a:lnTo>
                    <a:pt x="267203" y="44794"/>
                  </a:lnTo>
                  <a:lnTo>
                    <a:pt x="267203" y="0"/>
                  </a:lnTo>
                  <a:close/>
                </a:path>
              </a:pathLst>
            </a:custGeom>
            <a:solidFill>
              <a:srgbClr val="FDC60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12" name="object 12">
              <a:extLst>
                <a:ext uri="{FF2B5EF4-FFF2-40B4-BE49-F238E27FC236}">
                  <a16:creationId xmlns:a16="http://schemas.microsoft.com/office/drawing/2014/main" id="{1A4AD0D3-2EF8-2D11-B808-1CC859FE4D08}"/>
                </a:ext>
              </a:extLst>
            </p:cNvPr>
            <p:cNvSpPr/>
            <p:nvPr/>
          </p:nvSpPr>
          <p:spPr>
            <a:xfrm>
              <a:off x="10951633" y="6593731"/>
              <a:ext cx="137160" cy="45085"/>
            </a:xfrm>
            <a:custGeom>
              <a:avLst/>
              <a:gdLst/>
              <a:ahLst/>
              <a:cxnLst/>
              <a:rect l="l" t="t" r="r" b="b"/>
              <a:pathLst>
                <a:path w="137159" h="45084">
                  <a:moveTo>
                    <a:pt x="136815" y="0"/>
                  </a:moveTo>
                  <a:lnTo>
                    <a:pt x="0" y="0"/>
                  </a:lnTo>
                  <a:lnTo>
                    <a:pt x="0" y="44794"/>
                  </a:lnTo>
                  <a:lnTo>
                    <a:pt x="136815" y="44794"/>
                  </a:lnTo>
                  <a:lnTo>
                    <a:pt x="136815" y="0"/>
                  </a:lnTo>
                  <a:close/>
                </a:path>
              </a:pathLst>
            </a:custGeom>
            <a:solidFill>
              <a:srgbClr val="21397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13" name="object 13">
              <a:extLst>
                <a:ext uri="{FF2B5EF4-FFF2-40B4-BE49-F238E27FC236}">
                  <a16:creationId xmlns:a16="http://schemas.microsoft.com/office/drawing/2014/main" id="{035F0B90-67B0-CAAD-57F9-9C014D66C530}"/>
                </a:ext>
              </a:extLst>
            </p:cNvPr>
            <p:cNvSpPr/>
            <p:nvPr/>
          </p:nvSpPr>
          <p:spPr>
            <a:xfrm>
              <a:off x="11088449" y="6593731"/>
              <a:ext cx="137160" cy="45085"/>
            </a:xfrm>
            <a:custGeom>
              <a:avLst/>
              <a:gdLst/>
              <a:ahLst/>
              <a:cxnLst/>
              <a:rect l="l" t="t" r="r" b="b"/>
              <a:pathLst>
                <a:path w="137159" h="45084">
                  <a:moveTo>
                    <a:pt x="136815" y="0"/>
                  </a:moveTo>
                  <a:lnTo>
                    <a:pt x="0" y="0"/>
                  </a:lnTo>
                  <a:lnTo>
                    <a:pt x="0" y="44794"/>
                  </a:lnTo>
                  <a:lnTo>
                    <a:pt x="136815" y="44794"/>
                  </a:lnTo>
                  <a:lnTo>
                    <a:pt x="136815" y="0"/>
                  </a:lnTo>
                  <a:close/>
                </a:path>
              </a:pathLst>
            </a:custGeom>
            <a:solidFill>
              <a:srgbClr val="D50E2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grpSp>
      <p:pic>
        <p:nvPicPr>
          <p:cNvPr id="15" name="Imagen 14" descr="Imagen que contiene interior, persona, tabla, computer&#10;&#10;El contenido generado por IA puede ser incorrecto.">
            <a:extLst>
              <a:ext uri="{FF2B5EF4-FFF2-40B4-BE49-F238E27FC236}">
                <a16:creationId xmlns:a16="http://schemas.microsoft.com/office/drawing/2014/main" id="{7560E007-2F20-C1F8-0EF1-17603D93E70E}"/>
              </a:ext>
            </a:extLst>
          </p:cNvPr>
          <p:cNvPicPr>
            <a:picLocks noChangeAspect="1"/>
          </p:cNvPicPr>
          <p:nvPr/>
        </p:nvPicPr>
        <p:blipFill>
          <a:blip r:embed="rId4"/>
          <a:srcRect l="56379" r="-1"/>
          <a:stretch>
            <a:fillRect/>
          </a:stretch>
        </p:blipFill>
        <p:spPr>
          <a:xfrm>
            <a:off x="-231712" y="0"/>
            <a:ext cx="4926791" cy="6858000"/>
          </a:xfrm>
          <a:prstGeom prst="rect">
            <a:avLst/>
          </a:prstGeom>
        </p:spPr>
      </p:pic>
      <p:sp>
        <p:nvSpPr>
          <p:cNvPr id="14" name="Elipse 13">
            <a:extLst>
              <a:ext uri="{FF2B5EF4-FFF2-40B4-BE49-F238E27FC236}">
                <a16:creationId xmlns:a16="http://schemas.microsoft.com/office/drawing/2014/main" id="{AAE5EFA6-49CF-6C2E-2710-A82EA2E078ED}"/>
              </a:ext>
            </a:extLst>
          </p:cNvPr>
          <p:cNvSpPr/>
          <p:nvPr/>
        </p:nvSpPr>
        <p:spPr>
          <a:xfrm>
            <a:off x="7600978" y="216740"/>
            <a:ext cx="842561" cy="842561"/>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3200" b="1" noProof="0" dirty="0">
                <a:solidFill>
                  <a:prstClr val="white"/>
                </a:solidFill>
                <a:latin typeface="Verdana" panose="020B0604030504040204" pitchFamily="34" charset="0"/>
                <a:ea typeface="Verdana" panose="020B0604030504040204" pitchFamily="34" charset="0"/>
                <a:cs typeface="Arial" panose="020B0604020202020204" pitchFamily="34" charset="0"/>
              </a:rPr>
              <a:t>2</a:t>
            </a:r>
            <a:endParaRPr kumimoji="0" lang="es-CO" sz="3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755664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34D56-51CE-848E-C159-0ED7D8049D1F}"/>
            </a:ext>
          </a:extLst>
        </p:cNvPr>
        <p:cNvGrpSpPr/>
        <p:nvPr/>
      </p:nvGrpSpPr>
      <p:grpSpPr>
        <a:xfrm>
          <a:off x="0" y="0"/>
          <a:ext cx="0" cy="0"/>
          <a:chOff x="0" y="0"/>
          <a:chExt cx="0" cy="0"/>
        </a:xfrm>
      </p:grpSpPr>
      <p:sp>
        <p:nvSpPr>
          <p:cNvPr id="3" name="AutoShape 7">
            <a:extLst>
              <a:ext uri="{FF2B5EF4-FFF2-40B4-BE49-F238E27FC236}">
                <a16:creationId xmlns:a16="http://schemas.microsoft.com/office/drawing/2014/main" id="{C112D678-8633-BE07-D423-29521FC3B754}"/>
              </a:ext>
              <a:ext uri="{C183D7F6-B498-43B3-948B-1728B52AA6E4}">
                <adec:decorative xmlns:adec="http://schemas.microsoft.com/office/drawing/2017/decorative" val="1"/>
              </a:ext>
            </a:extLst>
          </p:cNvPr>
          <p:cNvSpPr/>
          <p:nvPr/>
        </p:nvSpPr>
        <p:spPr>
          <a:xfrm rot="-5400000">
            <a:off x="3717484" y="4211180"/>
            <a:ext cx="1008655" cy="394273"/>
          </a:xfrm>
          <a:prstGeom prst="rect">
            <a:avLst/>
          </a:prstGeom>
          <a:solidFill>
            <a:srgbClr val="3EDAD8">
              <a:alpha val="24706"/>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4" name="AutoShape 8">
            <a:extLst>
              <a:ext uri="{FF2B5EF4-FFF2-40B4-BE49-F238E27FC236}">
                <a16:creationId xmlns:a16="http://schemas.microsoft.com/office/drawing/2014/main" id="{3AA8D9C1-DFC5-A2A7-4B31-AD0DB5D5D642}"/>
              </a:ext>
              <a:ext uri="{C183D7F6-B498-43B3-948B-1728B52AA6E4}">
                <adec:decorative xmlns:adec="http://schemas.microsoft.com/office/drawing/2017/decorative" val="1"/>
              </a:ext>
            </a:extLst>
          </p:cNvPr>
          <p:cNvSpPr/>
          <p:nvPr/>
        </p:nvSpPr>
        <p:spPr>
          <a:xfrm>
            <a:off x="4200271" y="4843344"/>
            <a:ext cx="1008655" cy="394273"/>
          </a:xfrm>
          <a:prstGeom prst="rect">
            <a:avLst/>
          </a:prstGeom>
          <a:solidFill>
            <a:srgbClr val="3EDAD8">
              <a:alpha val="24706"/>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5" name="Freeform 9">
            <a:extLst>
              <a:ext uri="{FF2B5EF4-FFF2-40B4-BE49-F238E27FC236}">
                <a16:creationId xmlns:a16="http://schemas.microsoft.com/office/drawing/2014/main" id="{A6DFFF36-9899-ECDA-28BF-665C3056FD80}"/>
              </a:ext>
              <a:ext uri="{C183D7F6-B498-43B3-948B-1728B52AA6E4}">
                <adec:decorative xmlns:adec="http://schemas.microsoft.com/office/drawing/2017/decorative" val="1"/>
              </a:ext>
            </a:extLst>
          </p:cNvPr>
          <p:cNvSpPr/>
          <p:nvPr/>
        </p:nvSpPr>
        <p:spPr>
          <a:xfrm>
            <a:off x="4950219" y="4850200"/>
            <a:ext cx="394273" cy="394273"/>
          </a:xfrm>
          <a:custGeom>
            <a:avLst/>
            <a:gdLst/>
            <a:ahLst/>
            <a:cxnLst/>
            <a:rect l="l" t="t" r="r" b="b"/>
            <a:pathLst>
              <a:path w="591410" h="591410">
                <a:moveTo>
                  <a:pt x="0" y="0"/>
                </a:moveTo>
                <a:lnTo>
                  <a:pt x="591409" y="0"/>
                </a:lnTo>
                <a:lnTo>
                  <a:pt x="591409" y="591410"/>
                </a:lnTo>
                <a:lnTo>
                  <a:pt x="0" y="59141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6" name="TextBox 10">
            <a:extLst>
              <a:ext uri="{FF2B5EF4-FFF2-40B4-BE49-F238E27FC236}">
                <a16:creationId xmlns:a16="http://schemas.microsoft.com/office/drawing/2014/main" id="{0442F3C1-5CBB-1A86-88B5-469CB0605DF9}"/>
              </a:ext>
            </a:extLst>
          </p:cNvPr>
          <p:cNvSpPr txBox="1"/>
          <p:nvPr/>
        </p:nvSpPr>
        <p:spPr>
          <a:xfrm>
            <a:off x="5004313" y="4878523"/>
            <a:ext cx="286083" cy="292644"/>
          </a:xfrm>
          <a:prstGeom prst="rect">
            <a:avLst/>
          </a:prstGeom>
        </p:spPr>
        <p:txBody>
          <a:bodyPr lIns="0" tIns="0" rIns="0" bIns="0" rtlCol="0" anchor="t">
            <a:spAutoFit/>
          </a:bodyPr>
          <a:lstStyle/>
          <a:p>
            <a:pPr marL="0" marR="0" lvl="0" indent="0" algn="ctr" defTabSz="609630" rtl="0" eaLnBrk="1" fontAlgn="auto" latinLnBrk="0" hangingPunct="1">
              <a:lnSpc>
                <a:spcPts val="2592"/>
              </a:lnSpc>
              <a:spcBef>
                <a:spcPts val="0"/>
              </a:spcBef>
              <a:spcAft>
                <a:spcPts val="0"/>
              </a:spcAft>
              <a:buClrTx/>
              <a:buSzTx/>
              <a:buFontTx/>
              <a:buNone/>
              <a:tabLst/>
              <a:defRPr/>
            </a:pPr>
            <a:r>
              <a:rPr kumimoji="0" lang="es-CO" sz="16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4</a:t>
            </a:r>
          </a:p>
        </p:txBody>
      </p:sp>
      <p:sp>
        <p:nvSpPr>
          <p:cNvPr id="7" name="Freeform 11">
            <a:extLst>
              <a:ext uri="{FF2B5EF4-FFF2-40B4-BE49-F238E27FC236}">
                <a16:creationId xmlns:a16="http://schemas.microsoft.com/office/drawing/2014/main" id="{B13FBE1D-747C-6439-419C-057AEFB709FC}"/>
              </a:ext>
              <a:ext uri="{C183D7F6-B498-43B3-948B-1728B52AA6E4}">
                <adec:decorative xmlns:adec="http://schemas.microsoft.com/office/drawing/2017/decorative" val="1"/>
              </a:ext>
            </a:extLst>
          </p:cNvPr>
          <p:cNvSpPr/>
          <p:nvPr/>
        </p:nvSpPr>
        <p:spPr>
          <a:xfrm>
            <a:off x="3863046" y="4681414"/>
            <a:ext cx="717529" cy="717529"/>
          </a:xfrm>
          <a:custGeom>
            <a:avLst/>
            <a:gdLst/>
            <a:ahLst/>
            <a:cxnLst/>
            <a:rect l="l" t="t" r="r" b="b"/>
            <a:pathLst>
              <a:path w="1076293" h="1076293">
                <a:moveTo>
                  <a:pt x="0" y="0"/>
                </a:moveTo>
                <a:lnTo>
                  <a:pt x="1076292" y="0"/>
                </a:lnTo>
                <a:lnTo>
                  <a:pt x="1076292" y="1076292"/>
                </a:lnTo>
                <a:lnTo>
                  <a:pt x="0" y="10762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8" name="AutoShape 12">
            <a:extLst>
              <a:ext uri="{FF2B5EF4-FFF2-40B4-BE49-F238E27FC236}">
                <a16:creationId xmlns:a16="http://schemas.microsoft.com/office/drawing/2014/main" id="{D868474C-501B-0EB4-4121-DE8FFF74EFB9}"/>
              </a:ext>
              <a:ext uri="{C183D7F6-B498-43B3-948B-1728B52AA6E4}">
                <adec:decorative xmlns:adec="http://schemas.microsoft.com/office/drawing/2017/decorative" val="1"/>
              </a:ext>
            </a:extLst>
          </p:cNvPr>
          <p:cNvSpPr/>
          <p:nvPr/>
        </p:nvSpPr>
        <p:spPr>
          <a:xfrm rot="-5400000">
            <a:off x="2806820" y="3182843"/>
            <a:ext cx="1008655" cy="394273"/>
          </a:xfrm>
          <a:prstGeom prst="rect">
            <a:avLst/>
          </a:prstGeom>
          <a:solidFill>
            <a:srgbClr val="37C9EF">
              <a:alpha val="24706"/>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9" name="AutoShape 13">
            <a:extLst>
              <a:ext uri="{FF2B5EF4-FFF2-40B4-BE49-F238E27FC236}">
                <a16:creationId xmlns:a16="http://schemas.microsoft.com/office/drawing/2014/main" id="{1077EE68-F2C6-2711-1076-690E9A83686B}"/>
              </a:ext>
              <a:ext uri="{C183D7F6-B498-43B3-948B-1728B52AA6E4}">
                <adec:decorative xmlns:adec="http://schemas.microsoft.com/office/drawing/2017/decorative" val="1"/>
              </a:ext>
            </a:extLst>
          </p:cNvPr>
          <p:cNvSpPr/>
          <p:nvPr/>
        </p:nvSpPr>
        <p:spPr>
          <a:xfrm>
            <a:off x="3213157" y="3808482"/>
            <a:ext cx="1008655" cy="394273"/>
          </a:xfrm>
          <a:prstGeom prst="rect">
            <a:avLst/>
          </a:prstGeom>
          <a:solidFill>
            <a:srgbClr val="37C9EF">
              <a:alpha val="24706"/>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Freeform 14">
            <a:extLst>
              <a:ext uri="{FF2B5EF4-FFF2-40B4-BE49-F238E27FC236}">
                <a16:creationId xmlns:a16="http://schemas.microsoft.com/office/drawing/2014/main" id="{E2ECF46A-F706-129D-FCAF-94C6D02A952C}"/>
              </a:ext>
              <a:ext uri="{C183D7F6-B498-43B3-948B-1728B52AA6E4}">
                <adec:decorative xmlns:adec="http://schemas.microsoft.com/office/drawing/2017/decorative" val="1"/>
              </a:ext>
            </a:extLst>
          </p:cNvPr>
          <p:cNvSpPr/>
          <p:nvPr/>
        </p:nvSpPr>
        <p:spPr>
          <a:xfrm>
            <a:off x="4028781" y="3799619"/>
            <a:ext cx="394273" cy="394273"/>
          </a:xfrm>
          <a:custGeom>
            <a:avLst/>
            <a:gdLst/>
            <a:ahLst/>
            <a:cxnLst/>
            <a:rect l="l" t="t" r="r" b="b"/>
            <a:pathLst>
              <a:path w="591410" h="591410">
                <a:moveTo>
                  <a:pt x="0" y="0"/>
                </a:moveTo>
                <a:lnTo>
                  <a:pt x="591410" y="0"/>
                </a:lnTo>
                <a:lnTo>
                  <a:pt x="591410" y="591410"/>
                </a:lnTo>
                <a:lnTo>
                  <a:pt x="0" y="59141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1" name="TextBox 15">
            <a:extLst>
              <a:ext uri="{FF2B5EF4-FFF2-40B4-BE49-F238E27FC236}">
                <a16:creationId xmlns:a16="http://schemas.microsoft.com/office/drawing/2014/main" id="{B46C36F1-2214-3FDA-AB42-1CD67B302983}"/>
              </a:ext>
            </a:extLst>
          </p:cNvPr>
          <p:cNvSpPr txBox="1"/>
          <p:nvPr/>
        </p:nvSpPr>
        <p:spPr>
          <a:xfrm>
            <a:off x="4083766" y="3815065"/>
            <a:ext cx="286083" cy="292644"/>
          </a:xfrm>
          <a:prstGeom prst="rect">
            <a:avLst/>
          </a:prstGeom>
        </p:spPr>
        <p:txBody>
          <a:bodyPr lIns="0" tIns="0" rIns="0" bIns="0" rtlCol="0" anchor="t">
            <a:spAutoFit/>
          </a:bodyPr>
          <a:lstStyle/>
          <a:p>
            <a:pPr marL="0" marR="0" lvl="0" indent="0" algn="ctr" defTabSz="609630" rtl="0" eaLnBrk="1" fontAlgn="auto" latinLnBrk="0" hangingPunct="1">
              <a:lnSpc>
                <a:spcPts val="2592"/>
              </a:lnSpc>
              <a:spcBef>
                <a:spcPts val="0"/>
              </a:spcBef>
              <a:spcAft>
                <a:spcPts val="0"/>
              </a:spcAft>
              <a:buClrTx/>
              <a:buSzTx/>
              <a:buFontTx/>
              <a:buNone/>
              <a:tabLst/>
              <a:defRPr/>
            </a:pPr>
            <a:r>
              <a:rPr kumimoji="0" lang="es-CO" sz="16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3</a:t>
            </a:r>
          </a:p>
        </p:txBody>
      </p:sp>
      <p:sp>
        <p:nvSpPr>
          <p:cNvPr id="12" name="Freeform 16">
            <a:extLst>
              <a:ext uri="{FF2B5EF4-FFF2-40B4-BE49-F238E27FC236}">
                <a16:creationId xmlns:a16="http://schemas.microsoft.com/office/drawing/2014/main" id="{135FFF57-3672-72AE-05A8-8E8E3897C3D7}"/>
              </a:ext>
              <a:ext uri="{C183D7F6-B498-43B3-948B-1728B52AA6E4}">
                <adec:decorative xmlns:adec="http://schemas.microsoft.com/office/drawing/2017/decorative" val="1"/>
              </a:ext>
            </a:extLst>
          </p:cNvPr>
          <p:cNvSpPr/>
          <p:nvPr/>
        </p:nvSpPr>
        <p:spPr>
          <a:xfrm>
            <a:off x="2951402" y="3635940"/>
            <a:ext cx="717529" cy="717529"/>
          </a:xfrm>
          <a:custGeom>
            <a:avLst/>
            <a:gdLst/>
            <a:ahLst/>
            <a:cxnLst/>
            <a:rect l="l" t="t" r="r" b="b"/>
            <a:pathLst>
              <a:path w="1076293" h="1076293">
                <a:moveTo>
                  <a:pt x="0" y="0"/>
                </a:moveTo>
                <a:lnTo>
                  <a:pt x="1076293" y="0"/>
                </a:lnTo>
                <a:lnTo>
                  <a:pt x="1076293" y="1076292"/>
                </a:lnTo>
                <a:lnTo>
                  <a:pt x="0" y="107629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AutoShape 17">
            <a:extLst>
              <a:ext uri="{FF2B5EF4-FFF2-40B4-BE49-F238E27FC236}">
                <a16:creationId xmlns:a16="http://schemas.microsoft.com/office/drawing/2014/main" id="{D79993B5-1DDB-1BA4-7D94-CD51130AEBA4}"/>
              </a:ext>
              <a:ext uri="{C183D7F6-B498-43B3-948B-1728B52AA6E4}">
                <adec:decorative xmlns:adec="http://schemas.microsoft.com/office/drawing/2017/decorative" val="1"/>
              </a:ext>
            </a:extLst>
          </p:cNvPr>
          <p:cNvSpPr/>
          <p:nvPr/>
        </p:nvSpPr>
        <p:spPr>
          <a:xfrm rot="-5400000">
            <a:off x="1905888" y="2225004"/>
            <a:ext cx="1008655" cy="394273"/>
          </a:xfrm>
          <a:prstGeom prst="rect">
            <a:avLst/>
          </a:prstGeom>
          <a:solidFill>
            <a:srgbClr val="2C92D5">
              <a:alpha val="24706"/>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4" name="AutoShape 18">
            <a:extLst>
              <a:ext uri="{FF2B5EF4-FFF2-40B4-BE49-F238E27FC236}">
                <a16:creationId xmlns:a16="http://schemas.microsoft.com/office/drawing/2014/main" id="{E7959688-D4AE-9CE2-4B61-67E5DAAFA948}"/>
              </a:ext>
              <a:ext uri="{C183D7F6-B498-43B3-948B-1728B52AA6E4}">
                <adec:decorative xmlns:adec="http://schemas.microsoft.com/office/drawing/2017/decorative" val="1"/>
              </a:ext>
            </a:extLst>
          </p:cNvPr>
          <p:cNvSpPr/>
          <p:nvPr/>
        </p:nvSpPr>
        <p:spPr>
          <a:xfrm>
            <a:off x="2292452" y="2764891"/>
            <a:ext cx="1008655" cy="394273"/>
          </a:xfrm>
          <a:prstGeom prst="rect">
            <a:avLst/>
          </a:prstGeom>
          <a:solidFill>
            <a:srgbClr val="2C92D5">
              <a:alpha val="21961"/>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5" name="Freeform 19">
            <a:extLst>
              <a:ext uri="{FF2B5EF4-FFF2-40B4-BE49-F238E27FC236}">
                <a16:creationId xmlns:a16="http://schemas.microsoft.com/office/drawing/2014/main" id="{447D4321-85C3-BAD1-A5E7-5AE374FD0200}"/>
              </a:ext>
              <a:ext uri="{C183D7F6-B498-43B3-948B-1728B52AA6E4}">
                <adec:decorative xmlns:adec="http://schemas.microsoft.com/office/drawing/2017/decorative" val="1"/>
              </a:ext>
            </a:extLst>
          </p:cNvPr>
          <p:cNvSpPr/>
          <p:nvPr/>
        </p:nvSpPr>
        <p:spPr>
          <a:xfrm>
            <a:off x="3114011" y="2763312"/>
            <a:ext cx="394273" cy="394273"/>
          </a:xfrm>
          <a:custGeom>
            <a:avLst/>
            <a:gdLst/>
            <a:ahLst/>
            <a:cxnLst/>
            <a:rect l="l" t="t" r="r" b="b"/>
            <a:pathLst>
              <a:path w="591410" h="591410">
                <a:moveTo>
                  <a:pt x="0" y="0"/>
                </a:moveTo>
                <a:lnTo>
                  <a:pt x="591410" y="0"/>
                </a:lnTo>
                <a:lnTo>
                  <a:pt x="591410" y="591410"/>
                </a:lnTo>
                <a:lnTo>
                  <a:pt x="0" y="59141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6" name="TextBox 20">
            <a:extLst>
              <a:ext uri="{FF2B5EF4-FFF2-40B4-BE49-F238E27FC236}">
                <a16:creationId xmlns:a16="http://schemas.microsoft.com/office/drawing/2014/main" id="{AEE948B7-1949-057E-D7D8-27D12D8951CD}"/>
              </a:ext>
            </a:extLst>
          </p:cNvPr>
          <p:cNvSpPr txBox="1"/>
          <p:nvPr/>
        </p:nvSpPr>
        <p:spPr>
          <a:xfrm>
            <a:off x="3167126" y="2786070"/>
            <a:ext cx="286083" cy="292644"/>
          </a:xfrm>
          <a:prstGeom prst="rect">
            <a:avLst/>
          </a:prstGeom>
        </p:spPr>
        <p:txBody>
          <a:bodyPr lIns="0" tIns="0" rIns="0" bIns="0" rtlCol="0" anchor="t">
            <a:spAutoFit/>
          </a:bodyPr>
          <a:lstStyle/>
          <a:p>
            <a:pPr marL="0" marR="0" lvl="0" indent="0" algn="ctr" defTabSz="609630" rtl="0" eaLnBrk="1" fontAlgn="auto" latinLnBrk="0" hangingPunct="1">
              <a:lnSpc>
                <a:spcPts val="2592"/>
              </a:lnSpc>
              <a:spcBef>
                <a:spcPts val="0"/>
              </a:spcBef>
              <a:spcAft>
                <a:spcPts val="0"/>
              </a:spcAft>
              <a:buClrTx/>
              <a:buSzTx/>
              <a:buFontTx/>
              <a:buNone/>
              <a:tabLst/>
              <a:defRPr/>
            </a:pPr>
            <a:r>
              <a:rPr kumimoji="0" lang="es-CO" sz="16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2</a:t>
            </a:r>
          </a:p>
        </p:txBody>
      </p:sp>
      <p:sp>
        <p:nvSpPr>
          <p:cNvPr id="17" name="Freeform 21">
            <a:extLst>
              <a:ext uri="{FF2B5EF4-FFF2-40B4-BE49-F238E27FC236}">
                <a16:creationId xmlns:a16="http://schemas.microsoft.com/office/drawing/2014/main" id="{4FAB229F-FF10-3874-4EE0-EA5E84AAF95F}"/>
              </a:ext>
              <a:ext uri="{C183D7F6-B498-43B3-948B-1728B52AA6E4}">
                <adec:decorative xmlns:adec="http://schemas.microsoft.com/office/drawing/2017/decorative" val="1"/>
              </a:ext>
            </a:extLst>
          </p:cNvPr>
          <p:cNvSpPr/>
          <p:nvPr/>
        </p:nvSpPr>
        <p:spPr>
          <a:xfrm>
            <a:off x="2026050" y="2584050"/>
            <a:ext cx="717529" cy="717529"/>
          </a:xfrm>
          <a:custGeom>
            <a:avLst/>
            <a:gdLst/>
            <a:ahLst/>
            <a:cxnLst/>
            <a:rect l="l" t="t" r="r" b="b"/>
            <a:pathLst>
              <a:path w="1076293" h="1076293">
                <a:moveTo>
                  <a:pt x="0" y="0"/>
                </a:moveTo>
                <a:lnTo>
                  <a:pt x="1076293" y="0"/>
                </a:lnTo>
                <a:lnTo>
                  <a:pt x="1076293" y="1076292"/>
                </a:lnTo>
                <a:lnTo>
                  <a:pt x="0" y="10762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8" name="AutoShape 22">
            <a:extLst>
              <a:ext uri="{FF2B5EF4-FFF2-40B4-BE49-F238E27FC236}">
                <a16:creationId xmlns:a16="http://schemas.microsoft.com/office/drawing/2014/main" id="{BC801D4C-24CC-6A12-3539-BF694CDD34FB}"/>
              </a:ext>
              <a:ext uri="{C183D7F6-B498-43B3-948B-1728B52AA6E4}">
                <adec:decorative xmlns:adec="http://schemas.microsoft.com/office/drawing/2017/decorative" val="1"/>
              </a:ext>
            </a:extLst>
          </p:cNvPr>
          <p:cNvSpPr/>
          <p:nvPr/>
        </p:nvSpPr>
        <p:spPr>
          <a:xfrm>
            <a:off x="1401562" y="1818976"/>
            <a:ext cx="1008655" cy="394273"/>
          </a:xfrm>
          <a:prstGeom prst="rect">
            <a:avLst/>
          </a:prstGeom>
          <a:solidFill>
            <a:srgbClr val="13538A">
              <a:alpha val="21961"/>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9" name="Freeform 23">
            <a:extLst>
              <a:ext uri="{FF2B5EF4-FFF2-40B4-BE49-F238E27FC236}">
                <a16:creationId xmlns:a16="http://schemas.microsoft.com/office/drawing/2014/main" id="{4205183E-F46B-3F4A-2915-36A334E6B441}"/>
              </a:ext>
              <a:ext uri="{C183D7F6-B498-43B3-948B-1728B52AA6E4}">
                <adec:decorative xmlns:adec="http://schemas.microsoft.com/office/drawing/2017/decorative" val="1"/>
              </a:ext>
            </a:extLst>
          </p:cNvPr>
          <p:cNvSpPr/>
          <p:nvPr/>
        </p:nvSpPr>
        <p:spPr>
          <a:xfrm>
            <a:off x="2213080" y="1808555"/>
            <a:ext cx="394273" cy="394273"/>
          </a:xfrm>
          <a:custGeom>
            <a:avLst/>
            <a:gdLst/>
            <a:ahLst/>
            <a:cxnLst/>
            <a:rect l="l" t="t" r="r" b="b"/>
            <a:pathLst>
              <a:path w="591410" h="591410">
                <a:moveTo>
                  <a:pt x="0" y="0"/>
                </a:moveTo>
                <a:lnTo>
                  <a:pt x="591410" y="0"/>
                </a:lnTo>
                <a:lnTo>
                  <a:pt x="591410" y="591410"/>
                </a:lnTo>
                <a:lnTo>
                  <a:pt x="0" y="5914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20" name="TextBox 24">
            <a:extLst>
              <a:ext uri="{FF2B5EF4-FFF2-40B4-BE49-F238E27FC236}">
                <a16:creationId xmlns:a16="http://schemas.microsoft.com/office/drawing/2014/main" id="{12C1A140-772F-4F8C-E69B-8DF74E7E278C}"/>
              </a:ext>
            </a:extLst>
          </p:cNvPr>
          <p:cNvSpPr txBox="1"/>
          <p:nvPr/>
        </p:nvSpPr>
        <p:spPr>
          <a:xfrm>
            <a:off x="2267176" y="1815110"/>
            <a:ext cx="286083" cy="292644"/>
          </a:xfrm>
          <a:prstGeom prst="rect">
            <a:avLst/>
          </a:prstGeom>
        </p:spPr>
        <p:txBody>
          <a:bodyPr lIns="0" tIns="0" rIns="0" bIns="0" rtlCol="0" anchor="t">
            <a:spAutoFit/>
          </a:bodyPr>
          <a:lstStyle/>
          <a:p>
            <a:pPr marL="0" marR="0" lvl="0" indent="0" algn="ctr" defTabSz="609630" rtl="0" eaLnBrk="1" fontAlgn="auto" latinLnBrk="0" hangingPunct="1">
              <a:lnSpc>
                <a:spcPts val="2592"/>
              </a:lnSpc>
              <a:spcBef>
                <a:spcPts val="0"/>
              </a:spcBef>
              <a:spcAft>
                <a:spcPts val="0"/>
              </a:spcAft>
              <a:buClrTx/>
              <a:buSzTx/>
              <a:buFontTx/>
              <a:buNone/>
              <a:tabLst/>
              <a:defRPr/>
            </a:pPr>
            <a:r>
              <a:rPr kumimoji="0" lang="es-CO" sz="16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1</a:t>
            </a:r>
          </a:p>
        </p:txBody>
      </p:sp>
      <p:sp>
        <p:nvSpPr>
          <p:cNvPr id="21" name="Freeform 25">
            <a:extLst>
              <a:ext uri="{FF2B5EF4-FFF2-40B4-BE49-F238E27FC236}">
                <a16:creationId xmlns:a16="http://schemas.microsoft.com/office/drawing/2014/main" id="{4A837619-6FE6-D9DD-174A-477DCA7EBEDD}"/>
              </a:ext>
              <a:ext uri="{C183D7F6-B498-43B3-948B-1728B52AA6E4}">
                <adec:decorative xmlns:adec="http://schemas.microsoft.com/office/drawing/2017/decorative" val="1"/>
              </a:ext>
            </a:extLst>
          </p:cNvPr>
          <p:cNvSpPr/>
          <p:nvPr/>
        </p:nvSpPr>
        <p:spPr>
          <a:xfrm>
            <a:off x="988082" y="1631134"/>
            <a:ext cx="717529" cy="717529"/>
          </a:xfrm>
          <a:custGeom>
            <a:avLst/>
            <a:gdLst/>
            <a:ahLst/>
            <a:cxnLst/>
            <a:rect l="l" t="t" r="r" b="b"/>
            <a:pathLst>
              <a:path w="1076293" h="1076293">
                <a:moveTo>
                  <a:pt x="0" y="0"/>
                </a:moveTo>
                <a:lnTo>
                  <a:pt x="1076293" y="0"/>
                </a:lnTo>
                <a:lnTo>
                  <a:pt x="1076293" y="1076292"/>
                </a:lnTo>
                <a:lnTo>
                  <a:pt x="0" y="107629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grpSp>
        <p:nvGrpSpPr>
          <p:cNvPr id="22" name="Group 26">
            <a:extLst>
              <a:ext uri="{FF2B5EF4-FFF2-40B4-BE49-F238E27FC236}">
                <a16:creationId xmlns:a16="http://schemas.microsoft.com/office/drawing/2014/main" id="{D0082506-8E37-6AD3-83A1-57B924A65A0B}"/>
              </a:ext>
            </a:extLst>
          </p:cNvPr>
          <p:cNvGrpSpPr/>
          <p:nvPr/>
        </p:nvGrpSpPr>
        <p:grpSpPr>
          <a:xfrm>
            <a:off x="2733272" y="1816110"/>
            <a:ext cx="4775200" cy="625560"/>
            <a:chOff x="0" y="-114300"/>
            <a:chExt cx="9107960" cy="1251121"/>
          </a:xfrm>
        </p:grpSpPr>
        <p:sp>
          <p:nvSpPr>
            <p:cNvPr id="28" name="TextBox 27">
              <a:extLst>
                <a:ext uri="{FF2B5EF4-FFF2-40B4-BE49-F238E27FC236}">
                  <a16:creationId xmlns:a16="http://schemas.microsoft.com/office/drawing/2014/main" id="{819C9C17-FEFF-7339-E197-18F3C9BDB182}"/>
                </a:ext>
              </a:extLst>
            </p:cNvPr>
            <p:cNvSpPr txBox="1"/>
            <p:nvPr/>
          </p:nvSpPr>
          <p:spPr>
            <a:xfrm>
              <a:off x="0" y="735299"/>
              <a:ext cx="8311631" cy="401522"/>
            </a:xfrm>
            <a:prstGeom prst="rect">
              <a:avLst/>
            </a:prstGeom>
          </p:spPr>
          <p:txBody>
            <a:bodyPr lIns="0" tIns="0" rIns="0" bIns="0" rtlCol="0" anchor="t">
              <a:spAutoFit/>
            </a:bodyPr>
            <a:lstStyle/>
            <a:p>
              <a:pPr marL="0" marR="0" lvl="0" indent="0" algn="l" defTabSz="609630" rtl="0" eaLnBrk="1" fontAlgn="auto" latinLnBrk="0" hangingPunct="1">
                <a:lnSpc>
                  <a:spcPts val="1691"/>
                </a:lnSpc>
                <a:spcBef>
                  <a:spcPts val="0"/>
                </a:spcBef>
                <a:spcAft>
                  <a:spcPts val="0"/>
                </a:spcAft>
                <a:buClrTx/>
                <a:buSzTx/>
                <a:buFontTx/>
                <a:buNone/>
                <a:tabLst/>
                <a:defRPr/>
              </a:pPr>
              <a:r>
                <a:rPr kumimoji="0" lang="es-CO" sz="1200" b="1" i="0" u="none" strike="noStrike" kern="1200" cap="none" spc="0"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2. </a:t>
              </a:r>
              <a:r>
                <a:rPr kumimoji="0" lang="es-CO" sz="1200" b="0" i="0" u="none" strike="noStrike" kern="1200" cap="none" spc="0"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Seguridad humana y justicia social</a:t>
              </a:r>
              <a:r>
                <a:rPr kumimoji="0" lang="es-CO" sz="1200" b="0" i="0" u="none" strike="noStrike" kern="1200" cap="none" spc="48"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a:t>
              </a:r>
            </a:p>
          </p:txBody>
        </p:sp>
        <p:sp>
          <p:nvSpPr>
            <p:cNvPr id="29" name="TextBox 28">
              <a:extLst>
                <a:ext uri="{FF2B5EF4-FFF2-40B4-BE49-F238E27FC236}">
                  <a16:creationId xmlns:a16="http://schemas.microsoft.com/office/drawing/2014/main" id="{1F53A608-6BC2-C69A-71E6-91050E1AF6D5}"/>
                </a:ext>
              </a:extLst>
            </p:cNvPr>
            <p:cNvSpPr txBox="1"/>
            <p:nvPr/>
          </p:nvSpPr>
          <p:spPr>
            <a:xfrm>
              <a:off x="0" y="-114300"/>
              <a:ext cx="9107960" cy="492442"/>
            </a:xfrm>
            <a:prstGeom prst="rect">
              <a:avLst/>
            </a:prstGeom>
          </p:spPr>
          <p:txBody>
            <a:bodyPr wrap="square" lIns="0" tIns="0" rIns="0" bIns="0" rtlCol="0" anchor="t">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Eje transformacional </a:t>
              </a:r>
              <a:r>
                <a:rPr kumimoji="0" lang="es-CO" sz="1600" b="0" i="0" u="none" strike="noStrike" kern="1200" cap="none" spc="0"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(1 de 5): </a:t>
              </a:r>
            </a:p>
          </p:txBody>
        </p:sp>
      </p:grpSp>
      <p:grpSp>
        <p:nvGrpSpPr>
          <p:cNvPr id="30" name="Group 32">
            <a:extLst>
              <a:ext uri="{FF2B5EF4-FFF2-40B4-BE49-F238E27FC236}">
                <a16:creationId xmlns:a16="http://schemas.microsoft.com/office/drawing/2014/main" id="{0F63B8C4-3EAB-B9B9-7383-5719B314E224}"/>
              </a:ext>
            </a:extLst>
          </p:cNvPr>
          <p:cNvGrpSpPr/>
          <p:nvPr/>
        </p:nvGrpSpPr>
        <p:grpSpPr>
          <a:xfrm>
            <a:off x="4519843" y="3612125"/>
            <a:ext cx="6596375" cy="757301"/>
            <a:chOff x="0" y="-114300"/>
            <a:chExt cx="9427180" cy="1514604"/>
          </a:xfrm>
        </p:grpSpPr>
        <p:sp>
          <p:nvSpPr>
            <p:cNvPr id="31" name="TextBox 33">
              <a:extLst>
                <a:ext uri="{FF2B5EF4-FFF2-40B4-BE49-F238E27FC236}">
                  <a16:creationId xmlns:a16="http://schemas.microsoft.com/office/drawing/2014/main" id="{0AC9A295-964E-46DC-C465-4515949BCA2C}"/>
                </a:ext>
              </a:extLst>
            </p:cNvPr>
            <p:cNvSpPr txBox="1"/>
            <p:nvPr/>
          </p:nvSpPr>
          <p:spPr>
            <a:xfrm>
              <a:off x="0" y="661639"/>
              <a:ext cx="9427180" cy="738665"/>
            </a:xfrm>
            <a:prstGeom prst="rect">
              <a:avLst/>
            </a:prstGeom>
          </p:spPr>
          <p:txBody>
            <a:bodyPr lIns="0" tIns="0" rIns="0" bIns="0" rtlCol="0" anchor="t">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srgbClr val="191919"/>
                  </a:solidFill>
                  <a:effectLst/>
                  <a:uLnTx/>
                  <a:uFillTx/>
                  <a:latin typeface="Verdana" panose="020B0604030504040204" pitchFamily="34" charset="0"/>
                  <a:ea typeface="Verdana" panose="020B0604030504040204" pitchFamily="34" charset="0"/>
                </a:rPr>
                <a:t>1. </a:t>
              </a:r>
              <a:r>
                <a:rPr kumimoji="0" lang="es-CO" sz="1200" b="0" i="0" u="none" strike="noStrike" kern="0" cap="none" spc="0" normalizeH="0" baseline="0" noProof="0" dirty="0">
                  <a:ln>
                    <a:noFill/>
                  </a:ln>
                  <a:solidFill>
                    <a:srgbClr val="191919"/>
                  </a:solidFill>
                  <a:effectLst/>
                  <a:uLnTx/>
                  <a:uFillTx/>
                  <a:latin typeface="Verdana" panose="020B0604030504040204" pitchFamily="34" charset="0"/>
                  <a:ea typeface="Verdana" panose="020B0604030504040204" pitchFamily="34" charset="0"/>
                </a:rPr>
                <a:t>Hacia un sistema de salud garantista, universal, basado en un modelo de salud preventivo y predictivo.</a:t>
              </a:r>
            </a:p>
          </p:txBody>
        </p:sp>
        <p:sp>
          <p:nvSpPr>
            <p:cNvPr id="32" name="TextBox 34">
              <a:extLst>
                <a:ext uri="{FF2B5EF4-FFF2-40B4-BE49-F238E27FC236}">
                  <a16:creationId xmlns:a16="http://schemas.microsoft.com/office/drawing/2014/main" id="{F513C2DF-338C-1E55-DD7B-2261DA46ACF0}"/>
                </a:ext>
              </a:extLst>
            </p:cNvPr>
            <p:cNvSpPr txBox="1"/>
            <p:nvPr/>
          </p:nvSpPr>
          <p:spPr>
            <a:xfrm>
              <a:off x="0" y="-114300"/>
              <a:ext cx="9427180" cy="623761"/>
            </a:xfrm>
            <a:prstGeom prst="rect">
              <a:avLst/>
            </a:prstGeom>
          </p:spPr>
          <p:txBody>
            <a:bodyPr wrap="square" lIns="0" tIns="0" rIns="0" bIns="0" rtlCol="0" anchor="t">
              <a:spAutoFit/>
            </a:bodyPr>
            <a:lstStyle/>
            <a:p>
              <a:pPr marL="0" marR="0" lvl="0" indent="0" algn="l" defTabSz="609630" rtl="0" eaLnBrk="1" fontAlgn="auto" latinLnBrk="0" hangingPunct="1">
                <a:lnSpc>
                  <a:spcPts val="2808"/>
                </a:lnSpc>
                <a:spcBef>
                  <a:spcPts val="0"/>
                </a:spcBef>
                <a:spcAft>
                  <a:spcPts val="0"/>
                </a:spcAft>
                <a:buClrTx/>
                <a:buSzTx/>
                <a:buFontTx/>
                <a:buNone/>
                <a:tabLst/>
                <a:defRPr/>
              </a:pPr>
              <a:r>
                <a:rPr kumimoji="0" lang="es-CO" sz="1600" b="1" i="0" u="none" strike="noStrike" kern="1200" cap="none" spc="0"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Componente </a:t>
              </a:r>
              <a:r>
                <a:rPr kumimoji="0" lang="es-CO" sz="1600" b="0" i="0" u="none" strike="noStrike" kern="1200" cap="none" spc="0"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(1 de 4): </a:t>
              </a:r>
            </a:p>
          </p:txBody>
        </p:sp>
      </p:grpSp>
      <p:sp>
        <p:nvSpPr>
          <p:cNvPr id="33" name="TextBox 42">
            <a:extLst>
              <a:ext uri="{FF2B5EF4-FFF2-40B4-BE49-F238E27FC236}">
                <a16:creationId xmlns:a16="http://schemas.microsoft.com/office/drawing/2014/main" id="{82C6DE02-F9FA-ACB5-4390-9E0931E8F4FE}"/>
              </a:ext>
            </a:extLst>
          </p:cNvPr>
          <p:cNvSpPr txBox="1"/>
          <p:nvPr/>
        </p:nvSpPr>
        <p:spPr>
          <a:xfrm>
            <a:off x="683596" y="1413848"/>
            <a:ext cx="10962304" cy="184666"/>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lang="es-CO" sz="1200" b="1" kern="1200" noProof="0" dirty="0">
                <a:latin typeface="Verdana" panose="020B0604030504040204" pitchFamily="34" charset="0"/>
                <a:ea typeface="Verdana" panose="020B0604030504040204" pitchFamily="34" charset="0"/>
                <a:cs typeface="+mn-cs"/>
              </a:rPr>
              <a:t>La Superintendencia Nacional de Salud - SNS tiene acciones a cargo que se alinean con el PES, así: </a:t>
            </a:r>
          </a:p>
        </p:txBody>
      </p:sp>
      <p:sp>
        <p:nvSpPr>
          <p:cNvPr id="34" name="Freeform 45">
            <a:extLst>
              <a:ext uri="{FF2B5EF4-FFF2-40B4-BE49-F238E27FC236}">
                <a16:creationId xmlns:a16="http://schemas.microsoft.com/office/drawing/2014/main" id="{BE1C7D49-B6FE-87F9-B7AE-6CC9414D933F}"/>
              </a:ext>
              <a:ext uri="{C183D7F6-B498-43B3-948B-1728B52AA6E4}">
                <adec:decorative xmlns:adec="http://schemas.microsoft.com/office/drawing/2017/decorative" val="1"/>
              </a:ext>
            </a:extLst>
          </p:cNvPr>
          <p:cNvSpPr/>
          <p:nvPr/>
        </p:nvSpPr>
        <p:spPr>
          <a:xfrm>
            <a:off x="4003420" y="4793028"/>
            <a:ext cx="455359" cy="455359"/>
          </a:xfrm>
          <a:custGeom>
            <a:avLst/>
            <a:gdLst/>
            <a:ahLst/>
            <a:cxnLst/>
            <a:rect l="l" t="t" r="r" b="b"/>
            <a:pathLst>
              <a:path w="683039" h="683039">
                <a:moveTo>
                  <a:pt x="0" y="0"/>
                </a:moveTo>
                <a:lnTo>
                  <a:pt x="683039" y="0"/>
                </a:lnTo>
                <a:lnTo>
                  <a:pt x="683039" y="683038"/>
                </a:lnTo>
                <a:lnTo>
                  <a:pt x="0" y="6830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35" name="Freeform 46">
            <a:extLst>
              <a:ext uri="{FF2B5EF4-FFF2-40B4-BE49-F238E27FC236}">
                <a16:creationId xmlns:a16="http://schemas.microsoft.com/office/drawing/2014/main" id="{67B0A645-8A2E-AF26-974A-4BC9576F8649}"/>
              </a:ext>
              <a:ext uri="{C183D7F6-B498-43B3-948B-1728B52AA6E4}">
                <adec:decorative xmlns:adec="http://schemas.microsoft.com/office/drawing/2017/decorative" val="1"/>
              </a:ext>
            </a:extLst>
          </p:cNvPr>
          <p:cNvSpPr/>
          <p:nvPr/>
        </p:nvSpPr>
        <p:spPr>
          <a:xfrm>
            <a:off x="3106413" y="3770007"/>
            <a:ext cx="455359" cy="455359"/>
          </a:xfrm>
          <a:custGeom>
            <a:avLst/>
            <a:gdLst/>
            <a:ahLst/>
            <a:cxnLst/>
            <a:rect l="l" t="t" r="r" b="b"/>
            <a:pathLst>
              <a:path w="683039" h="683039">
                <a:moveTo>
                  <a:pt x="0" y="0"/>
                </a:moveTo>
                <a:lnTo>
                  <a:pt x="683039" y="0"/>
                </a:lnTo>
                <a:lnTo>
                  <a:pt x="683039" y="683038"/>
                </a:lnTo>
                <a:lnTo>
                  <a:pt x="0" y="6830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36" name="Freeform 47">
            <a:extLst>
              <a:ext uri="{FF2B5EF4-FFF2-40B4-BE49-F238E27FC236}">
                <a16:creationId xmlns:a16="http://schemas.microsoft.com/office/drawing/2014/main" id="{6726F7F2-9049-B420-4758-954DE629B69F}"/>
              </a:ext>
              <a:ext uri="{C183D7F6-B498-43B3-948B-1728B52AA6E4}">
                <adec:decorative xmlns:adec="http://schemas.microsoft.com/office/drawing/2017/decorative" val="1"/>
              </a:ext>
            </a:extLst>
          </p:cNvPr>
          <p:cNvSpPr/>
          <p:nvPr/>
        </p:nvSpPr>
        <p:spPr>
          <a:xfrm>
            <a:off x="2157134" y="2699355"/>
            <a:ext cx="455359" cy="455359"/>
          </a:xfrm>
          <a:custGeom>
            <a:avLst/>
            <a:gdLst/>
            <a:ahLst/>
            <a:cxnLst/>
            <a:rect l="l" t="t" r="r" b="b"/>
            <a:pathLst>
              <a:path w="683039" h="683039">
                <a:moveTo>
                  <a:pt x="0" y="0"/>
                </a:moveTo>
                <a:lnTo>
                  <a:pt x="683038" y="0"/>
                </a:lnTo>
                <a:lnTo>
                  <a:pt x="683038" y="683038"/>
                </a:lnTo>
                <a:lnTo>
                  <a:pt x="0" y="6830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37" name="Freeform 48">
            <a:extLst>
              <a:ext uri="{FF2B5EF4-FFF2-40B4-BE49-F238E27FC236}">
                <a16:creationId xmlns:a16="http://schemas.microsoft.com/office/drawing/2014/main" id="{360563AE-385E-BDD6-3F80-ECA867771A09}"/>
              </a:ext>
              <a:ext uri="{C183D7F6-B498-43B3-948B-1728B52AA6E4}">
                <adec:decorative xmlns:adec="http://schemas.microsoft.com/office/drawing/2017/decorative" val="1"/>
              </a:ext>
            </a:extLst>
          </p:cNvPr>
          <p:cNvSpPr/>
          <p:nvPr/>
        </p:nvSpPr>
        <p:spPr>
          <a:xfrm>
            <a:off x="1140796" y="1740138"/>
            <a:ext cx="455359" cy="455359"/>
          </a:xfrm>
          <a:custGeom>
            <a:avLst/>
            <a:gdLst/>
            <a:ahLst/>
            <a:cxnLst/>
            <a:rect l="l" t="t" r="r" b="b"/>
            <a:pathLst>
              <a:path w="683039" h="683039">
                <a:moveTo>
                  <a:pt x="0" y="0"/>
                </a:moveTo>
                <a:lnTo>
                  <a:pt x="683039" y="0"/>
                </a:lnTo>
                <a:lnTo>
                  <a:pt x="683039" y="683038"/>
                </a:lnTo>
                <a:lnTo>
                  <a:pt x="0" y="6830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38" name="CuadroTexto 37">
            <a:extLst>
              <a:ext uri="{FF2B5EF4-FFF2-40B4-BE49-F238E27FC236}">
                <a16:creationId xmlns:a16="http://schemas.microsoft.com/office/drawing/2014/main" id="{FB6024B9-B2CC-E791-2D49-11FCA172D76F}"/>
              </a:ext>
            </a:extLst>
          </p:cNvPr>
          <p:cNvSpPr txBox="1"/>
          <p:nvPr/>
        </p:nvSpPr>
        <p:spPr>
          <a:xfrm>
            <a:off x="1280195" y="243595"/>
            <a:ext cx="7947782" cy="954107"/>
          </a:xfrm>
          <a:prstGeom prst="rect">
            <a:avLst/>
          </a:prstGeom>
          <a:noFill/>
        </p:spPr>
        <p:txBody>
          <a:bodyPr wrap="square" rtlCol="0">
            <a:spAutoFit/>
          </a:bodyPr>
          <a:lstStyle/>
          <a:p>
            <a:pPr defTabSz="609630" rtl="0">
              <a:defRPr/>
            </a:pPr>
            <a:r>
              <a:rPr lang="es-CO" sz="2800" kern="1200" noProof="0" dirty="0">
                <a:solidFill>
                  <a:prstClr val="white"/>
                </a:solidFill>
                <a:latin typeface="Verdana" panose="020B0604030504040204" pitchFamily="34" charset="0"/>
                <a:ea typeface="Verdana" panose="020B0604030504040204" pitchFamily="34" charset="0"/>
                <a:cs typeface="Arial" panose="020B0604020202020204" pitchFamily="34" charset="0"/>
              </a:rPr>
              <a:t>Despliegue del Plan Estratégico Sectorial 2023-2026</a:t>
            </a:r>
          </a:p>
        </p:txBody>
      </p:sp>
      <p:grpSp>
        <p:nvGrpSpPr>
          <p:cNvPr id="39" name="Group 26">
            <a:extLst>
              <a:ext uri="{FF2B5EF4-FFF2-40B4-BE49-F238E27FC236}">
                <a16:creationId xmlns:a16="http://schemas.microsoft.com/office/drawing/2014/main" id="{22BC630C-9FDB-7DD1-25BE-399275EED43D}"/>
              </a:ext>
            </a:extLst>
          </p:cNvPr>
          <p:cNvGrpSpPr/>
          <p:nvPr/>
        </p:nvGrpSpPr>
        <p:grpSpPr>
          <a:xfrm>
            <a:off x="3714440" y="2645693"/>
            <a:ext cx="5847779" cy="794132"/>
            <a:chOff x="0" y="-114300"/>
            <a:chExt cx="8311632" cy="1588264"/>
          </a:xfrm>
        </p:grpSpPr>
        <p:sp>
          <p:nvSpPr>
            <p:cNvPr id="40" name="TextBox 27">
              <a:extLst>
                <a:ext uri="{FF2B5EF4-FFF2-40B4-BE49-F238E27FC236}">
                  <a16:creationId xmlns:a16="http://schemas.microsoft.com/office/drawing/2014/main" id="{D4B784D4-5D15-B37E-9E92-703CAACEE113}"/>
                </a:ext>
              </a:extLst>
            </p:cNvPr>
            <p:cNvSpPr txBox="1"/>
            <p:nvPr/>
          </p:nvSpPr>
          <p:spPr>
            <a:xfrm>
              <a:off x="0" y="735300"/>
              <a:ext cx="8311632" cy="738664"/>
            </a:xfrm>
            <a:prstGeom prst="rect">
              <a:avLst/>
            </a:prstGeom>
          </p:spPr>
          <p:txBody>
            <a:bodyPr lIns="0" tIns="0" rIns="0" bIns="0" rtlCol="0" anchor="t">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B. </a:t>
              </a:r>
              <a:r>
                <a:rPr kumimoji="0" lang="es-CO" sz="1200" b="0" i="0" u="none" strike="noStrike" kern="1200" cap="none" spc="0"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Superación de privaciones como fundamento de la dignidad humana y condiciones básicas para el bienestar. </a:t>
              </a:r>
            </a:p>
          </p:txBody>
        </p:sp>
        <p:sp>
          <p:nvSpPr>
            <p:cNvPr id="41" name="TextBox 28">
              <a:extLst>
                <a:ext uri="{FF2B5EF4-FFF2-40B4-BE49-F238E27FC236}">
                  <a16:creationId xmlns:a16="http://schemas.microsoft.com/office/drawing/2014/main" id="{1CEB779D-39AE-5540-6C76-CE7D2E8ED583}"/>
                </a:ext>
              </a:extLst>
            </p:cNvPr>
            <p:cNvSpPr txBox="1"/>
            <p:nvPr/>
          </p:nvSpPr>
          <p:spPr>
            <a:xfrm>
              <a:off x="0" y="-114300"/>
              <a:ext cx="8311632" cy="623760"/>
            </a:xfrm>
            <a:prstGeom prst="rect">
              <a:avLst/>
            </a:prstGeom>
          </p:spPr>
          <p:txBody>
            <a:bodyPr lIns="0" tIns="0" rIns="0" bIns="0" rtlCol="0" anchor="t">
              <a:spAutoFit/>
            </a:bodyPr>
            <a:lstStyle/>
            <a:p>
              <a:pPr marL="0" marR="0" lvl="0" indent="0" algn="l" defTabSz="609630" rtl="0" eaLnBrk="1" fontAlgn="auto" latinLnBrk="0" hangingPunct="1">
                <a:lnSpc>
                  <a:spcPts val="2808"/>
                </a:lnSpc>
                <a:spcBef>
                  <a:spcPts val="0"/>
                </a:spcBef>
                <a:spcAft>
                  <a:spcPts val="0"/>
                </a:spcAft>
                <a:buClrTx/>
                <a:buSzTx/>
                <a:buFontTx/>
                <a:buNone/>
                <a:tabLst/>
                <a:defRPr/>
              </a:pPr>
              <a:r>
                <a:rPr kumimoji="0" lang="es-CO" sz="1600" b="1" i="0" u="none" strike="noStrike" kern="1200" cap="none" spc="0"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Catalizador  </a:t>
              </a:r>
              <a:r>
                <a:rPr kumimoji="0" lang="es-CO" sz="1600" b="0" i="0" u="none" strike="noStrike" kern="1200" cap="none" spc="0"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(1 de 3): </a:t>
              </a:r>
            </a:p>
          </p:txBody>
        </p:sp>
      </p:grpSp>
      <p:grpSp>
        <p:nvGrpSpPr>
          <p:cNvPr id="42" name="Group 32">
            <a:extLst>
              <a:ext uri="{FF2B5EF4-FFF2-40B4-BE49-F238E27FC236}">
                <a16:creationId xmlns:a16="http://schemas.microsoft.com/office/drawing/2014/main" id="{21CEC7F7-6C91-A204-C637-CF5E8ECAC9F3}"/>
              </a:ext>
            </a:extLst>
          </p:cNvPr>
          <p:cNvGrpSpPr/>
          <p:nvPr/>
        </p:nvGrpSpPr>
        <p:grpSpPr>
          <a:xfrm>
            <a:off x="5369107" y="4547757"/>
            <a:ext cx="6391094" cy="2066292"/>
            <a:chOff x="0" y="-114300"/>
            <a:chExt cx="13673202" cy="1807787"/>
          </a:xfrm>
        </p:grpSpPr>
        <p:sp>
          <p:nvSpPr>
            <p:cNvPr id="43" name="TextBox 33">
              <a:extLst>
                <a:ext uri="{FF2B5EF4-FFF2-40B4-BE49-F238E27FC236}">
                  <a16:creationId xmlns:a16="http://schemas.microsoft.com/office/drawing/2014/main" id="{62E839F8-CA3B-2FCB-83FD-495A27F164F2}"/>
                </a:ext>
              </a:extLst>
            </p:cNvPr>
            <p:cNvSpPr txBox="1"/>
            <p:nvPr/>
          </p:nvSpPr>
          <p:spPr>
            <a:xfrm>
              <a:off x="52448" y="239419"/>
              <a:ext cx="13620754" cy="1454068"/>
            </a:xfrm>
            <a:prstGeom prst="rect">
              <a:avLst/>
            </a:prstGeom>
          </p:spPr>
          <p:txBody>
            <a:bodyPr wrap="square" lIns="0" tIns="0" rIns="0" bIns="0" rtlCol="0" anchor="t">
              <a:spAutoFit/>
            </a:bodyPr>
            <a:lstStyle/>
            <a:p>
              <a:pPr marL="0" marR="0" lvl="0" indent="0" algn="l" defTabSz="609630" rtl="0" eaLnBrk="1" fontAlgn="auto" latinLnBrk="0" hangingPunct="1">
                <a:spcBef>
                  <a:spcPts val="0"/>
                </a:spcBef>
                <a:spcAft>
                  <a:spcPts val="0"/>
                </a:spcAft>
                <a:buClrTx/>
                <a:buSzTx/>
                <a:buFontTx/>
                <a:buNone/>
                <a:tabLst/>
                <a:defRPr/>
              </a:pPr>
              <a:r>
                <a:rPr lang="es-CO" sz="1200" b="1" noProof="0" dirty="0">
                  <a:solidFill>
                    <a:srgbClr val="191919"/>
                  </a:solidFill>
                  <a:latin typeface="Verdana" panose="020B0604030504040204" pitchFamily="34" charset="0"/>
                  <a:ea typeface="Verdana" panose="020B0604030504040204" pitchFamily="34" charset="0"/>
                </a:rPr>
                <a:t>1.</a:t>
              </a:r>
              <a:r>
                <a:rPr lang="es-CO" sz="1200" noProof="0" dirty="0">
                  <a:solidFill>
                    <a:srgbClr val="191919"/>
                  </a:solidFill>
                  <a:latin typeface="Verdana" panose="020B0604030504040204" pitchFamily="34" charset="0"/>
                  <a:ea typeface="Verdana" panose="020B0604030504040204" pitchFamily="34" charset="0"/>
                </a:rPr>
                <a:t>Estructurar, regular e implementar la prestación de servicios de salud y el sistema integral de calidad en salud. Sostenibilidad de los recursos en salud.</a:t>
              </a:r>
            </a:p>
            <a:p>
              <a:pPr marL="0" marR="0" lvl="0" indent="0" algn="l" defTabSz="609630" rtl="0" eaLnBrk="1" fontAlgn="auto" latinLnBrk="0" hangingPunct="1">
                <a:spcBef>
                  <a:spcPts val="0"/>
                </a:spcBef>
                <a:spcAft>
                  <a:spcPts val="0"/>
                </a:spcAft>
                <a:buClrTx/>
                <a:buSzTx/>
                <a:buFontTx/>
                <a:buNone/>
                <a:tabLst/>
                <a:defRPr/>
              </a:pPr>
              <a:r>
                <a:rPr lang="es-CO" sz="1200" b="1" noProof="0" dirty="0">
                  <a:solidFill>
                    <a:srgbClr val="191919"/>
                  </a:solidFill>
                  <a:latin typeface="Verdana" panose="020B0604030504040204" pitchFamily="34" charset="0"/>
                  <a:ea typeface="Verdana" panose="020B0604030504040204" pitchFamily="34" charset="0"/>
                </a:rPr>
                <a:t>2. </a:t>
              </a:r>
              <a:r>
                <a:rPr lang="es-CO" sz="1200" noProof="0" dirty="0">
                  <a:solidFill>
                    <a:srgbClr val="191919"/>
                  </a:solidFill>
                  <a:latin typeface="Verdana" panose="020B0604030504040204" pitchFamily="34" charset="0"/>
                  <a:ea typeface="Verdana" panose="020B0604030504040204" pitchFamily="34" charset="0"/>
                </a:rPr>
                <a:t>Garantizar acceso oportuno a los medicamentos y tecnología a todos los habitantes del territorio nacional.</a:t>
              </a:r>
            </a:p>
            <a:p>
              <a:pPr marL="0" marR="0" lvl="0" indent="0" algn="l" defTabSz="609630" rtl="0" eaLnBrk="1" fontAlgn="auto" latinLnBrk="0" hangingPunct="1">
                <a:spcBef>
                  <a:spcPts val="0"/>
                </a:spcBef>
                <a:spcAft>
                  <a:spcPts val="0"/>
                </a:spcAft>
                <a:buClrTx/>
                <a:buSzTx/>
                <a:buFontTx/>
                <a:buNone/>
                <a:tabLst/>
                <a:defRPr/>
              </a:pPr>
              <a:r>
                <a:rPr lang="es-CO" sz="1200" b="1" noProof="0" dirty="0">
                  <a:solidFill>
                    <a:srgbClr val="191919"/>
                  </a:solidFill>
                  <a:latin typeface="Verdana" panose="020B0604030504040204" pitchFamily="34" charset="0"/>
                  <a:ea typeface="Verdana" panose="020B0604030504040204" pitchFamily="34" charset="0"/>
                </a:rPr>
                <a:t>3. </a:t>
              </a:r>
              <a:r>
                <a:rPr lang="es-CO" sz="1200" noProof="0" dirty="0">
                  <a:solidFill>
                    <a:srgbClr val="191919"/>
                  </a:solidFill>
                  <a:latin typeface="Verdana" panose="020B0604030504040204" pitchFamily="34" charset="0"/>
                  <a:ea typeface="Verdana" panose="020B0604030504040204" pitchFamily="34" charset="0"/>
                </a:rPr>
                <a:t>Construir un Sistema Único Nacional de Información en Salud.</a:t>
              </a:r>
            </a:p>
            <a:p>
              <a:pPr marL="0" marR="0" lvl="0" indent="0" algn="l" defTabSz="609630" rtl="0" eaLnBrk="1" fontAlgn="auto" latinLnBrk="0" hangingPunct="1">
                <a:spcBef>
                  <a:spcPts val="0"/>
                </a:spcBef>
                <a:spcAft>
                  <a:spcPts val="0"/>
                </a:spcAft>
                <a:buClrTx/>
                <a:buSzTx/>
                <a:buFontTx/>
                <a:buNone/>
                <a:tabLst/>
                <a:defRPr/>
              </a:pPr>
              <a:r>
                <a:rPr lang="es-CO" sz="1200" b="1" noProof="0" dirty="0">
                  <a:solidFill>
                    <a:srgbClr val="191919"/>
                  </a:solidFill>
                  <a:latin typeface="Verdana" panose="020B0604030504040204" pitchFamily="34" charset="0"/>
                  <a:ea typeface="Verdana" panose="020B0604030504040204" pitchFamily="34" charset="0"/>
                </a:rPr>
                <a:t>4. </a:t>
              </a:r>
              <a:r>
                <a:rPr lang="es-CO" sz="1200" noProof="0" dirty="0">
                  <a:solidFill>
                    <a:srgbClr val="191919"/>
                  </a:solidFill>
                  <a:latin typeface="Verdana" panose="020B0604030504040204" pitchFamily="34" charset="0"/>
                  <a:ea typeface="Verdana" panose="020B0604030504040204" pitchFamily="34" charset="0"/>
                </a:rPr>
                <a:t>Fortalecer las capacidades institucionales y financieras del sector salud.</a:t>
              </a:r>
            </a:p>
            <a:p>
              <a:pPr marL="0" marR="0" lvl="0" indent="0" algn="l" defTabSz="609630" rtl="0" eaLnBrk="1" fontAlgn="auto" latinLnBrk="0" hangingPunct="1">
                <a:spcBef>
                  <a:spcPts val="0"/>
                </a:spcBef>
                <a:spcAft>
                  <a:spcPts val="0"/>
                </a:spcAft>
                <a:buClrTx/>
                <a:buSzTx/>
                <a:buFontTx/>
                <a:buNone/>
                <a:tabLst/>
                <a:defRPr/>
              </a:pPr>
              <a:r>
                <a:rPr lang="es-CO" sz="1200" b="1" noProof="0" dirty="0">
                  <a:solidFill>
                    <a:srgbClr val="191919"/>
                  </a:solidFill>
                  <a:latin typeface="Verdana" panose="020B0604030504040204" pitchFamily="34" charset="0"/>
                  <a:ea typeface="Verdana" panose="020B0604030504040204" pitchFamily="34" charset="0"/>
                </a:rPr>
                <a:t>5. </a:t>
              </a:r>
              <a:r>
                <a:rPr lang="es-CO" sz="1200" noProof="0" dirty="0">
                  <a:solidFill>
                    <a:srgbClr val="191919"/>
                  </a:solidFill>
                  <a:latin typeface="Verdana" panose="020B0604030504040204" pitchFamily="34" charset="0"/>
                  <a:ea typeface="Verdana" panose="020B0604030504040204" pitchFamily="34" charset="0"/>
                </a:rPr>
                <a:t>Recuperar y fortalecer la red pública hospitalaria.</a:t>
              </a:r>
            </a:p>
            <a:p>
              <a:pPr marL="0" marR="0" lvl="0" indent="0" algn="l" defTabSz="609630" rtl="0" eaLnBrk="1" fontAlgn="auto" latinLnBrk="0" hangingPunct="1">
                <a:spcBef>
                  <a:spcPts val="0"/>
                </a:spcBef>
                <a:spcAft>
                  <a:spcPts val="0"/>
                </a:spcAft>
                <a:buClrTx/>
                <a:buSzTx/>
                <a:buFontTx/>
                <a:buNone/>
                <a:tabLst/>
                <a:defRPr/>
              </a:pPr>
              <a:r>
                <a:rPr lang="es-CO" sz="1200" b="1" noProof="0" dirty="0">
                  <a:solidFill>
                    <a:srgbClr val="191919"/>
                  </a:solidFill>
                  <a:latin typeface="Verdana" panose="020B0604030504040204" pitchFamily="34" charset="0"/>
                  <a:ea typeface="Verdana" panose="020B0604030504040204" pitchFamily="34" charset="0"/>
                </a:rPr>
                <a:t>6. </a:t>
              </a:r>
              <a:r>
                <a:rPr lang="es-CO" sz="1200" noProof="0" dirty="0">
                  <a:solidFill>
                    <a:srgbClr val="191919"/>
                  </a:solidFill>
                  <a:latin typeface="Verdana" panose="020B0604030504040204" pitchFamily="34" charset="0"/>
                  <a:ea typeface="Verdana" panose="020B0604030504040204" pitchFamily="34" charset="0"/>
                </a:rPr>
                <a:t>Fortalecer la sostenibilidad financiera del sistema salud en el pago, giro directo y la restitución de los recursos.</a:t>
              </a:r>
            </a:p>
          </p:txBody>
        </p:sp>
        <p:sp>
          <p:nvSpPr>
            <p:cNvPr id="44" name="TextBox 34">
              <a:extLst>
                <a:ext uri="{FF2B5EF4-FFF2-40B4-BE49-F238E27FC236}">
                  <a16:creationId xmlns:a16="http://schemas.microsoft.com/office/drawing/2014/main" id="{9C13F0D4-5E93-0504-2D60-419527DBD9D5}"/>
                </a:ext>
              </a:extLst>
            </p:cNvPr>
            <p:cNvSpPr txBox="1"/>
            <p:nvPr/>
          </p:nvSpPr>
          <p:spPr>
            <a:xfrm>
              <a:off x="0" y="-114300"/>
              <a:ext cx="9427180" cy="272861"/>
            </a:xfrm>
            <a:prstGeom prst="rect">
              <a:avLst/>
            </a:prstGeom>
          </p:spPr>
          <p:txBody>
            <a:bodyPr wrap="square" lIns="0" tIns="0" rIns="0" bIns="0" rtlCol="0" anchor="t">
              <a:spAutoFit/>
            </a:bodyPr>
            <a:lstStyle/>
            <a:p>
              <a:pPr marL="0" marR="0" lvl="0" indent="0" algn="l" defTabSz="609630" rtl="0" eaLnBrk="1" fontAlgn="auto" latinLnBrk="0" hangingPunct="1">
                <a:lnSpc>
                  <a:spcPts val="2808"/>
                </a:lnSpc>
                <a:spcBef>
                  <a:spcPts val="0"/>
                </a:spcBef>
                <a:spcAft>
                  <a:spcPts val="0"/>
                </a:spcAft>
                <a:buClrTx/>
                <a:buSzTx/>
                <a:buFontTx/>
                <a:buNone/>
                <a:tabLst/>
                <a:defRPr/>
              </a:pPr>
              <a:r>
                <a:rPr kumimoji="0" lang="es-CO" sz="1600" b="1" i="0" u="none" strike="noStrike" kern="1200" cap="none" spc="0"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Objetivos Estratégicos Sectoriales </a:t>
              </a:r>
              <a:r>
                <a:rPr kumimoji="0" lang="es-CO" sz="1600" i="0" u="none" strike="noStrike" kern="1200" cap="none" spc="0"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(6): </a:t>
              </a:r>
            </a:p>
          </p:txBody>
        </p:sp>
      </p:grpSp>
    </p:spTree>
    <p:extLst>
      <p:ext uri="{BB962C8B-B14F-4D97-AF65-F5344CB8AC3E}">
        <p14:creationId xmlns:p14="http://schemas.microsoft.com/office/powerpoint/2010/main" val="3067303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E0B4E-182B-DEA7-508D-95BDF7B57434}"/>
            </a:ext>
          </a:extLst>
        </p:cNvPr>
        <p:cNvGrpSpPr/>
        <p:nvPr/>
      </p:nvGrpSpPr>
      <p:grpSpPr>
        <a:xfrm>
          <a:off x="0" y="0"/>
          <a:ext cx="0" cy="0"/>
          <a:chOff x="0" y="0"/>
          <a:chExt cx="0" cy="0"/>
        </a:xfrm>
      </p:grpSpPr>
      <p:sp>
        <p:nvSpPr>
          <p:cNvPr id="8" name="AutoShape 11">
            <a:extLst>
              <a:ext uri="{FF2B5EF4-FFF2-40B4-BE49-F238E27FC236}">
                <a16:creationId xmlns:a16="http://schemas.microsoft.com/office/drawing/2014/main" id="{9B8633D5-BF7C-F82D-ECE2-29190BCDA8CA}"/>
              </a:ext>
              <a:ext uri="{C183D7F6-B498-43B3-948B-1728B52AA6E4}">
                <adec:decorative xmlns:adec="http://schemas.microsoft.com/office/drawing/2017/decorative" val="1"/>
              </a:ext>
            </a:extLst>
          </p:cNvPr>
          <p:cNvSpPr/>
          <p:nvPr/>
        </p:nvSpPr>
        <p:spPr>
          <a:xfrm>
            <a:off x="466660" y="1494072"/>
            <a:ext cx="1980000" cy="969373"/>
          </a:xfrm>
          <a:prstGeom prst="rect">
            <a:avLst/>
          </a:prstGeom>
          <a:solidFill>
            <a:schemeClr val="accent6"/>
          </a:solidFill>
          <a:effectLst>
            <a:outerShdw blurRad="63500" sx="102000" sy="102000" algn="ctr" rotWithShape="0">
              <a:prstClr val="black">
                <a:alpha val="40000"/>
              </a:prstClr>
            </a:outerShdw>
          </a:effectLst>
          <a:scene3d>
            <a:camera prst="orthographicFront"/>
            <a:lightRig rig="threePt" dir="t"/>
          </a:scene3d>
          <a:sp3d>
            <a:bevelT/>
          </a:sp3d>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9" name="AutoShape 12">
            <a:extLst>
              <a:ext uri="{FF2B5EF4-FFF2-40B4-BE49-F238E27FC236}">
                <a16:creationId xmlns:a16="http://schemas.microsoft.com/office/drawing/2014/main" id="{A47B5F83-642D-2E9C-28A7-CEB335BAC087}"/>
              </a:ext>
              <a:ext uri="{C183D7F6-B498-43B3-948B-1728B52AA6E4}">
                <adec:decorative xmlns:adec="http://schemas.microsoft.com/office/drawing/2017/decorative" val="1"/>
              </a:ext>
            </a:extLst>
          </p:cNvPr>
          <p:cNvSpPr/>
          <p:nvPr/>
        </p:nvSpPr>
        <p:spPr>
          <a:xfrm>
            <a:off x="2811637" y="1489345"/>
            <a:ext cx="1980000" cy="969373"/>
          </a:xfrm>
          <a:prstGeom prst="rect">
            <a:avLst/>
          </a:prstGeom>
          <a:solidFill>
            <a:srgbClr val="FFC000"/>
          </a:solidFill>
          <a:ln>
            <a:solidFill>
              <a:schemeClr val="bg1"/>
            </a:solidFill>
          </a:ln>
          <a:effectLst>
            <a:outerShdw blurRad="63500" sx="102000" sy="102000" algn="ctr" rotWithShape="0">
              <a:prstClr val="black">
                <a:alpha val="40000"/>
              </a:prstClr>
            </a:outerShdw>
          </a:effectLst>
          <a:scene3d>
            <a:camera prst="orthographicFront"/>
            <a:lightRig rig="threePt" dir="t"/>
          </a:scene3d>
          <a:sp3d>
            <a:bevelT/>
          </a:sp3d>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AutoShape 13">
            <a:extLst>
              <a:ext uri="{FF2B5EF4-FFF2-40B4-BE49-F238E27FC236}">
                <a16:creationId xmlns:a16="http://schemas.microsoft.com/office/drawing/2014/main" id="{6C87B139-7E6F-33B8-D503-C239B90F9E08}"/>
              </a:ext>
              <a:ext uri="{C183D7F6-B498-43B3-948B-1728B52AA6E4}">
                <adec:decorative xmlns:adec="http://schemas.microsoft.com/office/drawing/2017/decorative" val="1"/>
              </a:ext>
            </a:extLst>
          </p:cNvPr>
          <p:cNvSpPr/>
          <p:nvPr/>
        </p:nvSpPr>
        <p:spPr>
          <a:xfrm>
            <a:off x="5153761" y="1489344"/>
            <a:ext cx="1980000" cy="969373"/>
          </a:xfrm>
          <a:prstGeom prst="rect">
            <a:avLst/>
          </a:prstGeom>
          <a:solidFill>
            <a:srgbClr val="00B0F0"/>
          </a:solidFill>
          <a:effectLst>
            <a:outerShdw blurRad="63500" sx="102000" sy="102000" algn="ctr" rotWithShape="0">
              <a:prstClr val="black">
                <a:alpha val="40000"/>
              </a:prstClr>
            </a:outerShdw>
          </a:effectLst>
          <a:scene3d>
            <a:camera prst="orthographicFront"/>
            <a:lightRig rig="threePt" dir="t"/>
          </a:scene3d>
          <a:sp3d>
            <a:bevelT/>
          </a:sp3d>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100" b="0" i="0" u="none" strike="noStrike" kern="1200" cap="none"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1" name="AutoShape 14">
            <a:extLst>
              <a:ext uri="{FF2B5EF4-FFF2-40B4-BE49-F238E27FC236}">
                <a16:creationId xmlns:a16="http://schemas.microsoft.com/office/drawing/2014/main" id="{4791354B-B239-3B70-9CC5-757FC765E194}"/>
              </a:ext>
              <a:ext uri="{C183D7F6-B498-43B3-948B-1728B52AA6E4}">
                <adec:decorative xmlns:adec="http://schemas.microsoft.com/office/drawing/2017/decorative" val="1"/>
              </a:ext>
            </a:extLst>
          </p:cNvPr>
          <p:cNvSpPr/>
          <p:nvPr/>
        </p:nvSpPr>
        <p:spPr>
          <a:xfrm>
            <a:off x="7533708" y="1489344"/>
            <a:ext cx="1980000" cy="969373"/>
          </a:xfrm>
          <a:prstGeom prst="rect">
            <a:avLst/>
          </a:prstGeom>
          <a:solidFill>
            <a:srgbClr val="00B4B0"/>
          </a:solidFill>
          <a:effectLst>
            <a:outerShdw blurRad="63500" sx="102000" sy="102000" algn="ctr" rotWithShape="0">
              <a:prstClr val="black">
                <a:alpha val="40000"/>
              </a:prstClr>
            </a:outerShdw>
          </a:effectLst>
          <a:scene3d>
            <a:camera prst="orthographicFront"/>
            <a:lightRig rig="threePt" dir="t"/>
          </a:scene3d>
          <a:sp3d>
            <a:bevelT/>
          </a:sp3d>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2" name="AutoShape 15">
            <a:extLst>
              <a:ext uri="{FF2B5EF4-FFF2-40B4-BE49-F238E27FC236}">
                <a16:creationId xmlns:a16="http://schemas.microsoft.com/office/drawing/2014/main" id="{C61CE450-B696-6AB6-6D8A-A22305992D5E}"/>
              </a:ext>
              <a:ext uri="{C183D7F6-B498-43B3-948B-1728B52AA6E4}">
                <adec:decorative xmlns:adec="http://schemas.microsoft.com/office/drawing/2017/decorative" val="1"/>
              </a:ext>
            </a:extLst>
          </p:cNvPr>
          <p:cNvSpPr/>
          <p:nvPr/>
        </p:nvSpPr>
        <p:spPr>
          <a:xfrm>
            <a:off x="9847656" y="1498308"/>
            <a:ext cx="1980000" cy="969373"/>
          </a:xfrm>
          <a:prstGeom prst="rect">
            <a:avLst/>
          </a:prstGeom>
          <a:solidFill>
            <a:srgbClr val="7030A0"/>
          </a:solidFill>
          <a:effectLst>
            <a:outerShdw blurRad="63500" sx="102000" sy="102000" algn="ctr" rotWithShape="0">
              <a:prstClr val="black">
                <a:alpha val="40000"/>
              </a:prstClr>
            </a:outerShdw>
          </a:effectLst>
          <a:scene3d>
            <a:camera prst="orthographicFront"/>
            <a:lightRig rig="threePt" dir="t"/>
          </a:scene3d>
          <a:sp3d>
            <a:bevelT/>
          </a:sp3d>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TextBox 17">
            <a:extLst>
              <a:ext uri="{FF2B5EF4-FFF2-40B4-BE49-F238E27FC236}">
                <a16:creationId xmlns:a16="http://schemas.microsoft.com/office/drawing/2014/main" id="{EA79635E-63FD-C7CF-72A6-44B8CF68226D}"/>
              </a:ext>
            </a:extLst>
          </p:cNvPr>
          <p:cNvSpPr txBox="1"/>
          <p:nvPr/>
        </p:nvSpPr>
        <p:spPr>
          <a:xfrm>
            <a:off x="501406" y="2340321"/>
            <a:ext cx="1924513" cy="2769989"/>
          </a:xfrm>
          <a:prstGeom prst="rect">
            <a:avLst/>
          </a:prstGeom>
        </p:spPr>
        <p:txBody>
          <a:bodyPr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endParaRP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Desconcentrar las acciones de Inspección, Vigilancia y Control de la Supersalud con el fin de aumentar la cobertura de los actores del SGSSS  y la presencia en el territorio.</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(Como actores del sistema se entenderá 1. EPS, 2. IPS, 3. Operadores logísticos 4. Gestores farmacéuticos, 5. Entidades Territoriales, 6. Generadores de recursos, 7. Recaudadores de recursos, 8. Administradores de recursos, y, 9. Usuarios que participan en las mesas de IV).</a:t>
            </a:r>
          </a:p>
        </p:txBody>
      </p:sp>
      <p:sp>
        <p:nvSpPr>
          <p:cNvPr id="14" name="TextBox 19">
            <a:extLst>
              <a:ext uri="{FF2B5EF4-FFF2-40B4-BE49-F238E27FC236}">
                <a16:creationId xmlns:a16="http://schemas.microsoft.com/office/drawing/2014/main" id="{A0BB1506-2022-2280-804A-5C97B343A851}"/>
              </a:ext>
            </a:extLst>
          </p:cNvPr>
          <p:cNvSpPr txBox="1"/>
          <p:nvPr/>
        </p:nvSpPr>
        <p:spPr>
          <a:xfrm>
            <a:off x="1845977" y="1820174"/>
            <a:ext cx="360000" cy="631327"/>
          </a:xfrm>
          <a:prstGeom prst="rect">
            <a:avLst/>
          </a:prstGeom>
        </p:spPr>
        <p:txBody>
          <a:bodyPr lIns="0" tIns="0" rIns="0" bIns="0" rtlCol="0" anchor="t">
            <a:spAutoFit/>
          </a:bodyPr>
          <a:lstStyle/>
          <a:p>
            <a:pPr marL="0" marR="0" lvl="0" indent="0" algn="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01</a:t>
            </a:r>
          </a:p>
        </p:txBody>
      </p:sp>
      <p:sp>
        <p:nvSpPr>
          <p:cNvPr id="15" name="TextBox 20">
            <a:extLst>
              <a:ext uri="{FF2B5EF4-FFF2-40B4-BE49-F238E27FC236}">
                <a16:creationId xmlns:a16="http://schemas.microsoft.com/office/drawing/2014/main" id="{26634FBC-4103-873A-EB64-AEC9853D2213}"/>
              </a:ext>
            </a:extLst>
          </p:cNvPr>
          <p:cNvSpPr txBox="1"/>
          <p:nvPr/>
        </p:nvSpPr>
        <p:spPr>
          <a:xfrm>
            <a:off x="4180690" y="1820174"/>
            <a:ext cx="360000" cy="631327"/>
          </a:xfrm>
          <a:prstGeom prst="rect">
            <a:avLst/>
          </a:prstGeom>
        </p:spPr>
        <p:txBody>
          <a:bodyPr lIns="0" tIns="0" rIns="0" bIns="0" rtlCol="0" anchor="t">
            <a:spAutoFit/>
          </a:bodyPr>
          <a:lstStyle/>
          <a:p>
            <a:pPr marL="0" marR="0" lvl="0" indent="0" algn="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02</a:t>
            </a:r>
          </a:p>
        </p:txBody>
      </p:sp>
      <p:sp>
        <p:nvSpPr>
          <p:cNvPr id="16" name="TextBox 21">
            <a:extLst>
              <a:ext uri="{FF2B5EF4-FFF2-40B4-BE49-F238E27FC236}">
                <a16:creationId xmlns:a16="http://schemas.microsoft.com/office/drawing/2014/main" id="{C9992232-7C27-7633-A959-1B19EC829376}"/>
              </a:ext>
            </a:extLst>
          </p:cNvPr>
          <p:cNvSpPr txBox="1"/>
          <p:nvPr/>
        </p:nvSpPr>
        <p:spPr>
          <a:xfrm>
            <a:off x="6401549" y="1820174"/>
            <a:ext cx="360000" cy="297902"/>
          </a:xfrm>
          <a:prstGeom prst="rect">
            <a:avLst/>
          </a:prstGeom>
        </p:spPr>
        <p:txBody>
          <a:bodyPr lIns="0" tIns="0" rIns="0" bIns="0" rtlCol="0" anchor="t">
            <a:spAutoFit/>
          </a:bodyPr>
          <a:lstStyle/>
          <a:p>
            <a:pPr marL="0" marR="0" lvl="0" indent="0" algn="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03</a:t>
            </a:r>
          </a:p>
        </p:txBody>
      </p:sp>
      <p:sp>
        <p:nvSpPr>
          <p:cNvPr id="17" name="TextBox 22">
            <a:extLst>
              <a:ext uri="{FF2B5EF4-FFF2-40B4-BE49-F238E27FC236}">
                <a16:creationId xmlns:a16="http://schemas.microsoft.com/office/drawing/2014/main" id="{01ABC2A8-B32F-966B-F255-E78A74E6098E}"/>
              </a:ext>
            </a:extLst>
          </p:cNvPr>
          <p:cNvSpPr txBox="1"/>
          <p:nvPr/>
        </p:nvSpPr>
        <p:spPr>
          <a:xfrm>
            <a:off x="8679487" y="1820174"/>
            <a:ext cx="360000" cy="297902"/>
          </a:xfrm>
          <a:prstGeom prst="rect">
            <a:avLst/>
          </a:prstGeom>
        </p:spPr>
        <p:txBody>
          <a:bodyPr lIns="0" tIns="0" rIns="0" bIns="0" rtlCol="0" anchor="t">
            <a:spAutoFit/>
          </a:bodyPr>
          <a:lstStyle/>
          <a:p>
            <a:pPr marL="0" marR="0" lvl="0" indent="0" algn="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04</a:t>
            </a:r>
          </a:p>
        </p:txBody>
      </p:sp>
      <p:sp>
        <p:nvSpPr>
          <p:cNvPr id="18" name="TextBox 23">
            <a:extLst>
              <a:ext uri="{FF2B5EF4-FFF2-40B4-BE49-F238E27FC236}">
                <a16:creationId xmlns:a16="http://schemas.microsoft.com/office/drawing/2014/main" id="{98CEDF78-E36C-4570-91C6-7D2196D2038E}"/>
              </a:ext>
            </a:extLst>
          </p:cNvPr>
          <p:cNvSpPr txBox="1"/>
          <p:nvPr/>
        </p:nvSpPr>
        <p:spPr>
          <a:xfrm>
            <a:off x="10878451" y="1820174"/>
            <a:ext cx="360000" cy="297902"/>
          </a:xfrm>
          <a:prstGeom prst="rect">
            <a:avLst/>
          </a:prstGeom>
        </p:spPr>
        <p:txBody>
          <a:bodyPr lIns="0" tIns="0" rIns="0" bIns="0" rtlCol="0" anchor="t">
            <a:spAutoFit/>
          </a:bodyPr>
          <a:lstStyle/>
          <a:p>
            <a:pPr marL="0" marR="0" lvl="0" indent="0" algn="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05</a:t>
            </a:r>
          </a:p>
        </p:txBody>
      </p:sp>
      <p:sp>
        <p:nvSpPr>
          <p:cNvPr id="19" name="TextBox 25">
            <a:extLst>
              <a:ext uri="{FF2B5EF4-FFF2-40B4-BE49-F238E27FC236}">
                <a16:creationId xmlns:a16="http://schemas.microsoft.com/office/drawing/2014/main" id="{C419475E-238A-1493-528A-311CF23A34DF}"/>
              </a:ext>
            </a:extLst>
          </p:cNvPr>
          <p:cNvSpPr txBox="1"/>
          <p:nvPr/>
        </p:nvSpPr>
        <p:spPr>
          <a:xfrm>
            <a:off x="2934736" y="2826628"/>
            <a:ext cx="1733801" cy="1538883"/>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Aumentar la presencia territorial de la Superintendencia Nacional de Salud y dotarla con capacidades técnicas adecuadas para incrementar la efectividad de las funciones de inspección, vigilancia y control.</a:t>
            </a:r>
          </a:p>
        </p:txBody>
      </p:sp>
      <p:sp>
        <p:nvSpPr>
          <p:cNvPr id="21" name="TextBox 25">
            <a:extLst>
              <a:ext uri="{FF2B5EF4-FFF2-40B4-BE49-F238E27FC236}">
                <a16:creationId xmlns:a16="http://schemas.microsoft.com/office/drawing/2014/main" id="{6B07EB76-F739-C339-702E-77E18C392A76}"/>
              </a:ext>
            </a:extLst>
          </p:cNvPr>
          <p:cNvSpPr txBox="1"/>
          <p:nvPr/>
        </p:nvSpPr>
        <p:spPr>
          <a:xfrm>
            <a:off x="5289506" y="2648098"/>
            <a:ext cx="1733802" cy="2154436"/>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Desarrollar acciones de inspección y vigilancia orientadas a evaluar el proceso integral de atención en salud de los pueblos indígenas y comunidades étnicas (Afrodescendientes y </a:t>
            </a:r>
            <a:r>
              <a:rPr kumimoji="0" lang="es-CO" sz="1000" b="0" i="0" u="none" strike="noStrike" kern="1200" cap="none" normalizeH="0" baseline="0" noProof="0" dirty="0" err="1">
                <a:ln>
                  <a:noFill/>
                </a:ln>
                <a:solidFill>
                  <a:srgbClr val="191919"/>
                </a:solidFill>
                <a:effectLst/>
                <a:uLnTx/>
                <a:uFillTx/>
                <a:latin typeface="Verdana" panose="020B0604030504040204" pitchFamily="34" charset="0"/>
                <a:ea typeface="Verdana" panose="020B0604030504040204" pitchFamily="34" charset="0"/>
                <a:cs typeface="+mn-cs"/>
              </a:rPr>
              <a:t>Rrom</a:t>
            </a: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 en los prestadores priorizados, de conformidad con el modelo de supervisión de la Superintendencia Nacional de Salud.</a:t>
            </a:r>
          </a:p>
        </p:txBody>
      </p:sp>
      <p:sp>
        <p:nvSpPr>
          <p:cNvPr id="22" name="TextBox 25">
            <a:extLst>
              <a:ext uri="{FF2B5EF4-FFF2-40B4-BE49-F238E27FC236}">
                <a16:creationId xmlns:a16="http://schemas.microsoft.com/office/drawing/2014/main" id="{4767FD15-87D1-3CFD-EC32-6E7B16ECA512}"/>
              </a:ext>
            </a:extLst>
          </p:cNvPr>
          <p:cNvSpPr txBox="1"/>
          <p:nvPr/>
        </p:nvSpPr>
        <p:spPr>
          <a:xfrm>
            <a:off x="7810857" y="3098528"/>
            <a:ext cx="1406652" cy="1077218"/>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Ejercer Inspección y Vigilancia a la dispensación completa de fórmulas de medicamentos por parte del Gestor Farmacéutico.</a:t>
            </a:r>
          </a:p>
        </p:txBody>
      </p:sp>
      <p:sp>
        <p:nvSpPr>
          <p:cNvPr id="23" name="TextBox 25">
            <a:extLst>
              <a:ext uri="{FF2B5EF4-FFF2-40B4-BE49-F238E27FC236}">
                <a16:creationId xmlns:a16="http://schemas.microsoft.com/office/drawing/2014/main" id="{18246010-DE82-9858-49AC-A676DA129B6D}"/>
              </a:ext>
            </a:extLst>
          </p:cNvPr>
          <p:cNvSpPr txBox="1"/>
          <p:nvPr/>
        </p:nvSpPr>
        <p:spPr>
          <a:xfrm>
            <a:off x="10074128" y="3057460"/>
            <a:ext cx="1608646" cy="1077218"/>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Diseñar e implementar proyectos asociados al Modelo de Gobierno y Gestión de Datos e Información para la Superintendencia Nacional de Salud.</a:t>
            </a:r>
          </a:p>
        </p:txBody>
      </p:sp>
      <p:pic>
        <p:nvPicPr>
          <p:cNvPr id="24" name="Gráfico 23" descr="Ciclismo en compañía contorno">
            <a:extLst>
              <a:ext uri="{FF2B5EF4-FFF2-40B4-BE49-F238E27FC236}">
                <a16:creationId xmlns:a16="http://schemas.microsoft.com/office/drawing/2014/main" id="{0B4E7890-DF3F-C09D-26F9-C373C679910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54784" y="1542184"/>
            <a:ext cx="862523" cy="862523"/>
          </a:xfrm>
          <a:prstGeom prst="rect">
            <a:avLst/>
          </a:prstGeom>
        </p:spPr>
      </p:pic>
      <p:sp>
        <p:nvSpPr>
          <p:cNvPr id="27" name="Rectángulo 26">
            <a:extLst>
              <a:ext uri="{FF2B5EF4-FFF2-40B4-BE49-F238E27FC236}">
                <a16:creationId xmlns:a16="http://schemas.microsoft.com/office/drawing/2014/main" id="{407EE8D4-2BDF-E5FB-85DD-71DBCE424DA2}"/>
              </a:ext>
            </a:extLst>
          </p:cNvPr>
          <p:cNvSpPr/>
          <p:nvPr/>
        </p:nvSpPr>
        <p:spPr>
          <a:xfrm>
            <a:off x="5192610" y="5989608"/>
            <a:ext cx="1834398" cy="523220"/>
          </a:xfrm>
          <a:prstGeom prst="rect">
            <a:avLst/>
          </a:prstGeom>
          <a:noFill/>
        </p:spPr>
        <p:txBody>
          <a:bodyPr wrap="square" lIns="60960" tIns="30480" rIns="60960" bIns="3048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solidFill>
                  <a:srgbClr val="00B0F0"/>
                </a:solidFill>
                <a:uLnTx/>
                <a:uFillTx/>
                <a:latin typeface="Verdana" panose="020B0604030504040204" pitchFamily="34" charset="0"/>
                <a:ea typeface="Verdana" panose="020B0604030504040204" pitchFamily="34" charset="0"/>
              </a:rPr>
              <a:t>Delegada para Prestadores de Servicios de Salud</a:t>
            </a:r>
          </a:p>
        </p:txBody>
      </p:sp>
      <p:pic>
        <p:nvPicPr>
          <p:cNvPr id="30" name="Gráfico 29" descr="Ascensor con relleno sólido">
            <a:extLst>
              <a:ext uri="{FF2B5EF4-FFF2-40B4-BE49-F238E27FC236}">
                <a16:creationId xmlns:a16="http://schemas.microsoft.com/office/drawing/2014/main" id="{2814EA43-3B90-2B23-1BC3-C6938074850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41380" y="1604156"/>
            <a:ext cx="740969" cy="740969"/>
          </a:xfrm>
          <a:prstGeom prst="rect">
            <a:avLst/>
          </a:prstGeom>
        </p:spPr>
      </p:pic>
      <p:pic>
        <p:nvPicPr>
          <p:cNvPr id="31" name="Gráfico 30" descr="Portapapeles con relleno sólido">
            <a:extLst>
              <a:ext uri="{FF2B5EF4-FFF2-40B4-BE49-F238E27FC236}">
                <a16:creationId xmlns:a16="http://schemas.microsoft.com/office/drawing/2014/main" id="{B6844495-71FD-68F5-EBFC-CF4B75A5E48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38774" y="1561327"/>
            <a:ext cx="800201" cy="800201"/>
          </a:xfrm>
          <a:prstGeom prst="rect">
            <a:avLst/>
          </a:prstGeom>
        </p:spPr>
      </p:pic>
      <p:pic>
        <p:nvPicPr>
          <p:cNvPr id="32" name="Gráfico 31" descr="Audiencia objetivo con relleno sólido">
            <a:extLst>
              <a:ext uri="{FF2B5EF4-FFF2-40B4-BE49-F238E27FC236}">
                <a16:creationId xmlns:a16="http://schemas.microsoft.com/office/drawing/2014/main" id="{F0C190BC-AFC9-AFE4-B16F-374D328D8EF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20105" y="1592760"/>
            <a:ext cx="770322" cy="771996"/>
          </a:xfrm>
          <a:prstGeom prst="rect">
            <a:avLst/>
          </a:prstGeom>
        </p:spPr>
      </p:pic>
      <p:pic>
        <p:nvPicPr>
          <p:cNvPr id="33" name="Gráfico 32" descr="Diagrama de red con relleno sólido">
            <a:extLst>
              <a:ext uri="{FF2B5EF4-FFF2-40B4-BE49-F238E27FC236}">
                <a16:creationId xmlns:a16="http://schemas.microsoft.com/office/drawing/2014/main" id="{6E3200D4-C16F-E24E-D737-41B78AC8A62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131330" y="1592760"/>
            <a:ext cx="826345" cy="826345"/>
          </a:xfrm>
          <a:prstGeom prst="rect">
            <a:avLst/>
          </a:prstGeom>
        </p:spPr>
      </p:pic>
      <p:sp>
        <p:nvSpPr>
          <p:cNvPr id="34" name="CuadroTexto 33">
            <a:extLst>
              <a:ext uri="{FF2B5EF4-FFF2-40B4-BE49-F238E27FC236}">
                <a16:creationId xmlns:a16="http://schemas.microsoft.com/office/drawing/2014/main" id="{7A9E73B6-70BC-DA87-42A2-2A85B073B852}"/>
              </a:ext>
            </a:extLst>
          </p:cNvPr>
          <p:cNvSpPr txBox="1"/>
          <p:nvPr/>
        </p:nvSpPr>
        <p:spPr>
          <a:xfrm>
            <a:off x="324292" y="6115048"/>
            <a:ext cx="2320359" cy="707886"/>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solidFill>
                  <a:schemeClr val="accent6"/>
                </a:solidFill>
                <a:uLnTx/>
                <a:uFillTx/>
                <a:latin typeface="Verdana" panose="020B0604030504040204" pitchFamily="34" charset="0"/>
                <a:ea typeface="Verdana" panose="020B0604030504040204" pitchFamily="34" charset="0"/>
                <a:cs typeface="+mn-cs"/>
              </a:rPr>
              <a:t>Delegada para Entidades Territoriales y Generadores, Recaudadores y Administradores de recursos del SGSSS</a:t>
            </a:r>
          </a:p>
        </p:txBody>
      </p:sp>
      <p:sp>
        <p:nvSpPr>
          <p:cNvPr id="35" name="CuadroTexto 34">
            <a:extLst>
              <a:ext uri="{FF2B5EF4-FFF2-40B4-BE49-F238E27FC236}">
                <a16:creationId xmlns:a16="http://schemas.microsoft.com/office/drawing/2014/main" id="{BF437957-66B2-8BF6-5F02-2575FED01B6B}"/>
              </a:ext>
            </a:extLst>
          </p:cNvPr>
          <p:cNvSpPr txBox="1"/>
          <p:nvPr/>
        </p:nvSpPr>
        <p:spPr>
          <a:xfrm>
            <a:off x="2714158" y="6128107"/>
            <a:ext cx="2174955" cy="246221"/>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solidFill>
                  <a:srgbClr val="FFC000"/>
                </a:solidFill>
                <a:uLnTx/>
                <a:uFillTx/>
                <a:latin typeface="Verdana" panose="020B0604030504040204" pitchFamily="34" charset="0"/>
                <a:ea typeface="Verdana" panose="020B0604030504040204" pitchFamily="34" charset="0"/>
                <a:cs typeface="+mn-cs"/>
              </a:rPr>
              <a:t>Secretaría General</a:t>
            </a:r>
          </a:p>
        </p:txBody>
      </p:sp>
      <p:sp>
        <p:nvSpPr>
          <p:cNvPr id="36" name="CuadroTexto 35">
            <a:extLst>
              <a:ext uri="{FF2B5EF4-FFF2-40B4-BE49-F238E27FC236}">
                <a16:creationId xmlns:a16="http://schemas.microsoft.com/office/drawing/2014/main" id="{DFEE8263-D2F9-C60B-BAF7-566156EF75A8}"/>
              </a:ext>
            </a:extLst>
          </p:cNvPr>
          <p:cNvSpPr txBox="1"/>
          <p:nvPr/>
        </p:nvSpPr>
        <p:spPr>
          <a:xfrm>
            <a:off x="7651134" y="5877286"/>
            <a:ext cx="1878586" cy="707886"/>
          </a:xfrm>
          <a:prstGeom prst="rect">
            <a:avLst/>
          </a:prstGeom>
          <a:noFill/>
        </p:spPr>
        <p:txBody>
          <a:bodyPr wrap="square">
            <a:spAutoFit/>
          </a:bodyPr>
          <a:lstStyle/>
          <a:p>
            <a:pPr marL="0" marR="0" lvl="0" indent="0" algn="ctr" defTabSz="609630" rtl="0" eaLnBrk="1" fontAlgn="ctr"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solidFill>
                  <a:srgbClr val="00B4B0"/>
                </a:solidFill>
                <a:uLnTx/>
                <a:uFillTx/>
                <a:latin typeface="Verdana" panose="020B0604030504040204" pitchFamily="34" charset="0"/>
                <a:ea typeface="Verdana" panose="020B0604030504040204" pitchFamily="34" charset="0"/>
                <a:cs typeface="+mn-cs"/>
              </a:rPr>
              <a:t>Delegada  para Operadores Logísticos de Tecnologías en Salud y Gestores Farmacéuticos</a:t>
            </a:r>
          </a:p>
        </p:txBody>
      </p:sp>
      <p:sp>
        <p:nvSpPr>
          <p:cNvPr id="37" name="Rectángulo 36">
            <a:extLst>
              <a:ext uri="{FF2B5EF4-FFF2-40B4-BE49-F238E27FC236}">
                <a16:creationId xmlns:a16="http://schemas.microsoft.com/office/drawing/2014/main" id="{80CCAB8B-82B9-C09C-A31E-A3BD7B77A770}"/>
              </a:ext>
            </a:extLst>
          </p:cNvPr>
          <p:cNvSpPr/>
          <p:nvPr/>
        </p:nvSpPr>
        <p:spPr>
          <a:xfrm>
            <a:off x="9912885" y="6044223"/>
            <a:ext cx="1834398" cy="369332"/>
          </a:xfrm>
          <a:prstGeom prst="rect">
            <a:avLst/>
          </a:prstGeom>
          <a:noFill/>
        </p:spPr>
        <p:txBody>
          <a:bodyPr wrap="square" lIns="60960" tIns="30480" rIns="60960" bIns="3048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solidFill>
                  <a:srgbClr val="7030A0"/>
                </a:solidFill>
                <a:uLnTx/>
                <a:uFillTx/>
                <a:latin typeface="Verdana" panose="020B0604030504040204" pitchFamily="34" charset="0"/>
                <a:ea typeface="Verdana" panose="020B0604030504040204" pitchFamily="34" charset="0"/>
              </a:rPr>
              <a:t>Dirección de Innovación y Desarrollo</a:t>
            </a:r>
          </a:p>
        </p:txBody>
      </p:sp>
      <p:sp>
        <p:nvSpPr>
          <p:cNvPr id="25" name="CuadroTexto 24">
            <a:extLst>
              <a:ext uri="{FF2B5EF4-FFF2-40B4-BE49-F238E27FC236}">
                <a16:creationId xmlns:a16="http://schemas.microsoft.com/office/drawing/2014/main" id="{4607ED50-336D-FF30-5947-7215EEAFD9A1}"/>
              </a:ext>
            </a:extLst>
          </p:cNvPr>
          <p:cNvSpPr txBox="1"/>
          <p:nvPr/>
        </p:nvSpPr>
        <p:spPr>
          <a:xfrm>
            <a:off x="384799" y="5104848"/>
            <a:ext cx="2174955" cy="1015663"/>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uLnTx/>
                <a:uFillTx/>
                <a:latin typeface="Verdana" panose="020B0604030504040204" pitchFamily="34" charset="0"/>
                <a:ea typeface="Verdana" panose="020B0604030504040204" pitchFamily="34" charset="0"/>
                <a:cs typeface="+mn-cs"/>
              </a:rPr>
              <a:t>Indicador PES 108: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solidFill>
                  <a:schemeClr val="accent6"/>
                </a:solidFill>
                <a:uLnTx/>
                <a:uFillTx/>
                <a:latin typeface="Verdana" panose="020B0604030504040204" pitchFamily="34" charset="0"/>
                <a:ea typeface="Verdana" panose="020B0604030504040204" pitchFamily="34" charset="0"/>
                <a:cs typeface="+mn-cs"/>
              </a:rPr>
              <a:t>Porcentaje total de actores del sistema con acciones de inspección y vigilancia por parte de la Dirección Regional.</a:t>
            </a:r>
          </a:p>
        </p:txBody>
      </p:sp>
      <p:sp>
        <p:nvSpPr>
          <p:cNvPr id="26" name="CuadroTexto 25">
            <a:extLst>
              <a:ext uri="{FF2B5EF4-FFF2-40B4-BE49-F238E27FC236}">
                <a16:creationId xmlns:a16="http://schemas.microsoft.com/office/drawing/2014/main" id="{D8155848-0614-B627-B8DA-5D6368D59991}"/>
              </a:ext>
            </a:extLst>
          </p:cNvPr>
          <p:cNvSpPr txBox="1"/>
          <p:nvPr/>
        </p:nvSpPr>
        <p:spPr>
          <a:xfrm>
            <a:off x="5059405" y="4890198"/>
            <a:ext cx="2174955" cy="1015663"/>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uLnTx/>
                <a:uFillTx/>
                <a:latin typeface="Verdana" panose="020B0604030504040204" pitchFamily="34" charset="0"/>
                <a:ea typeface="Verdana" panose="020B0604030504040204" pitchFamily="34" charset="0"/>
                <a:cs typeface="+mn-cs"/>
              </a:rPr>
              <a:t>Indicador PES 110: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solidFill>
                  <a:srgbClr val="00B0F0"/>
                </a:solidFill>
                <a:uLnTx/>
                <a:uFillTx/>
                <a:latin typeface="Verdana" panose="020B0604030504040204" pitchFamily="34" charset="0"/>
                <a:ea typeface="Verdana" panose="020B0604030504040204" pitchFamily="34" charset="0"/>
                <a:cs typeface="+mn-cs"/>
              </a:rPr>
              <a:t>Acciones de inspección y vigilancia ejecutadas a los prestadores priorizados durante el período de evaluación.</a:t>
            </a:r>
          </a:p>
        </p:txBody>
      </p:sp>
      <p:sp>
        <p:nvSpPr>
          <p:cNvPr id="38" name="CuadroTexto 37">
            <a:extLst>
              <a:ext uri="{FF2B5EF4-FFF2-40B4-BE49-F238E27FC236}">
                <a16:creationId xmlns:a16="http://schemas.microsoft.com/office/drawing/2014/main" id="{56161EE6-3F94-F40E-FE98-2BA71995FDCE}"/>
              </a:ext>
            </a:extLst>
          </p:cNvPr>
          <p:cNvSpPr txBox="1"/>
          <p:nvPr/>
        </p:nvSpPr>
        <p:spPr>
          <a:xfrm>
            <a:off x="7510478" y="4504675"/>
            <a:ext cx="1971958" cy="1169551"/>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uLnTx/>
                <a:uFillTx/>
                <a:latin typeface="Verdana" panose="020B0604030504040204" pitchFamily="34" charset="0"/>
                <a:ea typeface="Verdana" panose="020B0604030504040204" pitchFamily="34" charset="0"/>
                <a:cs typeface="+mn-cs"/>
              </a:rPr>
              <a:t>Indicador PES 111: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solidFill>
                  <a:srgbClr val="00B4B0"/>
                </a:solidFill>
                <a:uLnTx/>
                <a:uFillTx/>
                <a:latin typeface="Verdana" panose="020B0604030504040204" pitchFamily="34" charset="0"/>
                <a:ea typeface="Verdana" panose="020B0604030504040204" pitchFamily="34" charset="0"/>
                <a:cs typeface="+mn-cs"/>
              </a:rPr>
              <a:t>Porcentaje de fórmulas de medicamentos Plan de Beneficios en Salud dispensadas de manera completa por el Gestor Farmacéutico (GF).</a:t>
            </a:r>
          </a:p>
        </p:txBody>
      </p:sp>
      <p:sp>
        <p:nvSpPr>
          <p:cNvPr id="39" name="CuadroTexto 38">
            <a:extLst>
              <a:ext uri="{FF2B5EF4-FFF2-40B4-BE49-F238E27FC236}">
                <a16:creationId xmlns:a16="http://schemas.microsoft.com/office/drawing/2014/main" id="{B063CEF4-B4E3-241E-0171-A8876EC5EA96}"/>
              </a:ext>
            </a:extLst>
          </p:cNvPr>
          <p:cNvSpPr txBox="1"/>
          <p:nvPr/>
        </p:nvSpPr>
        <p:spPr>
          <a:xfrm>
            <a:off x="2868655" y="4594923"/>
            <a:ext cx="1915741" cy="861774"/>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uLnTx/>
                <a:uFillTx/>
                <a:latin typeface="Verdana" panose="020B0604030504040204" pitchFamily="34" charset="0"/>
                <a:ea typeface="Verdana" panose="020B0604030504040204" pitchFamily="34" charset="0"/>
                <a:cs typeface="+mn-cs"/>
              </a:rPr>
              <a:t>Indicador PES 109: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solidFill>
                  <a:srgbClr val="FFC000"/>
                </a:solidFill>
                <a:uLnTx/>
                <a:uFillTx/>
                <a:latin typeface="Verdana" panose="020B0604030504040204" pitchFamily="34" charset="0"/>
                <a:ea typeface="Verdana" panose="020B0604030504040204" pitchFamily="34" charset="0"/>
                <a:cs typeface="+mn-cs"/>
              </a:rPr>
              <a:t>Nuevas sedes de la Superintendencia Nacional de Salud en territorio</a:t>
            </a:r>
          </a:p>
        </p:txBody>
      </p:sp>
      <p:sp>
        <p:nvSpPr>
          <p:cNvPr id="40" name="CuadroTexto 39">
            <a:extLst>
              <a:ext uri="{FF2B5EF4-FFF2-40B4-BE49-F238E27FC236}">
                <a16:creationId xmlns:a16="http://schemas.microsoft.com/office/drawing/2014/main" id="{8EBFAAC9-A128-2F1B-6F5A-5345FE021124}"/>
              </a:ext>
            </a:extLst>
          </p:cNvPr>
          <p:cNvSpPr txBox="1"/>
          <p:nvPr/>
        </p:nvSpPr>
        <p:spPr>
          <a:xfrm>
            <a:off x="9984231" y="4504675"/>
            <a:ext cx="1706849" cy="1169551"/>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uLnTx/>
                <a:uFillTx/>
                <a:latin typeface="Verdana" panose="020B0604030504040204" pitchFamily="34" charset="0"/>
                <a:ea typeface="Verdana" panose="020B0604030504040204" pitchFamily="34" charset="0"/>
                <a:cs typeface="+mn-cs"/>
              </a:rPr>
              <a:t>Indicador PES 112: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solidFill>
                  <a:srgbClr val="7030A0"/>
                </a:solidFill>
                <a:uLnTx/>
                <a:uFillTx/>
                <a:latin typeface="Verdana" panose="020B0604030504040204" pitchFamily="34" charset="0"/>
                <a:ea typeface="Verdana" panose="020B0604030504040204" pitchFamily="34" charset="0"/>
                <a:cs typeface="+mn-cs"/>
              </a:rPr>
              <a:t>Proyectos asociados al Modelo de Gobierno y Gestión de datos e Información implementados</a:t>
            </a:r>
          </a:p>
        </p:txBody>
      </p:sp>
      <p:sp>
        <p:nvSpPr>
          <p:cNvPr id="41" name="CuadroTexto 40">
            <a:extLst>
              <a:ext uri="{FF2B5EF4-FFF2-40B4-BE49-F238E27FC236}">
                <a16:creationId xmlns:a16="http://schemas.microsoft.com/office/drawing/2014/main" id="{5A0B8317-A12F-990E-BEDC-3A123AE0E377}"/>
              </a:ext>
            </a:extLst>
          </p:cNvPr>
          <p:cNvSpPr txBox="1"/>
          <p:nvPr/>
        </p:nvSpPr>
        <p:spPr>
          <a:xfrm>
            <a:off x="1230357" y="-3654"/>
            <a:ext cx="8448073" cy="138499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Acciones e Indicadores Estratégicos Supersalud en Plan Estratégico Sectorial 2023-2026</a:t>
            </a:r>
          </a:p>
        </p:txBody>
      </p:sp>
      <p:sp>
        <p:nvSpPr>
          <p:cNvPr id="29" name="Rectángulo 28">
            <a:extLst>
              <a:ext uri="{FF2B5EF4-FFF2-40B4-BE49-F238E27FC236}">
                <a16:creationId xmlns:a16="http://schemas.microsoft.com/office/drawing/2014/main" id="{3DCE39A9-8774-471B-F630-8AD262633504}"/>
              </a:ext>
            </a:extLst>
          </p:cNvPr>
          <p:cNvSpPr/>
          <p:nvPr/>
        </p:nvSpPr>
        <p:spPr>
          <a:xfrm>
            <a:off x="473050" y="2467681"/>
            <a:ext cx="1973610" cy="3647367"/>
          </a:xfrm>
          <a:prstGeom prst="rect">
            <a:avLst/>
          </a:prstGeom>
          <a:noFill/>
          <a:ln w="19050">
            <a:solidFill>
              <a:srgbClr val="8DD87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43" name="Rectángulo 42">
            <a:extLst>
              <a:ext uri="{FF2B5EF4-FFF2-40B4-BE49-F238E27FC236}">
                <a16:creationId xmlns:a16="http://schemas.microsoft.com/office/drawing/2014/main" id="{21DBEB9A-125D-4673-F91B-E0002F9A2995}"/>
              </a:ext>
            </a:extLst>
          </p:cNvPr>
          <p:cNvSpPr/>
          <p:nvPr/>
        </p:nvSpPr>
        <p:spPr>
          <a:xfrm>
            <a:off x="2805834" y="2446165"/>
            <a:ext cx="1973610" cy="3228061"/>
          </a:xfrm>
          <a:prstGeom prst="rect">
            <a:avLst/>
          </a:prstGeom>
          <a:noFill/>
          <a:ln w="19050">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45" name="Rectángulo 44">
            <a:extLst>
              <a:ext uri="{FF2B5EF4-FFF2-40B4-BE49-F238E27FC236}">
                <a16:creationId xmlns:a16="http://schemas.microsoft.com/office/drawing/2014/main" id="{54310F56-58C2-CFFE-8654-80C9A13CBE10}"/>
              </a:ext>
            </a:extLst>
          </p:cNvPr>
          <p:cNvSpPr/>
          <p:nvPr/>
        </p:nvSpPr>
        <p:spPr>
          <a:xfrm>
            <a:off x="5156956" y="2458717"/>
            <a:ext cx="1973610" cy="3456669"/>
          </a:xfrm>
          <a:prstGeom prst="rect">
            <a:avLst/>
          </a:prstGeom>
          <a:noFill/>
          <a:ln w="19050">
            <a:solidFill>
              <a:srgbClr val="00B0F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47" name="Rectángulo 46">
            <a:extLst>
              <a:ext uri="{FF2B5EF4-FFF2-40B4-BE49-F238E27FC236}">
                <a16:creationId xmlns:a16="http://schemas.microsoft.com/office/drawing/2014/main" id="{0314B1F2-7CC3-5887-826C-D74A4F95DBBA}"/>
              </a:ext>
            </a:extLst>
          </p:cNvPr>
          <p:cNvSpPr/>
          <p:nvPr/>
        </p:nvSpPr>
        <p:spPr>
          <a:xfrm>
            <a:off x="7536903" y="2452518"/>
            <a:ext cx="1973610" cy="3456669"/>
          </a:xfrm>
          <a:prstGeom prst="rect">
            <a:avLst/>
          </a:prstGeom>
          <a:noFill/>
          <a:ln w="19050">
            <a:solidFill>
              <a:srgbClr val="32B4A8"/>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49" name="Rectángulo 48">
            <a:extLst>
              <a:ext uri="{FF2B5EF4-FFF2-40B4-BE49-F238E27FC236}">
                <a16:creationId xmlns:a16="http://schemas.microsoft.com/office/drawing/2014/main" id="{115392FC-75A8-60F7-01F2-486272BC4380}"/>
              </a:ext>
            </a:extLst>
          </p:cNvPr>
          <p:cNvSpPr/>
          <p:nvPr/>
        </p:nvSpPr>
        <p:spPr>
          <a:xfrm>
            <a:off x="9843279" y="2458717"/>
            <a:ext cx="1973610" cy="3456669"/>
          </a:xfrm>
          <a:prstGeom prst="rect">
            <a:avLst/>
          </a:prstGeom>
          <a:noFill/>
          <a:ln w="19050">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Tree>
    <p:extLst>
      <p:ext uri="{BB962C8B-B14F-4D97-AF65-F5344CB8AC3E}">
        <p14:creationId xmlns:p14="http://schemas.microsoft.com/office/powerpoint/2010/main" val="792342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C818D-7C8D-DE80-5893-08F64214E8CB}"/>
            </a:ext>
          </a:extLst>
        </p:cNvPr>
        <p:cNvGrpSpPr/>
        <p:nvPr/>
      </p:nvGrpSpPr>
      <p:grpSpPr>
        <a:xfrm>
          <a:off x="0" y="0"/>
          <a:ext cx="0" cy="0"/>
          <a:chOff x="0" y="0"/>
          <a:chExt cx="0" cy="0"/>
        </a:xfrm>
      </p:grpSpPr>
      <p:sp>
        <p:nvSpPr>
          <p:cNvPr id="8" name="AutoShape 11">
            <a:extLst>
              <a:ext uri="{FF2B5EF4-FFF2-40B4-BE49-F238E27FC236}">
                <a16:creationId xmlns:a16="http://schemas.microsoft.com/office/drawing/2014/main" id="{C6284E56-043A-978F-3073-C77878068777}"/>
              </a:ext>
              <a:ext uri="{C183D7F6-B498-43B3-948B-1728B52AA6E4}">
                <adec:decorative xmlns:adec="http://schemas.microsoft.com/office/drawing/2017/decorative" val="1"/>
              </a:ext>
            </a:extLst>
          </p:cNvPr>
          <p:cNvSpPr/>
          <p:nvPr/>
        </p:nvSpPr>
        <p:spPr>
          <a:xfrm>
            <a:off x="447723" y="1489324"/>
            <a:ext cx="2052000" cy="828000"/>
          </a:xfrm>
          <a:prstGeom prst="rect">
            <a:avLst/>
          </a:prstGeom>
          <a:solidFill>
            <a:srgbClr val="7030A0"/>
          </a:solidFill>
          <a:scene3d>
            <a:camera prst="orthographicFront"/>
            <a:lightRig rig="threePt" dir="t"/>
          </a:scene3d>
          <a:sp3d>
            <a:bevelT/>
          </a:sp3d>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9" name="AutoShape 12">
            <a:extLst>
              <a:ext uri="{FF2B5EF4-FFF2-40B4-BE49-F238E27FC236}">
                <a16:creationId xmlns:a16="http://schemas.microsoft.com/office/drawing/2014/main" id="{A55C4E35-9A9E-37CB-3A3E-857CD2570E37}"/>
              </a:ext>
              <a:ext uri="{C183D7F6-B498-43B3-948B-1728B52AA6E4}">
                <adec:decorative xmlns:adec="http://schemas.microsoft.com/office/drawing/2017/decorative" val="1"/>
              </a:ext>
            </a:extLst>
          </p:cNvPr>
          <p:cNvSpPr/>
          <p:nvPr/>
        </p:nvSpPr>
        <p:spPr>
          <a:xfrm>
            <a:off x="2756466" y="1489324"/>
            <a:ext cx="2052000" cy="828000"/>
          </a:xfrm>
          <a:prstGeom prst="rect">
            <a:avLst/>
          </a:prstGeom>
          <a:solidFill>
            <a:srgbClr val="00B050"/>
          </a:solidFill>
          <a:ln>
            <a:solidFill>
              <a:schemeClr val="bg1"/>
            </a:solidFill>
          </a:ln>
          <a:scene3d>
            <a:camera prst="orthographicFront"/>
            <a:lightRig rig="threePt" dir="t"/>
          </a:scene3d>
          <a:sp3d>
            <a:bevelT/>
          </a:sp3d>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AutoShape 13">
            <a:extLst>
              <a:ext uri="{FF2B5EF4-FFF2-40B4-BE49-F238E27FC236}">
                <a16:creationId xmlns:a16="http://schemas.microsoft.com/office/drawing/2014/main" id="{5EFE6CE9-A68C-E0AB-FA69-69904099798D}"/>
              </a:ext>
              <a:ext uri="{C183D7F6-B498-43B3-948B-1728B52AA6E4}">
                <adec:decorative xmlns:adec="http://schemas.microsoft.com/office/drawing/2017/decorative" val="1"/>
              </a:ext>
            </a:extLst>
          </p:cNvPr>
          <p:cNvSpPr/>
          <p:nvPr/>
        </p:nvSpPr>
        <p:spPr>
          <a:xfrm>
            <a:off x="5076950" y="1489324"/>
            <a:ext cx="2052000" cy="828000"/>
          </a:xfrm>
          <a:prstGeom prst="rect">
            <a:avLst/>
          </a:prstGeom>
          <a:solidFill>
            <a:srgbClr val="32B4A8"/>
          </a:solidFill>
          <a:scene3d>
            <a:camera prst="orthographicFront"/>
            <a:lightRig rig="threePt" dir="t"/>
          </a:scene3d>
          <a:sp3d>
            <a:bevelT/>
          </a:sp3d>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100" b="0" i="0" u="none" strike="noStrike" kern="1200" cap="none" normalizeH="0" baseline="0" noProof="0" dirty="0">
              <a:ln>
                <a:noFill/>
              </a:ln>
              <a:solidFill>
                <a:srgbClr val="004E9A"/>
              </a:solidFill>
              <a:effectLst/>
              <a:uLnTx/>
              <a:uFillTx/>
              <a:latin typeface="Verdana" panose="020B0604030504040204" pitchFamily="34" charset="0"/>
              <a:ea typeface="Verdana" panose="020B0604030504040204" pitchFamily="34" charset="0"/>
              <a:cs typeface="+mn-cs"/>
            </a:endParaRPr>
          </a:p>
        </p:txBody>
      </p:sp>
      <p:sp>
        <p:nvSpPr>
          <p:cNvPr id="11" name="AutoShape 14">
            <a:extLst>
              <a:ext uri="{FF2B5EF4-FFF2-40B4-BE49-F238E27FC236}">
                <a16:creationId xmlns:a16="http://schemas.microsoft.com/office/drawing/2014/main" id="{93A43803-6EDC-81AF-33AC-9FF9C4F98D14}"/>
              </a:ext>
              <a:ext uri="{C183D7F6-B498-43B3-948B-1728B52AA6E4}">
                <adec:decorative xmlns:adec="http://schemas.microsoft.com/office/drawing/2017/decorative" val="1"/>
              </a:ext>
            </a:extLst>
          </p:cNvPr>
          <p:cNvSpPr/>
          <p:nvPr/>
        </p:nvSpPr>
        <p:spPr>
          <a:xfrm>
            <a:off x="7388422" y="1489324"/>
            <a:ext cx="2052000" cy="828000"/>
          </a:xfrm>
          <a:prstGeom prst="rect">
            <a:avLst/>
          </a:prstGeom>
          <a:solidFill>
            <a:srgbClr val="00B0F0"/>
          </a:solidFill>
          <a:scene3d>
            <a:camera prst="orthographicFront"/>
            <a:lightRig rig="threePt" dir="t"/>
          </a:scene3d>
          <a:sp3d>
            <a:bevelT/>
          </a:sp3d>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2" name="AutoShape 15">
            <a:extLst>
              <a:ext uri="{FF2B5EF4-FFF2-40B4-BE49-F238E27FC236}">
                <a16:creationId xmlns:a16="http://schemas.microsoft.com/office/drawing/2014/main" id="{913BFA72-E881-1CBD-13E4-F13811E32D27}"/>
              </a:ext>
              <a:ext uri="{C183D7F6-B498-43B3-948B-1728B52AA6E4}">
                <adec:decorative xmlns:adec="http://schemas.microsoft.com/office/drawing/2017/decorative" val="1"/>
              </a:ext>
            </a:extLst>
          </p:cNvPr>
          <p:cNvSpPr/>
          <p:nvPr/>
        </p:nvSpPr>
        <p:spPr>
          <a:xfrm>
            <a:off x="9699894" y="1489324"/>
            <a:ext cx="2052000" cy="828000"/>
          </a:xfrm>
          <a:prstGeom prst="rect">
            <a:avLst/>
          </a:prstGeom>
          <a:solidFill>
            <a:srgbClr val="FFC000"/>
          </a:solidFill>
          <a:scene3d>
            <a:camera prst="orthographicFront"/>
            <a:lightRig rig="threePt" dir="t"/>
          </a:scene3d>
          <a:sp3d>
            <a:bevelT/>
          </a:sp3d>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TextBox 17">
            <a:extLst>
              <a:ext uri="{FF2B5EF4-FFF2-40B4-BE49-F238E27FC236}">
                <a16:creationId xmlns:a16="http://schemas.microsoft.com/office/drawing/2014/main" id="{3AB37D0F-C77C-47B8-B947-7ADC01900ECA}"/>
              </a:ext>
            </a:extLst>
          </p:cNvPr>
          <p:cNvSpPr txBox="1"/>
          <p:nvPr/>
        </p:nvSpPr>
        <p:spPr>
          <a:xfrm>
            <a:off x="638178" y="2565324"/>
            <a:ext cx="1671090" cy="1077218"/>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Diseñar e implementar lineamientos asociados al Sistema de gestión de la innovación y gestión del conocimiento para la Superintendencia Nacional de Salud.</a:t>
            </a:r>
          </a:p>
        </p:txBody>
      </p:sp>
      <p:sp>
        <p:nvSpPr>
          <p:cNvPr id="14" name="TextBox 19">
            <a:extLst>
              <a:ext uri="{FF2B5EF4-FFF2-40B4-BE49-F238E27FC236}">
                <a16:creationId xmlns:a16="http://schemas.microsoft.com/office/drawing/2014/main" id="{6A99259C-9C7A-748D-76CE-DF5C417AA37C}"/>
              </a:ext>
            </a:extLst>
          </p:cNvPr>
          <p:cNvSpPr txBox="1"/>
          <p:nvPr/>
        </p:nvSpPr>
        <p:spPr>
          <a:xfrm>
            <a:off x="1611994" y="1763624"/>
            <a:ext cx="360000" cy="252000"/>
          </a:xfrm>
          <a:prstGeom prst="rect">
            <a:avLst/>
          </a:prstGeom>
        </p:spPr>
        <p:txBody>
          <a:bodyPr lIns="0" tIns="0" rIns="0" bIns="0" rtlCol="0" anchor="t">
            <a:spAutoFit/>
          </a:bodyPr>
          <a:lstStyle/>
          <a:p>
            <a:pPr marL="0" marR="0" lvl="0" indent="0" algn="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06</a:t>
            </a:r>
          </a:p>
        </p:txBody>
      </p:sp>
      <p:sp>
        <p:nvSpPr>
          <p:cNvPr id="15" name="TextBox 20">
            <a:extLst>
              <a:ext uri="{FF2B5EF4-FFF2-40B4-BE49-F238E27FC236}">
                <a16:creationId xmlns:a16="http://schemas.microsoft.com/office/drawing/2014/main" id="{C63C9F09-F3AF-7593-84FC-234EB77F5169}"/>
              </a:ext>
            </a:extLst>
          </p:cNvPr>
          <p:cNvSpPr txBox="1"/>
          <p:nvPr/>
        </p:nvSpPr>
        <p:spPr>
          <a:xfrm>
            <a:off x="3965757" y="1744574"/>
            <a:ext cx="360000" cy="252000"/>
          </a:xfrm>
          <a:prstGeom prst="rect">
            <a:avLst/>
          </a:prstGeom>
        </p:spPr>
        <p:txBody>
          <a:bodyPr lIns="0" tIns="0" rIns="0" bIns="0" rtlCol="0" anchor="t">
            <a:spAutoFit/>
          </a:bodyPr>
          <a:lstStyle/>
          <a:p>
            <a:pPr marL="0" marR="0" lvl="0" indent="0" algn="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07</a:t>
            </a:r>
          </a:p>
        </p:txBody>
      </p:sp>
      <p:sp>
        <p:nvSpPr>
          <p:cNvPr id="16" name="TextBox 21">
            <a:extLst>
              <a:ext uri="{FF2B5EF4-FFF2-40B4-BE49-F238E27FC236}">
                <a16:creationId xmlns:a16="http://schemas.microsoft.com/office/drawing/2014/main" id="{24DE8E6B-8275-7DF5-358D-61C4F1A0130C}"/>
              </a:ext>
            </a:extLst>
          </p:cNvPr>
          <p:cNvSpPr txBox="1"/>
          <p:nvPr/>
        </p:nvSpPr>
        <p:spPr>
          <a:xfrm>
            <a:off x="6243766" y="1744574"/>
            <a:ext cx="360000" cy="252000"/>
          </a:xfrm>
          <a:prstGeom prst="rect">
            <a:avLst/>
          </a:prstGeom>
        </p:spPr>
        <p:txBody>
          <a:bodyPr lIns="0" tIns="0" rIns="0" bIns="0" rtlCol="0" anchor="t">
            <a:spAutoFit/>
          </a:bodyPr>
          <a:lstStyle/>
          <a:p>
            <a:pPr marL="0" marR="0" lvl="0" indent="0" algn="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08</a:t>
            </a:r>
          </a:p>
        </p:txBody>
      </p:sp>
      <p:sp>
        <p:nvSpPr>
          <p:cNvPr id="17" name="TextBox 22">
            <a:extLst>
              <a:ext uri="{FF2B5EF4-FFF2-40B4-BE49-F238E27FC236}">
                <a16:creationId xmlns:a16="http://schemas.microsoft.com/office/drawing/2014/main" id="{445D3CC5-5574-59AB-8A5E-E8C6C01EACA8}"/>
              </a:ext>
            </a:extLst>
          </p:cNvPr>
          <p:cNvSpPr txBox="1"/>
          <p:nvPr/>
        </p:nvSpPr>
        <p:spPr>
          <a:xfrm>
            <a:off x="8569329" y="1735049"/>
            <a:ext cx="360000" cy="252000"/>
          </a:xfrm>
          <a:prstGeom prst="rect">
            <a:avLst/>
          </a:prstGeom>
        </p:spPr>
        <p:txBody>
          <a:bodyPr lIns="0" tIns="0" rIns="0" bIns="0" rtlCol="0" anchor="t">
            <a:spAutoFit/>
          </a:bodyPr>
          <a:lstStyle/>
          <a:p>
            <a:pPr marL="0" marR="0" lvl="0" indent="0" algn="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09</a:t>
            </a:r>
          </a:p>
        </p:txBody>
      </p:sp>
      <p:sp>
        <p:nvSpPr>
          <p:cNvPr id="18" name="TextBox 23">
            <a:extLst>
              <a:ext uri="{FF2B5EF4-FFF2-40B4-BE49-F238E27FC236}">
                <a16:creationId xmlns:a16="http://schemas.microsoft.com/office/drawing/2014/main" id="{27D78CBF-CF54-BCD2-1A6C-6F6E83CBF49C}"/>
              </a:ext>
            </a:extLst>
          </p:cNvPr>
          <p:cNvSpPr txBox="1"/>
          <p:nvPr/>
        </p:nvSpPr>
        <p:spPr>
          <a:xfrm>
            <a:off x="10939743" y="1744574"/>
            <a:ext cx="360000" cy="252000"/>
          </a:xfrm>
          <a:prstGeom prst="rect">
            <a:avLst/>
          </a:prstGeom>
        </p:spPr>
        <p:txBody>
          <a:bodyPr lIns="0" tIns="0" rIns="0" bIns="0" rtlCol="0" anchor="t">
            <a:spAutoFit/>
          </a:bodyPr>
          <a:lstStyle/>
          <a:p>
            <a:pPr marL="0" marR="0" lvl="0" indent="0" algn="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10</a:t>
            </a:r>
          </a:p>
        </p:txBody>
      </p:sp>
      <p:sp>
        <p:nvSpPr>
          <p:cNvPr id="19" name="TextBox 25">
            <a:extLst>
              <a:ext uri="{FF2B5EF4-FFF2-40B4-BE49-F238E27FC236}">
                <a16:creationId xmlns:a16="http://schemas.microsoft.com/office/drawing/2014/main" id="{24BDD0BA-877A-ADF8-CED2-222A44BA7D71}"/>
              </a:ext>
            </a:extLst>
          </p:cNvPr>
          <p:cNvSpPr txBox="1"/>
          <p:nvPr/>
        </p:nvSpPr>
        <p:spPr>
          <a:xfrm>
            <a:off x="2784624" y="2506757"/>
            <a:ext cx="1973610" cy="2154436"/>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Promover y generar una cultura de transparencia a partir de la obligación de publicar  información actualizada, accesible y comprensible por medio del desarrollo de un registro sistematizado y en línea que contenga los vigilados liquidados y en liquidación para garantizar el acceso a la información pública y en atención del principio de divulgación proactiva. </a:t>
            </a:r>
          </a:p>
        </p:txBody>
      </p:sp>
      <p:sp>
        <p:nvSpPr>
          <p:cNvPr id="21" name="TextBox 25">
            <a:extLst>
              <a:ext uri="{FF2B5EF4-FFF2-40B4-BE49-F238E27FC236}">
                <a16:creationId xmlns:a16="http://schemas.microsoft.com/office/drawing/2014/main" id="{85ED34FD-F0C5-860C-95F2-76DAA5195F0C}"/>
              </a:ext>
            </a:extLst>
          </p:cNvPr>
          <p:cNvSpPr txBox="1"/>
          <p:nvPr/>
        </p:nvSpPr>
        <p:spPr>
          <a:xfrm>
            <a:off x="5305488" y="2579411"/>
            <a:ext cx="1594923" cy="1692771"/>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Impulsar acciones de inspección y vigilancia tendientes a monitorear las responsabilidades de los generadores, recaudadores y administradores de recursos y generar alertas que contribuyan a la sostenibilidad financiera del sistema.</a:t>
            </a:r>
          </a:p>
        </p:txBody>
      </p:sp>
      <p:sp>
        <p:nvSpPr>
          <p:cNvPr id="22" name="TextBox 25">
            <a:extLst>
              <a:ext uri="{FF2B5EF4-FFF2-40B4-BE49-F238E27FC236}">
                <a16:creationId xmlns:a16="http://schemas.microsoft.com/office/drawing/2014/main" id="{5653B576-B7A2-E572-0C34-7E937F19CBBF}"/>
              </a:ext>
            </a:extLst>
          </p:cNvPr>
          <p:cNvSpPr txBox="1"/>
          <p:nvPr/>
        </p:nvSpPr>
        <p:spPr>
          <a:xfrm>
            <a:off x="7515225" y="2468241"/>
            <a:ext cx="1800226" cy="2154436"/>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Incrementar las acciones de inspección y vigilancia conducentes a monitorear los riesgos financieros en las Empresas Sociales del Estado priorizadas, para generar alertas que les permitan establecer controles preventivos y anticipen la afectación que se pueda generar en la atención de los usuarios por una inadecuada gestión de los recursos.</a:t>
            </a:r>
          </a:p>
        </p:txBody>
      </p:sp>
      <p:sp>
        <p:nvSpPr>
          <p:cNvPr id="23" name="TextBox 25">
            <a:extLst>
              <a:ext uri="{FF2B5EF4-FFF2-40B4-BE49-F238E27FC236}">
                <a16:creationId xmlns:a16="http://schemas.microsoft.com/office/drawing/2014/main" id="{C5A50A4B-609F-EC73-3A54-87B4FFB9EFF1}"/>
              </a:ext>
            </a:extLst>
          </p:cNvPr>
          <p:cNvSpPr txBox="1"/>
          <p:nvPr/>
        </p:nvSpPr>
        <p:spPr>
          <a:xfrm>
            <a:off x="9935934" y="2506757"/>
            <a:ext cx="1618220" cy="1077218"/>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Fortalecer la capacidad financiera de la superintendencia nacional de salud a través del recaudo de la contribución de los vigilados</a:t>
            </a:r>
          </a:p>
        </p:txBody>
      </p:sp>
      <p:pic>
        <p:nvPicPr>
          <p:cNvPr id="29" name="Gráfico 28" descr="Ábaco con relleno sólido">
            <a:extLst>
              <a:ext uri="{FF2B5EF4-FFF2-40B4-BE49-F238E27FC236}">
                <a16:creationId xmlns:a16="http://schemas.microsoft.com/office/drawing/2014/main" id="{5FE7023A-21D8-DE9D-9E2A-E1ADF9F4D01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45156" y="1647271"/>
            <a:ext cx="536720" cy="536720"/>
          </a:xfrm>
          <a:prstGeom prst="rect">
            <a:avLst/>
          </a:prstGeom>
        </p:spPr>
      </p:pic>
      <p:pic>
        <p:nvPicPr>
          <p:cNvPr id="30" name="Gráfico 29" descr="Plano con relleno sólido">
            <a:extLst>
              <a:ext uri="{FF2B5EF4-FFF2-40B4-BE49-F238E27FC236}">
                <a16:creationId xmlns:a16="http://schemas.microsoft.com/office/drawing/2014/main" id="{5F8CEAC1-B9C3-24AC-18CD-B6729A25CDE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10873" y="1610623"/>
            <a:ext cx="536720" cy="536720"/>
          </a:xfrm>
          <a:prstGeom prst="rect">
            <a:avLst/>
          </a:prstGeom>
        </p:spPr>
      </p:pic>
      <p:pic>
        <p:nvPicPr>
          <p:cNvPr id="31" name="Gráfico 30" descr="Sirena con relleno sólido">
            <a:extLst>
              <a:ext uri="{FF2B5EF4-FFF2-40B4-BE49-F238E27FC236}">
                <a16:creationId xmlns:a16="http://schemas.microsoft.com/office/drawing/2014/main" id="{C704FE95-7D30-333B-3EAD-7461E372FD1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67124" y="1577968"/>
            <a:ext cx="536720" cy="536720"/>
          </a:xfrm>
          <a:prstGeom prst="rect">
            <a:avLst/>
          </a:prstGeom>
        </p:spPr>
      </p:pic>
      <p:pic>
        <p:nvPicPr>
          <p:cNvPr id="32" name="Gráfico 31" descr="Acceso universal con relleno sólido">
            <a:extLst>
              <a:ext uri="{FF2B5EF4-FFF2-40B4-BE49-F238E27FC236}">
                <a16:creationId xmlns:a16="http://schemas.microsoft.com/office/drawing/2014/main" id="{9E1C6C57-1EB1-B983-666E-44BB0C5105E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703399" y="1630575"/>
            <a:ext cx="536720" cy="536720"/>
          </a:xfrm>
          <a:prstGeom prst="rect">
            <a:avLst/>
          </a:prstGeom>
        </p:spPr>
      </p:pic>
      <p:pic>
        <p:nvPicPr>
          <p:cNvPr id="33" name="Gráfico 32" descr="Tendencia al alza con relleno sólido">
            <a:extLst>
              <a:ext uri="{FF2B5EF4-FFF2-40B4-BE49-F238E27FC236}">
                <a16:creationId xmlns:a16="http://schemas.microsoft.com/office/drawing/2014/main" id="{B4C22961-126C-C05B-D0EE-6AEBF84AFD8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091167" y="1632333"/>
            <a:ext cx="536720" cy="536720"/>
          </a:xfrm>
          <a:prstGeom prst="rect">
            <a:avLst/>
          </a:prstGeom>
        </p:spPr>
      </p:pic>
      <p:sp>
        <p:nvSpPr>
          <p:cNvPr id="34" name="CuadroTexto 33">
            <a:extLst>
              <a:ext uri="{FF2B5EF4-FFF2-40B4-BE49-F238E27FC236}">
                <a16:creationId xmlns:a16="http://schemas.microsoft.com/office/drawing/2014/main" id="{9D406729-906D-8B4E-7916-C9CC34F0AD9F}"/>
              </a:ext>
            </a:extLst>
          </p:cNvPr>
          <p:cNvSpPr txBox="1"/>
          <p:nvPr/>
        </p:nvSpPr>
        <p:spPr>
          <a:xfrm>
            <a:off x="4950165" y="6011804"/>
            <a:ext cx="2174955" cy="861774"/>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solidFill>
                  <a:srgbClr val="996633"/>
                </a:solidFill>
                <a:uLnTx/>
                <a:uFillTx/>
                <a:latin typeface="Verdana" panose="020B0604030504040204" pitchFamily="34" charset="0"/>
                <a:ea typeface="Verdana" panose="020B0604030504040204" pitchFamily="34" charset="0"/>
                <a:cs typeface="+mn-cs"/>
              </a:rPr>
              <a:t>Delegada para Entidades Territoriales y Generadores, Recaudadores y Administradores de recursos del SGSSS</a:t>
            </a:r>
          </a:p>
        </p:txBody>
      </p:sp>
      <p:sp>
        <p:nvSpPr>
          <p:cNvPr id="35" name="Rectángulo 34">
            <a:extLst>
              <a:ext uri="{FF2B5EF4-FFF2-40B4-BE49-F238E27FC236}">
                <a16:creationId xmlns:a16="http://schemas.microsoft.com/office/drawing/2014/main" id="{2CE3C33C-3105-637F-619A-32BA3DD08AE1}"/>
              </a:ext>
            </a:extLst>
          </p:cNvPr>
          <p:cNvSpPr/>
          <p:nvPr/>
        </p:nvSpPr>
        <p:spPr>
          <a:xfrm>
            <a:off x="557686" y="6115588"/>
            <a:ext cx="1834398" cy="369332"/>
          </a:xfrm>
          <a:prstGeom prst="rect">
            <a:avLst/>
          </a:prstGeom>
          <a:noFill/>
        </p:spPr>
        <p:txBody>
          <a:bodyPr wrap="square" lIns="60960" tIns="30480" rIns="60960" bIns="3048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solidFill>
                  <a:srgbClr val="7030A0"/>
                </a:solidFill>
                <a:uLnTx/>
                <a:uFillTx/>
                <a:latin typeface="Verdana" panose="020B0604030504040204" pitchFamily="34" charset="0"/>
                <a:ea typeface="Verdana" panose="020B0604030504040204" pitchFamily="34" charset="0"/>
              </a:rPr>
              <a:t>Dirección de Innovación y Desarrollo</a:t>
            </a:r>
          </a:p>
        </p:txBody>
      </p:sp>
      <p:sp>
        <p:nvSpPr>
          <p:cNvPr id="36" name="CuadroTexto 35">
            <a:extLst>
              <a:ext uri="{FF2B5EF4-FFF2-40B4-BE49-F238E27FC236}">
                <a16:creationId xmlns:a16="http://schemas.microsoft.com/office/drawing/2014/main" id="{3317BAD5-FF30-6533-7306-553F42A3D2E8}"/>
              </a:ext>
            </a:extLst>
          </p:cNvPr>
          <p:cNvSpPr txBox="1"/>
          <p:nvPr/>
        </p:nvSpPr>
        <p:spPr>
          <a:xfrm>
            <a:off x="10014495" y="6134049"/>
            <a:ext cx="1654711" cy="246221"/>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solidFill>
                  <a:srgbClr val="FFC000"/>
                </a:solidFill>
                <a:uLnTx/>
                <a:uFillTx/>
                <a:latin typeface="Verdana" panose="020B0604030504040204" pitchFamily="34" charset="0"/>
                <a:ea typeface="Verdana" panose="020B0604030504040204" pitchFamily="34" charset="0"/>
                <a:cs typeface="+mn-cs"/>
              </a:rPr>
              <a:t>Secretaría General</a:t>
            </a:r>
          </a:p>
        </p:txBody>
      </p:sp>
      <p:sp>
        <p:nvSpPr>
          <p:cNvPr id="37" name="Rectángulo 36">
            <a:extLst>
              <a:ext uri="{FF2B5EF4-FFF2-40B4-BE49-F238E27FC236}">
                <a16:creationId xmlns:a16="http://schemas.microsoft.com/office/drawing/2014/main" id="{1B6F5E99-6EE0-17D2-2E97-EC43BABC813B}"/>
              </a:ext>
            </a:extLst>
          </p:cNvPr>
          <p:cNvSpPr/>
          <p:nvPr/>
        </p:nvSpPr>
        <p:spPr>
          <a:xfrm>
            <a:off x="7606024" y="6144214"/>
            <a:ext cx="1834398" cy="523220"/>
          </a:xfrm>
          <a:prstGeom prst="rect">
            <a:avLst/>
          </a:prstGeom>
          <a:noFill/>
        </p:spPr>
        <p:txBody>
          <a:bodyPr wrap="square" lIns="60960" tIns="30480" rIns="60960" bIns="3048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solidFill>
                  <a:srgbClr val="00B0F0"/>
                </a:solidFill>
                <a:uLnTx/>
                <a:uFillTx/>
                <a:latin typeface="Verdana" panose="020B0604030504040204" pitchFamily="34" charset="0"/>
                <a:ea typeface="Verdana" panose="020B0604030504040204" pitchFamily="34" charset="0"/>
              </a:rPr>
              <a:t>Delegada para Prestadores de Servicios de Salud</a:t>
            </a:r>
          </a:p>
        </p:txBody>
      </p:sp>
      <p:sp>
        <p:nvSpPr>
          <p:cNvPr id="38" name="Rectángulo 37">
            <a:extLst>
              <a:ext uri="{FF2B5EF4-FFF2-40B4-BE49-F238E27FC236}">
                <a16:creationId xmlns:a16="http://schemas.microsoft.com/office/drawing/2014/main" id="{D7FD52A9-B172-C4A8-1313-72B3FBF8EED6}"/>
              </a:ext>
            </a:extLst>
          </p:cNvPr>
          <p:cNvSpPr/>
          <p:nvPr/>
        </p:nvSpPr>
        <p:spPr>
          <a:xfrm>
            <a:off x="2861786" y="6115588"/>
            <a:ext cx="1834398" cy="215444"/>
          </a:xfrm>
          <a:prstGeom prst="rect">
            <a:avLst/>
          </a:prstGeom>
          <a:noFill/>
        </p:spPr>
        <p:txBody>
          <a:bodyPr wrap="square" lIns="60960" tIns="30480" rIns="60960" bIns="3048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solidFill>
                  <a:srgbClr val="00B050"/>
                </a:solidFill>
                <a:uLnTx/>
                <a:uFillTx/>
                <a:latin typeface="Verdana" panose="020B0604030504040204" pitchFamily="34" charset="0"/>
                <a:ea typeface="Verdana" panose="020B0604030504040204" pitchFamily="34" charset="0"/>
              </a:rPr>
              <a:t>Oficina de Liquidaciones</a:t>
            </a:r>
          </a:p>
        </p:txBody>
      </p:sp>
      <p:sp>
        <p:nvSpPr>
          <p:cNvPr id="24" name="CuadroTexto 23">
            <a:extLst>
              <a:ext uri="{FF2B5EF4-FFF2-40B4-BE49-F238E27FC236}">
                <a16:creationId xmlns:a16="http://schemas.microsoft.com/office/drawing/2014/main" id="{108B1186-571C-705C-2A76-1BD736D2606F}"/>
              </a:ext>
            </a:extLst>
          </p:cNvPr>
          <p:cNvSpPr txBox="1"/>
          <p:nvPr/>
        </p:nvSpPr>
        <p:spPr>
          <a:xfrm>
            <a:off x="5243838" y="4723794"/>
            <a:ext cx="1718221" cy="1015663"/>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uLnTx/>
                <a:uFillTx/>
                <a:latin typeface="Verdana" panose="020B0604030504040204" pitchFamily="34" charset="0"/>
                <a:ea typeface="Verdana" panose="020B0604030504040204" pitchFamily="34" charset="0"/>
                <a:cs typeface="+mn-cs"/>
              </a:rPr>
              <a:t>Indicador PES 115: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solidFill>
                  <a:srgbClr val="996633"/>
                </a:solidFill>
                <a:uLnTx/>
                <a:uFillTx/>
                <a:latin typeface="Verdana" panose="020B0604030504040204" pitchFamily="34" charset="0"/>
                <a:ea typeface="Verdana" panose="020B0604030504040204" pitchFamily="34" charset="0"/>
                <a:cs typeface="+mn-cs"/>
              </a:rPr>
              <a:t>Porcentaje de alertas generadas en desarrollo de las acciones de IV a GRARS</a:t>
            </a:r>
          </a:p>
        </p:txBody>
      </p:sp>
      <p:sp>
        <p:nvSpPr>
          <p:cNvPr id="28" name="CuadroTexto 27">
            <a:extLst>
              <a:ext uri="{FF2B5EF4-FFF2-40B4-BE49-F238E27FC236}">
                <a16:creationId xmlns:a16="http://schemas.microsoft.com/office/drawing/2014/main" id="{3912F6A1-4DD4-7BE2-FB11-07B7241A12E1}"/>
              </a:ext>
            </a:extLst>
          </p:cNvPr>
          <p:cNvSpPr txBox="1"/>
          <p:nvPr/>
        </p:nvSpPr>
        <p:spPr>
          <a:xfrm>
            <a:off x="9735343" y="4635119"/>
            <a:ext cx="1933863" cy="861774"/>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uLnTx/>
                <a:uFillTx/>
                <a:latin typeface="Verdana" panose="020B0604030504040204" pitchFamily="34" charset="0"/>
                <a:ea typeface="Verdana" panose="020B0604030504040204" pitchFamily="34" charset="0"/>
                <a:cs typeface="+mn-cs"/>
              </a:rPr>
              <a:t>Indicador PES 117: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solidFill>
                  <a:srgbClr val="FFC000"/>
                </a:solidFill>
                <a:uLnTx/>
                <a:uFillTx/>
                <a:latin typeface="Verdana" panose="020B0604030504040204" pitchFamily="34" charset="0"/>
                <a:ea typeface="Verdana" panose="020B0604030504040204" pitchFamily="34" charset="0"/>
                <a:cs typeface="+mn-cs"/>
              </a:rPr>
              <a:t>Recaudo de la contribución a favor de la Superintendencia Nacional de Salud</a:t>
            </a:r>
          </a:p>
        </p:txBody>
      </p:sp>
      <p:sp>
        <p:nvSpPr>
          <p:cNvPr id="25" name="CuadroTexto 24">
            <a:extLst>
              <a:ext uri="{FF2B5EF4-FFF2-40B4-BE49-F238E27FC236}">
                <a16:creationId xmlns:a16="http://schemas.microsoft.com/office/drawing/2014/main" id="{889DACCB-4081-A8A3-3428-15475AA24644}"/>
              </a:ext>
            </a:extLst>
          </p:cNvPr>
          <p:cNvSpPr txBox="1"/>
          <p:nvPr/>
        </p:nvSpPr>
        <p:spPr>
          <a:xfrm>
            <a:off x="486918" y="4239355"/>
            <a:ext cx="1973610" cy="1477328"/>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uLnTx/>
                <a:uFillTx/>
                <a:latin typeface="Verdana" panose="020B0604030504040204" pitchFamily="34" charset="0"/>
                <a:ea typeface="Verdana" panose="020B0604030504040204" pitchFamily="34" charset="0"/>
                <a:cs typeface="+mn-cs"/>
              </a:rPr>
              <a:t>Indicador PES 113: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solidFill>
                  <a:srgbClr val="7030A0"/>
                </a:solidFill>
                <a:uLnTx/>
                <a:uFillTx/>
                <a:latin typeface="Verdana" panose="020B0604030504040204" pitchFamily="34" charset="0"/>
                <a:ea typeface="Verdana" panose="020B0604030504040204" pitchFamily="34" charset="0"/>
                <a:cs typeface="+mn-cs"/>
              </a:rPr>
              <a:t>Lineamientos asociados al Sistema de Gestión del Conocimiento y la Innovación de la Superintendencia Nacional de Salud, diseñado, implementado y evaluado </a:t>
            </a:r>
          </a:p>
        </p:txBody>
      </p:sp>
      <p:sp>
        <p:nvSpPr>
          <p:cNvPr id="26" name="CuadroTexto 25">
            <a:extLst>
              <a:ext uri="{FF2B5EF4-FFF2-40B4-BE49-F238E27FC236}">
                <a16:creationId xmlns:a16="http://schemas.microsoft.com/office/drawing/2014/main" id="{B142E44E-8869-78E2-3A2D-36DC6B375683}"/>
              </a:ext>
            </a:extLst>
          </p:cNvPr>
          <p:cNvSpPr txBox="1"/>
          <p:nvPr/>
        </p:nvSpPr>
        <p:spPr>
          <a:xfrm>
            <a:off x="2792180" y="4815576"/>
            <a:ext cx="1973610" cy="1015663"/>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uLnTx/>
                <a:uFillTx/>
                <a:latin typeface="Verdana" panose="020B0604030504040204" pitchFamily="34" charset="0"/>
                <a:ea typeface="Verdana" panose="020B0604030504040204" pitchFamily="34" charset="0"/>
                <a:cs typeface="+mn-cs"/>
              </a:rPr>
              <a:t>Indicador PES 114: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solidFill>
                  <a:srgbClr val="00B050"/>
                </a:solidFill>
                <a:uLnTx/>
                <a:uFillTx/>
                <a:latin typeface="Verdana" panose="020B0604030504040204" pitchFamily="34" charset="0"/>
                <a:ea typeface="Verdana" panose="020B0604030504040204" pitchFamily="34" charset="0"/>
                <a:cs typeface="+mn-cs"/>
              </a:rPr>
              <a:t>Registro sistematizado con información pública de los vigilados liquidados y en liquidación</a:t>
            </a:r>
          </a:p>
        </p:txBody>
      </p:sp>
      <p:sp>
        <p:nvSpPr>
          <p:cNvPr id="27" name="CuadroTexto 26">
            <a:extLst>
              <a:ext uri="{FF2B5EF4-FFF2-40B4-BE49-F238E27FC236}">
                <a16:creationId xmlns:a16="http://schemas.microsoft.com/office/drawing/2014/main" id="{392556B7-4D5A-68EC-73BC-FF4E7E742A6F}"/>
              </a:ext>
            </a:extLst>
          </p:cNvPr>
          <p:cNvSpPr txBox="1"/>
          <p:nvPr/>
        </p:nvSpPr>
        <p:spPr>
          <a:xfrm>
            <a:off x="7417232" y="4635119"/>
            <a:ext cx="2008223" cy="1477328"/>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uLnTx/>
                <a:uFillTx/>
                <a:latin typeface="Verdana" panose="020B0604030504040204" pitchFamily="34" charset="0"/>
                <a:ea typeface="Verdana" panose="020B0604030504040204" pitchFamily="34" charset="0"/>
                <a:cs typeface="+mn-cs"/>
              </a:rPr>
              <a:t>Indicador PES 116: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solidFill>
                  <a:srgbClr val="00B0F0"/>
                </a:solidFill>
                <a:uLnTx/>
                <a:uFillTx/>
                <a:latin typeface="Verdana" panose="020B0604030504040204" pitchFamily="34" charset="0"/>
                <a:ea typeface="Verdana" panose="020B0604030504040204" pitchFamily="34" charset="0"/>
                <a:cs typeface="+mn-cs"/>
              </a:rPr>
              <a:t>Alertas identificadas y gestionadas en el monitoreo y vigilancia de los recursos financieros en las Empresas Sociales del Estado priorizadas durante el período evaluado</a:t>
            </a:r>
          </a:p>
        </p:txBody>
      </p:sp>
      <p:sp>
        <p:nvSpPr>
          <p:cNvPr id="40" name="CuadroTexto 39">
            <a:extLst>
              <a:ext uri="{FF2B5EF4-FFF2-40B4-BE49-F238E27FC236}">
                <a16:creationId xmlns:a16="http://schemas.microsoft.com/office/drawing/2014/main" id="{ADD4C050-B21D-7D0A-AD8D-F6647A675D52}"/>
              </a:ext>
            </a:extLst>
          </p:cNvPr>
          <p:cNvSpPr txBox="1"/>
          <p:nvPr/>
        </p:nvSpPr>
        <p:spPr>
          <a:xfrm>
            <a:off x="1230357" y="43001"/>
            <a:ext cx="8448073" cy="138499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Acciones e Indicadores Estratégicos Supersalud en Plan Estratégico Sectorial 2023-2026</a:t>
            </a:r>
          </a:p>
        </p:txBody>
      </p:sp>
      <p:sp>
        <p:nvSpPr>
          <p:cNvPr id="41" name="Rectángulo 40">
            <a:extLst>
              <a:ext uri="{FF2B5EF4-FFF2-40B4-BE49-F238E27FC236}">
                <a16:creationId xmlns:a16="http://schemas.microsoft.com/office/drawing/2014/main" id="{F97FB87D-3010-A49B-4160-9DFBCC447278}"/>
              </a:ext>
            </a:extLst>
          </p:cNvPr>
          <p:cNvSpPr/>
          <p:nvPr/>
        </p:nvSpPr>
        <p:spPr>
          <a:xfrm>
            <a:off x="468573" y="2317324"/>
            <a:ext cx="2013699" cy="3641234"/>
          </a:xfrm>
          <a:prstGeom prst="rect">
            <a:avLst/>
          </a:prstGeom>
          <a:noFill/>
          <a:ln w="19050">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43" name="Rectángulo 42">
            <a:extLst>
              <a:ext uri="{FF2B5EF4-FFF2-40B4-BE49-F238E27FC236}">
                <a16:creationId xmlns:a16="http://schemas.microsoft.com/office/drawing/2014/main" id="{F0320B80-858B-8FF1-EF2A-FFD4A6FC1BBC}"/>
              </a:ext>
            </a:extLst>
          </p:cNvPr>
          <p:cNvSpPr/>
          <p:nvPr/>
        </p:nvSpPr>
        <p:spPr>
          <a:xfrm>
            <a:off x="2772136" y="2313400"/>
            <a:ext cx="2013699" cy="3641234"/>
          </a:xfrm>
          <a:prstGeom prst="rect">
            <a:avLst/>
          </a:prstGeom>
          <a:noFill/>
          <a:ln w="19050">
            <a:solidFill>
              <a:srgbClr val="05BC58"/>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45" name="Rectángulo 44">
            <a:extLst>
              <a:ext uri="{FF2B5EF4-FFF2-40B4-BE49-F238E27FC236}">
                <a16:creationId xmlns:a16="http://schemas.microsoft.com/office/drawing/2014/main" id="{FBA31CDF-9A93-21F3-553A-1E2090FCBC4F}"/>
              </a:ext>
            </a:extLst>
          </p:cNvPr>
          <p:cNvSpPr/>
          <p:nvPr/>
        </p:nvSpPr>
        <p:spPr>
          <a:xfrm>
            <a:off x="5098981" y="2317324"/>
            <a:ext cx="2013699" cy="3641234"/>
          </a:xfrm>
          <a:prstGeom prst="rect">
            <a:avLst/>
          </a:prstGeom>
          <a:noFill/>
          <a:ln w="19050">
            <a:solidFill>
              <a:srgbClr val="32B4A8"/>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47" name="Rectángulo 46">
            <a:extLst>
              <a:ext uri="{FF2B5EF4-FFF2-40B4-BE49-F238E27FC236}">
                <a16:creationId xmlns:a16="http://schemas.microsoft.com/office/drawing/2014/main" id="{6F4559B4-7FD8-4CEB-6AEC-D4254F558AA3}"/>
              </a:ext>
            </a:extLst>
          </p:cNvPr>
          <p:cNvSpPr/>
          <p:nvPr/>
        </p:nvSpPr>
        <p:spPr>
          <a:xfrm>
            <a:off x="7411756" y="2317323"/>
            <a:ext cx="2013699" cy="3807565"/>
          </a:xfrm>
          <a:prstGeom prst="rect">
            <a:avLst/>
          </a:prstGeom>
          <a:noFill/>
          <a:ln w="19050">
            <a:solidFill>
              <a:srgbClr val="00B0F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49" name="Rectángulo 48">
            <a:extLst>
              <a:ext uri="{FF2B5EF4-FFF2-40B4-BE49-F238E27FC236}">
                <a16:creationId xmlns:a16="http://schemas.microsoft.com/office/drawing/2014/main" id="{98B5CD8C-458E-A9D1-2F0F-CE19ACAA0B0D}"/>
              </a:ext>
            </a:extLst>
          </p:cNvPr>
          <p:cNvSpPr/>
          <p:nvPr/>
        </p:nvSpPr>
        <p:spPr>
          <a:xfrm>
            <a:off x="9728670" y="2317324"/>
            <a:ext cx="2013699" cy="3641234"/>
          </a:xfrm>
          <a:prstGeom prst="rect">
            <a:avLst/>
          </a:prstGeom>
          <a:noFill/>
          <a:ln w="19050">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Tree>
    <p:extLst>
      <p:ext uri="{BB962C8B-B14F-4D97-AF65-F5344CB8AC3E}">
        <p14:creationId xmlns:p14="http://schemas.microsoft.com/office/powerpoint/2010/main" val="3470265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381A7-7DB1-CEAF-9420-E2E799C38488}"/>
            </a:ext>
          </a:extLst>
        </p:cNvPr>
        <p:cNvGrpSpPr/>
        <p:nvPr/>
      </p:nvGrpSpPr>
      <p:grpSpPr>
        <a:xfrm>
          <a:off x="0" y="0"/>
          <a:ext cx="0" cy="0"/>
          <a:chOff x="0" y="0"/>
          <a:chExt cx="0" cy="0"/>
        </a:xfrm>
      </p:grpSpPr>
      <p:sp>
        <p:nvSpPr>
          <p:cNvPr id="49" name="CuadroTexto 48">
            <a:extLst>
              <a:ext uri="{FF2B5EF4-FFF2-40B4-BE49-F238E27FC236}">
                <a16:creationId xmlns:a16="http://schemas.microsoft.com/office/drawing/2014/main" id="{120E57EF-9B97-F910-90A1-67393EDC0489}"/>
              </a:ext>
            </a:extLst>
          </p:cNvPr>
          <p:cNvSpPr txBox="1"/>
          <p:nvPr/>
        </p:nvSpPr>
        <p:spPr>
          <a:xfrm>
            <a:off x="1185463" y="206688"/>
            <a:ext cx="6096000" cy="954107"/>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Tablero de Control</a:t>
            </a:r>
          </a:p>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Plan Estratégico Sectorial</a:t>
            </a:r>
          </a:p>
        </p:txBody>
      </p:sp>
      <p:sp>
        <p:nvSpPr>
          <p:cNvPr id="6" name="CuadroTexto 5">
            <a:extLst>
              <a:ext uri="{FF2B5EF4-FFF2-40B4-BE49-F238E27FC236}">
                <a16:creationId xmlns:a16="http://schemas.microsoft.com/office/drawing/2014/main" id="{36E8969D-FF6D-E5E2-68F8-19FA4EB02436}"/>
              </a:ext>
            </a:extLst>
          </p:cNvPr>
          <p:cNvSpPr txBox="1"/>
          <p:nvPr/>
        </p:nvSpPr>
        <p:spPr>
          <a:xfrm>
            <a:off x="3319624" y="6591300"/>
            <a:ext cx="5486433" cy="230832"/>
          </a:xfrm>
          <a:prstGeom prst="rect">
            <a:avLst/>
          </a:prstGeom>
          <a:noFill/>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900" b="0" i="0" u="none" strike="noStrike" kern="1200" cap="none" spc="0" normalizeH="0" baseline="0" noProof="0" dirty="0">
                <a:ln w="0"/>
                <a:solidFill>
                  <a:schemeClr val="tx1"/>
                </a:solidFill>
                <a:uLnTx/>
                <a:uFillTx/>
                <a:latin typeface="Verdana" panose="020B0604030504040204" pitchFamily="34" charset="0"/>
                <a:ea typeface="Verdana" panose="020B0604030504040204" pitchFamily="34" charset="0"/>
                <a:cs typeface="+mn-cs"/>
              </a:rPr>
              <a:t>Fuente: Suite Visión Empresarial. </a:t>
            </a:r>
            <a:r>
              <a:rPr lang="es-CO" sz="900" kern="1200" noProof="0" dirty="0" err="1">
                <a:ln w="0"/>
                <a:solidFill>
                  <a:schemeClr val="tx1"/>
                </a:solidFill>
                <a:latin typeface="Verdana" panose="020B0604030504040204" pitchFamily="34" charset="0"/>
                <a:ea typeface="Verdana" panose="020B0604030504040204" pitchFamily="34" charset="0"/>
              </a:rPr>
              <a:t>Dashboard</a:t>
            </a:r>
            <a:r>
              <a:rPr lang="es-CO" sz="900" kern="1200" noProof="0" dirty="0">
                <a:ln w="0"/>
                <a:solidFill>
                  <a:schemeClr val="tx1"/>
                </a:solidFill>
                <a:latin typeface="Verdana" panose="020B0604030504040204" pitchFamily="34" charset="0"/>
                <a:ea typeface="Verdana" panose="020B0604030504040204" pitchFamily="34" charset="0"/>
              </a:rPr>
              <a:t> avance PES Segundo  trimestre de 2026.</a:t>
            </a:r>
            <a:endParaRPr kumimoji="0" lang="es-CO" sz="900" b="0" i="0" u="none" strike="noStrike" kern="1200" cap="none" spc="0" normalizeH="0" baseline="0" noProof="0" dirty="0">
              <a:ln w="0"/>
              <a:solidFill>
                <a:schemeClr val="tx1"/>
              </a:solidFill>
              <a:uLnTx/>
              <a:uFillTx/>
              <a:latin typeface="Verdana" panose="020B0604030504040204" pitchFamily="34" charset="0"/>
              <a:ea typeface="Verdana" panose="020B0604030504040204" pitchFamily="34" charset="0"/>
              <a:cs typeface="+mn-cs"/>
            </a:endParaRPr>
          </a:p>
        </p:txBody>
      </p:sp>
      <p:graphicFrame>
        <p:nvGraphicFramePr>
          <p:cNvPr id="38" name="Tabla 37">
            <a:extLst>
              <a:ext uri="{FF2B5EF4-FFF2-40B4-BE49-F238E27FC236}">
                <a16:creationId xmlns:a16="http://schemas.microsoft.com/office/drawing/2014/main" id="{AD8D15B5-6385-A2A4-3A41-567520C6E670}"/>
              </a:ext>
            </a:extLst>
          </p:cNvPr>
          <p:cNvGraphicFramePr>
            <a:graphicFrameLocks noGrp="1"/>
          </p:cNvGraphicFramePr>
          <p:nvPr>
            <p:extLst>
              <p:ext uri="{D42A27DB-BD31-4B8C-83A1-F6EECF244321}">
                <p14:modId xmlns:p14="http://schemas.microsoft.com/office/powerpoint/2010/main" val="3545615648"/>
              </p:ext>
            </p:extLst>
          </p:nvPr>
        </p:nvGraphicFramePr>
        <p:xfrm>
          <a:off x="341727" y="2441102"/>
          <a:ext cx="2751097" cy="2595880"/>
        </p:xfrm>
        <a:graphic>
          <a:graphicData uri="http://schemas.openxmlformats.org/drawingml/2006/table">
            <a:tbl>
              <a:tblPr firstRow="1" bandRow="1">
                <a:tableStyleId>{5940675A-B579-460E-94D1-54222C63F5DA}</a:tableStyleId>
              </a:tblPr>
              <a:tblGrid>
                <a:gridCol w="2751097">
                  <a:extLst>
                    <a:ext uri="{9D8B030D-6E8A-4147-A177-3AD203B41FA5}">
                      <a16:colId xmlns:a16="http://schemas.microsoft.com/office/drawing/2014/main" val="151007693"/>
                    </a:ext>
                  </a:extLst>
                </a:gridCol>
              </a:tblGrid>
              <a:tr h="370840">
                <a:tc>
                  <a:txBody>
                    <a:bodyPr/>
                    <a:lstStyle/>
                    <a:p>
                      <a:pPr algn="ctr"/>
                      <a:r>
                        <a:rPr lang="es-CO" sz="1200" b="1" noProof="0" dirty="0">
                          <a:solidFill>
                            <a:schemeClr val="bg1"/>
                          </a:solidFill>
                          <a:latin typeface="Verdana" panose="020B0604030504040204" pitchFamily="34" charset="0"/>
                          <a:ea typeface="Verdana" panose="020B0604030504040204" pitchFamily="34" charset="0"/>
                        </a:rPr>
                        <a:t>Resumen de Ejecución</a:t>
                      </a:r>
                    </a:p>
                  </a:txBody>
                  <a:tcPr>
                    <a:solidFill>
                      <a:srgbClr val="32A896"/>
                    </a:solidFill>
                  </a:tcPr>
                </a:tc>
                <a:extLst>
                  <a:ext uri="{0D108BD9-81ED-4DB2-BD59-A6C34878D82A}">
                    <a16:rowId xmlns:a16="http://schemas.microsoft.com/office/drawing/2014/main" val="308427046"/>
                  </a:ext>
                </a:extLst>
              </a:tr>
              <a:tr h="370840">
                <a:tc>
                  <a:txBody>
                    <a:bodyPr/>
                    <a:lstStyle/>
                    <a:p>
                      <a:r>
                        <a:rPr lang="es-CO" sz="1200" b="1" noProof="0" dirty="0">
                          <a:solidFill>
                            <a:schemeClr val="tx1"/>
                          </a:solidFill>
                          <a:latin typeface="Verdana" panose="020B0604030504040204" pitchFamily="34" charset="0"/>
                          <a:ea typeface="Verdana" panose="020B0604030504040204" pitchFamily="34" charset="0"/>
                        </a:rPr>
                        <a:t>Indicadores               10</a:t>
                      </a:r>
                    </a:p>
                  </a:txBody>
                  <a:tcPr/>
                </a:tc>
                <a:extLst>
                  <a:ext uri="{0D108BD9-81ED-4DB2-BD59-A6C34878D82A}">
                    <a16:rowId xmlns:a16="http://schemas.microsoft.com/office/drawing/2014/main" val="1961164967"/>
                  </a:ext>
                </a:extLst>
              </a:tr>
              <a:tr h="370840">
                <a:tc>
                  <a:txBody>
                    <a:bodyPr/>
                    <a:lstStyle/>
                    <a:p>
                      <a:r>
                        <a:rPr lang="es-CO" sz="1200" b="1" noProof="0" dirty="0">
                          <a:solidFill>
                            <a:schemeClr val="tx1"/>
                          </a:solidFill>
                          <a:latin typeface="Verdana" panose="020B0604030504040204" pitchFamily="34" charset="0"/>
                          <a:ea typeface="Verdana" panose="020B0604030504040204" pitchFamily="34" charset="0"/>
                        </a:rPr>
                        <a:t>Sobrecumplimiento    0</a:t>
                      </a:r>
                    </a:p>
                  </a:txBody>
                  <a:tcPr/>
                </a:tc>
                <a:extLst>
                  <a:ext uri="{0D108BD9-81ED-4DB2-BD59-A6C34878D82A}">
                    <a16:rowId xmlns:a16="http://schemas.microsoft.com/office/drawing/2014/main" val="2194826895"/>
                  </a:ext>
                </a:extLst>
              </a:tr>
              <a:tr h="370840">
                <a:tc>
                  <a:txBody>
                    <a:bodyPr/>
                    <a:lstStyle/>
                    <a:p>
                      <a:r>
                        <a:rPr lang="es-CO" sz="1200" b="1" noProof="0" dirty="0">
                          <a:solidFill>
                            <a:schemeClr val="tx1"/>
                          </a:solidFill>
                          <a:latin typeface="Verdana" panose="020B0604030504040204" pitchFamily="34" charset="0"/>
                          <a:ea typeface="Verdana" panose="020B0604030504040204" pitchFamily="34" charset="0"/>
                        </a:rPr>
                        <a:t>Buena                          8</a:t>
                      </a:r>
                    </a:p>
                  </a:txBody>
                  <a:tcPr/>
                </a:tc>
                <a:extLst>
                  <a:ext uri="{0D108BD9-81ED-4DB2-BD59-A6C34878D82A}">
                    <a16:rowId xmlns:a16="http://schemas.microsoft.com/office/drawing/2014/main" val="2057471822"/>
                  </a:ext>
                </a:extLst>
              </a:tr>
              <a:tr h="370840">
                <a:tc>
                  <a:txBody>
                    <a:bodyPr/>
                    <a:lstStyle/>
                    <a:p>
                      <a:r>
                        <a:rPr lang="es-CO" sz="1200" b="1" noProof="0" dirty="0">
                          <a:solidFill>
                            <a:schemeClr val="tx1"/>
                          </a:solidFill>
                          <a:latin typeface="Verdana" panose="020B0604030504040204" pitchFamily="34" charset="0"/>
                          <a:ea typeface="Verdana" panose="020B0604030504040204" pitchFamily="34" charset="0"/>
                        </a:rPr>
                        <a:t>Baja                             1</a:t>
                      </a:r>
                    </a:p>
                  </a:txBody>
                  <a:tcPr/>
                </a:tc>
                <a:extLst>
                  <a:ext uri="{0D108BD9-81ED-4DB2-BD59-A6C34878D82A}">
                    <a16:rowId xmlns:a16="http://schemas.microsoft.com/office/drawing/2014/main" val="828363921"/>
                  </a:ext>
                </a:extLst>
              </a:tr>
              <a:tr h="370840">
                <a:tc>
                  <a:txBody>
                    <a:bodyPr/>
                    <a:lstStyle/>
                    <a:p>
                      <a:r>
                        <a:rPr lang="es-CO" sz="1200" b="1" noProof="0" dirty="0">
                          <a:latin typeface="Verdana" panose="020B0604030504040204" pitchFamily="34" charset="0"/>
                          <a:ea typeface="Verdana" panose="020B0604030504040204" pitchFamily="34" charset="0"/>
                        </a:rPr>
                        <a:t>Crítica                          0</a:t>
                      </a:r>
                    </a:p>
                  </a:txBody>
                  <a:tcPr/>
                </a:tc>
                <a:extLst>
                  <a:ext uri="{0D108BD9-81ED-4DB2-BD59-A6C34878D82A}">
                    <a16:rowId xmlns:a16="http://schemas.microsoft.com/office/drawing/2014/main" val="3860255852"/>
                  </a:ext>
                </a:extLst>
              </a:tr>
              <a:tr h="370840">
                <a:tc>
                  <a:txBody>
                    <a:bodyPr/>
                    <a:lstStyle/>
                    <a:p>
                      <a:r>
                        <a:rPr lang="es-CO" sz="1200" b="1" noProof="0" dirty="0">
                          <a:latin typeface="Verdana" panose="020B0604030504040204" pitchFamily="34" charset="0"/>
                          <a:ea typeface="Verdana" panose="020B0604030504040204" pitchFamily="34" charset="0"/>
                        </a:rPr>
                        <a:t>NA/ND* </a:t>
                      </a:r>
                      <a:r>
                        <a:rPr lang="es-CO" sz="900" b="1" noProof="0" dirty="0">
                          <a:latin typeface="Verdana" panose="020B0604030504040204" pitchFamily="34" charset="0"/>
                          <a:ea typeface="Verdana" panose="020B0604030504040204" pitchFamily="34" charset="0"/>
                        </a:rPr>
                        <a:t>(0,00)</a:t>
                      </a:r>
                      <a:r>
                        <a:rPr lang="es-CO" sz="1200" b="1" noProof="0" dirty="0">
                          <a:latin typeface="Verdana" panose="020B0604030504040204" pitchFamily="34" charset="0"/>
                          <a:ea typeface="Verdana" panose="020B0604030504040204" pitchFamily="34" charset="0"/>
                        </a:rPr>
                        <a:t>              1</a:t>
                      </a:r>
                    </a:p>
                  </a:txBody>
                  <a:tcPr/>
                </a:tc>
                <a:extLst>
                  <a:ext uri="{0D108BD9-81ED-4DB2-BD59-A6C34878D82A}">
                    <a16:rowId xmlns:a16="http://schemas.microsoft.com/office/drawing/2014/main" val="795754324"/>
                  </a:ext>
                </a:extLst>
              </a:tr>
            </a:tbl>
          </a:graphicData>
        </a:graphic>
      </p:graphicFrame>
      <p:pic>
        <p:nvPicPr>
          <p:cNvPr id="30" name="Gráfico 29" descr="Bombilla con relleno sólido">
            <a:extLst>
              <a:ext uri="{FF2B5EF4-FFF2-40B4-BE49-F238E27FC236}">
                <a16:creationId xmlns:a16="http://schemas.microsoft.com/office/drawing/2014/main" id="{620E392D-B37E-1173-4911-0ADE8289821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643224" y="4321705"/>
            <a:ext cx="342082" cy="342082"/>
          </a:xfrm>
          <a:prstGeom prst="rect">
            <a:avLst/>
          </a:prstGeom>
        </p:spPr>
      </p:pic>
      <p:pic>
        <p:nvPicPr>
          <p:cNvPr id="31" name="Gráfico 30" descr="Bombilla con relleno sólido">
            <a:extLst>
              <a:ext uri="{FF2B5EF4-FFF2-40B4-BE49-F238E27FC236}">
                <a16:creationId xmlns:a16="http://schemas.microsoft.com/office/drawing/2014/main" id="{5048D7D2-7FB3-3505-9F10-0023CEED36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649297" y="3186364"/>
            <a:ext cx="342082" cy="342082"/>
          </a:xfrm>
          <a:prstGeom prst="rect">
            <a:avLst/>
          </a:prstGeom>
        </p:spPr>
      </p:pic>
      <p:pic>
        <p:nvPicPr>
          <p:cNvPr id="35" name="Gráfico 34" descr="Bombilla con relleno sólido">
            <a:extLst>
              <a:ext uri="{FF2B5EF4-FFF2-40B4-BE49-F238E27FC236}">
                <a16:creationId xmlns:a16="http://schemas.microsoft.com/office/drawing/2014/main" id="{6EFEAE02-F31F-CB0E-0652-B1A59080B34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39539" y="3559036"/>
            <a:ext cx="342082" cy="342082"/>
          </a:xfrm>
          <a:prstGeom prst="rect">
            <a:avLst/>
          </a:prstGeom>
        </p:spPr>
      </p:pic>
      <p:pic>
        <p:nvPicPr>
          <p:cNvPr id="36" name="Gráfico 35" descr="Bombilla con relleno sólido">
            <a:extLst>
              <a:ext uri="{FF2B5EF4-FFF2-40B4-BE49-F238E27FC236}">
                <a16:creationId xmlns:a16="http://schemas.microsoft.com/office/drawing/2014/main" id="{2CAEFFE2-6EFC-A558-9471-381AB263BFE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39539" y="3933458"/>
            <a:ext cx="342082" cy="342082"/>
          </a:xfrm>
          <a:prstGeom prst="rect">
            <a:avLst/>
          </a:prstGeom>
        </p:spPr>
      </p:pic>
      <p:pic>
        <p:nvPicPr>
          <p:cNvPr id="37" name="Gráfico 13" descr="Gráfico de barras con relleno sólido">
            <a:extLst>
              <a:ext uri="{FF2B5EF4-FFF2-40B4-BE49-F238E27FC236}">
                <a16:creationId xmlns:a16="http://schemas.microsoft.com/office/drawing/2014/main" id="{6507A848-F479-7594-E09F-F4B4A4C8CED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648062" y="2801499"/>
            <a:ext cx="375900" cy="375900"/>
          </a:xfrm>
          <a:prstGeom prst="rect">
            <a:avLst/>
          </a:prstGeom>
        </p:spPr>
      </p:pic>
      <p:sp>
        <p:nvSpPr>
          <p:cNvPr id="39" name="CuadroTexto 38">
            <a:extLst>
              <a:ext uri="{FF2B5EF4-FFF2-40B4-BE49-F238E27FC236}">
                <a16:creationId xmlns:a16="http://schemas.microsoft.com/office/drawing/2014/main" id="{8A40BED2-A8CF-C476-6A61-4A9EE693A507}"/>
              </a:ext>
            </a:extLst>
          </p:cNvPr>
          <p:cNvSpPr txBox="1"/>
          <p:nvPr/>
        </p:nvSpPr>
        <p:spPr>
          <a:xfrm>
            <a:off x="341727" y="5024960"/>
            <a:ext cx="2822814" cy="1323439"/>
          </a:xfrm>
          <a:prstGeom prst="rect">
            <a:avLst/>
          </a:prstGeom>
          <a:noFill/>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w="0"/>
                <a:solidFill>
                  <a:schemeClr val="tx1"/>
                </a:solidFill>
                <a:uLnTx/>
                <a:uFillTx/>
                <a:latin typeface="Verdana" panose="020B0604030504040204" pitchFamily="34" charset="0"/>
                <a:ea typeface="Verdana" panose="020B0604030504040204" pitchFamily="34" charset="0"/>
                <a:cs typeface="+mn-cs"/>
              </a:rPr>
              <a:t>*NA/ND: No tienen dato disponible a 31/03/2026 por periodicidad de medición semestral/anual, o inician la ejecución a partir del segundo trimestre del año. Los indicadores de la DID sobre Proyectos de GoD implementados y Lineamientos </a:t>
            </a:r>
            <a:r>
              <a:rPr kumimoji="0" lang="es-CO" sz="800" b="0" i="0" u="none" strike="noStrike" kern="1200" cap="none" spc="0" normalizeH="0" baseline="0" noProof="0" dirty="0" err="1">
                <a:ln w="0"/>
                <a:solidFill>
                  <a:schemeClr val="tx1"/>
                </a:solidFill>
                <a:uLnTx/>
                <a:uFillTx/>
                <a:latin typeface="Verdana" panose="020B0604030504040204" pitchFamily="34" charset="0"/>
                <a:ea typeface="Verdana" panose="020B0604030504040204" pitchFamily="34" charset="0"/>
                <a:cs typeface="+mn-cs"/>
              </a:rPr>
              <a:t>GESCO+i</a:t>
            </a:r>
            <a:r>
              <a:rPr kumimoji="0" lang="es-CO" sz="800" b="0" i="0" u="none" strike="noStrike" kern="1200" cap="none" spc="0" normalizeH="0" baseline="0" noProof="0" dirty="0">
                <a:ln w="0"/>
                <a:solidFill>
                  <a:schemeClr val="tx1"/>
                </a:solidFill>
                <a:uLnTx/>
                <a:uFillTx/>
                <a:latin typeface="Verdana" panose="020B0604030504040204" pitchFamily="34" charset="0"/>
                <a:ea typeface="Verdana" panose="020B0604030504040204" pitchFamily="34" charset="0"/>
                <a:cs typeface="+mn-cs"/>
              </a:rPr>
              <a:t> implementados, mostraron avances parciales (12% y 20%, respectivamente), sin embargo, por recomendación de la OAPES del Minsalud no se reportan avances parciales sino productos finalizados/implementados.   </a:t>
            </a:r>
          </a:p>
        </p:txBody>
      </p:sp>
      <p:pic>
        <p:nvPicPr>
          <p:cNvPr id="56" name="Gráfico 55" descr="Bombilla con relleno sólido">
            <a:extLst>
              <a:ext uri="{FF2B5EF4-FFF2-40B4-BE49-F238E27FC236}">
                <a16:creationId xmlns:a16="http://schemas.microsoft.com/office/drawing/2014/main" id="{ACBFF1D7-E33F-48C8-4410-86A33BF8CC9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639539" y="4682948"/>
            <a:ext cx="342082" cy="342082"/>
          </a:xfrm>
          <a:prstGeom prst="rect">
            <a:avLst/>
          </a:prstGeom>
        </p:spPr>
      </p:pic>
      <p:pic>
        <p:nvPicPr>
          <p:cNvPr id="4" name="Imagen 3">
            <a:extLst>
              <a:ext uri="{FF2B5EF4-FFF2-40B4-BE49-F238E27FC236}">
                <a16:creationId xmlns:a16="http://schemas.microsoft.com/office/drawing/2014/main" id="{9D3DCE62-6F1C-93B8-CBCF-41EBB71D00CB}"/>
              </a:ext>
            </a:extLst>
          </p:cNvPr>
          <p:cNvPicPr>
            <a:picLocks noChangeAspect="1"/>
          </p:cNvPicPr>
          <p:nvPr/>
        </p:nvPicPr>
        <p:blipFill>
          <a:blip r:embed="rId8"/>
          <a:stretch>
            <a:fillRect/>
          </a:stretch>
        </p:blipFill>
        <p:spPr>
          <a:xfrm>
            <a:off x="3164540" y="1391298"/>
            <a:ext cx="9027459" cy="5116507"/>
          </a:xfrm>
          <a:prstGeom prst="rect">
            <a:avLst/>
          </a:prstGeom>
        </p:spPr>
      </p:pic>
    </p:spTree>
    <p:extLst>
      <p:ext uri="{BB962C8B-B14F-4D97-AF65-F5344CB8AC3E}">
        <p14:creationId xmlns:p14="http://schemas.microsoft.com/office/powerpoint/2010/main" val="2588690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95">
            <a:extLst>
              <a:ext uri="{FF2B5EF4-FFF2-40B4-BE49-F238E27FC236}">
                <a16:creationId xmlns:a16="http://schemas.microsoft.com/office/drawing/2014/main" id="{27452AF5-F78E-48C2-83D4-9230A8B6B7A3}"/>
              </a:ext>
            </a:extLst>
          </p:cNvPr>
          <p:cNvSpPr/>
          <p:nvPr/>
        </p:nvSpPr>
        <p:spPr>
          <a:xfrm>
            <a:off x="555769" y="1730625"/>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4" name="CuadroTexto 3">
            <a:extLst>
              <a:ext uri="{FF2B5EF4-FFF2-40B4-BE49-F238E27FC236}">
                <a16:creationId xmlns:a16="http://schemas.microsoft.com/office/drawing/2014/main" id="{F74978AD-3DCE-9564-B06D-25ED3B4F09BD}"/>
              </a:ext>
            </a:extLst>
          </p:cNvPr>
          <p:cNvSpPr txBox="1"/>
          <p:nvPr/>
        </p:nvSpPr>
        <p:spPr>
          <a:xfrm>
            <a:off x="555769" y="1381042"/>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5" name="Freeform: Shape 95">
            <a:extLst>
              <a:ext uri="{FF2B5EF4-FFF2-40B4-BE49-F238E27FC236}">
                <a16:creationId xmlns:a16="http://schemas.microsoft.com/office/drawing/2014/main" id="{C2803280-B293-319F-FC73-90AAB5A96946}"/>
              </a:ext>
            </a:extLst>
          </p:cNvPr>
          <p:cNvSpPr/>
          <p:nvPr/>
        </p:nvSpPr>
        <p:spPr>
          <a:xfrm>
            <a:off x="5669424" y="1734722"/>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6" name="CuadroTexto 5">
            <a:extLst>
              <a:ext uri="{FF2B5EF4-FFF2-40B4-BE49-F238E27FC236}">
                <a16:creationId xmlns:a16="http://schemas.microsoft.com/office/drawing/2014/main" id="{75344E0E-EB14-3FF0-66A5-9E1C27EB1555}"/>
              </a:ext>
            </a:extLst>
          </p:cNvPr>
          <p:cNvSpPr txBox="1"/>
          <p:nvPr/>
        </p:nvSpPr>
        <p:spPr>
          <a:xfrm>
            <a:off x="5659159" y="1385140"/>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sp>
        <p:nvSpPr>
          <p:cNvPr id="9" name="CuadroTexto 8">
            <a:extLst>
              <a:ext uri="{FF2B5EF4-FFF2-40B4-BE49-F238E27FC236}">
                <a16:creationId xmlns:a16="http://schemas.microsoft.com/office/drawing/2014/main" id="{1C5BECF6-FB1A-9B24-EED6-A956A948558A}"/>
              </a:ext>
            </a:extLst>
          </p:cNvPr>
          <p:cNvSpPr txBox="1"/>
          <p:nvPr/>
        </p:nvSpPr>
        <p:spPr>
          <a:xfrm>
            <a:off x="2734874" y="2445554"/>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C8EAA012-EA72-AB99-EB0D-A4B82F4C6A1F}"/>
              </a:ext>
            </a:extLst>
          </p:cNvPr>
          <p:cNvSpPr txBox="1"/>
          <p:nvPr/>
        </p:nvSpPr>
        <p:spPr>
          <a:xfrm>
            <a:off x="2477655" y="3005582"/>
            <a:ext cx="2570202" cy="1292662"/>
          </a:xfrm>
          <a:prstGeom prst="rect">
            <a:avLst/>
          </a:prstGeom>
          <a:noFill/>
        </p:spPr>
        <p:txBody>
          <a:bodyPr wrap="square">
            <a:spAutoFit/>
          </a:bodyPr>
          <a:lstStyle/>
          <a:p>
            <a:pPr algn="ctr"/>
            <a:r>
              <a:rPr lang="es-CO" b="1" noProof="0" dirty="0">
                <a:solidFill>
                  <a:schemeClr val="accent1">
                    <a:lumMod val="75000"/>
                  </a:schemeClr>
                </a:solidFill>
                <a:latin typeface="Verdana" panose="020B0604030504040204" pitchFamily="34" charset="0"/>
                <a:ea typeface="Verdana" panose="020B0604030504040204" pitchFamily="34" charset="0"/>
              </a:rPr>
              <a:t>Indicador PES 108</a:t>
            </a:r>
          </a:p>
          <a:p>
            <a:pPr algn="ctr"/>
            <a:r>
              <a:rPr lang="es-CO" sz="1200" b="1" noProof="0" dirty="0">
                <a:solidFill>
                  <a:schemeClr val="accent1">
                    <a:lumMod val="75000"/>
                  </a:schemeClr>
                </a:solidFill>
                <a:latin typeface="Verdana" panose="020B0604030504040204" pitchFamily="34" charset="0"/>
                <a:ea typeface="Verdana" panose="020B0604030504040204" pitchFamily="34" charset="0"/>
              </a:rPr>
              <a:t> </a:t>
            </a:r>
          </a:p>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Actores del sistema con acciones de inspección y vigilancia por parte de las Direcciones Regionales</a:t>
            </a:r>
          </a:p>
        </p:txBody>
      </p:sp>
      <p:sp>
        <p:nvSpPr>
          <p:cNvPr id="11" name="CuadroTexto 10">
            <a:extLst>
              <a:ext uri="{FF2B5EF4-FFF2-40B4-BE49-F238E27FC236}">
                <a16:creationId xmlns:a16="http://schemas.microsoft.com/office/drawing/2014/main" id="{5D798481-AA3C-E28C-FD49-A5FBBA98368C}"/>
              </a:ext>
            </a:extLst>
          </p:cNvPr>
          <p:cNvSpPr txBox="1"/>
          <p:nvPr/>
        </p:nvSpPr>
        <p:spPr>
          <a:xfrm>
            <a:off x="5131231" y="3092082"/>
            <a:ext cx="3298320" cy="923330"/>
          </a:xfrm>
          <a:prstGeom prst="rect">
            <a:avLst/>
          </a:prstGeom>
          <a:noFill/>
        </p:spPr>
        <p:txBody>
          <a:bodyPr wrap="square" lIns="91440" tIns="45720" rIns="91440" bIns="45720" anchor="t">
            <a:spAutoFit/>
          </a:bodyPr>
          <a:lstStyle/>
          <a:p>
            <a:pPr algn="ctr"/>
            <a:r>
              <a:rPr lang="es-CO" b="1" noProof="0" dirty="0">
                <a:solidFill>
                  <a:schemeClr val="accent1">
                    <a:lumMod val="75000"/>
                  </a:schemeClr>
                </a:solidFill>
                <a:latin typeface="Verdana" panose="020B0604030504040204" pitchFamily="34" charset="0"/>
                <a:ea typeface="Verdana" panose="020B0604030504040204" pitchFamily="34" charset="0"/>
              </a:rPr>
              <a:t>9</a:t>
            </a:r>
            <a:r>
              <a:rPr lang="es-CO" sz="1200" kern="1200" noProof="0" dirty="0">
                <a:effectLst/>
                <a:latin typeface="Verdana" panose="020B0604030504040204" pitchFamily="34" charset="0"/>
                <a:ea typeface="Verdana" panose="020B0604030504040204" pitchFamily="34" charset="0"/>
              </a:rPr>
              <a:t> </a:t>
            </a:r>
            <a:r>
              <a:rPr lang="es-CO" sz="1200" noProof="0" dirty="0">
                <a:latin typeface="Verdana" panose="020B0604030504040204" pitchFamily="34" charset="0"/>
                <a:ea typeface="Verdana" panose="020B0604030504040204" pitchFamily="34" charset="0"/>
              </a:rPr>
              <a:t>Actores</a:t>
            </a:r>
            <a:r>
              <a:rPr lang="es-CO" sz="1200" kern="1200" noProof="0" dirty="0">
                <a:effectLst/>
                <a:latin typeface="Verdana" panose="020B0604030504040204" pitchFamily="34" charset="0"/>
                <a:ea typeface="Verdana" panose="020B0604030504040204" pitchFamily="34" charset="0"/>
              </a:rPr>
              <a:t> del Sistema con acciones IV </a:t>
            </a:r>
          </a:p>
          <a:p>
            <a:pPr algn="ctr"/>
            <a:r>
              <a:rPr lang="es-CO" b="1" noProof="0" dirty="0">
                <a:solidFill>
                  <a:schemeClr val="accent1">
                    <a:lumMod val="75000"/>
                  </a:schemeClr>
                </a:solidFill>
                <a:latin typeface="Verdana" panose="020B0604030504040204" pitchFamily="34" charset="0"/>
                <a:ea typeface="Verdana" panose="020B0604030504040204" pitchFamily="34" charset="0"/>
              </a:rPr>
              <a:t>8,14</a:t>
            </a:r>
            <a:r>
              <a:rPr lang="es-CO" kern="1200" noProof="0" dirty="0">
                <a:effectLst/>
                <a:latin typeface="Verdana" panose="020B0604030504040204" pitchFamily="34" charset="0"/>
                <a:ea typeface="Verdana" panose="020B0604030504040204" pitchFamily="34" charset="0"/>
              </a:rPr>
              <a:t> </a:t>
            </a:r>
            <a:r>
              <a:rPr lang="es-CO" sz="1200" kern="1200" noProof="0" dirty="0">
                <a:effectLst/>
                <a:latin typeface="Verdana" panose="020B0604030504040204" pitchFamily="34" charset="0"/>
                <a:ea typeface="Verdana" panose="020B0604030504040204" pitchFamily="34" charset="0"/>
              </a:rPr>
              <a:t>actores con cumplimiento</a:t>
            </a:r>
          </a:p>
          <a:p>
            <a:pPr algn="ctr"/>
            <a:r>
              <a:rPr lang="es-CO" b="1" noProof="0" dirty="0">
                <a:solidFill>
                  <a:schemeClr val="accent1">
                    <a:lumMod val="75000"/>
                  </a:schemeClr>
                </a:solidFill>
                <a:latin typeface="Verdana" panose="020B0604030504040204" pitchFamily="34" charset="0"/>
                <a:ea typeface="Verdana" panose="020B0604030504040204" pitchFamily="34" charset="0"/>
              </a:rPr>
              <a:t>90,44% </a:t>
            </a:r>
            <a:r>
              <a:rPr lang="es-CO" sz="1200" kern="1200" noProof="0" dirty="0">
                <a:solidFill>
                  <a:schemeClr val="tx1"/>
                </a:solidFill>
                <a:effectLst/>
                <a:latin typeface="Verdana" panose="020B0604030504040204" pitchFamily="34" charset="0"/>
                <a:ea typeface="Verdana" panose="020B0604030504040204" pitchFamily="34" charset="0"/>
                <a:cs typeface="+mn-cs"/>
              </a:rPr>
              <a:t>de avance</a:t>
            </a:r>
            <a:endParaRPr lang="es-CO" sz="1200" noProof="0" dirty="0">
              <a:latin typeface="Verdana" panose="020B0604030504040204" pitchFamily="34" charset="0"/>
              <a:ea typeface="Verdana" panose="020B0604030504040204" pitchFamily="34" charset="0"/>
            </a:endParaRPr>
          </a:p>
        </p:txBody>
      </p:sp>
      <p:sp>
        <p:nvSpPr>
          <p:cNvPr id="12" name="CuadroTexto 11">
            <a:extLst>
              <a:ext uri="{FF2B5EF4-FFF2-40B4-BE49-F238E27FC236}">
                <a16:creationId xmlns:a16="http://schemas.microsoft.com/office/drawing/2014/main" id="{96632BB5-1DA5-E949-9EC4-1A6D5FA01DB3}"/>
              </a:ext>
            </a:extLst>
          </p:cNvPr>
          <p:cNvSpPr txBox="1"/>
          <p:nvPr/>
        </p:nvSpPr>
        <p:spPr>
          <a:xfrm>
            <a:off x="5379419" y="2445554"/>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cxnSp>
        <p:nvCxnSpPr>
          <p:cNvPr id="13" name="Conector recto 12">
            <a:extLst>
              <a:ext uri="{FF2B5EF4-FFF2-40B4-BE49-F238E27FC236}">
                <a16:creationId xmlns:a16="http://schemas.microsoft.com/office/drawing/2014/main" id="{1802B992-65C5-0170-CF41-5056444C340A}"/>
              </a:ext>
            </a:extLst>
          </p:cNvPr>
          <p:cNvCxnSpPr>
            <a:cxnSpLocks/>
          </p:cNvCxnSpPr>
          <p:nvPr/>
        </p:nvCxnSpPr>
        <p:spPr>
          <a:xfrm>
            <a:off x="2483487" y="2767762"/>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5" name="Abrir llave 14">
            <a:extLst>
              <a:ext uri="{FF2B5EF4-FFF2-40B4-BE49-F238E27FC236}">
                <a16:creationId xmlns:a16="http://schemas.microsoft.com/office/drawing/2014/main" id="{C7F857FA-3819-FC9C-2A3B-CE837322BA7B}"/>
              </a:ext>
            </a:extLst>
          </p:cNvPr>
          <p:cNvSpPr/>
          <p:nvPr/>
        </p:nvSpPr>
        <p:spPr>
          <a:xfrm>
            <a:off x="8364657" y="2554988"/>
            <a:ext cx="268148" cy="1911015"/>
          </a:xfrm>
          <a:prstGeom prst="leftBrace">
            <a:avLst>
              <a:gd name="adj1" fmla="val 8333"/>
              <a:gd name="adj2" fmla="val 50449"/>
            </a:avLst>
          </a:prstGeom>
          <a:ln>
            <a:solidFill>
              <a:srgbClr val="0B539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200" noProof="0" dirty="0">
              <a:ln>
                <a:solidFill>
                  <a:schemeClr val="tx1"/>
                </a:solidFill>
                <a:prstDash val="dash"/>
              </a:ln>
              <a:latin typeface="Verdana" panose="020B0604030504040204" pitchFamily="34" charset="0"/>
              <a:ea typeface="Verdana" panose="020B0604030504040204" pitchFamily="34" charset="0"/>
            </a:endParaRPr>
          </a:p>
        </p:txBody>
      </p:sp>
      <p:sp>
        <p:nvSpPr>
          <p:cNvPr id="17" name="CuadroTexto 16">
            <a:extLst>
              <a:ext uri="{FF2B5EF4-FFF2-40B4-BE49-F238E27FC236}">
                <a16:creationId xmlns:a16="http://schemas.microsoft.com/office/drawing/2014/main" id="{12BDE945-D774-FF82-E142-A4EE5063F62B}"/>
              </a:ext>
            </a:extLst>
          </p:cNvPr>
          <p:cNvSpPr txBox="1"/>
          <p:nvPr/>
        </p:nvSpPr>
        <p:spPr>
          <a:xfrm>
            <a:off x="1185929" y="254348"/>
            <a:ext cx="8238737" cy="954107"/>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Indicador del Plan Estratégico Sectorial - PND </a:t>
            </a:r>
          </a:p>
        </p:txBody>
      </p:sp>
      <p:sp>
        <p:nvSpPr>
          <p:cNvPr id="19" name="CuadroTexto 18">
            <a:extLst>
              <a:ext uri="{FF2B5EF4-FFF2-40B4-BE49-F238E27FC236}">
                <a16:creationId xmlns:a16="http://schemas.microsoft.com/office/drawing/2014/main" id="{681FF823-B34D-6D7C-3759-632144EE9465}"/>
              </a:ext>
            </a:extLst>
          </p:cNvPr>
          <p:cNvSpPr txBox="1"/>
          <p:nvPr/>
        </p:nvSpPr>
        <p:spPr>
          <a:xfrm>
            <a:off x="262316" y="4695906"/>
            <a:ext cx="11592607" cy="1815882"/>
          </a:xfrm>
          <a:prstGeom prst="rect">
            <a:avLst/>
          </a:prstGeom>
          <a:noFill/>
          <a:ln>
            <a:solidFill>
              <a:srgbClr val="2CA095"/>
            </a:solidFill>
            <a:prstDash val="dash"/>
          </a:ln>
        </p:spPr>
        <p:txBody>
          <a:bodyPr wrap="square">
            <a:spAutoFit/>
          </a:bodyPr>
          <a:lstStyle/>
          <a:p>
            <a:pPr algn="l"/>
            <a:r>
              <a:rPr lang="es-CO" sz="12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algn="l"/>
            <a:endParaRPr lang="es-CO" sz="1200" b="1" noProof="0" dirty="0">
              <a:solidFill>
                <a:srgbClr val="0B5394"/>
              </a:solidFill>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Durante el segundo trimestre del 2026, se ejecutó 1 Mesa de IV con Generadores, Recaudadores o Administradores de Recursos del SGSSS en la que participó la Dirección Regional Nororiental, en la ciudad Bucaramanga el día 16 de abril teniendo como objetivo efectuar seguimiento al cumplimiento de las funciones y competencias a cargo de la Entidad Territorial (ET), relacionadas con el proceso de fiscalización para el recaudo de las rentas cedidas que respaldan la financiación del Sistema General de Seguridad Social en Salud, especialmente en lo concerniente al régimen subsidiado, así como al pago de los recursos de esfuerzo propio pendientes de giro a las Entidades Promotoras de Salud (EPS). </a:t>
            </a:r>
          </a:p>
          <a:p>
            <a:pPr marL="285750" indent="-285750" algn="l">
              <a:buClr>
                <a:srgbClr val="004E9A"/>
              </a:buClr>
              <a:buSzPct val="120000"/>
              <a:buFont typeface="Wingdings" panose="05000000000000000000" pitchFamily="2" charset="2"/>
              <a:buChar char="Ø"/>
            </a:pPr>
            <a:endPar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endParaRP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Así mismo, se realizaron 2 auditorías en los departamentos de Antioquia el 22 de julio y Meta el 8 de abril, contando con la participación de las Direcciones Regionales de Andina y Orinoquia. </a:t>
            </a:r>
          </a:p>
        </p:txBody>
      </p:sp>
      <p:cxnSp>
        <p:nvCxnSpPr>
          <p:cNvPr id="24" name="Conector recto 23">
            <a:extLst>
              <a:ext uri="{FF2B5EF4-FFF2-40B4-BE49-F238E27FC236}">
                <a16:creationId xmlns:a16="http://schemas.microsoft.com/office/drawing/2014/main" id="{FD65CAE5-7BF9-74F0-4FDE-3034575D1943}"/>
              </a:ext>
            </a:extLst>
          </p:cNvPr>
          <p:cNvCxnSpPr>
            <a:cxnSpLocks/>
          </p:cNvCxnSpPr>
          <p:nvPr/>
        </p:nvCxnSpPr>
        <p:spPr>
          <a:xfrm>
            <a:off x="5077693" y="2712177"/>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0" name="CuadroTexto 19">
            <a:extLst>
              <a:ext uri="{FF2B5EF4-FFF2-40B4-BE49-F238E27FC236}">
                <a16:creationId xmlns:a16="http://schemas.microsoft.com/office/drawing/2014/main" id="{F2C9B6F7-E94D-C081-ECED-7082D7A27AF7}"/>
              </a:ext>
            </a:extLst>
          </p:cNvPr>
          <p:cNvSpPr txBox="1"/>
          <p:nvPr/>
        </p:nvSpPr>
        <p:spPr>
          <a:xfrm>
            <a:off x="8636936" y="2983285"/>
            <a:ext cx="3259734" cy="1200329"/>
          </a:xfrm>
          <a:prstGeom prst="rect">
            <a:avLst/>
          </a:prstGeom>
          <a:noFill/>
        </p:spPr>
        <p:txBody>
          <a:bodyPr wrap="square">
            <a:spAutoFit/>
          </a:bodyPr>
          <a:lstStyle/>
          <a:p>
            <a:pPr algn="ctr"/>
            <a:r>
              <a:rPr lang="es-CO" sz="1200" b="0" i="0" noProof="0" dirty="0">
                <a:solidFill>
                  <a:srgbClr val="333333"/>
                </a:solidFill>
                <a:effectLst/>
                <a:latin typeface="Verdana" panose="020B0604030504040204" pitchFamily="34" charset="0"/>
                <a:ea typeface="Verdana" panose="020B0604030504040204" pitchFamily="34" charset="0"/>
              </a:rPr>
              <a:t> </a:t>
            </a:r>
            <a:r>
              <a:rPr lang="es-CO" sz="1200" kern="1200" noProof="0" dirty="0">
                <a:latin typeface="Verdana" panose="020B0604030504040204" pitchFamily="34" charset="0"/>
                <a:ea typeface="Verdana" panose="020B0604030504040204" pitchFamily="34" charset="0"/>
              </a:rPr>
              <a:t>Ahora bien, teniendo en cuenta que la meta del año 2026 de este indicador es 34% (3 actores) y que cada actor pesa 11,33%, tenemos un avance en </a:t>
            </a:r>
            <a:r>
              <a:rPr lang="es-CO" sz="1200" b="1" kern="1200" noProof="0" dirty="0">
                <a:latin typeface="Verdana" panose="020B0604030504040204" pitchFamily="34" charset="0"/>
                <a:ea typeface="Verdana" panose="020B0604030504040204" pitchFamily="34" charset="0"/>
              </a:rPr>
              <a:t>el segundo trimestre de 24,25% </a:t>
            </a:r>
          </a:p>
          <a:p>
            <a:pPr algn="ctr"/>
            <a:r>
              <a:rPr lang="es-CO" sz="1200" kern="1200" noProof="0" dirty="0">
                <a:latin typeface="Verdana" panose="020B0604030504040204" pitchFamily="34" charset="0"/>
                <a:ea typeface="Verdana" panose="020B0604030504040204" pitchFamily="34" charset="0"/>
              </a:rPr>
              <a:t>(2,14 actores) del 34% (3 actores)</a:t>
            </a:r>
          </a:p>
        </p:txBody>
      </p:sp>
      <p:sp>
        <p:nvSpPr>
          <p:cNvPr id="22" name="CuadroTexto 21">
            <a:extLst>
              <a:ext uri="{FF2B5EF4-FFF2-40B4-BE49-F238E27FC236}">
                <a16:creationId xmlns:a16="http://schemas.microsoft.com/office/drawing/2014/main" id="{48A13506-022E-2555-BC15-7B71B4805AD8}"/>
              </a:ext>
            </a:extLst>
          </p:cNvPr>
          <p:cNvSpPr txBox="1"/>
          <p:nvPr/>
        </p:nvSpPr>
        <p:spPr>
          <a:xfrm>
            <a:off x="8774545" y="2418520"/>
            <a:ext cx="2793276"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2T:2026</a:t>
            </a:r>
          </a:p>
        </p:txBody>
      </p:sp>
      <p:sp>
        <p:nvSpPr>
          <p:cNvPr id="14" name="CuadroTexto 13">
            <a:extLst>
              <a:ext uri="{FF2B5EF4-FFF2-40B4-BE49-F238E27FC236}">
                <a16:creationId xmlns:a16="http://schemas.microsoft.com/office/drawing/2014/main" id="{E4027D63-64A8-4A9D-D285-C3C0867591F4}"/>
              </a:ext>
            </a:extLst>
          </p:cNvPr>
          <p:cNvSpPr txBox="1"/>
          <p:nvPr/>
        </p:nvSpPr>
        <p:spPr>
          <a:xfrm>
            <a:off x="197073" y="3081205"/>
            <a:ext cx="2129830" cy="1133002"/>
          </a:xfrm>
          <a:prstGeom prst="rect">
            <a:avLst/>
          </a:prstGeom>
          <a:noFill/>
        </p:spPr>
        <p:txBody>
          <a:bodyPr wrap="square">
            <a:spAutoFit/>
          </a:bodyPr>
          <a:lstStyle/>
          <a:p>
            <a:pPr algn="ctr">
              <a:lnSpc>
                <a:spcPct val="115000"/>
              </a:lnSpc>
              <a:spcAft>
                <a:spcPts val="800"/>
              </a:spcAft>
              <a:defRPr/>
            </a:pPr>
            <a:r>
              <a:rPr lang="es-CO" sz="1200" noProof="0" dirty="0">
                <a:latin typeface="Verdana" panose="020B0604030504040204" pitchFamily="34" charset="0"/>
                <a:ea typeface="Verdana" panose="020B0604030504040204" pitchFamily="34" charset="0"/>
                <a:cs typeface="Times New Roman" panose="02020603050405020304" pitchFamily="18" charset="0"/>
              </a:rPr>
              <a:t>Hacia un sistema de salud garantista, universal, basado en un modelo de salud preventivo y predictivo.</a:t>
            </a:r>
          </a:p>
        </p:txBody>
      </p:sp>
      <p:sp>
        <p:nvSpPr>
          <p:cNvPr id="21" name="CuadroTexto 20">
            <a:extLst>
              <a:ext uri="{FF2B5EF4-FFF2-40B4-BE49-F238E27FC236}">
                <a16:creationId xmlns:a16="http://schemas.microsoft.com/office/drawing/2014/main" id="{9AE2D880-F987-401C-9E74-EACCA96114E0}"/>
              </a:ext>
            </a:extLst>
          </p:cNvPr>
          <p:cNvSpPr txBox="1"/>
          <p:nvPr/>
        </p:nvSpPr>
        <p:spPr>
          <a:xfrm>
            <a:off x="205692" y="2419162"/>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Componente</a:t>
            </a:r>
          </a:p>
        </p:txBody>
      </p:sp>
    </p:spTree>
    <p:extLst>
      <p:ext uri="{BB962C8B-B14F-4D97-AF65-F5344CB8AC3E}">
        <p14:creationId xmlns:p14="http://schemas.microsoft.com/office/powerpoint/2010/main" val="3979648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E155A-B072-86F7-598F-69C2C4F08C66}"/>
            </a:ext>
          </a:extLst>
        </p:cNvPr>
        <p:cNvGrpSpPr/>
        <p:nvPr/>
      </p:nvGrpSpPr>
      <p:grpSpPr>
        <a:xfrm>
          <a:off x="0" y="0"/>
          <a:ext cx="0" cy="0"/>
          <a:chOff x="0" y="0"/>
          <a:chExt cx="0" cy="0"/>
        </a:xfrm>
      </p:grpSpPr>
      <p:grpSp>
        <p:nvGrpSpPr>
          <p:cNvPr id="2" name="object 2" descr="Grupo de trabajo">
            <a:extLst>
              <a:ext uri="{FF2B5EF4-FFF2-40B4-BE49-F238E27FC236}">
                <a16:creationId xmlns:a16="http://schemas.microsoft.com/office/drawing/2014/main" id="{47E99DF1-D062-4F09-79B3-EDE483884DFE}"/>
              </a:ext>
            </a:extLst>
          </p:cNvPr>
          <p:cNvGrpSpPr/>
          <p:nvPr/>
        </p:nvGrpSpPr>
        <p:grpSpPr>
          <a:xfrm>
            <a:off x="0" y="0"/>
            <a:ext cx="12192253" cy="6858000"/>
            <a:chOff x="0" y="0"/>
            <a:chExt cx="12192253" cy="6858000"/>
          </a:xfrm>
        </p:grpSpPr>
        <p:sp>
          <p:nvSpPr>
            <p:cNvPr id="3" name="object 3">
              <a:extLst>
                <a:ext uri="{FF2B5EF4-FFF2-40B4-BE49-F238E27FC236}">
                  <a16:creationId xmlns:a16="http://schemas.microsoft.com/office/drawing/2014/main" id="{68D06603-D48B-CE56-F898-928D22DAC895}"/>
                </a:ext>
              </a:extLst>
            </p:cNvPr>
            <p:cNvSpPr/>
            <p:nvPr/>
          </p:nvSpPr>
          <p:spPr>
            <a:xfrm>
              <a:off x="0" y="0"/>
              <a:ext cx="12192000" cy="1356360"/>
            </a:xfrm>
            <a:custGeom>
              <a:avLst/>
              <a:gdLst/>
              <a:ahLst/>
              <a:cxnLst/>
              <a:rect l="l" t="t" r="r" b="b"/>
              <a:pathLst>
                <a:path w="12192000" h="1356360">
                  <a:moveTo>
                    <a:pt x="12192000" y="0"/>
                  </a:moveTo>
                  <a:lnTo>
                    <a:pt x="0" y="0"/>
                  </a:lnTo>
                  <a:lnTo>
                    <a:pt x="0" y="1356233"/>
                  </a:lnTo>
                  <a:lnTo>
                    <a:pt x="12192000" y="1356233"/>
                  </a:lnTo>
                  <a:lnTo>
                    <a:pt x="12192000" y="0"/>
                  </a:lnTo>
                  <a:close/>
                </a:path>
              </a:pathLst>
            </a:custGeom>
            <a:solidFill>
              <a:srgbClr val="31B4A8"/>
            </a:solidFill>
          </p:spPr>
          <p:txBody>
            <a:bodyPr wrap="square" lIns="0" tIns="0" rIns="0" bIns="0" rtlCol="0"/>
            <a:lstStyle/>
            <a:p>
              <a:pPr algn="ctr"/>
              <a:endParaRPr lang="es-CO" noProof="0" dirty="0"/>
            </a:p>
          </p:txBody>
        </p:sp>
        <p:sp>
          <p:nvSpPr>
            <p:cNvPr id="5" name="object 5">
              <a:extLst>
                <a:ext uri="{FF2B5EF4-FFF2-40B4-BE49-F238E27FC236}">
                  <a16:creationId xmlns:a16="http://schemas.microsoft.com/office/drawing/2014/main" id="{BAC17112-8D13-4C35-9F6A-175AB071D872}"/>
                </a:ext>
              </a:extLst>
            </p:cNvPr>
            <p:cNvSpPr/>
            <p:nvPr/>
          </p:nvSpPr>
          <p:spPr>
            <a:xfrm>
              <a:off x="4564633" y="0"/>
              <a:ext cx="7627620" cy="6858000"/>
            </a:xfrm>
            <a:custGeom>
              <a:avLst/>
              <a:gdLst/>
              <a:ahLst/>
              <a:cxnLst/>
              <a:rect l="l" t="t" r="r" b="b"/>
              <a:pathLst>
                <a:path w="7627620" h="6858000">
                  <a:moveTo>
                    <a:pt x="7627365" y="0"/>
                  </a:moveTo>
                  <a:lnTo>
                    <a:pt x="0" y="0"/>
                  </a:lnTo>
                  <a:lnTo>
                    <a:pt x="0" y="6858000"/>
                  </a:lnTo>
                  <a:lnTo>
                    <a:pt x="7627365" y="6858000"/>
                  </a:lnTo>
                  <a:lnTo>
                    <a:pt x="7627365" y="0"/>
                  </a:lnTo>
                  <a:close/>
                </a:path>
              </a:pathLst>
            </a:custGeom>
            <a:solidFill>
              <a:srgbClr val="31B4A8"/>
            </a:solidFill>
          </p:spPr>
          <p:txBody>
            <a:bodyPr wrap="square" lIns="0" tIns="0" rIns="0" bIns="0" rtlCol="0"/>
            <a:lstStyle/>
            <a:p>
              <a:pPr algn="ctr"/>
              <a:endParaRPr lang="es-CO" noProof="0" dirty="0"/>
            </a:p>
          </p:txBody>
        </p:sp>
      </p:grpSp>
      <p:sp>
        <p:nvSpPr>
          <p:cNvPr id="6" name="object 6">
            <a:extLst>
              <a:ext uri="{FF2B5EF4-FFF2-40B4-BE49-F238E27FC236}">
                <a16:creationId xmlns:a16="http://schemas.microsoft.com/office/drawing/2014/main" id="{13AC638C-5D63-FACE-23FA-349447D82CCD}"/>
              </a:ext>
            </a:extLst>
          </p:cNvPr>
          <p:cNvSpPr txBox="1">
            <a:spLocks noGrp="1"/>
          </p:cNvSpPr>
          <p:nvPr>
            <p:ph type="body" idx="1"/>
          </p:nvPr>
        </p:nvSpPr>
        <p:spPr>
          <a:xfrm>
            <a:off x="5261023" y="1378772"/>
            <a:ext cx="6365033" cy="3006592"/>
          </a:xfrm>
          <a:prstGeom prst="rect">
            <a:avLst/>
          </a:prstGeom>
        </p:spPr>
        <p:txBody>
          <a:bodyPr vert="horz" wrap="square" lIns="0" tIns="13335" rIns="0" bIns="0" rtlCol="0">
            <a:spAutoFit/>
          </a:bodyPr>
          <a:lstStyle/>
          <a:p>
            <a:pPr marL="12700" marR="5080" algn="ctr">
              <a:lnSpc>
                <a:spcPct val="100000"/>
              </a:lnSpc>
              <a:spcBef>
                <a:spcPts val="105"/>
              </a:spcBef>
            </a:pPr>
            <a:r>
              <a:rPr lang="es-CO" sz="2400" noProof="0" dirty="0"/>
              <a:t>Informe de Seguimiento del</a:t>
            </a:r>
          </a:p>
          <a:p>
            <a:pPr marL="12700" marR="5080" algn="ctr">
              <a:lnSpc>
                <a:spcPct val="100000"/>
              </a:lnSpc>
              <a:spcBef>
                <a:spcPts val="105"/>
              </a:spcBef>
            </a:pPr>
            <a:r>
              <a:rPr lang="es-CO" sz="2400" spc="-10" noProof="0" dirty="0"/>
              <a:t>Plan Nacional de Desarrollo</a:t>
            </a:r>
            <a:r>
              <a:rPr lang="es-CO" sz="2400" spc="-10" dirty="0"/>
              <a:t>, Plan Estratégico Sectorial, Plan </a:t>
            </a:r>
            <a:r>
              <a:rPr lang="es-CO" sz="2400" spc="-10" noProof="0" dirty="0"/>
              <a:t>Estratégico Institucional, Plan Anual de Gestión y Planes del Decreto 612 de 2018 </a:t>
            </a:r>
          </a:p>
          <a:p>
            <a:pPr marL="12700" marR="5080" algn="ctr">
              <a:lnSpc>
                <a:spcPct val="100000"/>
              </a:lnSpc>
              <a:spcBef>
                <a:spcPts val="105"/>
              </a:spcBef>
            </a:pPr>
            <a:endParaRPr lang="es-CO" sz="2400" spc="-20" noProof="0" dirty="0"/>
          </a:p>
          <a:p>
            <a:pPr marL="12700" marR="5080" algn="ctr">
              <a:lnSpc>
                <a:spcPct val="100000"/>
              </a:lnSpc>
              <a:spcBef>
                <a:spcPts val="105"/>
              </a:spcBef>
            </a:pPr>
            <a:r>
              <a:rPr lang="es-CO" sz="2400" spc="-20" noProof="0" dirty="0"/>
              <a:t>II Trimestre 2026</a:t>
            </a:r>
          </a:p>
        </p:txBody>
      </p:sp>
      <p:sp>
        <p:nvSpPr>
          <p:cNvPr id="7" name="object 7">
            <a:extLst>
              <a:ext uri="{FF2B5EF4-FFF2-40B4-BE49-F238E27FC236}">
                <a16:creationId xmlns:a16="http://schemas.microsoft.com/office/drawing/2014/main" id="{9EC22FAF-8076-C6E6-6E19-70AB40FBD77C}"/>
              </a:ext>
            </a:extLst>
          </p:cNvPr>
          <p:cNvSpPr txBox="1"/>
          <p:nvPr/>
        </p:nvSpPr>
        <p:spPr>
          <a:xfrm>
            <a:off x="5725222" y="5027905"/>
            <a:ext cx="5500387" cy="535403"/>
          </a:xfrm>
          <a:prstGeom prst="rect">
            <a:avLst/>
          </a:prstGeom>
        </p:spPr>
        <p:txBody>
          <a:bodyPr vert="horz" wrap="square" lIns="0" tIns="12065" rIns="0" bIns="0" rtlCol="0" anchor="t">
            <a:spAutoFit/>
          </a:bodyPr>
          <a:lstStyle/>
          <a:p>
            <a:pPr marL="12700" algn="ctr">
              <a:lnSpc>
                <a:spcPct val="100000"/>
              </a:lnSpc>
              <a:spcBef>
                <a:spcPts val="95"/>
              </a:spcBef>
            </a:pPr>
            <a:r>
              <a:rPr lang="es-CO" b="1" noProof="0" dirty="0">
                <a:solidFill>
                  <a:srgbClr val="FFFFFF"/>
                </a:solidFill>
                <a:latin typeface="Verdana"/>
                <a:cs typeface="Verdana"/>
              </a:rPr>
              <a:t>Oficina</a:t>
            </a:r>
            <a:r>
              <a:rPr lang="es-CO" b="1" spc="-55" noProof="0" dirty="0">
                <a:solidFill>
                  <a:srgbClr val="FFFFFF"/>
                </a:solidFill>
                <a:latin typeface="Verdana"/>
                <a:cs typeface="Verdana"/>
              </a:rPr>
              <a:t> </a:t>
            </a:r>
            <a:r>
              <a:rPr lang="es-CO" b="1" noProof="0" dirty="0">
                <a:solidFill>
                  <a:srgbClr val="FFFFFF"/>
                </a:solidFill>
                <a:latin typeface="Verdana"/>
                <a:cs typeface="Verdana"/>
              </a:rPr>
              <a:t>Asesora</a:t>
            </a:r>
            <a:r>
              <a:rPr lang="es-CO" b="1" spc="-65" noProof="0" dirty="0">
                <a:solidFill>
                  <a:srgbClr val="FFFFFF"/>
                </a:solidFill>
                <a:latin typeface="Verdana"/>
                <a:cs typeface="Verdana"/>
              </a:rPr>
              <a:t> </a:t>
            </a:r>
            <a:r>
              <a:rPr lang="es-CO" b="1" noProof="0" dirty="0">
                <a:solidFill>
                  <a:srgbClr val="FFFFFF"/>
                </a:solidFill>
                <a:latin typeface="Verdana"/>
                <a:cs typeface="Verdana"/>
              </a:rPr>
              <a:t>de</a:t>
            </a:r>
            <a:r>
              <a:rPr lang="es-CO" b="1" spc="-75" noProof="0" dirty="0">
                <a:solidFill>
                  <a:srgbClr val="FFFFFF"/>
                </a:solidFill>
                <a:latin typeface="Verdana"/>
                <a:cs typeface="Verdana"/>
              </a:rPr>
              <a:t> </a:t>
            </a:r>
            <a:r>
              <a:rPr lang="es-CO" b="1" spc="-10" noProof="0" dirty="0">
                <a:solidFill>
                  <a:srgbClr val="FFFFFF"/>
                </a:solidFill>
                <a:latin typeface="Verdana"/>
                <a:cs typeface="Verdana"/>
              </a:rPr>
              <a:t>Planeación</a:t>
            </a:r>
            <a:endParaRPr lang="es-CO" b="1" noProof="0" dirty="0">
              <a:solidFill>
                <a:srgbClr val="FFFFFF"/>
              </a:solidFill>
              <a:latin typeface="Verdana"/>
            </a:endParaRPr>
          </a:p>
          <a:p>
            <a:pPr marL="12700" algn="ctr">
              <a:lnSpc>
                <a:spcPct val="100000"/>
              </a:lnSpc>
            </a:pPr>
            <a:r>
              <a:rPr lang="es-CO" sz="1600" spc="-10" noProof="0" dirty="0">
                <a:solidFill>
                  <a:srgbClr val="FFFFFF"/>
                </a:solidFill>
                <a:latin typeface="Verdana"/>
                <a:cs typeface="Verdana"/>
              </a:rPr>
              <a:t>Septiembre 2026</a:t>
            </a:r>
            <a:endParaRPr lang="es-CO" sz="1600" noProof="0" dirty="0">
              <a:latin typeface="Verdana"/>
              <a:cs typeface="Verdana"/>
            </a:endParaRPr>
          </a:p>
        </p:txBody>
      </p:sp>
      <p:grpSp>
        <p:nvGrpSpPr>
          <p:cNvPr id="8" name="object 8" descr="Planes Estratégicos">
            <a:extLst>
              <a:ext uri="{FF2B5EF4-FFF2-40B4-BE49-F238E27FC236}">
                <a16:creationId xmlns:a16="http://schemas.microsoft.com/office/drawing/2014/main" id="{C25D1F6A-DC56-DABF-9531-61FE5DBCFFC7}"/>
              </a:ext>
            </a:extLst>
          </p:cNvPr>
          <p:cNvGrpSpPr/>
          <p:nvPr/>
        </p:nvGrpSpPr>
        <p:grpSpPr>
          <a:xfrm>
            <a:off x="9978745" y="5563308"/>
            <a:ext cx="1944973" cy="1075508"/>
            <a:chOff x="9978745" y="5563308"/>
            <a:chExt cx="1944973" cy="1075508"/>
          </a:xfrm>
        </p:grpSpPr>
        <p:pic>
          <p:nvPicPr>
            <p:cNvPr id="9" name="object 9">
              <a:extLst>
                <a:ext uri="{FF2B5EF4-FFF2-40B4-BE49-F238E27FC236}">
                  <a16:creationId xmlns:a16="http://schemas.microsoft.com/office/drawing/2014/main" id="{F2973A9B-A447-AA6B-3004-19094B79D9BB}"/>
                </a:ext>
              </a:extLst>
            </p:cNvPr>
            <p:cNvPicPr/>
            <p:nvPr/>
          </p:nvPicPr>
          <p:blipFill>
            <a:blip r:embed="rId2" cstate="print"/>
            <a:stretch>
              <a:fillRect/>
            </a:stretch>
          </p:blipFill>
          <p:spPr>
            <a:xfrm>
              <a:off x="10682701" y="5563308"/>
              <a:ext cx="544429" cy="572770"/>
            </a:xfrm>
            <a:prstGeom prst="rect">
              <a:avLst/>
            </a:prstGeom>
          </p:spPr>
        </p:pic>
        <p:pic>
          <p:nvPicPr>
            <p:cNvPr id="10" name="object 10">
              <a:extLst>
                <a:ext uri="{FF2B5EF4-FFF2-40B4-BE49-F238E27FC236}">
                  <a16:creationId xmlns:a16="http://schemas.microsoft.com/office/drawing/2014/main" id="{D2F44954-4008-F86D-6178-4D38F5E62897}"/>
                </a:ext>
              </a:extLst>
            </p:cNvPr>
            <p:cNvPicPr/>
            <p:nvPr/>
          </p:nvPicPr>
          <p:blipFill>
            <a:blip r:embed="rId3" cstate="print"/>
            <a:stretch>
              <a:fillRect/>
            </a:stretch>
          </p:blipFill>
          <p:spPr>
            <a:xfrm>
              <a:off x="9978745" y="6189191"/>
              <a:ext cx="1944973" cy="336912"/>
            </a:xfrm>
            <a:prstGeom prst="rect">
              <a:avLst/>
            </a:prstGeom>
          </p:spPr>
        </p:pic>
        <p:sp>
          <p:nvSpPr>
            <p:cNvPr id="11" name="object 11">
              <a:extLst>
                <a:ext uri="{FF2B5EF4-FFF2-40B4-BE49-F238E27FC236}">
                  <a16:creationId xmlns:a16="http://schemas.microsoft.com/office/drawing/2014/main" id="{C677E0FA-F2A9-0FE2-EBD2-1630AD3B9255}"/>
                </a:ext>
              </a:extLst>
            </p:cNvPr>
            <p:cNvSpPr/>
            <p:nvPr/>
          </p:nvSpPr>
          <p:spPr>
            <a:xfrm>
              <a:off x="10684430" y="6593731"/>
              <a:ext cx="267335" cy="45085"/>
            </a:xfrm>
            <a:custGeom>
              <a:avLst/>
              <a:gdLst/>
              <a:ahLst/>
              <a:cxnLst/>
              <a:rect l="l" t="t" r="r" b="b"/>
              <a:pathLst>
                <a:path w="267334" h="45084">
                  <a:moveTo>
                    <a:pt x="267203" y="0"/>
                  </a:moveTo>
                  <a:lnTo>
                    <a:pt x="0" y="0"/>
                  </a:lnTo>
                  <a:lnTo>
                    <a:pt x="0" y="44794"/>
                  </a:lnTo>
                  <a:lnTo>
                    <a:pt x="267203" y="44794"/>
                  </a:lnTo>
                  <a:lnTo>
                    <a:pt x="267203" y="0"/>
                  </a:lnTo>
                  <a:close/>
                </a:path>
              </a:pathLst>
            </a:custGeom>
            <a:solidFill>
              <a:srgbClr val="FDC607"/>
            </a:solidFill>
          </p:spPr>
          <p:txBody>
            <a:bodyPr wrap="square" lIns="0" tIns="0" rIns="0" bIns="0" rtlCol="0"/>
            <a:lstStyle/>
            <a:p>
              <a:endParaRPr lang="es-CO" noProof="0" dirty="0"/>
            </a:p>
          </p:txBody>
        </p:sp>
        <p:sp>
          <p:nvSpPr>
            <p:cNvPr id="12" name="object 12">
              <a:extLst>
                <a:ext uri="{FF2B5EF4-FFF2-40B4-BE49-F238E27FC236}">
                  <a16:creationId xmlns:a16="http://schemas.microsoft.com/office/drawing/2014/main" id="{53895144-2C99-DE3F-4114-4E3F2E0857E4}"/>
                </a:ext>
              </a:extLst>
            </p:cNvPr>
            <p:cNvSpPr/>
            <p:nvPr/>
          </p:nvSpPr>
          <p:spPr>
            <a:xfrm>
              <a:off x="10951633" y="6593731"/>
              <a:ext cx="137160" cy="45085"/>
            </a:xfrm>
            <a:custGeom>
              <a:avLst/>
              <a:gdLst/>
              <a:ahLst/>
              <a:cxnLst/>
              <a:rect l="l" t="t" r="r" b="b"/>
              <a:pathLst>
                <a:path w="137159" h="45084">
                  <a:moveTo>
                    <a:pt x="136815" y="0"/>
                  </a:moveTo>
                  <a:lnTo>
                    <a:pt x="0" y="0"/>
                  </a:lnTo>
                  <a:lnTo>
                    <a:pt x="0" y="44794"/>
                  </a:lnTo>
                  <a:lnTo>
                    <a:pt x="136815" y="44794"/>
                  </a:lnTo>
                  <a:lnTo>
                    <a:pt x="136815" y="0"/>
                  </a:lnTo>
                  <a:close/>
                </a:path>
              </a:pathLst>
            </a:custGeom>
            <a:solidFill>
              <a:srgbClr val="21397A"/>
            </a:solidFill>
          </p:spPr>
          <p:txBody>
            <a:bodyPr wrap="square" lIns="0" tIns="0" rIns="0" bIns="0" rtlCol="0"/>
            <a:lstStyle/>
            <a:p>
              <a:endParaRPr lang="es-CO" noProof="0" dirty="0"/>
            </a:p>
          </p:txBody>
        </p:sp>
        <p:sp>
          <p:nvSpPr>
            <p:cNvPr id="13" name="object 13">
              <a:extLst>
                <a:ext uri="{FF2B5EF4-FFF2-40B4-BE49-F238E27FC236}">
                  <a16:creationId xmlns:a16="http://schemas.microsoft.com/office/drawing/2014/main" id="{7F20A53A-9F90-8A2D-2D5A-D1F185C4BD0B}"/>
                </a:ext>
              </a:extLst>
            </p:cNvPr>
            <p:cNvSpPr/>
            <p:nvPr/>
          </p:nvSpPr>
          <p:spPr>
            <a:xfrm>
              <a:off x="11088449" y="6593731"/>
              <a:ext cx="137160" cy="45085"/>
            </a:xfrm>
            <a:custGeom>
              <a:avLst/>
              <a:gdLst/>
              <a:ahLst/>
              <a:cxnLst/>
              <a:rect l="l" t="t" r="r" b="b"/>
              <a:pathLst>
                <a:path w="137159" h="45084">
                  <a:moveTo>
                    <a:pt x="136815" y="0"/>
                  </a:moveTo>
                  <a:lnTo>
                    <a:pt x="0" y="0"/>
                  </a:lnTo>
                  <a:lnTo>
                    <a:pt x="0" y="44794"/>
                  </a:lnTo>
                  <a:lnTo>
                    <a:pt x="136815" y="44794"/>
                  </a:lnTo>
                  <a:lnTo>
                    <a:pt x="136815" y="0"/>
                  </a:lnTo>
                  <a:close/>
                </a:path>
              </a:pathLst>
            </a:custGeom>
            <a:solidFill>
              <a:srgbClr val="D50E25"/>
            </a:solidFill>
          </p:spPr>
          <p:txBody>
            <a:bodyPr wrap="square" lIns="0" tIns="0" rIns="0" bIns="0" rtlCol="0"/>
            <a:lstStyle/>
            <a:p>
              <a:endParaRPr lang="es-CO" noProof="0" dirty="0"/>
            </a:p>
          </p:txBody>
        </p:sp>
      </p:grpSp>
      <p:pic>
        <p:nvPicPr>
          <p:cNvPr id="15" name="Imagen 14" descr="Imagen que contiene interior, persona, tabla, computer&#10;&#10;El contenido generado por IA puede ser incorrecto.">
            <a:extLst>
              <a:ext uri="{FF2B5EF4-FFF2-40B4-BE49-F238E27FC236}">
                <a16:creationId xmlns:a16="http://schemas.microsoft.com/office/drawing/2014/main" id="{1D0DE9A5-6804-25E6-190E-AC0611BB4ED1}"/>
              </a:ext>
            </a:extLst>
          </p:cNvPr>
          <p:cNvPicPr>
            <a:picLocks noChangeAspect="1"/>
          </p:cNvPicPr>
          <p:nvPr/>
        </p:nvPicPr>
        <p:blipFill>
          <a:blip r:embed="rId4"/>
          <a:srcRect l="56379" r="-1"/>
          <a:stretch>
            <a:fillRect/>
          </a:stretch>
        </p:blipFill>
        <p:spPr>
          <a:xfrm>
            <a:off x="-231712" y="0"/>
            <a:ext cx="4926791" cy="6858000"/>
          </a:xfrm>
          <a:prstGeom prst="rect">
            <a:avLst/>
          </a:prstGeom>
        </p:spPr>
      </p:pic>
      <p:sp>
        <p:nvSpPr>
          <p:cNvPr id="14" name="Elipse 13">
            <a:extLst>
              <a:ext uri="{FF2B5EF4-FFF2-40B4-BE49-F238E27FC236}">
                <a16:creationId xmlns:a16="http://schemas.microsoft.com/office/drawing/2014/main" id="{69D24D16-FDE0-1D3D-C020-A6D923A47587}"/>
              </a:ext>
            </a:extLst>
          </p:cNvPr>
          <p:cNvSpPr/>
          <p:nvPr/>
        </p:nvSpPr>
        <p:spPr>
          <a:xfrm>
            <a:off x="8022258" y="331608"/>
            <a:ext cx="842561" cy="842561"/>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CO" sz="3200" b="1" noProof="0" dirty="0">
                <a:solidFill>
                  <a:schemeClr val="bg1"/>
                </a:solidFill>
                <a:latin typeface="Verdana" panose="020B0604030504040204" pitchFamily="34" charset="0"/>
                <a:ea typeface="Verdana" panose="020B0604030504040204" pitchFamily="34" charset="0"/>
                <a:cs typeface="Arial" panose="020B0604020202020204" pitchFamily="34" charset="0"/>
              </a:rPr>
              <a:t>1</a:t>
            </a:r>
          </a:p>
        </p:txBody>
      </p:sp>
    </p:spTree>
    <p:extLst>
      <p:ext uri="{BB962C8B-B14F-4D97-AF65-F5344CB8AC3E}">
        <p14:creationId xmlns:p14="http://schemas.microsoft.com/office/powerpoint/2010/main" val="821923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2518;p88">
            <a:extLst>
              <a:ext uri="{FF2B5EF4-FFF2-40B4-BE49-F238E27FC236}">
                <a16:creationId xmlns:a16="http://schemas.microsoft.com/office/drawing/2014/main" id="{EB5C7CD3-85D0-CA4F-D365-9475739A2295}"/>
              </a:ext>
            </a:extLst>
          </p:cNvPr>
          <p:cNvGrpSpPr/>
          <p:nvPr/>
        </p:nvGrpSpPr>
        <p:grpSpPr>
          <a:xfrm>
            <a:off x="6324271" y="1881131"/>
            <a:ext cx="677492" cy="628507"/>
            <a:chOff x="1049375" y="2318350"/>
            <a:chExt cx="298525" cy="295400"/>
          </a:xfrm>
          <a:solidFill>
            <a:schemeClr val="bg1"/>
          </a:solidFill>
        </p:grpSpPr>
        <p:sp>
          <p:nvSpPr>
            <p:cNvPr id="3" name="Google Shape;12519;p88">
              <a:extLst>
                <a:ext uri="{FF2B5EF4-FFF2-40B4-BE49-F238E27FC236}">
                  <a16:creationId xmlns:a16="http://schemas.microsoft.com/office/drawing/2014/main" id="{0FF52454-C514-F1A6-4ACC-A7677895C55E}"/>
                </a:ext>
              </a:extLst>
            </p:cNvPr>
            <p:cNvSpPr/>
            <p:nvPr/>
          </p:nvSpPr>
          <p:spPr>
            <a:xfrm>
              <a:off x="1101350" y="2492325"/>
              <a:ext cx="70125" cy="50525"/>
            </a:xfrm>
            <a:custGeom>
              <a:avLst/>
              <a:gdLst/>
              <a:ahLst/>
              <a:cxnLst/>
              <a:rect l="l" t="t" r="r" b="b"/>
              <a:pathLst>
                <a:path w="2805" h="2021" extrusionOk="0">
                  <a:moveTo>
                    <a:pt x="2473" y="0"/>
                  </a:moveTo>
                  <a:cubicBezTo>
                    <a:pt x="2377" y="0"/>
                    <a:pt x="2273" y="32"/>
                    <a:pt x="2206" y="99"/>
                  </a:cubicBezTo>
                  <a:lnTo>
                    <a:pt x="1072" y="1233"/>
                  </a:lnTo>
                  <a:lnTo>
                    <a:pt x="599" y="761"/>
                  </a:lnTo>
                  <a:cubicBezTo>
                    <a:pt x="536" y="713"/>
                    <a:pt x="449" y="690"/>
                    <a:pt x="363" y="690"/>
                  </a:cubicBezTo>
                  <a:cubicBezTo>
                    <a:pt x="276" y="690"/>
                    <a:pt x="189" y="713"/>
                    <a:pt x="126" y="761"/>
                  </a:cubicBezTo>
                  <a:cubicBezTo>
                    <a:pt x="0" y="887"/>
                    <a:pt x="0" y="1139"/>
                    <a:pt x="126" y="1233"/>
                  </a:cubicBezTo>
                  <a:lnTo>
                    <a:pt x="820" y="1958"/>
                  </a:lnTo>
                  <a:cubicBezTo>
                    <a:pt x="914" y="2021"/>
                    <a:pt x="977" y="2021"/>
                    <a:pt x="1072" y="2021"/>
                  </a:cubicBezTo>
                  <a:cubicBezTo>
                    <a:pt x="1135" y="2021"/>
                    <a:pt x="1261" y="1989"/>
                    <a:pt x="1292" y="1926"/>
                  </a:cubicBezTo>
                  <a:lnTo>
                    <a:pt x="2678" y="540"/>
                  </a:lnTo>
                  <a:cubicBezTo>
                    <a:pt x="2804" y="414"/>
                    <a:pt x="2804" y="162"/>
                    <a:pt x="2678" y="68"/>
                  </a:cubicBezTo>
                  <a:cubicBezTo>
                    <a:pt x="2634" y="24"/>
                    <a:pt x="2557" y="0"/>
                    <a:pt x="24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4" name="Google Shape;12520;p88">
              <a:extLst>
                <a:ext uri="{FF2B5EF4-FFF2-40B4-BE49-F238E27FC236}">
                  <a16:creationId xmlns:a16="http://schemas.microsoft.com/office/drawing/2014/main" id="{83C0625C-5099-06F2-F077-35C0ACEDFFB3}"/>
                </a:ext>
              </a:extLst>
            </p:cNvPr>
            <p:cNvSpPr/>
            <p:nvPr/>
          </p:nvSpPr>
          <p:spPr>
            <a:xfrm>
              <a:off x="1101350" y="2440525"/>
              <a:ext cx="70125" cy="51150"/>
            </a:xfrm>
            <a:custGeom>
              <a:avLst/>
              <a:gdLst/>
              <a:ahLst/>
              <a:cxnLst/>
              <a:rect l="l" t="t" r="r" b="b"/>
              <a:pathLst>
                <a:path w="2805" h="2046" extrusionOk="0">
                  <a:moveTo>
                    <a:pt x="2469" y="1"/>
                  </a:moveTo>
                  <a:cubicBezTo>
                    <a:pt x="2374" y="1"/>
                    <a:pt x="2272" y="40"/>
                    <a:pt x="2206" y="123"/>
                  </a:cubicBezTo>
                  <a:lnTo>
                    <a:pt x="1072" y="1257"/>
                  </a:lnTo>
                  <a:lnTo>
                    <a:pt x="599" y="785"/>
                  </a:lnTo>
                  <a:cubicBezTo>
                    <a:pt x="536" y="738"/>
                    <a:pt x="449" y="714"/>
                    <a:pt x="363" y="714"/>
                  </a:cubicBezTo>
                  <a:cubicBezTo>
                    <a:pt x="276" y="714"/>
                    <a:pt x="189" y="738"/>
                    <a:pt x="126" y="785"/>
                  </a:cubicBezTo>
                  <a:cubicBezTo>
                    <a:pt x="0" y="911"/>
                    <a:pt x="0" y="1163"/>
                    <a:pt x="126" y="1257"/>
                  </a:cubicBezTo>
                  <a:lnTo>
                    <a:pt x="820" y="1982"/>
                  </a:lnTo>
                  <a:cubicBezTo>
                    <a:pt x="914" y="2045"/>
                    <a:pt x="977" y="2045"/>
                    <a:pt x="1072" y="2045"/>
                  </a:cubicBezTo>
                  <a:cubicBezTo>
                    <a:pt x="1135" y="2045"/>
                    <a:pt x="1261" y="2014"/>
                    <a:pt x="1292" y="1951"/>
                  </a:cubicBezTo>
                  <a:lnTo>
                    <a:pt x="2678" y="564"/>
                  </a:lnTo>
                  <a:cubicBezTo>
                    <a:pt x="2804" y="438"/>
                    <a:pt x="2804" y="186"/>
                    <a:pt x="2678" y="92"/>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5" name="Google Shape;12521;p88">
              <a:extLst>
                <a:ext uri="{FF2B5EF4-FFF2-40B4-BE49-F238E27FC236}">
                  <a16:creationId xmlns:a16="http://schemas.microsoft.com/office/drawing/2014/main" id="{A7CBD4A8-FCCB-4778-1F9B-D825F64A9927}"/>
                </a:ext>
              </a:extLst>
            </p:cNvPr>
            <p:cNvSpPr/>
            <p:nvPr/>
          </p:nvSpPr>
          <p:spPr>
            <a:xfrm>
              <a:off x="1101350" y="2388550"/>
              <a:ext cx="70125" cy="51125"/>
            </a:xfrm>
            <a:custGeom>
              <a:avLst/>
              <a:gdLst/>
              <a:ahLst/>
              <a:cxnLst/>
              <a:rect l="l" t="t" r="r" b="b"/>
              <a:pathLst>
                <a:path w="2805" h="2045" extrusionOk="0">
                  <a:moveTo>
                    <a:pt x="2469" y="1"/>
                  </a:moveTo>
                  <a:cubicBezTo>
                    <a:pt x="2374" y="1"/>
                    <a:pt x="2272" y="40"/>
                    <a:pt x="2206" y="123"/>
                  </a:cubicBezTo>
                  <a:lnTo>
                    <a:pt x="1072" y="1257"/>
                  </a:lnTo>
                  <a:lnTo>
                    <a:pt x="599" y="785"/>
                  </a:lnTo>
                  <a:cubicBezTo>
                    <a:pt x="536" y="722"/>
                    <a:pt x="449" y="690"/>
                    <a:pt x="363" y="690"/>
                  </a:cubicBezTo>
                  <a:cubicBezTo>
                    <a:pt x="276" y="690"/>
                    <a:pt x="189" y="722"/>
                    <a:pt x="126" y="785"/>
                  </a:cubicBezTo>
                  <a:cubicBezTo>
                    <a:pt x="0" y="911"/>
                    <a:pt x="0" y="1131"/>
                    <a:pt x="126" y="1257"/>
                  </a:cubicBezTo>
                  <a:lnTo>
                    <a:pt x="820" y="1982"/>
                  </a:lnTo>
                  <a:cubicBezTo>
                    <a:pt x="914" y="2045"/>
                    <a:pt x="977" y="2045"/>
                    <a:pt x="1072" y="2045"/>
                  </a:cubicBezTo>
                  <a:cubicBezTo>
                    <a:pt x="1135" y="2045"/>
                    <a:pt x="1261" y="2013"/>
                    <a:pt x="1292" y="1919"/>
                  </a:cubicBezTo>
                  <a:lnTo>
                    <a:pt x="2678" y="532"/>
                  </a:lnTo>
                  <a:cubicBezTo>
                    <a:pt x="2804" y="438"/>
                    <a:pt x="2804" y="186"/>
                    <a:pt x="2678" y="91"/>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6" name="Google Shape;12522;p88">
              <a:extLst>
                <a:ext uri="{FF2B5EF4-FFF2-40B4-BE49-F238E27FC236}">
                  <a16:creationId xmlns:a16="http://schemas.microsoft.com/office/drawing/2014/main" id="{2CAF4FD4-934A-9F39-7297-79501795FB54}"/>
                </a:ext>
              </a:extLst>
            </p:cNvPr>
            <p:cNvSpPr/>
            <p:nvPr/>
          </p:nvSpPr>
          <p:spPr>
            <a:xfrm>
              <a:off x="1049375" y="2318350"/>
              <a:ext cx="298525" cy="295400"/>
            </a:xfrm>
            <a:custGeom>
              <a:avLst/>
              <a:gdLst/>
              <a:ahLst/>
              <a:cxnLst/>
              <a:rect l="l" t="t" r="r" b="b"/>
              <a:pathLst>
                <a:path w="11941" h="11816" extrusionOk="0">
                  <a:moveTo>
                    <a:pt x="6963" y="1198"/>
                  </a:moveTo>
                  <a:lnTo>
                    <a:pt x="7876" y="2143"/>
                  </a:lnTo>
                  <a:lnTo>
                    <a:pt x="6963" y="2143"/>
                  </a:lnTo>
                  <a:lnTo>
                    <a:pt x="6963" y="1198"/>
                  </a:lnTo>
                  <a:close/>
                  <a:moveTo>
                    <a:pt x="10286" y="3498"/>
                  </a:moveTo>
                  <a:cubicBezTo>
                    <a:pt x="10373" y="3498"/>
                    <a:pt x="10460" y="3530"/>
                    <a:pt x="10523" y="3593"/>
                  </a:cubicBezTo>
                  <a:lnTo>
                    <a:pt x="10995" y="4065"/>
                  </a:lnTo>
                  <a:cubicBezTo>
                    <a:pt x="11184" y="4223"/>
                    <a:pt x="11184" y="4475"/>
                    <a:pt x="11027" y="4569"/>
                  </a:cubicBezTo>
                  <a:lnTo>
                    <a:pt x="10806" y="4821"/>
                  </a:lnTo>
                  <a:lnTo>
                    <a:pt x="9798" y="3845"/>
                  </a:lnTo>
                  <a:lnTo>
                    <a:pt x="10050" y="3593"/>
                  </a:lnTo>
                  <a:cubicBezTo>
                    <a:pt x="10113" y="3530"/>
                    <a:pt x="10200" y="3498"/>
                    <a:pt x="10286" y="3498"/>
                  </a:cubicBezTo>
                  <a:close/>
                  <a:moveTo>
                    <a:pt x="9294" y="4349"/>
                  </a:moveTo>
                  <a:lnTo>
                    <a:pt x="10271" y="5325"/>
                  </a:lnTo>
                  <a:lnTo>
                    <a:pt x="7845" y="7783"/>
                  </a:lnTo>
                  <a:lnTo>
                    <a:pt x="6868" y="6774"/>
                  </a:lnTo>
                  <a:lnTo>
                    <a:pt x="9294" y="4349"/>
                  </a:lnTo>
                  <a:close/>
                  <a:moveTo>
                    <a:pt x="6585" y="7499"/>
                  </a:moveTo>
                  <a:lnTo>
                    <a:pt x="7183" y="8098"/>
                  </a:lnTo>
                  <a:lnTo>
                    <a:pt x="6427" y="8255"/>
                  </a:lnTo>
                  <a:lnTo>
                    <a:pt x="6585" y="7499"/>
                  </a:lnTo>
                  <a:close/>
                  <a:moveTo>
                    <a:pt x="6994" y="10398"/>
                  </a:moveTo>
                  <a:lnTo>
                    <a:pt x="6994" y="10776"/>
                  </a:lnTo>
                  <a:cubicBezTo>
                    <a:pt x="6994" y="10870"/>
                    <a:pt x="7057" y="10996"/>
                    <a:pt x="7089" y="11122"/>
                  </a:cubicBezTo>
                  <a:lnTo>
                    <a:pt x="1071" y="11122"/>
                  </a:lnTo>
                  <a:cubicBezTo>
                    <a:pt x="882" y="11122"/>
                    <a:pt x="693" y="10965"/>
                    <a:pt x="693" y="10776"/>
                  </a:cubicBezTo>
                  <a:lnTo>
                    <a:pt x="693" y="10398"/>
                  </a:lnTo>
                  <a:close/>
                  <a:moveTo>
                    <a:pt x="6270" y="663"/>
                  </a:moveTo>
                  <a:lnTo>
                    <a:pt x="6270" y="2458"/>
                  </a:lnTo>
                  <a:cubicBezTo>
                    <a:pt x="6270" y="2647"/>
                    <a:pt x="6427" y="2805"/>
                    <a:pt x="6616" y="2805"/>
                  </a:cubicBezTo>
                  <a:lnTo>
                    <a:pt x="8349" y="2805"/>
                  </a:lnTo>
                  <a:lnTo>
                    <a:pt x="8349" y="4286"/>
                  </a:lnTo>
                  <a:lnTo>
                    <a:pt x="6112" y="6554"/>
                  </a:lnTo>
                  <a:cubicBezTo>
                    <a:pt x="6081" y="6585"/>
                    <a:pt x="6018" y="6680"/>
                    <a:pt x="6018" y="6711"/>
                  </a:cubicBezTo>
                  <a:lnTo>
                    <a:pt x="5608" y="8633"/>
                  </a:lnTo>
                  <a:cubicBezTo>
                    <a:pt x="5545" y="8759"/>
                    <a:pt x="5608" y="8885"/>
                    <a:pt x="5671" y="8948"/>
                  </a:cubicBezTo>
                  <a:cubicBezTo>
                    <a:pt x="5742" y="9019"/>
                    <a:pt x="5813" y="9055"/>
                    <a:pt x="5897" y="9055"/>
                  </a:cubicBezTo>
                  <a:cubicBezTo>
                    <a:pt x="5925" y="9055"/>
                    <a:pt x="5955" y="9051"/>
                    <a:pt x="5986" y="9043"/>
                  </a:cubicBezTo>
                  <a:lnTo>
                    <a:pt x="7908" y="8602"/>
                  </a:lnTo>
                  <a:cubicBezTo>
                    <a:pt x="8002" y="8602"/>
                    <a:pt x="8034" y="8570"/>
                    <a:pt x="8065" y="8507"/>
                  </a:cubicBezTo>
                  <a:lnTo>
                    <a:pt x="8349" y="8255"/>
                  </a:lnTo>
                  <a:lnTo>
                    <a:pt x="8349" y="10807"/>
                  </a:lnTo>
                  <a:lnTo>
                    <a:pt x="8380" y="10807"/>
                  </a:lnTo>
                  <a:cubicBezTo>
                    <a:pt x="8380" y="10996"/>
                    <a:pt x="8223" y="11154"/>
                    <a:pt x="8034" y="11154"/>
                  </a:cubicBezTo>
                  <a:cubicBezTo>
                    <a:pt x="7845" y="11154"/>
                    <a:pt x="7687" y="10996"/>
                    <a:pt x="7687" y="10807"/>
                  </a:cubicBezTo>
                  <a:lnTo>
                    <a:pt x="7687" y="10083"/>
                  </a:lnTo>
                  <a:cubicBezTo>
                    <a:pt x="7687" y="9893"/>
                    <a:pt x="7530" y="9736"/>
                    <a:pt x="7309" y="9736"/>
                  </a:cubicBezTo>
                  <a:lnTo>
                    <a:pt x="1386" y="9736"/>
                  </a:lnTo>
                  <a:lnTo>
                    <a:pt x="1386" y="663"/>
                  </a:lnTo>
                  <a:close/>
                  <a:moveTo>
                    <a:pt x="1071" y="1"/>
                  </a:moveTo>
                  <a:cubicBezTo>
                    <a:pt x="882" y="1"/>
                    <a:pt x="693" y="158"/>
                    <a:pt x="693" y="379"/>
                  </a:cubicBezTo>
                  <a:lnTo>
                    <a:pt x="693" y="9736"/>
                  </a:lnTo>
                  <a:lnTo>
                    <a:pt x="347" y="9736"/>
                  </a:lnTo>
                  <a:cubicBezTo>
                    <a:pt x="158" y="9736"/>
                    <a:pt x="0" y="9893"/>
                    <a:pt x="0" y="10083"/>
                  </a:cubicBezTo>
                  <a:lnTo>
                    <a:pt x="0" y="10807"/>
                  </a:lnTo>
                  <a:cubicBezTo>
                    <a:pt x="0" y="11406"/>
                    <a:pt x="473" y="11815"/>
                    <a:pt x="1008" y="11815"/>
                  </a:cubicBezTo>
                  <a:lnTo>
                    <a:pt x="8002" y="11815"/>
                  </a:lnTo>
                  <a:cubicBezTo>
                    <a:pt x="8569" y="11815"/>
                    <a:pt x="9011" y="11343"/>
                    <a:pt x="9011" y="10807"/>
                  </a:cubicBezTo>
                  <a:lnTo>
                    <a:pt x="9011" y="7562"/>
                  </a:lnTo>
                  <a:lnTo>
                    <a:pt x="11499" y="5105"/>
                  </a:lnTo>
                  <a:cubicBezTo>
                    <a:pt x="11940" y="4664"/>
                    <a:pt x="11940" y="4034"/>
                    <a:pt x="11531" y="3593"/>
                  </a:cubicBezTo>
                  <a:lnTo>
                    <a:pt x="11058" y="3120"/>
                  </a:lnTo>
                  <a:cubicBezTo>
                    <a:pt x="10869" y="2931"/>
                    <a:pt x="10609" y="2836"/>
                    <a:pt x="10346" y="2836"/>
                  </a:cubicBezTo>
                  <a:cubicBezTo>
                    <a:pt x="10082" y="2836"/>
                    <a:pt x="9814" y="2931"/>
                    <a:pt x="9609" y="3120"/>
                  </a:cubicBezTo>
                  <a:lnTo>
                    <a:pt x="9105" y="3624"/>
                  </a:lnTo>
                  <a:lnTo>
                    <a:pt x="9105" y="2490"/>
                  </a:lnTo>
                  <a:cubicBezTo>
                    <a:pt x="9105" y="2427"/>
                    <a:pt x="9074" y="2332"/>
                    <a:pt x="8979" y="2269"/>
                  </a:cubicBezTo>
                  <a:lnTo>
                    <a:pt x="6900" y="127"/>
                  </a:lnTo>
                  <a:cubicBezTo>
                    <a:pt x="6805" y="64"/>
                    <a:pt x="6742" y="1"/>
                    <a:pt x="66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grpSp>
      <p:grpSp>
        <p:nvGrpSpPr>
          <p:cNvPr id="7" name="Google Shape;12523;p88">
            <a:extLst>
              <a:ext uri="{FF2B5EF4-FFF2-40B4-BE49-F238E27FC236}">
                <a16:creationId xmlns:a16="http://schemas.microsoft.com/office/drawing/2014/main" id="{C539F58C-E1B9-BFF2-8FDC-CE6626D4B52F}"/>
              </a:ext>
            </a:extLst>
          </p:cNvPr>
          <p:cNvGrpSpPr/>
          <p:nvPr/>
        </p:nvGrpSpPr>
        <p:grpSpPr>
          <a:xfrm>
            <a:off x="4720904" y="1881130"/>
            <a:ext cx="653360" cy="628507"/>
            <a:chOff x="1049375" y="2680675"/>
            <a:chExt cx="297725" cy="297725"/>
          </a:xfrm>
          <a:solidFill>
            <a:schemeClr val="bg1"/>
          </a:solidFill>
        </p:grpSpPr>
        <p:sp>
          <p:nvSpPr>
            <p:cNvPr id="8" name="Google Shape;12524;p88">
              <a:extLst>
                <a:ext uri="{FF2B5EF4-FFF2-40B4-BE49-F238E27FC236}">
                  <a16:creationId xmlns:a16="http://schemas.microsoft.com/office/drawing/2014/main" id="{F0B8ECBB-7EB3-0E8B-6E39-0928167DA5BE}"/>
                </a:ext>
              </a:extLst>
            </p:cNvPr>
            <p:cNvSpPr/>
            <p:nvPr/>
          </p:nvSpPr>
          <p:spPr>
            <a:xfrm>
              <a:off x="1113175" y="2752350"/>
              <a:ext cx="161475" cy="155975"/>
            </a:xfrm>
            <a:custGeom>
              <a:avLst/>
              <a:gdLst/>
              <a:ahLst/>
              <a:cxnLst/>
              <a:rect l="l" t="t" r="r" b="b"/>
              <a:pathLst>
                <a:path w="6459" h="6239" extrusionOk="0">
                  <a:moveTo>
                    <a:pt x="3403" y="2079"/>
                  </a:moveTo>
                  <a:cubicBezTo>
                    <a:pt x="3781" y="2079"/>
                    <a:pt x="4096" y="2394"/>
                    <a:pt x="4096" y="2773"/>
                  </a:cubicBezTo>
                  <a:cubicBezTo>
                    <a:pt x="4096" y="3182"/>
                    <a:pt x="3781" y="3497"/>
                    <a:pt x="3403" y="3497"/>
                  </a:cubicBezTo>
                  <a:cubicBezTo>
                    <a:pt x="2993" y="3434"/>
                    <a:pt x="2678" y="3119"/>
                    <a:pt x="2678" y="2773"/>
                  </a:cubicBezTo>
                  <a:cubicBezTo>
                    <a:pt x="2678" y="2394"/>
                    <a:pt x="2993" y="2079"/>
                    <a:pt x="3403" y="2079"/>
                  </a:cubicBezTo>
                  <a:close/>
                  <a:moveTo>
                    <a:pt x="3371" y="693"/>
                  </a:moveTo>
                  <a:cubicBezTo>
                    <a:pt x="4694" y="693"/>
                    <a:pt x="5765" y="1796"/>
                    <a:pt x="5765" y="3119"/>
                  </a:cubicBezTo>
                  <a:cubicBezTo>
                    <a:pt x="5765" y="3686"/>
                    <a:pt x="5545" y="4222"/>
                    <a:pt x="5198" y="4663"/>
                  </a:cubicBezTo>
                  <a:cubicBezTo>
                    <a:pt x="5072" y="4442"/>
                    <a:pt x="4915" y="4190"/>
                    <a:pt x="4694" y="4001"/>
                  </a:cubicBezTo>
                  <a:cubicBezTo>
                    <a:pt x="4568" y="3907"/>
                    <a:pt x="4442" y="3812"/>
                    <a:pt x="4348" y="3749"/>
                  </a:cubicBezTo>
                  <a:cubicBezTo>
                    <a:pt x="4568" y="3529"/>
                    <a:pt x="4726" y="3182"/>
                    <a:pt x="4726" y="2804"/>
                  </a:cubicBezTo>
                  <a:cubicBezTo>
                    <a:pt x="4726" y="2079"/>
                    <a:pt x="4096" y="1449"/>
                    <a:pt x="3340" y="1449"/>
                  </a:cubicBezTo>
                  <a:cubicBezTo>
                    <a:pt x="2615" y="1449"/>
                    <a:pt x="1985" y="2079"/>
                    <a:pt x="1985" y="2804"/>
                  </a:cubicBezTo>
                  <a:cubicBezTo>
                    <a:pt x="1985" y="3182"/>
                    <a:pt x="2142" y="3529"/>
                    <a:pt x="2363" y="3749"/>
                  </a:cubicBezTo>
                  <a:lnTo>
                    <a:pt x="2016" y="4001"/>
                  </a:lnTo>
                  <a:cubicBezTo>
                    <a:pt x="1827" y="4190"/>
                    <a:pt x="1607" y="4442"/>
                    <a:pt x="1512" y="4663"/>
                  </a:cubicBezTo>
                  <a:cubicBezTo>
                    <a:pt x="1040" y="4064"/>
                    <a:pt x="882" y="3434"/>
                    <a:pt x="945" y="2773"/>
                  </a:cubicBezTo>
                  <a:cubicBezTo>
                    <a:pt x="1103" y="1670"/>
                    <a:pt x="2111" y="693"/>
                    <a:pt x="3371" y="693"/>
                  </a:cubicBezTo>
                  <a:close/>
                  <a:moveTo>
                    <a:pt x="3371" y="4159"/>
                  </a:moveTo>
                  <a:cubicBezTo>
                    <a:pt x="4001" y="4159"/>
                    <a:pt x="4505" y="4600"/>
                    <a:pt x="4694" y="5135"/>
                  </a:cubicBezTo>
                  <a:cubicBezTo>
                    <a:pt x="4316" y="5387"/>
                    <a:pt x="3875" y="5545"/>
                    <a:pt x="3371" y="5545"/>
                  </a:cubicBezTo>
                  <a:cubicBezTo>
                    <a:pt x="2898" y="5545"/>
                    <a:pt x="2426" y="5387"/>
                    <a:pt x="2016" y="5135"/>
                  </a:cubicBezTo>
                  <a:cubicBezTo>
                    <a:pt x="2174" y="4537"/>
                    <a:pt x="2741" y="4159"/>
                    <a:pt x="3371" y="4159"/>
                  </a:cubicBezTo>
                  <a:close/>
                  <a:moveTo>
                    <a:pt x="3308" y="0"/>
                  </a:moveTo>
                  <a:cubicBezTo>
                    <a:pt x="1701" y="0"/>
                    <a:pt x="441" y="1229"/>
                    <a:pt x="252" y="2710"/>
                  </a:cubicBezTo>
                  <a:cubicBezTo>
                    <a:pt x="0" y="4600"/>
                    <a:pt x="1512" y="6238"/>
                    <a:pt x="3371" y="6238"/>
                  </a:cubicBezTo>
                  <a:cubicBezTo>
                    <a:pt x="5104" y="6238"/>
                    <a:pt x="6459" y="4820"/>
                    <a:pt x="6459" y="3119"/>
                  </a:cubicBezTo>
                  <a:cubicBezTo>
                    <a:pt x="6459" y="1386"/>
                    <a:pt x="5041" y="0"/>
                    <a:pt x="33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latin typeface="Verdana" panose="020B0604030504040204" pitchFamily="34" charset="0"/>
                <a:ea typeface="Verdana" panose="020B0604030504040204" pitchFamily="34" charset="0"/>
              </a:endParaRPr>
            </a:p>
          </p:txBody>
        </p:sp>
        <p:sp>
          <p:nvSpPr>
            <p:cNvPr id="9" name="Google Shape;12525;p88">
              <a:extLst>
                <a:ext uri="{FF2B5EF4-FFF2-40B4-BE49-F238E27FC236}">
                  <a16:creationId xmlns:a16="http://schemas.microsoft.com/office/drawing/2014/main" id="{606C14C8-4B86-4600-4437-C5BFDF598ADD}"/>
                </a:ext>
              </a:extLst>
            </p:cNvPr>
            <p:cNvSpPr/>
            <p:nvPr/>
          </p:nvSpPr>
          <p:spPr>
            <a:xfrm>
              <a:off x="1049375" y="2680675"/>
              <a:ext cx="297725" cy="297725"/>
            </a:xfrm>
            <a:custGeom>
              <a:avLst/>
              <a:gdLst/>
              <a:ahLst/>
              <a:cxnLst/>
              <a:rect l="l" t="t" r="r" b="b"/>
              <a:pathLst>
                <a:path w="11909" h="11909" extrusionOk="0">
                  <a:moveTo>
                    <a:pt x="6270" y="1512"/>
                  </a:moveTo>
                  <a:cubicBezTo>
                    <a:pt x="8475" y="1670"/>
                    <a:pt x="10239" y="3434"/>
                    <a:pt x="10397" y="5640"/>
                  </a:cubicBezTo>
                  <a:lnTo>
                    <a:pt x="10082" y="5640"/>
                  </a:lnTo>
                  <a:cubicBezTo>
                    <a:pt x="9893" y="5640"/>
                    <a:pt x="9735" y="5797"/>
                    <a:pt x="9735" y="5986"/>
                  </a:cubicBezTo>
                  <a:cubicBezTo>
                    <a:pt x="9735" y="6207"/>
                    <a:pt x="9893" y="6364"/>
                    <a:pt x="10082" y="6364"/>
                  </a:cubicBezTo>
                  <a:lnTo>
                    <a:pt x="10397" y="6364"/>
                  </a:lnTo>
                  <a:cubicBezTo>
                    <a:pt x="10239" y="8569"/>
                    <a:pt x="8475" y="10334"/>
                    <a:pt x="6270" y="10491"/>
                  </a:cubicBezTo>
                  <a:lnTo>
                    <a:pt x="6270" y="10176"/>
                  </a:lnTo>
                  <a:cubicBezTo>
                    <a:pt x="6270" y="9987"/>
                    <a:pt x="6112" y="9830"/>
                    <a:pt x="5923" y="9830"/>
                  </a:cubicBezTo>
                  <a:cubicBezTo>
                    <a:pt x="5703" y="9830"/>
                    <a:pt x="5545" y="9987"/>
                    <a:pt x="5545" y="10176"/>
                  </a:cubicBezTo>
                  <a:lnTo>
                    <a:pt x="5545" y="10491"/>
                  </a:lnTo>
                  <a:cubicBezTo>
                    <a:pt x="3340" y="10334"/>
                    <a:pt x="1575" y="8569"/>
                    <a:pt x="1418" y="6364"/>
                  </a:cubicBezTo>
                  <a:lnTo>
                    <a:pt x="1733" y="6364"/>
                  </a:lnTo>
                  <a:cubicBezTo>
                    <a:pt x="1922" y="6364"/>
                    <a:pt x="2079" y="6207"/>
                    <a:pt x="2079" y="5986"/>
                  </a:cubicBezTo>
                  <a:cubicBezTo>
                    <a:pt x="2142" y="5797"/>
                    <a:pt x="1985" y="5640"/>
                    <a:pt x="1764" y="5640"/>
                  </a:cubicBezTo>
                  <a:lnTo>
                    <a:pt x="1418" y="5640"/>
                  </a:lnTo>
                  <a:cubicBezTo>
                    <a:pt x="1575" y="3434"/>
                    <a:pt x="3340" y="1670"/>
                    <a:pt x="5545" y="1512"/>
                  </a:cubicBezTo>
                  <a:lnTo>
                    <a:pt x="5545" y="1827"/>
                  </a:lnTo>
                  <a:cubicBezTo>
                    <a:pt x="5545" y="2016"/>
                    <a:pt x="5703" y="2174"/>
                    <a:pt x="5923" y="2174"/>
                  </a:cubicBezTo>
                  <a:cubicBezTo>
                    <a:pt x="6112" y="2174"/>
                    <a:pt x="6270" y="2016"/>
                    <a:pt x="6270" y="1827"/>
                  </a:cubicBezTo>
                  <a:lnTo>
                    <a:pt x="6270" y="1512"/>
                  </a:lnTo>
                  <a:close/>
                  <a:moveTo>
                    <a:pt x="5955" y="0"/>
                  </a:moveTo>
                  <a:cubicBezTo>
                    <a:pt x="5766" y="0"/>
                    <a:pt x="5608" y="158"/>
                    <a:pt x="5608" y="347"/>
                  </a:cubicBezTo>
                  <a:lnTo>
                    <a:pt x="5608" y="756"/>
                  </a:lnTo>
                  <a:cubicBezTo>
                    <a:pt x="2993" y="914"/>
                    <a:pt x="914" y="2993"/>
                    <a:pt x="756" y="5608"/>
                  </a:cubicBezTo>
                  <a:lnTo>
                    <a:pt x="347" y="5608"/>
                  </a:lnTo>
                  <a:cubicBezTo>
                    <a:pt x="158" y="5608"/>
                    <a:pt x="0" y="5766"/>
                    <a:pt x="0" y="5955"/>
                  </a:cubicBezTo>
                  <a:cubicBezTo>
                    <a:pt x="0" y="6144"/>
                    <a:pt x="158" y="6301"/>
                    <a:pt x="347" y="6301"/>
                  </a:cubicBezTo>
                  <a:lnTo>
                    <a:pt x="756" y="6301"/>
                  </a:lnTo>
                  <a:cubicBezTo>
                    <a:pt x="914" y="8916"/>
                    <a:pt x="2993" y="10995"/>
                    <a:pt x="5608" y="11153"/>
                  </a:cubicBezTo>
                  <a:lnTo>
                    <a:pt x="5608" y="11562"/>
                  </a:lnTo>
                  <a:cubicBezTo>
                    <a:pt x="5608" y="11751"/>
                    <a:pt x="5766" y="11909"/>
                    <a:pt x="5955" y="11909"/>
                  </a:cubicBezTo>
                  <a:cubicBezTo>
                    <a:pt x="6144" y="11909"/>
                    <a:pt x="6301" y="11751"/>
                    <a:pt x="6301" y="11562"/>
                  </a:cubicBezTo>
                  <a:lnTo>
                    <a:pt x="6301" y="11153"/>
                  </a:lnTo>
                  <a:cubicBezTo>
                    <a:pt x="8916" y="10995"/>
                    <a:pt x="10995" y="8916"/>
                    <a:pt x="11153" y="6301"/>
                  </a:cubicBezTo>
                  <a:lnTo>
                    <a:pt x="11531" y="6301"/>
                  </a:lnTo>
                  <a:cubicBezTo>
                    <a:pt x="11751" y="6301"/>
                    <a:pt x="11909" y="6144"/>
                    <a:pt x="11909" y="5955"/>
                  </a:cubicBezTo>
                  <a:cubicBezTo>
                    <a:pt x="11909" y="5766"/>
                    <a:pt x="11751" y="5608"/>
                    <a:pt x="11531" y="5608"/>
                  </a:cubicBezTo>
                  <a:lnTo>
                    <a:pt x="11153" y="5608"/>
                  </a:lnTo>
                  <a:cubicBezTo>
                    <a:pt x="10995" y="2993"/>
                    <a:pt x="8916" y="914"/>
                    <a:pt x="6301" y="756"/>
                  </a:cubicBez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latin typeface="Verdana" panose="020B0604030504040204" pitchFamily="34" charset="0"/>
                <a:ea typeface="Verdana" panose="020B0604030504040204" pitchFamily="34" charset="0"/>
              </a:endParaRPr>
            </a:p>
          </p:txBody>
        </p:sp>
      </p:grpSp>
      <p:sp>
        <p:nvSpPr>
          <p:cNvPr id="10" name="Freeform: Shape 95">
            <a:extLst>
              <a:ext uri="{FF2B5EF4-FFF2-40B4-BE49-F238E27FC236}">
                <a16:creationId xmlns:a16="http://schemas.microsoft.com/office/drawing/2014/main" id="{AB7848DD-1313-2AAE-BFAC-4C21177C56C4}"/>
              </a:ext>
            </a:extLst>
          </p:cNvPr>
          <p:cNvSpPr/>
          <p:nvPr/>
        </p:nvSpPr>
        <p:spPr>
          <a:xfrm>
            <a:off x="571272" y="1745534"/>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11" name="CuadroTexto 10">
            <a:extLst>
              <a:ext uri="{FF2B5EF4-FFF2-40B4-BE49-F238E27FC236}">
                <a16:creationId xmlns:a16="http://schemas.microsoft.com/office/drawing/2014/main" id="{31A802C4-5408-80D7-C4D6-6D4991C411D3}"/>
              </a:ext>
            </a:extLst>
          </p:cNvPr>
          <p:cNvSpPr txBox="1"/>
          <p:nvPr/>
        </p:nvSpPr>
        <p:spPr>
          <a:xfrm>
            <a:off x="571272" y="1395951"/>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12" name="Freeform: Shape 95">
            <a:extLst>
              <a:ext uri="{FF2B5EF4-FFF2-40B4-BE49-F238E27FC236}">
                <a16:creationId xmlns:a16="http://schemas.microsoft.com/office/drawing/2014/main" id="{26A9547F-45A0-6025-DCE3-87CA1909F1C6}"/>
              </a:ext>
            </a:extLst>
          </p:cNvPr>
          <p:cNvSpPr/>
          <p:nvPr/>
        </p:nvSpPr>
        <p:spPr>
          <a:xfrm>
            <a:off x="5674663" y="1749631"/>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13" name="CuadroTexto 12">
            <a:extLst>
              <a:ext uri="{FF2B5EF4-FFF2-40B4-BE49-F238E27FC236}">
                <a16:creationId xmlns:a16="http://schemas.microsoft.com/office/drawing/2014/main" id="{EAFAB4B9-599C-1DB7-FA27-DABD6BDDE16E}"/>
              </a:ext>
            </a:extLst>
          </p:cNvPr>
          <p:cNvSpPr txBox="1"/>
          <p:nvPr/>
        </p:nvSpPr>
        <p:spPr>
          <a:xfrm>
            <a:off x="5674662" y="1400049"/>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sp>
        <p:nvSpPr>
          <p:cNvPr id="18" name="CuadroTexto 17">
            <a:extLst>
              <a:ext uri="{FF2B5EF4-FFF2-40B4-BE49-F238E27FC236}">
                <a16:creationId xmlns:a16="http://schemas.microsoft.com/office/drawing/2014/main" id="{6A8F7AA7-1E63-91D2-F21D-BF43438A306F}"/>
              </a:ext>
            </a:extLst>
          </p:cNvPr>
          <p:cNvSpPr txBox="1"/>
          <p:nvPr/>
        </p:nvSpPr>
        <p:spPr>
          <a:xfrm>
            <a:off x="2436362" y="2577266"/>
            <a:ext cx="2944601" cy="1477328"/>
          </a:xfrm>
          <a:prstGeom prst="rect">
            <a:avLst/>
          </a:prstGeom>
          <a:noFill/>
        </p:spPr>
        <p:txBody>
          <a:bodyPr wrap="square">
            <a:spAutoFit/>
          </a:bodyPr>
          <a:lstStyle/>
          <a:p>
            <a:pPr algn="ctr"/>
            <a:r>
              <a:rPr lang="es-CO" b="1" noProof="0" dirty="0">
                <a:solidFill>
                  <a:schemeClr val="accent1">
                    <a:lumMod val="75000"/>
                  </a:schemeClr>
                </a:solidFill>
                <a:latin typeface="Verdana" panose="020B0604030504040204" pitchFamily="34" charset="0"/>
                <a:ea typeface="Verdana" panose="020B0604030504040204" pitchFamily="34" charset="0"/>
              </a:rPr>
              <a:t>Indicador PES 110</a:t>
            </a:r>
            <a:r>
              <a:rPr lang="es-CO" b="1" kern="1200" noProof="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 </a:t>
            </a:r>
          </a:p>
          <a:p>
            <a:pPr algn="ctr"/>
            <a:endParaRPr lang="es-CO" sz="1200" b="1" kern="1200" noProof="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pPr algn="ctr"/>
            <a:r>
              <a:rPr lang="es-CO" sz="1200" b="1" kern="1200" noProof="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Acciones de inspección y vigilancia ejecutadas a los prestadores priorizados durante el período de evaluación</a:t>
            </a:r>
          </a:p>
        </p:txBody>
      </p:sp>
      <p:sp>
        <p:nvSpPr>
          <p:cNvPr id="20" name="CuadroTexto 19">
            <a:extLst>
              <a:ext uri="{FF2B5EF4-FFF2-40B4-BE49-F238E27FC236}">
                <a16:creationId xmlns:a16="http://schemas.microsoft.com/office/drawing/2014/main" id="{7E4B86C0-EF84-CF21-0610-E314FDB17FB3}"/>
              </a:ext>
            </a:extLst>
          </p:cNvPr>
          <p:cNvSpPr txBox="1"/>
          <p:nvPr/>
        </p:nvSpPr>
        <p:spPr>
          <a:xfrm>
            <a:off x="5699660" y="2781005"/>
            <a:ext cx="1129080" cy="830997"/>
          </a:xfrm>
          <a:prstGeom prst="rect">
            <a:avLst/>
          </a:prstGeom>
          <a:noFill/>
        </p:spPr>
        <p:txBody>
          <a:bodyPr wrap="square">
            <a:spAutoFit/>
          </a:bodyPr>
          <a:lstStyle/>
          <a:p>
            <a:pPr algn="ctr"/>
            <a:r>
              <a:rPr lang="es-CO" b="1" noProof="0" dirty="0">
                <a:solidFill>
                  <a:schemeClr val="accent1">
                    <a:lumMod val="75000"/>
                  </a:schemeClr>
                </a:solidFill>
                <a:latin typeface="Verdana" panose="020B0604030504040204" pitchFamily="34" charset="0"/>
                <a:ea typeface="Verdana" panose="020B0604030504040204" pitchFamily="34" charset="0"/>
              </a:rPr>
              <a:t>Meta 297</a:t>
            </a:r>
          </a:p>
          <a:p>
            <a:pPr algn="ctr"/>
            <a:r>
              <a:rPr lang="es-CO" sz="1200" b="1" noProof="0" dirty="0">
                <a:solidFill>
                  <a:schemeClr val="accent1">
                    <a:lumMod val="75000"/>
                  </a:schemeClr>
                </a:solidFill>
                <a:latin typeface="Verdana" panose="020B0604030504040204" pitchFamily="34" charset="0"/>
                <a:ea typeface="Verdana" panose="020B0604030504040204" pitchFamily="34" charset="0"/>
              </a:rPr>
              <a:t> </a:t>
            </a:r>
          </a:p>
        </p:txBody>
      </p:sp>
      <p:graphicFrame>
        <p:nvGraphicFramePr>
          <p:cNvPr id="21" name="Tabla 20">
            <a:extLst>
              <a:ext uri="{FF2B5EF4-FFF2-40B4-BE49-F238E27FC236}">
                <a16:creationId xmlns:a16="http://schemas.microsoft.com/office/drawing/2014/main" id="{65CC92E5-D390-5B90-560D-5C17BC6F4A96}"/>
              </a:ext>
            </a:extLst>
          </p:cNvPr>
          <p:cNvGraphicFramePr>
            <a:graphicFrameLocks noGrp="1"/>
          </p:cNvGraphicFramePr>
          <p:nvPr>
            <p:extLst>
              <p:ext uri="{D42A27DB-BD31-4B8C-83A1-F6EECF244321}">
                <p14:modId xmlns:p14="http://schemas.microsoft.com/office/powerpoint/2010/main" val="153012667"/>
              </p:ext>
            </p:extLst>
          </p:nvPr>
        </p:nvGraphicFramePr>
        <p:xfrm>
          <a:off x="6853761" y="3049200"/>
          <a:ext cx="3237348" cy="828040"/>
        </p:xfrm>
        <a:graphic>
          <a:graphicData uri="http://schemas.openxmlformats.org/drawingml/2006/table">
            <a:tbl>
              <a:tblPr firstRow="1" bandRow="1">
                <a:tableStyleId>{5C22544A-7EE6-4342-B048-85BDC9FD1C3A}</a:tableStyleId>
              </a:tblPr>
              <a:tblGrid>
                <a:gridCol w="762916">
                  <a:extLst>
                    <a:ext uri="{9D8B030D-6E8A-4147-A177-3AD203B41FA5}">
                      <a16:colId xmlns:a16="http://schemas.microsoft.com/office/drawing/2014/main" val="1580948266"/>
                    </a:ext>
                  </a:extLst>
                </a:gridCol>
                <a:gridCol w="762916">
                  <a:extLst>
                    <a:ext uri="{9D8B030D-6E8A-4147-A177-3AD203B41FA5}">
                      <a16:colId xmlns:a16="http://schemas.microsoft.com/office/drawing/2014/main" val="221182647"/>
                    </a:ext>
                  </a:extLst>
                </a:gridCol>
                <a:gridCol w="762916">
                  <a:extLst>
                    <a:ext uri="{9D8B030D-6E8A-4147-A177-3AD203B41FA5}">
                      <a16:colId xmlns:a16="http://schemas.microsoft.com/office/drawing/2014/main" val="3675405040"/>
                    </a:ext>
                  </a:extLst>
                </a:gridCol>
                <a:gridCol w="948600">
                  <a:extLst>
                    <a:ext uri="{9D8B030D-6E8A-4147-A177-3AD203B41FA5}">
                      <a16:colId xmlns:a16="http://schemas.microsoft.com/office/drawing/2014/main" val="2933983804"/>
                    </a:ext>
                  </a:extLst>
                </a:gridCol>
              </a:tblGrid>
              <a:tr h="370840">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2023</a:t>
                      </a:r>
                    </a:p>
                  </a:txBody>
                  <a:tcPr anchor="ctr">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2024</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2025</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2026 </a:t>
                      </a:r>
                    </a:p>
                    <a:p>
                      <a:pPr algn="ctr"/>
                      <a:r>
                        <a:rPr lang="es-CO" sz="1200" noProof="0" dirty="0">
                          <a:solidFill>
                            <a:sysClr val="windowText" lastClr="000000"/>
                          </a:solidFill>
                          <a:latin typeface="Verdana" panose="020B0604030504040204" pitchFamily="34" charset="0"/>
                          <a:ea typeface="Verdana" panose="020B0604030504040204" pitchFamily="34" charset="0"/>
                        </a:rPr>
                        <a:t>T2</a:t>
                      </a:r>
                    </a:p>
                  </a:txBody>
                  <a:tcPr anchor="ctr">
                    <a:lnL w="12700" cap="flat" cmpd="sng" algn="ctr">
                      <a:solidFill>
                        <a:srgbClr val="0B5394"/>
                      </a:solidFill>
                      <a:prstDash val="sysDash"/>
                      <a:round/>
                      <a:headEnd type="none" w="med" len="med"/>
                      <a:tailEnd type="none" w="med" len="med"/>
                    </a:lnL>
                    <a:lnB w="12700" cap="flat" cmpd="sng" algn="ctr">
                      <a:solidFill>
                        <a:srgbClr val="0B5394"/>
                      </a:solidFill>
                      <a:prstDash val="sysDash"/>
                      <a:round/>
                      <a:headEnd type="none" w="med" len="med"/>
                      <a:tailEnd type="none" w="med" len="med"/>
                    </a:lnB>
                    <a:solidFill>
                      <a:schemeClr val="bg1"/>
                    </a:solidFill>
                  </a:tcPr>
                </a:tc>
                <a:extLst>
                  <a:ext uri="{0D108BD9-81ED-4DB2-BD59-A6C34878D82A}">
                    <a16:rowId xmlns:a16="http://schemas.microsoft.com/office/drawing/2014/main" val="3441008215"/>
                  </a:ext>
                </a:extLst>
              </a:tr>
              <a:tr h="370840">
                <a:tc>
                  <a:txBody>
                    <a:bodyPr/>
                    <a:lstStyle/>
                    <a:p>
                      <a:pPr algn="ctr"/>
                      <a:r>
                        <a:rPr lang="es-CO" sz="1200" b="1" noProof="0" dirty="0">
                          <a:solidFill>
                            <a:srgbClr val="32B4A8"/>
                          </a:solidFill>
                          <a:latin typeface="Verdana" panose="020B0604030504040204" pitchFamily="34" charset="0"/>
                          <a:ea typeface="Verdana" panose="020B0604030504040204" pitchFamily="34" charset="0"/>
                        </a:rPr>
                        <a:t>43</a:t>
                      </a:r>
                    </a:p>
                  </a:txBody>
                  <a:tcPr anchor="ctr">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32B4A8"/>
                          </a:solidFill>
                          <a:latin typeface="Verdana" panose="020B0604030504040204" pitchFamily="34" charset="0"/>
                          <a:ea typeface="Verdana" panose="020B0604030504040204" pitchFamily="34" charset="0"/>
                        </a:rPr>
                        <a:t>159</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32B4A8"/>
                          </a:solidFill>
                          <a:latin typeface="Verdana" panose="020B0604030504040204" pitchFamily="34" charset="0"/>
                          <a:ea typeface="Verdana" panose="020B0604030504040204" pitchFamily="34" charset="0"/>
                        </a:rPr>
                        <a:t>45</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32B4A8"/>
                          </a:solidFill>
                          <a:latin typeface="Verdana" panose="020B0604030504040204" pitchFamily="34" charset="0"/>
                          <a:ea typeface="Verdana" panose="020B0604030504040204" pitchFamily="34" charset="0"/>
                        </a:rPr>
                        <a:t>23</a:t>
                      </a:r>
                    </a:p>
                  </a:txBody>
                  <a:tcPr anchor="ctr">
                    <a:lnL w="12700" cap="flat" cmpd="sng" algn="ctr">
                      <a:solidFill>
                        <a:srgbClr val="0B5394"/>
                      </a:solidFill>
                      <a:prstDash val="sysDash"/>
                      <a:round/>
                      <a:headEnd type="none" w="med" len="med"/>
                      <a:tailEnd type="none" w="med" len="med"/>
                    </a:lnL>
                    <a:lnT w="12700" cap="flat" cmpd="sng" algn="ctr">
                      <a:solidFill>
                        <a:srgbClr val="0B5394"/>
                      </a:solidFill>
                      <a:prstDash val="sysDash"/>
                      <a:round/>
                      <a:headEnd type="none" w="med" len="med"/>
                      <a:tailEnd type="none" w="med" len="med"/>
                    </a:lnT>
                    <a:solidFill>
                      <a:schemeClr val="bg1"/>
                    </a:solidFill>
                  </a:tcPr>
                </a:tc>
                <a:extLst>
                  <a:ext uri="{0D108BD9-81ED-4DB2-BD59-A6C34878D82A}">
                    <a16:rowId xmlns:a16="http://schemas.microsoft.com/office/drawing/2014/main" val="2608720418"/>
                  </a:ext>
                </a:extLst>
              </a:tr>
            </a:tbl>
          </a:graphicData>
        </a:graphic>
      </p:graphicFrame>
      <p:cxnSp>
        <p:nvCxnSpPr>
          <p:cNvPr id="22" name="Conector recto de flecha 21">
            <a:extLst>
              <a:ext uri="{FF2B5EF4-FFF2-40B4-BE49-F238E27FC236}">
                <a16:creationId xmlns:a16="http://schemas.microsoft.com/office/drawing/2014/main" id="{7FDD79F0-C98B-F2DB-C549-E26CABCDD0FB}"/>
              </a:ext>
            </a:extLst>
          </p:cNvPr>
          <p:cNvCxnSpPr/>
          <p:nvPr/>
        </p:nvCxnSpPr>
        <p:spPr>
          <a:xfrm>
            <a:off x="10090221" y="3522101"/>
            <a:ext cx="254000" cy="0"/>
          </a:xfrm>
          <a:prstGeom prst="straightConnector1">
            <a:avLst/>
          </a:prstGeom>
          <a:ln w="38100">
            <a:solidFill>
              <a:srgbClr val="2CA095"/>
            </a:solidFill>
            <a:tailEnd type="triangle"/>
          </a:ln>
        </p:spPr>
        <p:style>
          <a:lnRef idx="1">
            <a:schemeClr val="accent1"/>
          </a:lnRef>
          <a:fillRef idx="0">
            <a:schemeClr val="accent1"/>
          </a:fillRef>
          <a:effectRef idx="0">
            <a:schemeClr val="accent1"/>
          </a:effectRef>
          <a:fontRef idx="minor">
            <a:schemeClr val="tx1"/>
          </a:fontRef>
        </p:style>
      </p:cxnSp>
      <p:sp>
        <p:nvSpPr>
          <p:cNvPr id="23" name="CuadroTexto 22">
            <a:extLst>
              <a:ext uri="{FF2B5EF4-FFF2-40B4-BE49-F238E27FC236}">
                <a16:creationId xmlns:a16="http://schemas.microsoft.com/office/drawing/2014/main" id="{93BC4A38-133D-359E-A97D-0BC5E7DECA1E}"/>
              </a:ext>
            </a:extLst>
          </p:cNvPr>
          <p:cNvSpPr txBox="1"/>
          <p:nvPr/>
        </p:nvSpPr>
        <p:spPr>
          <a:xfrm>
            <a:off x="10160921" y="2537837"/>
            <a:ext cx="1591338"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rgbClr val="4472C4">
                    <a:lumMod val="75000"/>
                  </a:srgbClr>
                </a:solidFill>
                <a:effectLst/>
                <a:uLnTx/>
                <a:uFillTx/>
                <a:latin typeface="Verdana" panose="020B0604030504040204" pitchFamily="34" charset="0"/>
                <a:ea typeface="Verdana" panose="020B0604030504040204" pitchFamily="34" charset="0"/>
                <a:cs typeface="+mn-cs"/>
              </a:rPr>
              <a:t>270 </a:t>
            </a:r>
          </a:p>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noProof="0" dirty="0">
                <a:solidFill>
                  <a:prstClr val="black"/>
                </a:solidFill>
                <a:latin typeface="Verdana" panose="020B0604030504040204" pitchFamily="34" charset="0"/>
                <a:ea typeface="Verdana" panose="020B0604030504040204" pitchFamily="34" charset="0"/>
              </a:rPr>
              <a:t>Acciones realizadas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200" noProof="0" dirty="0">
              <a:solidFill>
                <a:prstClr val="black"/>
              </a:solidFill>
              <a:latin typeface="Verdana" panose="020B0604030504040204" pitchFamily="34" charset="0"/>
              <a:ea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CO" b="1" kern="1200" noProof="0" dirty="0">
                <a:solidFill>
                  <a:srgbClr val="4472C4">
                    <a:lumMod val="75000"/>
                  </a:srgbClr>
                </a:solidFill>
                <a:latin typeface="Verdana" panose="020B0604030504040204" pitchFamily="34" charset="0"/>
                <a:ea typeface="Verdana" panose="020B0604030504040204" pitchFamily="34" charset="0"/>
                <a:cs typeface="+mn-cs"/>
              </a:rPr>
              <a:t>93</a:t>
            </a:r>
            <a:r>
              <a:rPr kumimoji="0" lang="es-CO" b="1" i="0" u="none" strike="noStrike" kern="1200" cap="none" spc="0" normalizeH="0" baseline="0" noProof="0" dirty="0">
                <a:ln>
                  <a:noFill/>
                </a:ln>
                <a:solidFill>
                  <a:srgbClr val="4472C4">
                    <a:lumMod val="75000"/>
                  </a:srgbClr>
                </a:solidFill>
                <a:effectLst/>
                <a:uLnTx/>
                <a:uFillTx/>
                <a:latin typeface="Verdana" panose="020B0604030504040204" pitchFamily="34" charset="0"/>
                <a:ea typeface="Verdana" panose="020B0604030504040204" pitchFamily="34" charset="0"/>
                <a:cs typeface="+mn-cs"/>
              </a:rPr>
              <a:t>,10%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de avance.</a:t>
            </a:r>
          </a:p>
        </p:txBody>
      </p:sp>
      <p:sp>
        <p:nvSpPr>
          <p:cNvPr id="27" name="CuadroTexto 26">
            <a:extLst>
              <a:ext uri="{FF2B5EF4-FFF2-40B4-BE49-F238E27FC236}">
                <a16:creationId xmlns:a16="http://schemas.microsoft.com/office/drawing/2014/main" id="{44104432-D4D7-2248-766C-A89674F0F26F}"/>
              </a:ext>
            </a:extLst>
          </p:cNvPr>
          <p:cNvSpPr txBox="1"/>
          <p:nvPr/>
        </p:nvSpPr>
        <p:spPr>
          <a:xfrm>
            <a:off x="6986123" y="2781005"/>
            <a:ext cx="2533857" cy="276999"/>
          </a:xfrm>
          <a:prstGeom prst="rect">
            <a:avLst/>
          </a:prstGeom>
          <a:noFill/>
        </p:spPr>
        <p:txBody>
          <a:bodyPr wrap="square">
            <a:spAutoFit/>
          </a:bodyPr>
          <a:lstStyle/>
          <a:p>
            <a:pPr algn="ctr"/>
            <a:r>
              <a:rPr lang="es-CO" sz="1200" b="0" kern="1200" noProof="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Acciones realizadas</a:t>
            </a:r>
            <a:endParaRPr lang="es-CO" sz="1200" noProof="0" dirty="0">
              <a:latin typeface="Verdana" panose="020B0604030504040204" pitchFamily="34" charset="0"/>
              <a:ea typeface="Verdana" panose="020B0604030504040204" pitchFamily="34" charset="0"/>
            </a:endParaRPr>
          </a:p>
        </p:txBody>
      </p:sp>
      <p:sp>
        <p:nvSpPr>
          <p:cNvPr id="29" name="CuadroTexto 28">
            <a:extLst>
              <a:ext uri="{FF2B5EF4-FFF2-40B4-BE49-F238E27FC236}">
                <a16:creationId xmlns:a16="http://schemas.microsoft.com/office/drawing/2014/main" id="{556FB403-7AF8-B60F-E367-5FD8EF646565}"/>
              </a:ext>
            </a:extLst>
          </p:cNvPr>
          <p:cNvSpPr txBox="1"/>
          <p:nvPr/>
        </p:nvSpPr>
        <p:spPr>
          <a:xfrm>
            <a:off x="5781069" y="3591745"/>
            <a:ext cx="914564" cy="276999"/>
          </a:xfrm>
          <a:prstGeom prst="rect">
            <a:avLst/>
          </a:prstGeom>
          <a:noFill/>
        </p:spPr>
        <p:txBody>
          <a:bodyPr wrap="square">
            <a:spAutoFit/>
          </a:bodyPr>
          <a:lstStyle/>
          <a:p>
            <a:pPr algn="ctr"/>
            <a:r>
              <a:rPr lang="es-CO" sz="1200" noProof="0" dirty="0">
                <a:solidFill>
                  <a:prstClr val="black"/>
                </a:solidFill>
                <a:latin typeface="Verdana" panose="020B0604030504040204" pitchFamily="34" charset="0"/>
                <a:ea typeface="Verdana" panose="020B0604030504040204" pitchFamily="34" charset="0"/>
              </a:rPr>
              <a:t>Acciones</a:t>
            </a:r>
            <a:endParaRPr lang="es-CO" sz="1200" noProof="0" dirty="0">
              <a:latin typeface="Verdana" panose="020B0604030504040204" pitchFamily="34" charset="0"/>
              <a:ea typeface="Verdana" panose="020B0604030504040204" pitchFamily="34" charset="0"/>
            </a:endParaRPr>
          </a:p>
        </p:txBody>
      </p:sp>
      <p:cxnSp>
        <p:nvCxnSpPr>
          <p:cNvPr id="37" name="Conector recto 36">
            <a:extLst>
              <a:ext uri="{FF2B5EF4-FFF2-40B4-BE49-F238E27FC236}">
                <a16:creationId xmlns:a16="http://schemas.microsoft.com/office/drawing/2014/main" id="{889B7264-1283-F5DA-9DE1-6BC2357D94A1}"/>
              </a:ext>
            </a:extLst>
          </p:cNvPr>
          <p:cNvCxnSpPr>
            <a:cxnSpLocks/>
          </p:cNvCxnSpPr>
          <p:nvPr/>
        </p:nvCxnSpPr>
        <p:spPr>
          <a:xfrm>
            <a:off x="2303255" y="2259519"/>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8" name="CuadroTexto 37">
            <a:extLst>
              <a:ext uri="{FF2B5EF4-FFF2-40B4-BE49-F238E27FC236}">
                <a16:creationId xmlns:a16="http://schemas.microsoft.com/office/drawing/2014/main" id="{3A739FCF-233F-4F89-475D-B142EFDA5070}"/>
              </a:ext>
            </a:extLst>
          </p:cNvPr>
          <p:cNvSpPr txBox="1"/>
          <p:nvPr/>
        </p:nvSpPr>
        <p:spPr>
          <a:xfrm>
            <a:off x="345806" y="4305011"/>
            <a:ext cx="11500388" cy="2139047"/>
          </a:xfrm>
          <a:prstGeom prst="rect">
            <a:avLst/>
          </a:prstGeom>
          <a:noFill/>
          <a:ln>
            <a:solidFill>
              <a:srgbClr val="2CA095"/>
            </a:solidFill>
            <a:prstDash val="dash"/>
          </a:ln>
        </p:spPr>
        <p:txBody>
          <a:bodyPr wrap="square">
            <a:spAutoFit/>
          </a:bodyPr>
          <a:lstStyle/>
          <a:p>
            <a:pPr algn="l"/>
            <a:r>
              <a:rPr lang="es-CO" sz="12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algn="l"/>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Las principales razones que explican el comportamiento del indicador son</a:t>
            </a:r>
            <a:r>
              <a:rPr lang="es-CO" sz="1100" b="1" i="0" u="none" strike="noStrike" kern="1200" baseline="0" noProof="0" dirty="0">
                <a:solidFill>
                  <a:schemeClr val="tx1"/>
                </a:solidFill>
                <a:latin typeface="Verdana" panose="020B0604030504040204" pitchFamily="34" charset="0"/>
                <a:ea typeface="Verdana" panose="020B0604030504040204" pitchFamily="34" charset="0"/>
                <a:cs typeface="+mn-cs"/>
              </a:rPr>
              <a:t>: (14 Acciones realizadas durante el segundo trimestre)</a:t>
            </a:r>
          </a:p>
          <a:p>
            <a:pPr algn="l"/>
            <a:endParaRPr lang="es-CO" sz="1100" b="1" i="0" u="none" strike="noStrike" kern="1200" baseline="0" noProof="0" dirty="0">
              <a:solidFill>
                <a:schemeClr val="tx1"/>
              </a:solidFill>
              <a:latin typeface="Verdana" panose="020B0604030504040204" pitchFamily="34" charset="0"/>
              <a:ea typeface="Verdana" panose="020B0604030504040204" pitchFamily="34" charset="0"/>
              <a:cs typeface="+mn-cs"/>
            </a:endParaRPr>
          </a:p>
          <a:p>
            <a:pPr marL="285750" indent="-285750" algn="l">
              <a:buClr>
                <a:srgbClr val="0070C0"/>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Ejecución de ocho (8) auditorías a prestadores de servicios de salud ubicados en los departamentos de La Guajira, Nariño, Casanare, Cauca, Caldas y Antioquia, priorizados por la atención de poblaciones étnicas, en cumplimiento de las funciones de inspección y vigilancia de la Delegatura.</a:t>
            </a:r>
          </a:p>
          <a:p>
            <a:pPr marL="285750" indent="-285750" algn="l">
              <a:buClr>
                <a:srgbClr val="0070C0"/>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Desarrollo de dos (2) orientaciones técnicas en los departamentos de Meta y Bolívar, orientadas al fortalecimiento de la prestación de servicios de salud dirigidos a vigilados que atienden poblaciones étnicas.</a:t>
            </a:r>
          </a:p>
          <a:p>
            <a:pPr marL="285750" indent="-285750" algn="l">
              <a:buClr>
                <a:srgbClr val="0070C0"/>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Realización de una (1) mesa intersectorial para verificar el cumplimiento de las órdenes impartidas mediante la Resolución No. 2025410040012360-6 de 2025, relacionadas con la atención de la problemática de desnutrición infantil en el departamento del Chocó.</a:t>
            </a:r>
          </a:p>
          <a:p>
            <a:pPr marL="285750" indent="-285750" algn="l">
              <a:buClr>
                <a:srgbClr val="0070C0"/>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(3) Seguimientos a los planes de acción presentados por los prestadores priorizados en el marco de la Resolución No. 2025410040012360-6 de 2025, con el propósito de verificar el avance en la implementación de las acciones correctivas y fortalecer el cumplimiento de las medidas adoptadas.</a:t>
            </a:r>
          </a:p>
          <a:p>
            <a:pPr marL="285750" indent="-285750" algn="l">
              <a:buClr>
                <a:srgbClr val="0070C0"/>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Análisis de tendencia y riesgo</a:t>
            </a:r>
          </a:p>
        </p:txBody>
      </p:sp>
      <p:cxnSp>
        <p:nvCxnSpPr>
          <p:cNvPr id="39" name="Conector recto 38">
            <a:extLst>
              <a:ext uri="{FF2B5EF4-FFF2-40B4-BE49-F238E27FC236}">
                <a16:creationId xmlns:a16="http://schemas.microsoft.com/office/drawing/2014/main" id="{45E28369-DCC2-4FB5-D354-8414BE31F359}"/>
              </a:ext>
            </a:extLst>
          </p:cNvPr>
          <p:cNvCxnSpPr>
            <a:cxnSpLocks/>
          </p:cNvCxnSpPr>
          <p:nvPr/>
        </p:nvCxnSpPr>
        <p:spPr>
          <a:xfrm>
            <a:off x="5502493" y="2204793"/>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1" name="CuadroTexto 40">
            <a:extLst>
              <a:ext uri="{FF2B5EF4-FFF2-40B4-BE49-F238E27FC236}">
                <a16:creationId xmlns:a16="http://schemas.microsoft.com/office/drawing/2014/main" id="{F4A6721F-9F90-E1FF-2B73-A0F422AC6F94}"/>
              </a:ext>
            </a:extLst>
          </p:cNvPr>
          <p:cNvSpPr txBox="1"/>
          <p:nvPr/>
        </p:nvSpPr>
        <p:spPr>
          <a:xfrm>
            <a:off x="2956996" y="2260023"/>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42" name="CuadroTexto 41">
            <a:extLst>
              <a:ext uri="{FF2B5EF4-FFF2-40B4-BE49-F238E27FC236}">
                <a16:creationId xmlns:a16="http://schemas.microsoft.com/office/drawing/2014/main" id="{EC00F8EC-5DE3-615D-1B85-F9A569360158}"/>
              </a:ext>
            </a:extLst>
          </p:cNvPr>
          <p:cNvSpPr txBox="1"/>
          <p:nvPr/>
        </p:nvSpPr>
        <p:spPr>
          <a:xfrm>
            <a:off x="7242313" y="2259519"/>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sp>
        <p:nvSpPr>
          <p:cNvPr id="16" name="CuadroTexto 15">
            <a:extLst>
              <a:ext uri="{FF2B5EF4-FFF2-40B4-BE49-F238E27FC236}">
                <a16:creationId xmlns:a16="http://schemas.microsoft.com/office/drawing/2014/main" id="{526EB8A1-75B9-130F-60A9-46FB329A83A6}"/>
              </a:ext>
            </a:extLst>
          </p:cNvPr>
          <p:cNvSpPr txBox="1"/>
          <p:nvPr/>
        </p:nvSpPr>
        <p:spPr>
          <a:xfrm>
            <a:off x="212423" y="2691448"/>
            <a:ext cx="1994315" cy="1345368"/>
          </a:xfrm>
          <a:prstGeom prst="rect">
            <a:avLst/>
          </a:prstGeom>
          <a:noFill/>
        </p:spPr>
        <p:txBody>
          <a:bodyPr wrap="square">
            <a:spAutoFit/>
          </a:bodyPr>
          <a:lstStyle/>
          <a:p>
            <a:pPr algn="ctr">
              <a:lnSpc>
                <a:spcPct val="115000"/>
              </a:lnSpc>
              <a:spcAft>
                <a:spcPts val="800"/>
              </a:spcAft>
              <a:defRPr/>
            </a:pPr>
            <a:r>
              <a:rPr lang="es-CO" sz="1200" noProof="0" dirty="0">
                <a:latin typeface="Verdana" panose="020B0604030504040204" pitchFamily="34" charset="0"/>
                <a:ea typeface="Verdana" panose="020B0604030504040204" pitchFamily="34" charset="0"/>
                <a:cs typeface="Times New Roman" panose="02020603050405020304" pitchFamily="18" charset="0"/>
              </a:rPr>
              <a:t>Hacia un sistema de salud garantista, universal, basado en un modelo de salud preventivo y predictivo.</a:t>
            </a:r>
          </a:p>
        </p:txBody>
      </p:sp>
      <p:sp>
        <p:nvSpPr>
          <p:cNvPr id="24" name="CuadroTexto 23">
            <a:extLst>
              <a:ext uri="{FF2B5EF4-FFF2-40B4-BE49-F238E27FC236}">
                <a16:creationId xmlns:a16="http://schemas.microsoft.com/office/drawing/2014/main" id="{6FAFF54E-87EA-49F1-520E-1E1F418B216C}"/>
              </a:ext>
            </a:extLst>
          </p:cNvPr>
          <p:cNvSpPr txBox="1"/>
          <p:nvPr/>
        </p:nvSpPr>
        <p:spPr>
          <a:xfrm>
            <a:off x="180391" y="2259519"/>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Componente</a:t>
            </a:r>
          </a:p>
        </p:txBody>
      </p:sp>
      <p:sp>
        <p:nvSpPr>
          <p:cNvPr id="17" name="CuadroTexto 16">
            <a:extLst>
              <a:ext uri="{FF2B5EF4-FFF2-40B4-BE49-F238E27FC236}">
                <a16:creationId xmlns:a16="http://schemas.microsoft.com/office/drawing/2014/main" id="{0C98F359-7D15-CAD9-4E46-4557D887E0A6}"/>
              </a:ext>
            </a:extLst>
          </p:cNvPr>
          <p:cNvSpPr txBox="1"/>
          <p:nvPr/>
        </p:nvSpPr>
        <p:spPr>
          <a:xfrm>
            <a:off x="1159491" y="213296"/>
            <a:ext cx="8238737" cy="954107"/>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Indicador del Plan Estratégico Sectorial - PND </a:t>
            </a:r>
          </a:p>
        </p:txBody>
      </p:sp>
    </p:spTree>
    <p:extLst>
      <p:ext uri="{BB962C8B-B14F-4D97-AF65-F5344CB8AC3E}">
        <p14:creationId xmlns:p14="http://schemas.microsoft.com/office/powerpoint/2010/main" val="375137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38CB6-30E4-CD05-DBEE-C730D726902E}"/>
            </a:ext>
          </a:extLst>
        </p:cNvPr>
        <p:cNvGrpSpPr/>
        <p:nvPr/>
      </p:nvGrpSpPr>
      <p:grpSpPr>
        <a:xfrm>
          <a:off x="0" y="0"/>
          <a:ext cx="0" cy="0"/>
          <a:chOff x="0" y="0"/>
          <a:chExt cx="0" cy="0"/>
        </a:xfrm>
      </p:grpSpPr>
      <p:grpSp>
        <p:nvGrpSpPr>
          <p:cNvPr id="2" name="Google Shape;12518;p88">
            <a:extLst>
              <a:ext uri="{FF2B5EF4-FFF2-40B4-BE49-F238E27FC236}">
                <a16:creationId xmlns:a16="http://schemas.microsoft.com/office/drawing/2014/main" id="{C16D24E6-D227-228C-1920-828F2471472C}"/>
              </a:ext>
            </a:extLst>
          </p:cNvPr>
          <p:cNvGrpSpPr/>
          <p:nvPr/>
        </p:nvGrpSpPr>
        <p:grpSpPr>
          <a:xfrm>
            <a:off x="6324271" y="1881131"/>
            <a:ext cx="677492" cy="628507"/>
            <a:chOff x="1049375" y="2318350"/>
            <a:chExt cx="298525" cy="295400"/>
          </a:xfrm>
          <a:solidFill>
            <a:schemeClr val="bg1"/>
          </a:solidFill>
        </p:grpSpPr>
        <p:sp>
          <p:nvSpPr>
            <p:cNvPr id="3" name="Google Shape;12519;p88">
              <a:extLst>
                <a:ext uri="{FF2B5EF4-FFF2-40B4-BE49-F238E27FC236}">
                  <a16:creationId xmlns:a16="http://schemas.microsoft.com/office/drawing/2014/main" id="{5DC36FC4-B3B0-2232-A5AF-3E7417B16A10}"/>
                </a:ext>
              </a:extLst>
            </p:cNvPr>
            <p:cNvSpPr/>
            <p:nvPr/>
          </p:nvSpPr>
          <p:spPr>
            <a:xfrm>
              <a:off x="1101350" y="2492325"/>
              <a:ext cx="70125" cy="50525"/>
            </a:xfrm>
            <a:custGeom>
              <a:avLst/>
              <a:gdLst/>
              <a:ahLst/>
              <a:cxnLst/>
              <a:rect l="l" t="t" r="r" b="b"/>
              <a:pathLst>
                <a:path w="2805" h="2021" extrusionOk="0">
                  <a:moveTo>
                    <a:pt x="2473" y="0"/>
                  </a:moveTo>
                  <a:cubicBezTo>
                    <a:pt x="2377" y="0"/>
                    <a:pt x="2273" y="32"/>
                    <a:pt x="2206" y="99"/>
                  </a:cubicBezTo>
                  <a:lnTo>
                    <a:pt x="1072" y="1233"/>
                  </a:lnTo>
                  <a:lnTo>
                    <a:pt x="599" y="761"/>
                  </a:lnTo>
                  <a:cubicBezTo>
                    <a:pt x="536" y="713"/>
                    <a:pt x="449" y="690"/>
                    <a:pt x="363" y="690"/>
                  </a:cubicBezTo>
                  <a:cubicBezTo>
                    <a:pt x="276" y="690"/>
                    <a:pt x="189" y="713"/>
                    <a:pt x="126" y="761"/>
                  </a:cubicBezTo>
                  <a:cubicBezTo>
                    <a:pt x="0" y="887"/>
                    <a:pt x="0" y="1139"/>
                    <a:pt x="126" y="1233"/>
                  </a:cubicBezTo>
                  <a:lnTo>
                    <a:pt x="820" y="1958"/>
                  </a:lnTo>
                  <a:cubicBezTo>
                    <a:pt x="914" y="2021"/>
                    <a:pt x="977" y="2021"/>
                    <a:pt x="1072" y="2021"/>
                  </a:cubicBezTo>
                  <a:cubicBezTo>
                    <a:pt x="1135" y="2021"/>
                    <a:pt x="1261" y="1989"/>
                    <a:pt x="1292" y="1926"/>
                  </a:cubicBezTo>
                  <a:lnTo>
                    <a:pt x="2678" y="540"/>
                  </a:lnTo>
                  <a:cubicBezTo>
                    <a:pt x="2804" y="414"/>
                    <a:pt x="2804" y="162"/>
                    <a:pt x="2678" y="68"/>
                  </a:cubicBezTo>
                  <a:cubicBezTo>
                    <a:pt x="2634" y="24"/>
                    <a:pt x="2557" y="0"/>
                    <a:pt x="24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4" name="Google Shape;12520;p88">
              <a:extLst>
                <a:ext uri="{FF2B5EF4-FFF2-40B4-BE49-F238E27FC236}">
                  <a16:creationId xmlns:a16="http://schemas.microsoft.com/office/drawing/2014/main" id="{1D245EEF-AC50-B87C-2B6B-36B701AB04E3}"/>
                </a:ext>
              </a:extLst>
            </p:cNvPr>
            <p:cNvSpPr/>
            <p:nvPr/>
          </p:nvSpPr>
          <p:spPr>
            <a:xfrm>
              <a:off x="1101350" y="2440525"/>
              <a:ext cx="70125" cy="51150"/>
            </a:xfrm>
            <a:custGeom>
              <a:avLst/>
              <a:gdLst/>
              <a:ahLst/>
              <a:cxnLst/>
              <a:rect l="l" t="t" r="r" b="b"/>
              <a:pathLst>
                <a:path w="2805" h="2046" extrusionOk="0">
                  <a:moveTo>
                    <a:pt x="2469" y="1"/>
                  </a:moveTo>
                  <a:cubicBezTo>
                    <a:pt x="2374" y="1"/>
                    <a:pt x="2272" y="40"/>
                    <a:pt x="2206" y="123"/>
                  </a:cubicBezTo>
                  <a:lnTo>
                    <a:pt x="1072" y="1257"/>
                  </a:lnTo>
                  <a:lnTo>
                    <a:pt x="599" y="785"/>
                  </a:lnTo>
                  <a:cubicBezTo>
                    <a:pt x="536" y="738"/>
                    <a:pt x="449" y="714"/>
                    <a:pt x="363" y="714"/>
                  </a:cubicBezTo>
                  <a:cubicBezTo>
                    <a:pt x="276" y="714"/>
                    <a:pt x="189" y="738"/>
                    <a:pt x="126" y="785"/>
                  </a:cubicBezTo>
                  <a:cubicBezTo>
                    <a:pt x="0" y="911"/>
                    <a:pt x="0" y="1163"/>
                    <a:pt x="126" y="1257"/>
                  </a:cubicBezTo>
                  <a:lnTo>
                    <a:pt x="820" y="1982"/>
                  </a:lnTo>
                  <a:cubicBezTo>
                    <a:pt x="914" y="2045"/>
                    <a:pt x="977" y="2045"/>
                    <a:pt x="1072" y="2045"/>
                  </a:cubicBezTo>
                  <a:cubicBezTo>
                    <a:pt x="1135" y="2045"/>
                    <a:pt x="1261" y="2014"/>
                    <a:pt x="1292" y="1951"/>
                  </a:cubicBezTo>
                  <a:lnTo>
                    <a:pt x="2678" y="564"/>
                  </a:lnTo>
                  <a:cubicBezTo>
                    <a:pt x="2804" y="438"/>
                    <a:pt x="2804" y="186"/>
                    <a:pt x="2678" y="92"/>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5" name="Google Shape;12521;p88">
              <a:extLst>
                <a:ext uri="{FF2B5EF4-FFF2-40B4-BE49-F238E27FC236}">
                  <a16:creationId xmlns:a16="http://schemas.microsoft.com/office/drawing/2014/main" id="{C222F6CD-96E1-47F7-CAA7-0F146E568BA3}"/>
                </a:ext>
              </a:extLst>
            </p:cNvPr>
            <p:cNvSpPr/>
            <p:nvPr/>
          </p:nvSpPr>
          <p:spPr>
            <a:xfrm>
              <a:off x="1101350" y="2388550"/>
              <a:ext cx="70125" cy="51125"/>
            </a:xfrm>
            <a:custGeom>
              <a:avLst/>
              <a:gdLst/>
              <a:ahLst/>
              <a:cxnLst/>
              <a:rect l="l" t="t" r="r" b="b"/>
              <a:pathLst>
                <a:path w="2805" h="2045" extrusionOk="0">
                  <a:moveTo>
                    <a:pt x="2469" y="1"/>
                  </a:moveTo>
                  <a:cubicBezTo>
                    <a:pt x="2374" y="1"/>
                    <a:pt x="2272" y="40"/>
                    <a:pt x="2206" y="123"/>
                  </a:cubicBezTo>
                  <a:lnTo>
                    <a:pt x="1072" y="1257"/>
                  </a:lnTo>
                  <a:lnTo>
                    <a:pt x="599" y="785"/>
                  </a:lnTo>
                  <a:cubicBezTo>
                    <a:pt x="536" y="722"/>
                    <a:pt x="449" y="690"/>
                    <a:pt x="363" y="690"/>
                  </a:cubicBezTo>
                  <a:cubicBezTo>
                    <a:pt x="276" y="690"/>
                    <a:pt x="189" y="722"/>
                    <a:pt x="126" y="785"/>
                  </a:cubicBezTo>
                  <a:cubicBezTo>
                    <a:pt x="0" y="911"/>
                    <a:pt x="0" y="1131"/>
                    <a:pt x="126" y="1257"/>
                  </a:cubicBezTo>
                  <a:lnTo>
                    <a:pt x="820" y="1982"/>
                  </a:lnTo>
                  <a:cubicBezTo>
                    <a:pt x="914" y="2045"/>
                    <a:pt x="977" y="2045"/>
                    <a:pt x="1072" y="2045"/>
                  </a:cubicBezTo>
                  <a:cubicBezTo>
                    <a:pt x="1135" y="2045"/>
                    <a:pt x="1261" y="2013"/>
                    <a:pt x="1292" y="1919"/>
                  </a:cubicBezTo>
                  <a:lnTo>
                    <a:pt x="2678" y="532"/>
                  </a:lnTo>
                  <a:cubicBezTo>
                    <a:pt x="2804" y="438"/>
                    <a:pt x="2804" y="186"/>
                    <a:pt x="2678" y="91"/>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6" name="Google Shape;12522;p88">
              <a:extLst>
                <a:ext uri="{FF2B5EF4-FFF2-40B4-BE49-F238E27FC236}">
                  <a16:creationId xmlns:a16="http://schemas.microsoft.com/office/drawing/2014/main" id="{92EBC766-F0F4-6725-F845-D0C0F9E3075C}"/>
                </a:ext>
              </a:extLst>
            </p:cNvPr>
            <p:cNvSpPr/>
            <p:nvPr/>
          </p:nvSpPr>
          <p:spPr>
            <a:xfrm>
              <a:off x="1049375" y="2318350"/>
              <a:ext cx="298525" cy="295400"/>
            </a:xfrm>
            <a:custGeom>
              <a:avLst/>
              <a:gdLst/>
              <a:ahLst/>
              <a:cxnLst/>
              <a:rect l="l" t="t" r="r" b="b"/>
              <a:pathLst>
                <a:path w="11941" h="11816" extrusionOk="0">
                  <a:moveTo>
                    <a:pt x="6963" y="1198"/>
                  </a:moveTo>
                  <a:lnTo>
                    <a:pt x="7876" y="2143"/>
                  </a:lnTo>
                  <a:lnTo>
                    <a:pt x="6963" y="2143"/>
                  </a:lnTo>
                  <a:lnTo>
                    <a:pt x="6963" y="1198"/>
                  </a:lnTo>
                  <a:close/>
                  <a:moveTo>
                    <a:pt x="10286" y="3498"/>
                  </a:moveTo>
                  <a:cubicBezTo>
                    <a:pt x="10373" y="3498"/>
                    <a:pt x="10460" y="3530"/>
                    <a:pt x="10523" y="3593"/>
                  </a:cubicBezTo>
                  <a:lnTo>
                    <a:pt x="10995" y="4065"/>
                  </a:lnTo>
                  <a:cubicBezTo>
                    <a:pt x="11184" y="4223"/>
                    <a:pt x="11184" y="4475"/>
                    <a:pt x="11027" y="4569"/>
                  </a:cubicBezTo>
                  <a:lnTo>
                    <a:pt x="10806" y="4821"/>
                  </a:lnTo>
                  <a:lnTo>
                    <a:pt x="9798" y="3845"/>
                  </a:lnTo>
                  <a:lnTo>
                    <a:pt x="10050" y="3593"/>
                  </a:lnTo>
                  <a:cubicBezTo>
                    <a:pt x="10113" y="3530"/>
                    <a:pt x="10200" y="3498"/>
                    <a:pt x="10286" y="3498"/>
                  </a:cubicBezTo>
                  <a:close/>
                  <a:moveTo>
                    <a:pt x="9294" y="4349"/>
                  </a:moveTo>
                  <a:lnTo>
                    <a:pt x="10271" y="5325"/>
                  </a:lnTo>
                  <a:lnTo>
                    <a:pt x="7845" y="7783"/>
                  </a:lnTo>
                  <a:lnTo>
                    <a:pt x="6868" y="6774"/>
                  </a:lnTo>
                  <a:lnTo>
                    <a:pt x="9294" y="4349"/>
                  </a:lnTo>
                  <a:close/>
                  <a:moveTo>
                    <a:pt x="6585" y="7499"/>
                  </a:moveTo>
                  <a:lnTo>
                    <a:pt x="7183" y="8098"/>
                  </a:lnTo>
                  <a:lnTo>
                    <a:pt x="6427" y="8255"/>
                  </a:lnTo>
                  <a:lnTo>
                    <a:pt x="6585" y="7499"/>
                  </a:lnTo>
                  <a:close/>
                  <a:moveTo>
                    <a:pt x="6994" y="10398"/>
                  </a:moveTo>
                  <a:lnTo>
                    <a:pt x="6994" y="10776"/>
                  </a:lnTo>
                  <a:cubicBezTo>
                    <a:pt x="6994" y="10870"/>
                    <a:pt x="7057" y="10996"/>
                    <a:pt x="7089" y="11122"/>
                  </a:cubicBezTo>
                  <a:lnTo>
                    <a:pt x="1071" y="11122"/>
                  </a:lnTo>
                  <a:cubicBezTo>
                    <a:pt x="882" y="11122"/>
                    <a:pt x="693" y="10965"/>
                    <a:pt x="693" y="10776"/>
                  </a:cubicBezTo>
                  <a:lnTo>
                    <a:pt x="693" y="10398"/>
                  </a:lnTo>
                  <a:close/>
                  <a:moveTo>
                    <a:pt x="6270" y="663"/>
                  </a:moveTo>
                  <a:lnTo>
                    <a:pt x="6270" y="2458"/>
                  </a:lnTo>
                  <a:cubicBezTo>
                    <a:pt x="6270" y="2647"/>
                    <a:pt x="6427" y="2805"/>
                    <a:pt x="6616" y="2805"/>
                  </a:cubicBezTo>
                  <a:lnTo>
                    <a:pt x="8349" y="2805"/>
                  </a:lnTo>
                  <a:lnTo>
                    <a:pt x="8349" y="4286"/>
                  </a:lnTo>
                  <a:lnTo>
                    <a:pt x="6112" y="6554"/>
                  </a:lnTo>
                  <a:cubicBezTo>
                    <a:pt x="6081" y="6585"/>
                    <a:pt x="6018" y="6680"/>
                    <a:pt x="6018" y="6711"/>
                  </a:cubicBezTo>
                  <a:lnTo>
                    <a:pt x="5608" y="8633"/>
                  </a:lnTo>
                  <a:cubicBezTo>
                    <a:pt x="5545" y="8759"/>
                    <a:pt x="5608" y="8885"/>
                    <a:pt x="5671" y="8948"/>
                  </a:cubicBezTo>
                  <a:cubicBezTo>
                    <a:pt x="5742" y="9019"/>
                    <a:pt x="5813" y="9055"/>
                    <a:pt x="5897" y="9055"/>
                  </a:cubicBezTo>
                  <a:cubicBezTo>
                    <a:pt x="5925" y="9055"/>
                    <a:pt x="5955" y="9051"/>
                    <a:pt x="5986" y="9043"/>
                  </a:cubicBezTo>
                  <a:lnTo>
                    <a:pt x="7908" y="8602"/>
                  </a:lnTo>
                  <a:cubicBezTo>
                    <a:pt x="8002" y="8602"/>
                    <a:pt x="8034" y="8570"/>
                    <a:pt x="8065" y="8507"/>
                  </a:cubicBezTo>
                  <a:lnTo>
                    <a:pt x="8349" y="8255"/>
                  </a:lnTo>
                  <a:lnTo>
                    <a:pt x="8349" y="10807"/>
                  </a:lnTo>
                  <a:lnTo>
                    <a:pt x="8380" y="10807"/>
                  </a:lnTo>
                  <a:cubicBezTo>
                    <a:pt x="8380" y="10996"/>
                    <a:pt x="8223" y="11154"/>
                    <a:pt x="8034" y="11154"/>
                  </a:cubicBezTo>
                  <a:cubicBezTo>
                    <a:pt x="7845" y="11154"/>
                    <a:pt x="7687" y="10996"/>
                    <a:pt x="7687" y="10807"/>
                  </a:cubicBezTo>
                  <a:lnTo>
                    <a:pt x="7687" y="10083"/>
                  </a:lnTo>
                  <a:cubicBezTo>
                    <a:pt x="7687" y="9893"/>
                    <a:pt x="7530" y="9736"/>
                    <a:pt x="7309" y="9736"/>
                  </a:cubicBezTo>
                  <a:lnTo>
                    <a:pt x="1386" y="9736"/>
                  </a:lnTo>
                  <a:lnTo>
                    <a:pt x="1386" y="663"/>
                  </a:lnTo>
                  <a:close/>
                  <a:moveTo>
                    <a:pt x="1071" y="1"/>
                  </a:moveTo>
                  <a:cubicBezTo>
                    <a:pt x="882" y="1"/>
                    <a:pt x="693" y="158"/>
                    <a:pt x="693" y="379"/>
                  </a:cubicBezTo>
                  <a:lnTo>
                    <a:pt x="693" y="9736"/>
                  </a:lnTo>
                  <a:lnTo>
                    <a:pt x="347" y="9736"/>
                  </a:lnTo>
                  <a:cubicBezTo>
                    <a:pt x="158" y="9736"/>
                    <a:pt x="0" y="9893"/>
                    <a:pt x="0" y="10083"/>
                  </a:cubicBezTo>
                  <a:lnTo>
                    <a:pt x="0" y="10807"/>
                  </a:lnTo>
                  <a:cubicBezTo>
                    <a:pt x="0" y="11406"/>
                    <a:pt x="473" y="11815"/>
                    <a:pt x="1008" y="11815"/>
                  </a:cubicBezTo>
                  <a:lnTo>
                    <a:pt x="8002" y="11815"/>
                  </a:lnTo>
                  <a:cubicBezTo>
                    <a:pt x="8569" y="11815"/>
                    <a:pt x="9011" y="11343"/>
                    <a:pt x="9011" y="10807"/>
                  </a:cubicBezTo>
                  <a:lnTo>
                    <a:pt x="9011" y="7562"/>
                  </a:lnTo>
                  <a:lnTo>
                    <a:pt x="11499" y="5105"/>
                  </a:lnTo>
                  <a:cubicBezTo>
                    <a:pt x="11940" y="4664"/>
                    <a:pt x="11940" y="4034"/>
                    <a:pt x="11531" y="3593"/>
                  </a:cubicBezTo>
                  <a:lnTo>
                    <a:pt x="11058" y="3120"/>
                  </a:lnTo>
                  <a:cubicBezTo>
                    <a:pt x="10869" y="2931"/>
                    <a:pt x="10609" y="2836"/>
                    <a:pt x="10346" y="2836"/>
                  </a:cubicBezTo>
                  <a:cubicBezTo>
                    <a:pt x="10082" y="2836"/>
                    <a:pt x="9814" y="2931"/>
                    <a:pt x="9609" y="3120"/>
                  </a:cubicBezTo>
                  <a:lnTo>
                    <a:pt x="9105" y="3624"/>
                  </a:lnTo>
                  <a:lnTo>
                    <a:pt x="9105" y="2490"/>
                  </a:lnTo>
                  <a:cubicBezTo>
                    <a:pt x="9105" y="2427"/>
                    <a:pt x="9074" y="2332"/>
                    <a:pt x="8979" y="2269"/>
                  </a:cubicBezTo>
                  <a:lnTo>
                    <a:pt x="6900" y="127"/>
                  </a:lnTo>
                  <a:cubicBezTo>
                    <a:pt x="6805" y="64"/>
                    <a:pt x="6742" y="1"/>
                    <a:pt x="66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grpSp>
      <p:grpSp>
        <p:nvGrpSpPr>
          <p:cNvPr id="7" name="Google Shape;12523;p88">
            <a:extLst>
              <a:ext uri="{FF2B5EF4-FFF2-40B4-BE49-F238E27FC236}">
                <a16:creationId xmlns:a16="http://schemas.microsoft.com/office/drawing/2014/main" id="{A26AA0DE-F2D8-2EA3-91C0-AB3AB835256D}"/>
              </a:ext>
            </a:extLst>
          </p:cNvPr>
          <p:cNvGrpSpPr/>
          <p:nvPr/>
        </p:nvGrpSpPr>
        <p:grpSpPr>
          <a:xfrm>
            <a:off x="4720904" y="1881130"/>
            <a:ext cx="653360" cy="628507"/>
            <a:chOff x="1049375" y="2680675"/>
            <a:chExt cx="297725" cy="297725"/>
          </a:xfrm>
          <a:solidFill>
            <a:schemeClr val="bg1"/>
          </a:solidFill>
        </p:grpSpPr>
        <p:sp>
          <p:nvSpPr>
            <p:cNvPr id="8" name="Google Shape;12524;p88">
              <a:extLst>
                <a:ext uri="{FF2B5EF4-FFF2-40B4-BE49-F238E27FC236}">
                  <a16:creationId xmlns:a16="http://schemas.microsoft.com/office/drawing/2014/main" id="{785AA7D0-FBA8-BFD1-AF39-385595C9C5FF}"/>
                </a:ext>
              </a:extLst>
            </p:cNvPr>
            <p:cNvSpPr/>
            <p:nvPr/>
          </p:nvSpPr>
          <p:spPr>
            <a:xfrm>
              <a:off x="1113175" y="2752350"/>
              <a:ext cx="161475" cy="155975"/>
            </a:xfrm>
            <a:custGeom>
              <a:avLst/>
              <a:gdLst/>
              <a:ahLst/>
              <a:cxnLst/>
              <a:rect l="l" t="t" r="r" b="b"/>
              <a:pathLst>
                <a:path w="6459" h="6239" extrusionOk="0">
                  <a:moveTo>
                    <a:pt x="3403" y="2079"/>
                  </a:moveTo>
                  <a:cubicBezTo>
                    <a:pt x="3781" y="2079"/>
                    <a:pt x="4096" y="2394"/>
                    <a:pt x="4096" y="2773"/>
                  </a:cubicBezTo>
                  <a:cubicBezTo>
                    <a:pt x="4096" y="3182"/>
                    <a:pt x="3781" y="3497"/>
                    <a:pt x="3403" y="3497"/>
                  </a:cubicBezTo>
                  <a:cubicBezTo>
                    <a:pt x="2993" y="3434"/>
                    <a:pt x="2678" y="3119"/>
                    <a:pt x="2678" y="2773"/>
                  </a:cubicBezTo>
                  <a:cubicBezTo>
                    <a:pt x="2678" y="2394"/>
                    <a:pt x="2993" y="2079"/>
                    <a:pt x="3403" y="2079"/>
                  </a:cubicBezTo>
                  <a:close/>
                  <a:moveTo>
                    <a:pt x="3371" y="693"/>
                  </a:moveTo>
                  <a:cubicBezTo>
                    <a:pt x="4694" y="693"/>
                    <a:pt x="5765" y="1796"/>
                    <a:pt x="5765" y="3119"/>
                  </a:cubicBezTo>
                  <a:cubicBezTo>
                    <a:pt x="5765" y="3686"/>
                    <a:pt x="5545" y="4222"/>
                    <a:pt x="5198" y="4663"/>
                  </a:cubicBezTo>
                  <a:cubicBezTo>
                    <a:pt x="5072" y="4442"/>
                    <a:pt x="4915" y="4190"/>
                    <a:pt x="4694" y="4001"/>
                  </a:cubicBezTo>
                  <a:cubicBezTo>
                    <a:pt x="4568" y="3907"/>
                    <a:pt x="4442" y="3812"/>
                    <a:pt x="4348" y="3749"/>
                  </a:cubicBezTo>
                  <a:cubicBezTo>
                    <a:pt x="4568" y="3529"/>
                    <a:pt x="4726" y="3182"/>
                    <a:pt x="4726" y="2804"/>
                  </a:cubicBezTo>
                  <a:cubicBezTo>
                    <a:pt x="4726" y="2079"/>
                    <a:pt x="4096" y="1449"/>
                    <a:pt x="3340" y="1449"/>
                  </a:cubicBezTo>
                  <a:cubicBezTo>
                    <a:pt x="2615" y="1449"/>
                    <a:pt x="1985" y="2079"/>
                    <a:pt x="1985" y="2804"/>
                  </a:cubicBezTo>
                  <a:cubicBezTo>
                    <a:pt x="1985" y="3182"/>
                    <a:pt x="2142" y="3529"/>
                    <a:pt x="2363" y="3749"/>
                  </a:cubicBezTo>
                  <a:lnTo>
                    <a:pt x="2016" y="4001"/>
                  </a:lnTo>
                  <a:cubicBezTo>
                    <a:pt x="1827" y="4190"/>
                    <a:pt x="1607" y="4442"/>
                    <a:pt x="1512" y="4663"/>
                  </a:cubicBezTo>
                  <a:cubicBezTo>
                    <a:pt x="1040" y="4064"/>
                    <a:pt x="882" y="3434"/>
                    <a:pt x="945" y="2773"/>
                  </a:cubicBezTo>
                  <a:cubicBezTo>
                    <a:pt x="1103" y="1670"/>
                    <a:pt x="2111" y="693"/>
                    <a:pt x="3371" y="693"/>
                  </a:cubicBezTo>
                  <a:close/>
                  <a:moveTo>
                    <a:pt x="3371" y="4159"/>
                  </a:moveTo>
                  <a:cubicBezTo>
                    <a:pt x="4001" y="4159"/>
                    <a:pt x="4505" y="4600"/>
                    <a:pt x="4694" y="5135"/>
                  </a:cubicBezTo>
                  <a:cubicBezTo>
                    <a:pt x="4316" y="5387"/>
                    <a:pt x="3875" y="5545"/>
                    <a:pt x="3371" y="5545"/>
                  </a:cubicBezTo>
                  <a:cubicBezTo>
                    <a:pt x="2898" y="5545"/>
                    <a:pt x="2426" y="5387"/>
                    <a:pt x="2016" y="5135"/>
                  </a:cubicBezTo>
                  <a:cubicBezTo>
                    <a:pt x="2174" y="4537"/>
                    <a:pt x="2741" y="4159"/>
                    <a:pt x="3371" y="4159"/>
                  </a:cubicBezTo>
                  <a:close/>
                  <a:moveTo>
                    <a:pt x="3308" y="0"/>
                  </a:moveTo>
                  <a:cubicBezTo>
                    <a:pt x="1701" y="0"/>
                    <a:pt x="441" y="1229"/>
                    <a:pt x="252" y="2710"/>
                  </a:cubicBezTo>
                  <a:cubicBezTo>
                    <a:pt x="0" y="4600"/>
                    <a:pt x="1512" y="6238"/>
                    <a:pt x="3371" y="6238"/>
                  </a:cubicBezTo>
                  <a:cubicBezTo>
                    <a:pt x="5104" y="6238"/>
                    <a:pt x="6459" y="4820"/>
                    <a:pt x="6459" y="3119"/>
                  </a:cubicBezTo>
                  <a:cubicBezTo>
                    <a:pt x="6459" y="1386"/>
                    <a:pt x="5041" y="0"/>
                    <a:pt x="33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latin typeface="Verdana" panose="020B0604030504040204" pitchFamily="34" charset="0"/>
                <a:ea typeface="Verdana" panose="020B0604030504040204" pitchFamily="34" charset="0"/>
              </a:endParaRPr>
            </a:p>
          </p:txBody>
        </p:sp>
        <p:sp>
          <p:nvSpPr>
            <p:cNvPr id="9" name="Google Shape;12525;p88">
              <a:extLst>
                <a:ext uri="{FF2B5EF4-FFF2-40B4-BE49-F238E27FC236}">
                  <a16:creationId xmlns:a16="http://schemas.microsoft.com/office/drawing/2014/main" id="{72B59AC4-D258-897F-5EF4-A3F0AB22E85B}"/>
                </a:ext>
              </a:extLst>
            </p:cNvPr>
            <p:cNvSpPr/>
            <p:nvPr/>
          </p:nvSpPr>
          <p:spPr>
            <a:xfrm>
              <a:off x="1049375" y="2680675"/>
              <a:ext cx="297725" cy="297725"/>
            </a:xfrm>
            <a:custGeom>
              <a:avLst/>
              <a:gdLst/>
              <a:ahLst/>
              <a:cxnLst/>
              <a:rect l="l" t="t" r="r" b="b"/>
              <a:pathLst>
                <a:path w="11909" h="11909" extrusionOk="0">
                  <a:moveTo>
                    <a:pt x="6270" y="1512"/>
                  </a:moveTo>
                  <a:cubicBezTo>
                    <a:pt x="8475" y="1670"/>
                    <a:pt x="10239" y="3434"/>
                    <a:pt x="10397" y="5640"/>
                  </a:cubicBezTo>
                  <a:lnTo>
                    <a:pt x="10082" y="5640"/>
                  </a:lnTo>
                  <a:cubicBezTo>
                    <a:pt x="9893" y="5640"/>
                    <a:pt x="9735" y="5797"/>
                    <a:pt x="9735" y="5986"/>
                  </a:cubicBezTo>
                  <a:cubicBezTo>
                    <a:pt x="9735" y="6207"/>
                    <a:pt x="9893" y="6364"/>
                    <a:pt x="10082" y="6364"/>
                  </a:cubicBezTo>
                  <a:lnTo>
                    <a:pt x="10397" y="6364"/>
                  </a:lnTo>
                  <a:cubicBezTo>
                    <a:pt x="10239" y="8569"/>
                    <a:pt x="8475" y="10334"/>
                    <a:pt x="6270" y="10491"/>
                  </a:cubicBezTo>
                  <a:lnTo>
                    <a:pt x="6270" y="10176"/>
                  </a:lnTo>
                  <a:cubicBezTo>
                    <a:pt x="6270" y="9987"/>
                    <a:pt x="6112" y="9830"/>
                    <a:pt x="5923" y="9830"/>
                  </a:cubicBezTo>
                  <a:cubicBezTo>
                    <a:pt x="5703" y="9830"/>
                    <a:pt x="5545" y="9987"/>
                    <a:pt x="5545" y="10176"/>
                  </a:cubicBezTo>
                  <a:lnTo>
                    <a:pt x="5545" y="10491"/>
                  </a:lnTo>
                  <a:cubicBezTo>
                    <a:pt x="3340" y="10334"/>
                    <a:pt x="1575" y="8569"/>
                    <a:pt x="1418" y="6364"/>
                  </a:cubicBezTo>
                  <a:lnTo>
                    <a:pt x="1733" y="6364"/>
                  </a:lnTo>
                  <a:cubicBezTo>
                    <a:pt x="1922" y="6364"/>
                    <a:pt x="2079" y="6207"/>
                    <a:pt x="2079" y="5986"/>
                  </a:cubicBezTo>
                  <a:cubicBezTo>
                    <a:pt x="2142" y="5797"/>
                    <a:pt x="1985" y="5640"/>
                    <a:pt x="1764" y="5640"/>
                  </a:cubicBezTo>
                  <a:lnTo>
                    <a:pt x="1418" y="5640"/>
                  </a:lnTo>
                  <a:cubicBezTo>
                    <a:pt x="1575" y="3434"/>
                    <a:pt x="3340" y="1670"/>
                    <a:pt x="5545" y="1512"/>
                  </a:cubicBezTo>
                  <a:lnTo>
                    <a:pt x="5545" y="1827"/>
                  </a:lnTo>
                  <a:cubicBezTo>
                    <a:pt x="5545" y="2016"/>
                    <a:pt x="5703" y="2174"/>
                    <a:pt x="5923" y="2174"/>
                  </a:cubicBezTo>
                  <a:cubicBezTo>
                    <a:pt x="6112" y="2174"/>
                    <a:pt x="6270" y="2016"/>
                    <a:pt x="6270" y="1827"/>
                  </a:cubicBezTo>
                  <a:lnTo>
                    <a:pt x="6270" y="1512"/>
                  </a:lnTo>
                  <a:close/>
                  <a:moveTo>
                    <a:pt x="5955" y="0"/>
                  </a:moveTo>
                  <a:cubicBezTo>
                    <a:pt x="5766" y="0"/>
                    <a:pt x="5608" y="158"/>
                    <a:pt x="5608" y="347"/>
                  </a:cubicBezTo>
                  <a:lnTo>
                    <a:pt x="5608" y="756"/>
                  </a:lnTo>
                  <a:cubicBezTo>
                    <a:pt x="2993" y="914"/>
                    <a:pt x="914" y="2993"/>
                    <a:pt x="756" y="5608"/>
                  </a:cubicBezTo>
                  <a:lnTo>
                    <a:pt x="347" y="5608"/>
                  </a:lnTo>
                  <a:cubicBezTo>
                    <a:pt x="158" y="5608"/>
                    <a:pt x="0" y="5766"/>
                    <a:pt x="0" y="5955"/>
                  </a:cubicBezTo>
                  <a:cubicBezTo>
                    <a:pt x="0" y="6144"/>
                    <a:pt x="158" y="6301"/>
                    <a:pt x="347" y="6301"/>
                  </a:cubicBezTo>
                  <a:lnTo>
                    <a:pt x="756" y="6301"/>
                  </a:lnTo>
                  <a:cubicBezTo>
                    <a:pt x="914" y="8916"/>
                    <a:pt x="2993" y="10995"/>
                    <a:pt x="5608" y="11153"/>
                  </a:cubicBezTo>
                  <a:lnTo>
                    <a:pt x="5608" y="11562"/>
                  </a:lnTo>
                  <a:cubicBezTo>
                    <a:pt x="5608" y="11751"/>
                    <a:pt x="5766" y="11909"/>
                    <a:pt x="5955" y="11909"/>
                  </a:cubicBezTo>
                  <a:cubicBezTo>
                    <a:pt x="6144" y="11909"/>
                    <a:pt x="6301" y="11751"/>
                    <a:pt x="6301" y="11562"/>
                  </a:cubicBezTo>
                  <a:lnTo>
                    <a:pt x="6301" y="11153"/>
                  </a:lnTo>
                  <a:cubicBezTo>
                    <a:pt x="8916" y="10995"/>
                    <a:pt x="10995" y="8916"/>
                    <a:pt x="11153" y="6301"/>
                  </a:cubicBezTo>
                  <a:lnTo>
                    <a:pt x="11531" y="6301"/>
                  </a:lnTo>
                  <a:cubicBezTo>
                    <a:pt x="11751" y="6301"/>
                    <a:pt x="11909" y="6144"/>
                    <a:pt x="11909" y="5955"/>
                  </a:cubicBezTo>
                  <a:cubicBezTo>
                    <a:pt x="11909" y="5766"/>
                    <a:pt x="11751" y="5608"/>
                    <a:pt x="11531" y="5608"/>
                  </a:cubicBezTo>
                  <a:lnTo>
                    <a:pt x="11153" y="5608"/>
                  </a:lnTo>
                  <a:cubicBezTo>
                    <a:pt x="10995" y="2993"/>
                    <a:pt x="8916" y="914"/>
                    <a:pt x="6301" y="756"/>
                  </a:cubicBez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latin typeface="Verdana" panose="020B0604030504040204" pitchFamily="34" charset="0"/>
                <a:ea typeface="Verdana" panose="020B0604030504040204" pitchFamily="34" charset="0"/>
              </a:endParaRPr>
            </a:p>
          </p:txBody>
        </p:sp>
      </p:grpSp>
      <p:sp>
        <p:nvSpPr>
          <p:cNvPr id="10" name="Freeform: Shape 95">
            <a:extLst>
              <a:ext uri="{FF2B5EF4-FFF2-40B4-BE49-F238E27FC236}">
                <a16:creationId xmlns:a16="http://schemas.microsoft.com/office/drawing/2014/main" id="{97773C68-BC12-6BF0-78D6-D4F47C492170}"/>
              </a:ext>
            </a:extLst>
          </p:cNvPr>
          <p:cNvSpPr/>
          <p:nvPr/>
        </p:nvSpPr>
        <p:spPr>
          <a:xfrm>
            <a:off x="571272" y="1745534"/>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11" name="CuadroTexto 10">
            <a:extLst>
              <a:ext uri="{FF2B5EF4-FFF2-40B4-BE49-F238E27FC236}">
                <a16:creationId xmlns:a16="http://schemas.microsoft.com/office/drawing/2014/main" id="{905A6451-476C-D119-E884-300CD9B2057E}"/>
              </a:ext>
            </a:extLst>
          </p:cNvPr>
          <p:cNvSpPr txBox="1"/>
          <p:nvPr/>
        </p:nvSpPr>
        <p:spPr>
          <a:xfrm>
            <a:off x="571272" y="1395951"/>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12" name="Freeform: Shape 95">
            <a:extLst>
              <a:ext uri="{FF2B5EF4-FFF2-40B4-BE49-F238E27FC236}">
                <a16:creationId xmlns:a16="http://schemas.microsoft.com/office/drawing/2014/main" id="{6CD9A64A-5671-05D2-4CD8-7489999A4416}"/>
              </a:ext>
            </a:extLst>
          </p:cNvPr>
          <p:cNvSpPr/>
          <p:nvPr/>
        </p:nvSpPr>
        <p:spPr>
          <a:xfrm>
            <a:off x="5674663" y="1749631"/>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13" name="CuadroTexto 12">
            <a:extLst>
              <a:ext uri="{FF2B5EF4-FFF2-40B4-BE49-F238E27FC236}">
                <a16:creationId xmlns:a16="http://schemas.microsoft.com/office/drawing/2014/main" id="{078BFFC1-0D33-EB68-B11C-A0D75109C75A}"/>
              </a:ext>
            </a:extLst>
          </p:cNvPr>
          <p:cNvSpPr txBox="1"/>
          <p:nvPr/>
        </p:nvSpPr>
        <p:spPr>
          <a:xfrm>
            <a:off x="5674662" y="1400049"/>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sp>
        <p:nvSpPr>
          <p:cNvPr id="19" name="CuadroTexto 18">
            <a:extLst>
              <a:ext uri="{FF2B5EF4-FFF2-40B4-BE49-F238E27FC236}">
                <a16:creationId xmlns:a16="http://schemas.microsoft.com/office/drawing/2014/main" id="{F4DC9694-E62B-D316-A444-8C97648BE491}"/>
              </a:ext>
            </a:extLst>
          </p:cNvPr>
          <p:cNvSpPr txBox="1"/>
          <p:nvPr/>
        </p:nvSpPr>
        <p:spPr>
          <a:xfrm>
            <a:off x="2409209" y="2880382"/>
            <a:ext cx="2965055" cy="1107996"/>
          </a:xfrm>
          <a:prstGeom prst="rect">
            <a:avLst/>
          </a:prstGeom>
          <a:noFill/>
        </p:spPr>
        <p:txBody>
          <a:bodyPr wrap="square">
            <a:spAutoFit/>
          </a:bodyPr>
          <a:lstStyle/>
          <a:p>
            <a:pPr marL="0" algn="ctr" defTabSz="914400" rtl="0" eaLnBrk="1" latinLnBrk="0" hangingPunct="1"/>
            <a:r>
              <a:rPr lang="es-CO" b="1" noProof="0" dirty="0">
                <a:solidFill>
                  <a:schemeClr val="accent1">
                    <a:lumMod val="75000"/>
                  </a:schemeClr>
                </a:solidFill>
                <a:latin typeface="Verdana" panose="020B0604030504040204" pitchFamily="34" charset="0"/>
                <a:ea typeface="Verdana" panose="020B0604030504040204" pitchFamily="34" charset="0"/>
              </a:rPr>
              <a:t>Indicador PES 117 </a:t>
            </a:r>
          </a:p>
          <a:p>
            <a:pPr marL="0" algn="ctr" defTabSz="914400" rtl="0" eaLnBrk="1" latinLnBrk="0" hangingPunct="1"/>
            <a:r>
              <a:rPr lang="es-CO" sz="1200" b="0" kern="1200" noProof="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 </a:t>
            </a:r>
          </a:p>
          <a:p>
            <a:pPr marL="0" algn="ctr" defTabSz="914400" rtl="0" eaLnBrk="1" latinLnBrk="0" hangingPunct="1"/>
            <a:r>
              <a:rPr lang="es-CO" sz="1200" b="1" kern="1200" noProof="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Recaudo de la contribución a favor de la Superintendencia Nacional de Salud </a:t>
            </a:r>
          </a:p>
        </p:txBody>
      </p:sp>
      <p:graphicFrame>
        <p:nvGraphicFramePr>
          <p:cNvPr id="26" name="Tabla 25">
            <a:extLst>
              <a:ext uri="{FF2B5EF4-FFF2-40B4-BE49-F238E27FC236}">
                <a16:creationId xmlns:a16="http://schemas.microsoft.com/office/drawing/2014/main" id="{28AB6B31-07D4-D357-FDD4-F23E4F1008DB}"/>
              </a:ext>
            </a:extLst>
          </p:cNvPr>
          <p:cNvGraphicFramePr>
            <a:graphicFrameLocks noGrp="1"/>
          </p:cNvGraphicFramePr>
          <p:nvPr>
            <p:extLst>
              <p:ext uri="{D42A27DB-BD31-4B8C-83A1-F6EECF244321}">
                <p14:modId xmlns:p14="http://schemas.microsoft.com/office/powerpoint/2010/main" val="1957646019"/>
              </p:ext>
            </p:extLst>
          </p:nvPr>
        </p:nvGraphicFramePr>
        <p:xfrm>
          <a:off x="5811278" y="2710579"/>
          <a:ext cx="5818937" cy="1386840"/>
        </p:xfrm>
        <a:graphic>
          <a:graphicData uri="http://schemas.openxmlformats.org/drawingml/2006/table">
            <a:tbl>
              <a:tblPr firstRow="1" bandRow="1">
                <a:tableStyleId>{5C22544A-7EE6-4342-B048-85BDC9FD1C3A}</a:tableStyleId>
              </a:tblPr>
              <a:tblGrid>
                <a:gridCol w="1608345">
                  <a:extLst>
                    <a:ext uri="{9D8B030D-6E8A-4147-A177-3AD203B41FA5}">
                      <a16:colId xmlns:a16="http://schemas.microsoft.com/office/drawing/2014/main" val="1580948266"/>
                    </a:ext>
                  </a:extLst>
                </a:gridCol>
                <a:gridCol w="1052648">
                  <a:extLst>
                    <a:ext uri="{9D8B030D-6E8A-4147-A177-3AD203B41FA5}">
                      <a16:colId xmlns:a16="http://schemas.microsoft.com/office/drawing/2014/main" val="1627460541"/>
                    </a:ext>
                  </a:extLst>
                </a:gridCol>
                <a:gridCol w="1052648">
                  <a:extLst>
                    <a:ext uri="{9D8B030D-6E8A-4147-A177-3AD203B41FA5}">
                      <a16:colId xmlns:a16="http://schemas.microsoft.com/office/drawing/2014/main" val="221182647"/>
                    </a:ext>
                  </a:extLst>
                </a:gridCol>
                <a:gridCol w="1052648">
                  <a:extLst>
                    <a:ext uri="{9D8B030D-6E8A-4147-A177-3AD203B41FA5}">
                      <a16:colId xmlns:a16="http://schemas.microsoft.com/office/drawing/2014/main" val="3675405040"/>
                    </a:ext>
                  </a:extLst>
                </a:gridCol>
                <a:gridCol w="1052648">
                  <a:extLst>
                    <a:ext uri="{9D8B030D-6E8A-4147-A177-3AD203B41FA5}">
                      <a16:colId xmlns:a16="http://schemas.microsoft.com/office/drawing/2014/main" val="2933983804"/>
                    </a:ext>
                  </a:extLst>
                </a:gridCol>
              </a:tblGrid>
              <a:tr h="244391">
                <a:tc>
                  <a:txBody>
                    <a:bodyPr/>
                    <a:lstStyle/>
                    <a:p>
                      <a:endParaRPr lang="es-CO" sz="1200" noProof="0" dirty="0">
                        <a:latin typeface="Verdana" panose="020B0604030504040204" pitchFamily="34" charset="0"/>
                        <a:ea typeface="Verdana" panose="020B0604030504040204" pitchFamily="34" charset="0"/>
                      </a:endParaRPr>
                    </a:p>
                  </a:txBody>
                  <a:tcPr anchor="ctr">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2023</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2024</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2025</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2026 T2</a:t>
                      </a:r>
                    </a:p>
                  </a:txBody>
                  <a:tcPr>
                    <a:lnL w="12700" cap="flat" cmpd="sng" algn="ctr">
                      <a:solidFill>
                        <a:srgbClr val="0B5394"/>
                      </a:solidFill>
                      <a:prstDash val="sysDash"/>
                      <a:round/>
                      <a:headEnd type="none" w="med" len="med"/>
                      <a:tailEnd type="none" w="med" len="med"/>
                    </a:lnL>
                    <a:lnB w="12700" cap="flat" cmpd="sng" algn="ctr">
                      <a:solidFill>
                        <a:srgbClr val="0B5394"/>
                      </a:solidFill>
                      <a:prstDash val="sysDash"/>
                      <a:round/>
                      <a:headEnd type="none" w="med" len="med"/>
                      <a:tailEnd type="none" w="med" len="med"/>
                    </a:lnB>
                    <a:solidFill>
                      <a:schemeClr val="bg1"/>
                    </a:solidFill>
                  </a:tcPr>
                </a:tc>
                <a:extLst>
                  <a:ext uri="{0D108BD9-81ED-4DB2-BD59-A6C34878D82A}">
                    <a16:rowId xmlns:a16="http://schemas.microsoft.com/office/drawing/2014/main" val="3441008215"/>
                  </a:ext>
                </a:extLst>
              </a:tr>
              <a:tr h="370840">
                <a:tc>
                  <a:txBody>
                    <a:bodyPr/>
                    <a:lstStyle/>
                    <a:p>
                      <a:pPr algn="ctr"/>
                      <a:r>
                        <a:rPr lang="es-CO" sz="1200" b="1" noProof="0" dirty="0">
                          <a:latin typeface="Verdana" panose="020B0604030504040204" pitchFamily="34" charset="0"/>
                          <a:ea typeface="Verdana" panose="020B0604030504040204" pitchFamily="34" charset="0"/>
                        </a:rPr>
                        <a:t>Meta</a:t>
                      </a:r>
                    </a:p>
                  </a:txBody>
                  <a:tcPr>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80%</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82%</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84%</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b="0" noProof="0" dirty="0">
                          <a:solidFill>
                            <a:sysClr val="windowText" lastClr="000000"/>
                          </a:solidFill>
                          <a:latin typeface="Verdana" panose="020B0604030504040204" pitchFamily="34" charset="0"/>
                          <a:ea typeface="Verdana" panose="020B0604030504040204" pitchFamily="34" charset="0"/>
                        </a:rPr>
                        <a:t>86%</a:t>
                      </a:r>
                    </a:p>
                  </a:txBody>
                  <a:tcPr>
                    <a:lnL w="12700" cap="flat" cmpd="sng" algn="ctr">
                      <a:solidFill>
                        <a:srgbClr val="0B5394"/>
                      </a:solidFill>
                      <a:prstDash val="sysDash"/>
                      <a:round/>
                      <a:headEnd type="none" w="med" len="med"/>
                      <a:tailEnd type="none" w="med" len="med"/>
                    </a:lnL>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extLst>
                  <a:ext uri="{0D108BD9-81ED-4DB2-BD59-A6C34878D82A}">
                    <a16:rowId xmlns:a16="http://schemas.microsoft.com/office/drawing/2014/main" val="2608720418"/>
                  </a:ext>
                </a:extLst>
              </a:tr>
              <a:tr h="370840">
                <a:tc>
                  <a:txBody>
                    <a:bodyPr/>
                    <a:lstStyle/>
                    <a:p>
                      <a:pPr algn="ctr"/>
                      <a:r>
                        <a:rPr lang="es-CO" sz="1200" b="1" noProof="0" dirty="0">
                          <a:latin typeface="Verdana" panose="020B0604030504040204" pitchFamily="34" charset="0"/>
                          <a:ea typeface="Verdana" panose="020B0604030504040204" pitchFamily="34" charset="0"/>
                        </a:rPr>
                        <a:t>Ejecución</a:t>
                      </a:r>
                    </a:p>
                  </a:txBody>
                  <a:tcPr>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93%</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97,16%</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97,65%</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rowSpan="2">
                  <a:txBody>
                    <a:bodyPr/>
                    <a:lstStyle/>
                    <a:p>
                      <a:pPr algn="ctr"/>
                      <a:r>
                        <a:rPr lang="es-CO" sz="1200" b="0" noProof="0" dirty="0">
                          <a:solidFill>
                            <a:sysClr val="windowText" lastClr="000000"/>
                          </a:solidFill>
                          <a:latin typeface="Verdana" panose="020B0604030504040204" pitchFamily="34" charset="0"/>
                          <a:ea typeface="Verdana" panose="020B0604030504040204" pitchFamily="34" charset="0"/>
                        </a:rPr>
                        <a:t>Medición al finalizar vigencia</a:t>
                      </a:r>
                    </a:p>
                  </a:txBody>
                  <a:tcPr anchor="ctr">
                    <a:lnL w="12700" cap="flat" cmpd="sng" algn="ctr">
                      <a:solidFill>
                        <a:srgbClr val="0B5394"/>
                      </a:solidFill>
                      <a:prstDash val="sysDash"/>
                      <a:round/>
                      <a:headEnd type="none" w="med" len="med"/>
                      <a:tailEnd type="none" w="med" len="med"/>
                    </a:lnL>
                    <a:lnT w="12700" cap="flat" cmpd="sng" algn="ctr">
                      <a:solidFill>
                        <a:srgbClr val="0B5394"/>
                      </a:solidFill>
                      <a:prstDash val="sysDash"/>
                      <a:round/>
                      <a:headEnd type="none" w="med" len="med"/>
                      <a:tailEnd type="none" w="med" len="med"/>
                    </a:lnT>
                    <a:solidFill>
                      <a:schemeClr val="bg1"/>
                    </a:solidFill>
                  </a:tcPr>
                </a:tc>
                <a:extLst>
                  <a:ext uri="{0D108BD9-81ED-4DB2-BD59-A6C34878D82A}">
                    <a16:rowId xmlns:a16="http://schemas.microsoft.com/office/drawing/2014/main" val="2049386335"/>
                  </a:ext>
                </a:extLst>
              </a:tr>
              <a:tr h="370840">
                <a:tc>
                  <a:txBody>
                    <a:bodyPr/>
                    <a:lstStyle/>
                    <a:p>
                      <a:pPr algn="ctr"/>
                      <a:r>
                        <a:rPr lang="es-CO" sz="1200" b="1" noProof="0" dirty="0">
                          <a:latin typeface="Verdana" panose="020B0604030504040204" pitchFamily="34" charset="0"/>
                          <a:ea typeface="Verdana" panose="020B0604030504040204" pitchFamily="34" charset="0"/>
                        </a:rPr>
                        <a:t>Cumplimiento</a:t>
                      </a:r>
                    </a:p>
                  </a:txBody>
                  <a:tcPr>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113%</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118,49%</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116,25%</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vMerge="1">
                  <a:txBody>
                    <a:bodyPr/>
                    <a:lstStyle/>
                    <a:p>
                      <a:pPr algn="ctr"/>
                      <a:endParaRPr lang="es-CO" sz="1600">
                        <a:solidFill>
                          <a:sysClr val="windowText" lastClr="000000"/>
                        </a:solidFill>
                      </a:endParaRPr>
                    </a:p>
                  </a:txBody>
                  <a:tcPr>
                    <a:lnL w="12700" cap="flat" cmpd="sng" algn="ctr">
                      <a:solidFill>
                        <a:srgbClr val="0B5394"/>
                      </a:solidFill>
                      <a:prstDash val="sysDash"/>
                      <a:round/>
                      <a:headEnd type="none" w="med" len="med"/>
                      <a:tailEnd type="none" w="med" len="med"/>
                    </a:lnL>
                    <a:lnT w="12700" cap="flat" cmpd="sng" algn="ctr">
                      <a:solidFill>
                        <a:srgbClr val="0B5394"/>
                      </a:solidFill>
                      <a:prstDash val="sysDash"/>
                      <a:round/>
                      <a:headEnd type="none" w="med" len="med"/>
                      <a:tailEnd type="none" w="med" len="med"/>
                    </a:lnT>
                    <a:solidFill>
                      <a:schemeClr val="bg1"/>
                    </a:solidFill>
                  </a:tcPr>
                </a:tc>
                <a:extLst>
                  <a:ext uri="{0D108BD9-81ED-4DB2-BD59-A6C34878D82A}">
                    <a16:rowId xmlns:a16="http://schemas.microsoft.com/office/drawing/2014/main" val="3175900239"/>
                  </a:ext>
                </a:extLst>
              </a:tr>
            </a:tbl>
          </a:graphicData>
        </a:graphic>
      </p:graphicFrame>
      <p:cxnSp>
        <p:nvCxnSpPr>
          <p:cNvPr id="37" name="Conector recto 36">
            <a:extLst>
              <a:ext uri="{FF2B5EF4-FFF2-40B4-BE49-F238E27FC236}">
                <a16:creationId xmlns:a16="http://schemas.microsoft.com/office/drawing/2014/main" id="{BDA6E5EF-11C3-9792-69ED-95394816927D}"/>
              </a:ext>
            </a:extLst>
          </p:cNvPr>
          <p:cNvCxnSpPr>
            <a:cxnSpLocks/>
          </p:cNvCxnSpPr>
          <p:nvPr/>
        </p:nvCxnSpPr>
        <p:spPr>
          <a:xfrm>
            <a:off x="2191387" y="2589962"/>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8" name="CuadroTexto 37">
            <a:extLst>
              <a:ext uri="{FF2B5EF4-FFF2-40B4-BE49-F238E27FC236}">
                <a16:creationId xmlns:a16="http://schemas.microsoft.com/office/drawing/2014/main" id="{00228E78-729C-8957-B706-02E65B694F9D}"/>
              </a:ext>
            </a:extLst>
          </p:cNvPr>
          <p:cNvSpPr txBox="1"/>
          <p:nvPr/>
        </p:nvSpPr>
        <p:spPr>
          <a:xfrm>
            <a:off x="393399" y="4567603"/>
            <a:ext cx="11236816" cy="1815882"/>
          </a:xfrm>
          <a:prstGeom prst="rect">
            <a:avLst/>
          </a:prstGeom>
          <a:noFill/>
          <a:ln>
            <a:solidFill>
              <a:srgbClr val="2CA095"/>
            </a:solidFill>
            <a:prstDash val="dash"/>
          </a:ln>
        </p:spPr>
        <p:txBody>
          <a:bodyPr wrap="square">
            <a:spAutoFit/>
          </a:bodyPr>
          <a:lstStyle/>
          <a:p>
            <a:pPr algn="l"/>
            <a:r>
              <a:rPr lang="es-CO" sz="12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algn="l"/>
            <a:endParaRPr lang="es-CO" sz="1200" b="1" noProof="0" dirty="0">
              <a:solidFill>
                <a:srgbClr val="0B5394"/>
              </a:solidFill>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A la fecha de corte del presente avance, </a:t>
            </a:r>
            <a:r>
              <a:rPr lang="es-CO" sz="1100" b="1" i="0" u="none" strike="noStrike" kern="1200" baseline="0" noProof="0" dirty="0">
                <a:solidFill>
                  <a:schemeClr val="tx1"/>
                </a:solidFill>
                <a:latin typeface="Verdana" panose="020B0604030504040204" pitchFamily="34" charset="0"/>
                <a:ea typeface="Verdana" panose="020B0604030504040204" pitchFamily="34" charset="0"/>
                <a:cs typeface="+mn-cs"/>
              </a:rPr>
              <a:t>no es posible reportar un valor cuantitativo correspondiente a la variación porcentual anual del recaudo de la contribución</a:t>
            </a: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 toda vez que el Grupo de Contribución se encuentra en el proceso de preparación para el recaudo de la vigencia 2026. En consecuencia, aún no se cuenta con información consolidada que permita calcular y presentar un resultado frente a este indicador.</a:t>
            </a:r>
          </a:p>
          <a:p>
            <a:pPr marL="285750" indent="-285750" algn="l">
              <a:buClr>
                <a:srgbClr val="004E9A"/>
              </a:buClr>
              <a:buSzPct val="120000"/>
              <a:buFont typeface="Wingdings" panose="05000000000000000000" pitchFamily="2" charset="2"/>
              <a:buChar char="Ø"/>
            </a:pPr>
            <a:endPar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endParaRP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No obstante, es importante resaltar que las actividades previstas se desarrollan conforme a la planeación establecida. En este sentido, mediante la Resolución No. 2026920050006535-6 del 4 de junio de 2026 se oficializaron las tarifas aplicables para la vigencia 2026, así como el período de recaudo, el cual se llevará a cabo entre el 6 de julio y el 31 de agosto de 2026. Por lo anterior, una vez finalice el período de recaudo y se consolide la información correspondiente, será posible efectuar el cálculo de la variación porcentual anual y reportar el resultado del indicador.</a:t>
            </a:r>
          </a:p>
        </p:txBody>
      </p:sp>
      <p:cxnSp>
        <p:nvCxnSpPr>
          <p:cNvPr id="39" name="Conector recto 38">
            <a:extLst>
              <a:ext uri="{FF2B5EF4-FFF2-40B4-BE49-F238E27FC236}">
                <a16:creationId xmlns:a16="http://schemas.microsoft.com/office/drawing/2014/main" id="{5FE5BE16-8784-F9C0-57A2-0E5DB7D84ACB}"/>
              </a:ext>
            </a:extLst>
          </p:cNvPr>
          <p:cNvCxnSpPr>
            <a:cxnSpLocks/>
          </p:cNvCxnSpPr>
          <p:nvPr/>
        </p:nvCxnSpPr>
        <p:spPr>
          <a:xfrm>
            <a:off x="5642643" y="2579748"/>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1" name="CuadroTexto 40">
            <a:extLst>
              <a:ext uri="{FF2B5EF4-FFF2-40B4-BE49-F238E27FC236}">
                <a16:creationId xmlns:a16="http://schemas.microsoft.com/office/drawing/2014/main" id="{425FD6AE-C100-733B-0D5F-901639E6D0F3}"/>
              </a:ext>
            </a:extLst>
          </p:cNvPr>
          <p:cNvSpPr txBox="1"/>
          <p:nvPr/>
        </p:nvSpPr>
        <p:spPr>
          <a:xfrm>
            <a:off x="3043210" y="2343738"/>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42" name="CuadroTexto 41">
            <a:extLst>
              <a:ext uri="{FF2B5EF4-FFF2-40B4-BE49-F238E27FC236}">
                <a16:creationId xmlns:a16="http://schemas.microsoft.com/office/drawing/2014/main" id="{52215A9B-1B97-4EF3-8893-2C2CAE5CFCF3}"/>
              </a:ext>
            </a:extLst>
          </p:cNvPr>
          <p:cNvSpPr txBox="1"/>
          <p:nvPr/>
        </p:nvSpPr>
        <p:spPr>
          <a:xfrm>
            <a:off x="7209959" y="2345634"/>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sp>
        <p:nvSpPr>
          <p:cNvPr id="16" name="CuadroTexto 15">
            <a:extLst>
              <a:ext uri="{FF2B5EF4-FFF2-40B4-BE49-F238E27FC236}">
                <a16:creationId xmlns:a16="http://schemas.microsoft.com/office/drawing/2014/main" id="{91B01967-AF6B-6EF0-CF12-2A50D91DCD6D}"/>
              </a:ext>
            </a:extLst>
          </p:cNvPr>
          <p:cNvSpPr txBox="1"/>
          <p:nvPr/>
        </p:nvSpPr>
        <p:spPr>
          <a:xfrm>
            <a:off x="345887" y="2865936"/>
            <a:ext cx="1763249" cy="1345368"/>
          </a:xfrm>
          <a:prstGeom prst="rect">
            <a:avLst/>
          </a:prstGeom>
          <a:noFill/>
        </p:spPr>
        <p:txBody>
          <a:bodyPr wrap="square">
            <a:spAutoFit/>
          </a:bodyPr>
          <a:lstStyle/>
          <a:p>
            <a:pPr algn="ctr">
              <a:lnSpc>
                <a:spcPct val="115000"/>
              </a:lnSpc>
              <a:spcAft>
                <a:spcPts val="800"/>
              </a:spcAft>
              <a:defRPr/>
            </a:pPr>
            <a:r>
              <a:rPr lang="es-CO" sz="1200" noProof="0" dirty="0">
                <a:latin typeface="Verdana" panose="020B0604030504040204" pitchFamily="34" charset="0"/>
                <a:ea typeface="Verdana" panose="020B0604030504040204" pitchFamily="34" charset="0"/>
                <a:cs typeface="Times New Roman" panose="02020603050405020304" pitchFamily="18" charset="0"/>
              </a:rPr>
              <a:t>Hacia un sistema de salud garantista, universal, basado en un modelo de salud preventivo y predictivo.</a:t>
            </a:r>
          </a:p>
        </p:txBody>
      </p:sp>
      <p:sp>
        <p:nvSpPr>
          <p:cNvPr id="18" name="CuadroTexto 17">
            <a:extLst>
              <a:ext uri="{FF2B5EF4-FFF2-40B4-BE49-F238E27FC236}">
                <a16:creationId xmlns:a16="http://schemas.microsoft.com/office/drawing/2014/main" id="{AFDAEB1D-CED4-0315-7E7D-0BB02BD0D338}"/>
              </a:ext>
            </a:extLst>
          </p:cNvPr>
          <p:cNvSpPr txBox="1"/>
          <p:nvPr/>
        </p:nvSpPr>
        <p:spPr>
          <a:xfrm>
            <a:off x="122187" y="2347035"/>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Componente</a:t>
            </a:r>
          </a:p>
        </p:txBody>
      </p:sp>
      <p:sp>
        <p:nvSpPr>
          <p:cNvPr id="17" name="CuadroTexto 16">
            <a:extLst>
              <a:ext uri="{FF2B5EF4-FFF2-40B4-BE49-F238E27FC236}">
                <a16:creationId xmlns:a16="http://schemas.microsoft.com/office/drawing/2014/main" id="{FB35B54C-393D-3912-9BC0-7205E22B28F6}"/>
              </a:ext>
            </a:extLst>
          </p:cNvPr>
          <p:cNvSpPr txBox="1"/>
          <p:nvPr/>
        </p:nvSpPr>
        <p:spPr>
          <a:xfrm>
            <a:off x="1218454" y="202832"/>
            <a:ext cx="7639277" cy="954107"/>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Indicador del Plan Estratégico Sectorial - PND </a:t>
            </a:r>
          </a:p>
        </p:txBody>
      </p:sp>
    </p:spTree>
    <p:extLst>
      <p:ext uri="{BB962C8B-B14F-4D97-AF65-F5344CB8AC3E}">
        <p14:creationId xmlns:p14="http://schemas.microsoft.com/office/powerpoint/2010/main" val="4090280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a 6">
            <a:extLst>
              <a:ext uri="{FF2B5EF4-FFF2-40B4-BE49-F238E27FC236}">
                <a16:creationId xmlns:a16="http://schemas.microsoft.com/office/drawing/2014/main" id="{BE848105-83B8-B3FE-0C4E-8D293E175F0C}"/>
              </a:ext>
            </a:extLst>
          </p:cNvPr>
          <p:cNvGraphicFramePr>
            <a:graphicFrameLocks noGrp="1"/>
          </p:cNvGraphicFramePr>
          <p:nvPr>
            <p:extLst>
              <p:ext uri="{D42A27DB-BD31-4B8C-83A1-F6EECF244321}">
                <p14:modId xmlns:p14="http://schemas.microsoft.com/office/powerpoint/2010/main" val="1619102223"/>
              </p:ext>
            </p:extLst>
          </p:nvPr>
        </p:nvGraphicFramePr>
        <p:xfrm>
          <a:off x="5976336" y="3031363"/>
          <a:ext cx="5730070" cy="1462320"/>
        </p:xfrm>
        <a:graphic>
          <a:graphicData uri="http://schemas.openxmlformats.org/drawingml/2006/table">
            <a:tbl>
              <a:tblPr firstRow="1" bandRow="1">
                <a:tableStyleId>{5C22544A-7EE6-4342-B048-85BDC9FD1C3A}</a:tableStyleId>
              </a:tblPr>
              <a:tblGrid>
                <a:gridCol w="1404000">
                  <a:extLst>
                    <a:ext uri="{9D8B030D-6E8A-4147-A177-3AD203B41FA5}">
                      <a16:colId xmlns:a16="http://schemas.microsoft.com/office/drawing/2014/main" val="1580948266"/>
                    </a:ext>
                  </a:extLst>
                </a:gridCol>
                <a:gridCol w="959223">
                  <a:extLst>
                    <a:ext uri="{9D8B030D-6E8A-4147-A177-3AD203B41FA5}">
                      <a16:colId xmlns:a16="http://schemas.microsoft.com/office/drawing/2014/main" val="1627460541"/>
                    </a:ext>
                  </a:extLst>
                </a:gridCol>
                <a:gridCol w="1039906">
                  <a:extLst>
                    <a:ext uri="{9D8B030D-6E8A-4147-A177-3AD203B41FA5}">
                      <a16:colId xmlns:a16="http://schemas.microsoft.com/office/drawing/2014/main" val="221182647"/>
                    </a:ext>
                  </a:extLst>
                </a:gridCol>
                <a:gridCol w="1030941">
                  <a:extLst>
                    <a:ext uri="{9D8B030D-6E8A-4147-A177-3AD203B41FA5}">
                      <a16:colId xmlns:a16="http://schemas.microsoft.com/office/drawing/2014/main" val="3675405040"/>
                    </a:ext>
                  </a:extLst>
                </a:gridCol>
                <a:gridCol w="1296000">
                  <a:extLst>
                    <a:ext uri="{9D8B030D-6E8A-4147-A177-3AD203B41FA5}">
                      <a16:colId xmlns:a16="http://schemas.microsoft.com/office/drawing/2014/main" val="2933983804"/>
                    </a:ext>
                  </a:extLst>
                </a:gridCol>
              </a:tblGrid>
              <a:tr h="244015">
                <a:tc>
                  <a:txBody>
                    <a:bodyPr/>
                    <a:lstStyle/>
                    <a:p>
                      <a:endParaRPr lang="es-CO" sz="1200" noProof="0" dirty="0">
                        <a:latin typeface="Verdana" panose="020B0604030504040204" pitchFamily="34" charset="0"/>
                        <a:ea typeface="Verdana" panose="020B0604030504040204" pitchFamily="34" charset="0"/>
                      </a:endParaRPr>
                    </a:p>
                  </a:txBody>
                  <a:tcPr>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2023</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2024</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2025</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2026 T2</a:t>
                      </a:r>
                    </a:p>
                  </a:txBody>
                  <a:tcPr>
                    <a:lnL w="12700" cap="flat" cmpd="sng" algn="ctr">
                      <a:solidFill>
                        <a:srgbClr val="0B5394"/>
                      </a:solidFill>
                      <a:prstDash val="sysDash"/>
                      <a:round/>
                      <a:headEnd type="none" w="med" len="med"/>
                      <a:tailEnd type="none" w="med" len="med"/>
                    </a:lnL>
                    <a:lnB w="12700" cap="flat" cmpd="sng" algn="ctr">
                      <a:solidFill>
                        <a:srgbClr val="0B5394"/>
                      </a:solidFill>
                      <a:prstDash val="sysDash"/>
                      <a:round/>
                      <a:headEnd type="none" w="med" len="med"/>
                      <a:tailEnd type="none" w="med" len="med"/>
                    </a:lnB>
                    <a:solidFill>
                      <a:schemeClr val="bg1"/>
                    </a:solidFill>
                  </a:tcPr>
                </a:tc>
                <a:extLst>
                  <a:ext uri="{0D108BD9-81ED-4DB2-BD59-A6C34878D82A}">
                    <a16:rowId xmlns:a16="http://schemas.microsoft.com/office/drawing/2014/main" val="3441008215"/>
                  </a:ext>
                </a:extLst>
              </a:tr>
              <a:tr h="396000">
                <a:tc>
                  <a:txBody>
                    <a:bodyPr/>
                    <a:lstStyle/>
                    <a:p>
                      <a:pPr algn="ctr"/>
                      <a:r>
                        <a:rPr lang="es-CO" sz="1200" b="1" noProof="0" dirty="0">
                          <a:latin typeface="Verdana" panose="020B0604030504040204" pitchFamily="34" charset="0"/>
                          <a:ea typeface="Verdana" panose="020B0604030504040204" pitchFamily="34" charset="0"/>
                        </a:rPr>
                        <a:t>Meta</a:t>
                      </a:r>
                    </a:p>
                  </a:txBody>
                  <a:tcPr anchor="ctr">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b="1" noProof="0" dirty="0">
                          <a:solidFill>
                            <a:sysClr val="windowText" lastClr="000000"/>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extLst>
                  <a:ext uri="{0D108BD9-81ED-4DB2-BD59-A6C34878D82A}">
                    <a16:rowId xmlns:a16="http://schemas.microsoft.com/office/drawing/2014/main" val="2608720418"/>
                  </a:ext>
                </a:extLst>
              </a:tr>
              <a:tr h="396000">
                <a:tc>
                  <a:txBody>
                    <a:bodyPr/>
                    <a:lstStyle/>
                    <a:p>
                      <a:pPr algn="ctr"/>
                      <a:r>
                        <a:rPr lang="es-CO" sz="1200" b="1" noProof="0" dirty="0">
                          <a:latin typeface="Verdana" panose="020B0604030504040204" pitchFamily="34" charset="0"/>
                          <a:ea typeface="Verdana" panose="020B0604030504040204" pitchFamily="34" charset="0"/>
                        </a:rPr>
                        <a:t>Ejecución</a:t>
                      </a:r>
                    </a:p>
                  </a:txBody>
                  <a:tcPr anchor="ctr">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solidFill>
                      <a:schemeClr val="bg1"/>
                    </a:solidFill>
                  </a:tcPr>
                </a:tc>
                <a:tc rowSpan="2">
                  <a:txBody>
                    <a:bodyPr/>
                    <a:lstStyle/>
                    <a:p>
                      <a:pPr algn="ctr"/>
                      <a:r>
                        <a:rPr lang="es-CO" sz="1200" b="0" noProof="0" dirty="0">
                          <a:solidFill>
                            <a:sysClr val="windowText" lastClr="000000"/>
                          </a:solidFill>
                          <a:latin typeface="Verdana" panose="020B0604030504040204" pitchFamily="34" charset="0"/>
                          <a:ea typeface="Verdana" panose="020B0604030504040204" pitchFamily="34" charset="0"/>
                        </a:rPr>
                        <a:t>Medición al finalizar vigencia</a:t>
                      </a:r>
                    </a:p>
                  </a:txBody>
                  <a:tcPr anchor="ctr">
                    <a:lnL w="12700" cap="flat" cmpd="sng" algn="ctr">
                      <a:solidFill>
                        <a:srgbClr val="0B5394"/>
                      </a:solidFill>
                      <a:prstDash val="sysDash"/>
                      <a:round/>
                      <a:headEnd type="none" w="med" len="med"/>
                      <a:tailEnd type="none" w="med" len="med"/>
                    </a:lnL>
                    <a:lnT w="12700" cap="flat" cmpd="sng" algn="ctr">
                      <a:solidFill>
                        <a:srgbClr val="0B5394"/>
                      </a:solidFill>
                      <a:prstDash val="sysDash"/>
                      <a:round/>
                      <a:headEnd type="none" w="med" len="med"/>
                      <a:tailEnd type="none" w="med" len="med"/>
                    </a:lnT>
                    <a:solidFill>
                      <a:schemeClr val="bg1"/>
                    </a:solidFill>
                  </a:tcPr>
                </a:tc>
                <a:extLst>
                  <a:ext uri="{0D108BD9-81ED-4DB2-BD59-A6C34878D82A}">
                    <a16:rowId xmlns:a16="http://schemas.microsoft.com/office/drawing/2014/main" val="2049386335"/>
                  </a:ext>
                </a:extLst>
              </a:tr>
              <a:tr h="396000">
                <a:tc>
                  <a:txBody>
                    <a:bodyPr/>
                    <a:lstStyle/>
                    <a:p>
                      <a:pPr algn="ctr"/>
                      <a:r>
                        <a:rPr lang="es-CO" sz="1200" b="1" noProof="0" dirty="0">
                          <a:latin typeface="Verdana" panose="020B0604030504040204" pitchFamily="34" charset="0"/>
                          <a:ea typeface="Verdana" panose="020B0604030504040204" pitchFamily="34" charset="0"/>
                        </a:rPr>
                        <a:t>Cumplimiento</a:t>
                      </a:r>
                    </a:p>
                  </a:txBody>
                  <a:tcPr anchor="ctr">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100 %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solidFill>
                      <a:schemeClr val="bg1"/>
                    </a:solidFill>
                  </a:tcPr>
                </a:tc>
                <a:tc vMerge="1">
                  <a:txBody>
                    <a:bodyPr/>
                    <a:lstStyle/>
                    <a:p>
                      <a:pPr algn="ctr"/>
                      <a:endParaRPr lang="es-CO" sz="1600">
                        <a:solidFill>
                          <a:sysClr val="windowText" lastClr="000000"/>
                        </a:solidFill>
                      </a:endParaRPr>
                    </a:p>
                  </a:txBody>
                  <a:tcPr>
                    <a:lnL w="12700" cap="flat" cmpd="sng" algn="ctr">
                      <a:solidFill>
                        <a:srgbClr val="0B5394"/>
                      </a:solidFill>
                      <a:prstDash val="sysDash"/>
                      <a:round/>
                      <a:headEnd type="none" w="med" len="med"/>
                      <a:tailEnd type="none" w="med" len="med"/>
                    </a:lnL>
                    <a:lnT w="12700" cap="flat" cmpd="sng" algn="ctr">
                      <a:solidFill>
                        <a:srgbClr val="0B5394"/>
                      </a:solidFill>
                      <a:prstDash val="sysDash"/>
                      <a:round/>
                      <a:headEnd type="none" w="med" len="med"/>
                      <a:tailEnd type="none" w="med" len="med"/>
                    </a:lnT>
                    <a:solidFill>
                      <a:schemeClr val="bg1"/>
                    </a:solidFill>
                  </a:tcPr>
                </a:tc>
                <a:extLst>
                  <a:ext uri="{0D108BD9-81ED-4DB2-BD59-A6C34878D82A}">
                    <a16:rowId xmlns:a16="http://schemas.microsoft.com/office/drawing/2014/main" val="3175900239"/>
                  </a:ext>
                </a:extLst>
              </a:tr>
            </a:tbl>
          </a:graphicData>
        </a:graphic>
      </p:graphicFrame>
      <p:sp>
        <p:nvSpPr>
          <p:cNvPr id="8" name="CuadroTexto 7">
            <a:extLst>
              <a:ext uri="{FF2B5EF4-FFF2-40B4-BE49-F238E27FC236}">
                <a16:creationId xmlns:a16="http://schemas.microsoft.com/office/drawing/2014/main" id="{D7C0A494-0431-CF62-1150-75A13A92DC61}"/>
              </a:ext>
            </a:extLst>
          </p:cNvPr>
          <p:cNvSpPr txBox="1"/>
          <p:nvPr/>
        </p:nvSpPr>
        <p:spPr>
          <a:xfrm>
            <a:off x="2445387" y="3168694"/>
            <a:ext cx="3309553"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b="1" noProof="0" dirty="0">
                <a:solidFill>
                  <a:schemeClr val="accent1">
                    <a:lumMod val="75000"/>
                  </a:schemeClr>
                </a:solidFill>
                <a:latin typeface="Verdana" panose="020B0604030504040204" pitchFamily="34" charset="0"/>
                <a:ea typeface="Verdana" panose="020B0604030504040204" pitchFamily="34" charset="0"/>
              </a:rPr>
              <a:t>Indicador PES 115</a:t>
            </a:r>
            <a:endParaRPr kumimoji="0" lang="es-CO"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Porcentaje de alertas generadas en desarrollo de las acciones de IV a generadores, recaudadores y administradores de recursos del SGSSS </a:t>
            </a:r>
          </a:p>
        </p:txBody>
      </p:sp>
      <p:sp>
        <p:nvSpPr>
          <p:cNvPr id="11" name="Freeform: Shape 95">
            <a:extLst>
              <a:ext uri="{FF2B5EF4-FFF2-40B4-BE49-F238E27FC236}">
                <a16:creationId xmlns:a16="http://schemas.microsoft.com/office/drawing/2014/main" id="{FF1A35D2-14CA-B531-183F-E619ABF36940}"/>
              </a:ext>
            </a:extLst>
          </p:cNvPr>
          <p:cNvSpPr/>
          <p:nvPr/>
        </p:nvSpPr>
        <p:spPr>
          <a:xfrm>
            <a:off x="571272" y="1885234"/>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12" name="CuadroTexto 11">
            <a:extLst>
              <a:ext uri="{FF2B5EF4-FFF2-40B4-BE49-F238E27FC236}">
                <a16:creationId xmlns:a16="http://schemas.microsoft.com/office/drawing/2014/main" id="{6EC894C8-0000-9D6F-C2C0-1A67B81947D4}"/>
              </a:ext>
            </a:extLst>
          </p:cNvPr>
          <p:cNvSpPr txBox="1"/>
          <p:nvPr/>
        </p:nvSpPr>
        <p:spPr>
          <a:xfrm>
            <a:off x="571272" y="1535651"/>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13" name="Freeform: Shape 95">
            <a:extLst>
              <a:ext uri="{FF2B5EF4-FFF2-40B4-BE49-F238E27FC236}">
                <a16:creationId xmlns:a16="http://schemas.microsoft.com/office/drawing/2014/main" id="{58A4952E-5742-D8D4-BD5B-68B8711AEF71}"/>
              </a:ext>
            </a:extLst>
          </p:cNvPr>
          <p:cNvSpPr/>
          <p:nvPr/>
        </p:nvSpPr>
        <p:spPr>
          <a:xfrm>
            <a:off x="5674663" y="1889331"/>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14" name="CuadroTexto 13">
            <a:extLst>
              <a:ext uri="{FF2B5EF4-FFF2-40B4-BE49-F238E27FC236}">
                <a16:creationId xmlns:a16="http://schemas.microsoft.com/office/drawing/2014/main" id="{DF9B7D51-EBF3-FEB0-3D38-D0817B32CE6F}"/>
              </a:ext>
            </a:extLst>
          </p:cNvPr>
          <p:cNvSpPr txBox="1"/>
          <p:nvPr/>
        </p:nvSpPr>
        <p:spPr>
          <a:xfrm>
            <a:off x="5674662" y="1539749"/>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cxnSp>
        <p:nvCxnSpPr>
          <p:cNvPr id="19" name="Conector recto 18">
            <a:extLst>
              <a:ext uri="{FF2B5EF4-FFF2-40B4-BE49-F238E27FC236}">
                <a16:creationId xmlns:a16="http://schemas.microsoft.com/office/drawing/2014/main" id="{FB21BAC9-2504-42AF-DB07-F12EB78EC7A0}"/>
              </a:ext>
            </a:extLst>
          </p:cNvPr>
          <p:cNvCxnSpPr>
            <a:cxnSpLocks/>
          </p:cNvCxnSpPr>
          <p:nvPr/>
        </p:nvCxnSpPr>
        <p:spPr>
          <a:xfrm>
            <a:off x="2445387" y="2932862"/>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0" name="CuadroTexto 19">
            <a:extLst>
              <a:ext uri="{FF2B5EF4-FFF2-40B4-BE49-F238E27FC236}">
                <a16:creationId xmlns:a16="http://schemas.microsoft.com/office/drawing/2014/main" id="{544A6D61-ECF8-A941-345D-8CF92C8949A4}"/>
              </a:ext>
            </a:extLst>
          </p:cNvPr>
          <p:cNvSpPr txBox="1"/>
          <p:nvPr/>
        </p:nvSpPr>
        <p:spPr>
          <a:xfrm>
            <a:off x="401967" y="5113529"/>
            <a:ext cx="11383634" cy="1138773"/>
          </a:xfrm>
          <a:prstGeom prst="rect">
            <a:avLst/>
          </a:prstGeom>
          <a:noFill/>
          <a:ln>
            <a:solidFill>
              <a:srgbClr val="2CA095"/>
            </a:solidFill>
            <a:prstDash val="dash"/>
          </a:ln>
        </p:spPr>
        <p:txBody>
          <a:bodyPr wrap="square">
            <a:spAutoFit/>
          </a:bodyPr>
          <a:lstStyle/>
          <a:p>
            <a:pPr algn="l"/>
            <a:r>
              <a:rPr lang="es-CO" sz="12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algn="l"/>
            <a:endParaRPr lang="es-CO" sz="1200" b="1" noProof="0" dirty="0">
              <a:solidFill>
                <a:srgbClr val="0B5394"/>
              </a:solidFill>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Desde la Dirección de Inspección y Vigilancia para Generadores, Recaudadores y Administradores de Recursos del SGSS, no se recibieron alertas en el trimestre, por tal motivo no se realizaron acciones de gestión al respecto. Es importante resaltar que este indicador se encuentra en un cumplimiento del 100% al ser un indicador de demanda cuya formula es: Porcentaje de alertas generadas en desarrollo de acciones de IV a Generadores, Recaudadores y Administradores de recursos del SGSSS con acciones de gestión sobre el total de alertas.</a:t>
            </a:r>
          </a:p>
        </p:txBody>
      </p:sp>
      <p:cxnSp>
        <p:nvCxnSpPr>
          <p:cNvPr id="21" name="Conector recto 20">
            <a:extLst>
              <a:ext uri="{FF2B5EF4-FFF2-40B4-BE49-F238E27FC236}">
                <a16:creationId xmlns:a16="http://schemas.microsoft.com/office/drawing/2014/main" id="{0FF2E8D5-7C68-54E3-8438-0F8F02846143}"/>
              </a:ext>
            </a:extLst>
          </p:cNvPr>
          <p:cNvCxnSpPr>
            <a:cxnSpLocks/>
          </p:cNvCxnSpPr>
          <p:nvPr/>
        </p:nvCxnSpPr>
        <p:spPr>
          <a:xfrm>
            <a:off x="5896643" y="2922648"/>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CuadroTexto 22">
            <a:extLst>
              <a:ext uri="{FF2B5EF4-FFF2-40B4-BE49-F238E27FC236}">
                <a16:creationId xmlns:a16="http://schemas.microsoft.com/office/drawing/2014/main" id="{1F2804A6-31AE-60E1-DB9E-4E8010E6F730}"/>
              </a:ext>
            </a:extLst>
          </p:cNvPr>
          <p:cNvSpPr txBox="1"/>
          <p:nvPr/>
        </p:nvSpPr>
        <p:spPr>
          <a:xfrm>
            <a:off x="3252045" y="2658656"/>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4" name="CuadroTexto 23">
            <a:extLst>
              <a:ext uri="{FF2B5EF4-FFF2-40B4-BE49-F238E27FC236}">
                <a16:creationId xmlns:a16="http://schemas.microsoft.com/office/drawing/2014/main" id="{BE5B0670-06E6-F319-4410-BBCA4BB98BED}"/>
              </a:ext>
            </a:extLst>
          </p:cNvPr>
          <p:cNvSpPr txBox="1"/>
          <p:nvPr/>
        </p:nvSpPr>
        <p:spPr>
          <a:xfrm>
            <a:off x="7455276" y="2564486"/>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sp>
        <p:nvSpPr>
          <p:cNvPr id="4" name="CuadroTexto 3">
            <a:extLst>
              <a:ext uri="{FF2B5EF4-FFF2-40B4-BE49-F238E27FC236}">
                <a16:creationId xmlns:a16="http://schemas.microsoft.com/office/drawing/2014/main" id="{A49B793C-485C-9300-07CD-3DCD37FB755D}"/>
              </a:ext>
            </a:extLst>
          </p:cNvPr>
          <p:cNvSpPr txBox="1"/>
          <p:nvPr/>
        </p:nvSpPr>
        <p:spPr>
          <a:xfrm>
            <a:off x="451072" y="3158415"/>
            <a:ext cx="1994315" cy="1345368"/>
          </a:xfrm>
          <a:prstGeom prst="rect">
            <a:avLst/>
          </a:prstGeom>
          <a:noFill/>
        </p:spPr>
        <p:txBody>
          <a:bodyPr wrap="square">
            <a:spAutoFit/>
          </a:bodyPr>
          <a:lstStyle/>
          <a:p>
            <a:pPr algn="ctr">
              <a:lnSpc>
                <a:spcPct val="115000"/>
              </a:lnSpc>
              <a:spcAft>
                <a:spcPts val="800"/>
              </a:spcAft>
              <a:defRPr/>
            </a:pPr>
            <a:r>
              <a:rPr lang="es-CO" sz="1200" noProof="0" dirty="0">
                <a:latin typeface="Verdana" panose="020B0604030504040204" pitchFamily="34" charset="0"/>
                <a:ea typeface="Verdana" panose="020B0604030504040204" pitchFamily="34" charset="0"/>
                <a:cs typeface="Times New Roman" panose="02020603050405020304" pitchFamily="18" charset="0"/>
              </a:rPr>
              <a:t>Hacia un sistema de salud garantista, universal, basado en un modelo de salud preventivo y predictivo.</a:t>
            </a:r>
          </a:p>
        </p:txBody>
      </p:sp>
      <p:sp>
        <p:nvSpPr>
          <p:cNvPr id="6" name="CuadroTexto 5">
            <a:extLst>
              <a:ext uri="{FF2B5EF4-FFF2-40B4-BE49-F238E27FC236}">
                <a16:creationId xmlns:a16="http://schemas.microsoft.com/office/drawing/2014/main" id="{125E2323-6249-A1E8-2FB6-D99FED2EFAA3}"/>
              </a:ext>
            </a:extLst>
          </p:cNvPr>
          <p:cNvSpPr txBox="1"/>
          <p:nvPr/>
        </p:nvSpPr>
        <p:spPr>
          <a:xfrm>
            <a:off x="321574" y="2658656"/>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Componente</a:t>
            </a:r>
          </a:p>
        </p:txBody>
      </p:sp>
      <p:sp>
        <p:nvSpPr>
          <p:cNvPr id="5" name="CuadroTexto 4">
            <a:extLst>
              <a:ext uri="{FF2B5EF4-FFF2-40B4-BE49-F238E27FC236}">
                <a16:creationId xmlns:a16="http://schemas.microsoft.com/office/drawing/2014/main" id="{E41422CE-FD04-6F15-7445-D755B9FFDD62}"/>
              </a:ext>
            </a:extLst>
          </p:cNvPr>
          <p:cNvSpPr txBox="1"/>
          <p:nvPr/>
        </p:nvSpPr>
        <p:spPr>
          <a:xfrm>
            <a:off x="1159491" y="215207"/>
            <a:ext cx="8238737" cy="954107"/>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Indicador del Plan Estratégico Sectorial - PND </a:t>
            </a:r>
          </a:p>
        </p:txBody>
      </p:sp>
    </p:spTree>
    <p:extLst>
      <p:ext uri="{BB962C8B-B14F-4D97-AF65-F5344CB8AC3E}">
        <p14:creationId xmlns:p14="http://schemas.microsoft.com/office/powerpoint/2010/main" val="2407457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FFDEF-D8E4-8114-343E-5E5A88F1A834}"/>
            </a:ext>
          </a:extLst>
        </p:cNvPr>
        <p:cNvGrpSpPr/>
        <p:nvPr/>
      </p:nvGrpSpPr>
      <p:grpSpPr>
        <a:xfrm>
          <a:off x="0" y="0"/>
          <a:ext cx="0" cy="0"/>
          <a:chOff x="0" y="0"/>
          <a:chExt cx="0" cy="0"/>
        </a:xfrm>
      </p:grpSpPr>
      <p:grpSp>
        <p:nvGrpSpPr>
          <p:cNvPr id="35" name="Google Shape;12518;p88">
            <a:extLst>
              <a:ext uri="{FF2B5EF4-FFF2-40B4-BE49-F238E27FC236}">
                <a16:creationId xmlns:a16="http://schemas.microsoft.com/office/drawing/2014/main" id="{665A5DF7-1FBC-D987-FC08-015BFCE9DE1E}"/>
              </a:ext>
            </a:extLst>
          </p:cNvPr>
          <p:cNvGrpSpPr/>
          <p:nvPr/>
        </p:nvGrpSpPr>
        <p:grpSpPr>
          <a:xfrm>
            <a:off x="6259723" y="2208756"/>
            <a:ext cx="677492" cy="628507"/>
            <a:chOff x="1049375" y="2318350"/>
            <a:chExt cx="298525" cy="295400"/>
          </a:xfrm>
          <a:solidFill>
            <a:schemeClr val="bg1"/>
          </a:solidFill>
        </p:grpSpPr>
        <p:sp>
          <p:nvSpPr>
            <p:cNvPr id="36" name="Google Shape;12519;p88">
              <a:extLst>
                <a:ext uri="{FF2B5EF4-FFF2-40B4-BE49-F238E27FC236}">
                  <a16:creationId xmlns:a16="http://schemas.microsoft.com/office/drawing/2014/main" id="{2B9A0CF1-A86B-8671-9A80-60CCF492A798}"/>
                </a:ext>
              </a:extLst>
            </p:cNvPr>
            <p:cNvSpPr/>
            <p:nvPr/>
          </p:nvSpPr>
          <p:spPr>
            <a:xfrm>
              <a:off x="1101350" y="2492325"/>
              <a:ext cx="70125" cy="50525"/>
            </a:xfrm>
            <a:custGeom>
              <a:avLst/>
              <a:gdLst/>
              <a:ahLst/>
              <a:cxnLst/>
              <a:rect l="l" t="t" r="r" b="b"/>
              <a:pathLst>
                <a:path w="2805" h="2021" extrusionOk="0">
                  <a:moveTo>
                    <a:pt x="2473" y="0"/>
                  </a:moveTo>
                  <a:cubicBezTo>
                    <a:pt x="2377" y="0"/>
                    <a:pt x="2273" y="32"/>
                    <a:pt x="2206" y="99"/>
                  </a:cubicBezTo>
                  <a:lnTo>
                    <a:pt x="1072" y="1233"/>
                  </a:lnTo>
                  <a:lnTo>
                    <a:pt x="599" y="761"/>
                  </a:lnTo>
                  <a:cubicBezTo>
                    <a:pt x="536" y="713"/>
                    <a:pt x="449" y="690"/>
                    <a:pt x="363" y="690"/>
                  </a:cubicBezTo>
                  <a:cubicBezTo>
                    <a:pt x="276" y="690"/>
                    <a:pt x="189" y="713"/>
                    <a:pt x="126" y="761"/>
                  </a:cubicBezTo>
                  <a:cubicBezTo>
                    <a:pt x="0" y="887"/>
                    <a:pt x="0" y="1139"/>
                    <a:pt x="126" y="1233"/>
                  </a:cubicBezTo>
                  <a:lnTo>
                    <a:pt x="820" y="1958"/>
                  </a:lnTo>
                  <a:cubicBezTo>
                    <a:pt x="914" y="2021"/>
                    <a:pt x="977" y="2021"/>
                    <a:pt x="1072" y="2021"/>
                  </a:cubicBezTo>
                  <a:cubicBezTo>
                    <a:pt x="1135" y="2021"/>
                    <a:pt x="1261" y="1989"/>
                    <a:pt x="1292" y="1926"/>
                  </a:cubicBezTo>
                  <a:lnTo>
                    <a:pt x="2678" y="540"/>
                  </a:lnTo>
                  <a:cubicBezTo>
                    <a:pt x="2804" y="414"/>
                    <a:pt x="2804" y="162"/>
                    <a:pt x="2678" y="68"/>
                  </a:cubicBezTo>
                  <a:cubicBezTo>
                    <a:pt x="2634" y="24"/>
                    <a:pt x="2557" y="0"/>
                    <a:pt x="24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38" name="Google Shape;12521;p88">
              <a:extLst>
                <a:ext uri="{FF2B5EF4-FFF2-40B4-BE49-F238E27FC236}">
                  <a16:creationId xmlns:a16="http://schemas.microsoft.com/office/drawing/2014/main" id="{A9082788-FCB1-9D15-EF54-EA54E19115AE}"/>
                </a:ext>
              </a:extLst>
            </p:cNvPr>
            <p:cNvSpPr/>
            <p:nvPr/>
          </p:nvSpPr>
          <p:spPr>
            <a:xfrm>
              <a:off x="1101350" y="2388550"/>
              <a:ext cx="70125" cy="51125"/>
            </a:xfrm>
            <a:custGeom>
              <a:avLst/>
              <a:gdLst/>
              <a:ahLst/>
              <a:cxnLst/>
              <a:rect l="l" t="t" r="r" b="b"/>
              <a:pathLst>
                <a:path w="2805" h="2045" extrusionOk="0">
                  <a:moveTo>
                    <a:pt x="2469" y="1"/>
                  </a:moveTo>
                  <a:cubicBezTo>
                    <a:pt x="2374" y="1"/>
                    <a:pt x="2272" y="40"/>
                    <a:pt x="2206" y="123"/>
                  </a:cubicBezTo>
                  <a:lnTo>
                    <a:pt x="1072" y="1257"/>
                  </a:lnTo>
                  <a:lnTo>
                    <a:pt x="599" y="785"/>
                  </a:lnTo>
                  <a:cubicBezTo>
                    <a:pt x="536" y="722"/>
                    <a:pt x="449" y="690"/>
                    <a:pt x="363" y="690"/>
                  </a:cubicBezTo>
                  <a:cubicBezTo>
                    <a:pt x="276" y="690"/>
                    <a:pt x="189" y="722"/>
                    <a:pt x="126" y="785"/>
                  </a:cubicBezTo>
                  <a:cubicBezTo>
                    <a:pt x="0" y="911"/>
                    <a:pt x="0" y="1131"/>
                    <a:pt x="126" y="1257"/>
                  </a:cubicBezTo>
                  <a:lnTo>
                    <a:pt x="820" y="1982"/>
                  </a:lnTo>
                  <a:cubicBezTo>
                    <a:pt x="914" y="2045"/>
                    <a:pt x="977" y="2045"/>
                    <a:pt x="1072" y="2045"/>
                  </a:cubicBezTo>
                  <a:cubicBezTo>
                    <a:pt x="1135" y="2045"/>
                    <a:pt x="1261" y="2013"/>
                    <a:pt x="1292" y="1919"/>
                  </a:cubicBezTo>
                  <a:lnTo>
                    <a:pt x="2678" y="532"/>
                  </a:lnTo>
                  <a:cubicBezTo>
                    <a:pt x="2804" y="438"/>
                    <a:pt x="2804" y="186"/>
                    <a:pt x="2678" y="91"/>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39" name="Google Shape;12522;p88">
              <a:extLst>
                <a:ext uri="{FF2B5EF4-FFF2-40B4-BE49-F238E27FC236}">
                  <a16:creationId xmlns:a16="http://schemas.microsoft.com/office/drawing/2014/main" id="{3E56DA92-86DD-FA5E-FFFD-414B06EC780F}"/>
                </a:ext>
              </a:extLst>
            </p:cNvPr>
            <p:cNvSpPr/>
            <p:nvPr/>
          </p:nvSpPr>
          <p:spPr>
            <a:xfrm>
              <a:off x="1049375" y="2318350"/>
              <a:ext cx="298525" cy="295400"/>
            </a:xfrm>
            <a:custGeom>
              <a:avLst/>
              <a:gdLst/>
              <a:ahLst/>
              <a:cxnLst/>
              <a:rect l="l" t="t" r="r" b="b"/>
              <a:pathLst>
                <a:path w="11941" h="11816" extrusionOk="0">
                  <a:moveTo>
                    <a:pt x="6963" y="1198"/>
                  </a:moveTo>
                  <a:lnTo>
                    <a:pt x="7876" y="2143"/>
                  </a:lnTo>
                  <a:lnTo>
                    <a:pt x="6963" y="2143"/>
                  </a:lnTo>
                  <a:lnTo>
                    <a:pt x="6963" y="1198"/>
                  </a:lnTo>
                  <a:close/>
                  <a:moveTo>
                    <a:pt x="10286" y="3498"/>
                  </a:moveTo>
                  <a:cubicBezTo>
                    <a:pt x="10373" y="3498"/>
                    <a:pt x="10460" y="3530"/>
                    <a:pt x="10523" y="3593"/>
                  </a:cubicBezTo>
                  <a:lnTo>
                    <a:pt x="10995" y="4065"/>
                  </a:lnTo>
                  <a:cubicBezTo>
                    <a:pt x="11184" y="4223"/>
                    <a:pt x="11184" y="4475"/>
                    <a:pt x="11027" y="4569"/>
                  </a:cubicBezTo>
                  <a:lnTo>
                    <a:pt x="10806" y="4821"/>
                  </a:lnTo>
                  <a:lnTo>
                    <a:pt x="9798" y="3845"/>
                  </a:lnTo>
                  <a:lnTo>
                    <a:pt x="10050" y="3593"/>
                  </a:lnTo>
                  <a:cubicBezTo>
                    <a:pt x="10113" y="3530"/>
                    <a:pt x="10200" y="3498"/>
                    <a:pt x="10286" y="3498"/>
                  </a:cubicBezTo>
                  <a:close/>
                  <a:moveTo>
                    <a:pt x="9294" y="4349"/>
                  </a:moveTo>
                  <a:lnTo>
                    <a:pt x="10271" y="5325"/>
                  </a:lnTo>
                  <a:lnTo>
                    <a:pt x="7845" y="7783"/>
                  </a:lnTo>
                  <a:lnTo>
                    <a:pt x="6868" y="6774"/>
                  </a:lnTo>
                  <a:lnTo>
                    <a:pt x="9294" y="4349"/>
                  </a:lnTo>
                  <a:close/>
                  <a:moveTo>
                    <a:pt x="6585" y="7499"/>
                  </a:moveTo>
                  <a:lnTo>
                    <a:pt x="7183" y="8098"/>
                  </a:lnTo>
                  <a:lnTo>
                    <a:pt x="6427" y="8255"/>
                  </a:lnTo>
                  <a:lnTo>
                    <a:pt x="6585" y="7499"/>
                  </a:lnTo>
                  <a:close/>
                  <a:moveTo>
                    <a:pt x="6994" y="10398"/>
                  </a:moveTo>
                  <a:lnTo>
                    <a:pt x="6994" y="10776"/>
                  </a:lnTo>
                  <a:cubicBezTo>
                    <a:pt x="6994" y="10870"/>
                    <a:pt x="7057" y="10996"/>
                    <a:pt x="7089" y="11122"/>
                  </a:cubicBezTo>
                  <a:lnTo>
                    <a:pt x="1071" y="11122"/>
                  </a:lnTo>
                  <a:cubicBezTo>
                    <a:pt x="882" y="11122"/>
                    <a:pt x="693" y="10965"/>
                    <a:pt x="693" y="10776"/>
                  </a:cubicBezTo>
                  <a:lnTo>
                    <a:pt x="693" y="10398"/>
                  </a:lnTo>
                  <a:close/>
                  <a:moveTo>
                    <a:pt x="6270" y="663"/>
                  </a:moveTo>
                  <a:lnTo>
                    <a:pt x="6270" y="2458"/>
                  </a:lnTo>
                  <a:cubicBezTo>
                    <a:pt x="6270" y="2647"/>
                    <a:pt x="6427" y="2805"/>
                    <a:pt x="6616" y="2805"/>
                  </a:cubicBezTo>
                  <a:lnTo>
                    <a:pt x="8349" y="2805"/>
                  </a:lnTo>
                  <a:lnTo>
                    <a:pt x="8349" y="4286"/>
                  </a:lnTo>
                  <a:lnTo>
                    <a:pt x="6112" y="6554"/>
                  </a:lnTo>
                  <a:cubicBezTo>
                    <a:pt x="6081" y="6585"/>
                    <a:pt x="6018" y="6680"/>
                    <a:pt x="6018" y="6711"/>
                  </a:cubicBezTo>
                  <a:lnTo>
                    <a:pt x="5608" y="8633"/>
                  </a:lnTo>
                  <a:cubicBezTo>
                    <a:pt x="5545" y="8759"/>
                    <a:pt x="5608" y="8885"/>
                    <a:pt x="5671" y="8948"/>
                  </a:cubicBezTo>
                  <a:cubicBezTo>
                    <a:pt x="5742" y="9019"/>
                    <a:pt x="5813" y="9055"/>
                    <a:pt x="5897" y="9055"/>
                  </a:cubicBezTo>
                  <a:cubicBezTo>
                    <a:pt x="5925" y="9055"/>
                    <a:pt x="5955" y="9051"/>
                    <a:pt x="5986" y="9043"/>
                  </a:cubicBezTo>
                  <a:lnTo>
                    <a:pt x="7908" y="8602"/>
                  </a:lnTo>
                  <a:cubicBezTo>
                    <a:pt x="8002" y="8602"/>
                    <a:pt x="8034" y="8570"/>
                    <a:pt x="8065" y="8507"/>
                  </a:cubicBezTo>
                  <a:lnTo>
                    <a:pt x="8349" y="8255"/>
                  </a:lnTo>
                  <a:lnTo>
                    <a:pt x="8349" y="10807"/>
                  </a:lnTo>
                  <a:lnTo>
                    <a:pt x="8380" y="10807"/>
                  </a:lnTo>
                  <a:cubicBezTo>
                    <a:pt x="8380" y="10996"/>
                    <a:pt x="8223" y="11154"/>
                    <a:pt x="8034" y="11154"/>
                  </a:cubicBezTo>
                  <a:cubicBezTo>
                    <a:pt x="7845" y="11154"/>
                    <a:pt x="7687" y="10996"/>
                    <a:pt x="7687" y="10807"/>
                  </a:cubicBezTo>
                  <a:lnTo>
                    <a:pt x="7687" y="10083"/>
                  </a:lnTo>
                  <a:cubicBezTo>
                    <a:pt x="7687" y="9893"/>
                    <a:pt x="7530" y="9736"/>
                    <a:pt x="7309" y="9736"/>
                  </a:cubicBezTo>
                  <a:lnTo>
                    <a:pt x="1386" y="9736"/>
                  </a:lnTo>
                  <a:lnTo>
                    <a:pt x="1386" y="663"/>
                  </a:lnTo>
                  <a:close/>
                  <a:moveTo>
                    <a:pt x="1071" y="1"/>
                  </a:moveTo>
                  <a:cubicBezTo>
                    <a:pt x="882" y="1"/>
                    <a:pt x="693" y="158"/>
                    <a:pt x="693" y="379"/>
                  </a:cubicBezTo>
                  <a:lnTo>
                    <a:pt x="693" y="9736"/>
                  </a:lnTo>
                  <a:lnTo>
                    <a:pt x="347" y="9736"/>
                  </a:lnTo>
                  <a:cubicBezTo>
                    <a:pt x="158" y="9736"/>
                    <a:pt x="0" y="9893"/>
                    <a:pt x="0" y="10083"/>
                  </a:cubicBezTo>
                  <a:lnTo>
                    <a:pt x="0" y="10807"/>
                  </a:lnTo>
                  <a:cubicBezTo>
                    <a:pt x="0" y="11406"/>
                    <a:pt x="473" y="11815"/>
                    <a:pt x="1008" y="11815"/>
                  </a:cubicBezTo>
                  <a:lnTo>
                    <a:pt x="8002" y="11815"/>
                  </a:lnTo>
                  <a:cubicBezTo>
                    <a:pt x="8569" y="11815"/>
                    <a:pt x="9011" y="11343"/>
                    <a:pt x="9011" y="10807"/>
                  </a:cubicBezTo>
                  <a:lnTo>
                    <a:pt x="9011" y="7562"/>
                  </a:lnTo>
                  <a:lnTo>
                    <a:pt x="11499" y="5105"/>
                  </a:lnTo>
                  <a:cubicBezTo>
                    <a:pt x="11940" y="4664"/>
                    <a:pt x="11940" y="4034"/>
                    <a:pt x="11531" y="3593"/>
                  </a:cubicBezTo>
                  <a:lnTo>
                    <a:pt x="11058" y="3120"/>
                  </a:lnTo>
                  <a:cubicBezTo>
                    <a:pt x="10869" y="2931"/>
                    <a:pt x="10609" y="2836"/>
                    <a:pt x="10346" y="2836"/>
                  </a:cubicBezTo>
                  <a:cubicBezTo>
                    <a:pt x="10082" y="2836"/>
                    <a:pt x="9814" y="2931"/>
                    <a:pt x="9609" y="3120"/>
                  </a:cubicBezTo>
                  <a:lnTo>
                    <a:pt x="9105" y="3624"/>
                  </a:lnTo>
                  <a:lnTo>
                    <a:pt x="9105" y="2490"/>
                  </a:lnTo>
                  <a:cubicBezTo>
                    <a:pt x="9105" y="2427"/>
                    <a:pt x="9074" y="2332"/>
                    <a:pt x="8979" y="2269"/>
                  </a:cubicBezTo>
                  <a:lnTo>
                    <a:pt x="6900" y="127"/>
                  </a:lnTo>
                  <a:cubicBezTo>
                    <a:pt x="6805" y="64"/>
                    <a:pt x="6742" y="1"/>
                    <a:pt x="66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grpSp>
      <p:grpSp>
        <p:nvGrpSpPr>
          <p:cNvPr id="40" name="Google Shape;12523;p88">
            <a:extLst>
              <a:ext uri="{FF2B5EF4-FFF2-40B4-BE49-F238E27FC236}">
                <a16:creationId xmlns:a16="http://schemas.microsoft.com/office/drawing/2014/main" id="{D5FD8505-C6DC-36CB-809B-DEB8A01C439E}"/>
              </a:ext>
            </a:extLst>
          </p:cNvPr>
          <p:cNvGrpSpPr/>
          <p:nvPr/>
        </p:nvGrpSpPr>
        <p:grpSpPr>
          <a:xfrm>
            <a:off x="4656356" y="2208755"/>
            <a:ext cx="653360" cy="628507"/>
            <a:chOff x="1049375" y="2680675"/>
            <a:chExt cx="297725" cy="297725"/>
          </a:xfrm>
          <a:solidFill>
            <a:schemeClr val="bg1"/>
          </a:solidFill>
        </p:grpSpPr>
        <p:sp>
          <p:nvSpPr>
            <p:cNvPr id="41" name="Google Shape;12524;p88">
              <a:extLst>
                <a:ext uri="{FF2B5EF4-FFF2-40B4-BE49-F238E27FC236}">
                  <a16:creationId xmlns:a16="http://schemas.microsoft.com/office/drawing/2014/main" id="{E4010684-D777-5B45-F2EB-DA14A9608199}"/>
                </a:ext>
              </a:extLst>
            </p:cNvPr>
            <p:cNvSpPr/>
            <p:nvPr/>
          </p:nvSpPr>
          <p:spPr>
            <a:xfrm>
              <a:off x="1113175" y="2752350"/>
              <a:ext cx="161475" cy="155975"/>
            </a:xfrm>
            <a:custGeom>
              <a:avLst/>
              <a:gdLst/>
              <a:ahLst/>
              <a:cxnLst/>
              <a:rect l="l" t="t" r="r" b="b"/>
              <a:pathLst>
                <a:path w="6459" h="6239" extrusionOk="0">
                  <a:moveTo>
                    <a:pt x="3403" y="2079"/>
                  </a:moveTo>
                  <a:cubicBezTo>
                    <a:pt x="3781" y="2079"/>
                    <a:pt x="4096" y="2394"/>
                    <a:pt x="4096" y="2773"/>
                  </a:cubicBezTo>
                  <a:cubicBezTo>
                    <a:pt x="4096" y="3182"/>
                    <a:pt x="3781" y="3497"/>
                    <a:pt x="3403" y="3497"/>
                  </a:cubicBezTo>
                  <a:cubicBezTo>
                    <a:pt x="2993" y="3434"/>
                    <a:pt x="2678" y="3119"/>
                    <a:pt x="2678" y="2773"/>
                  </a:cubicBezTo>
                  <a:cubicBezTo>
                    <a:pt x="2678" y="2394"/>
                    <a:pt x="2993" y="2079"/>
                    <a:pt x="3403" y="2079"/>
                  </a:cubicBezTo>
                  <a:close/>
                  <a:moveTo>
                    <a:pt x="3371" y="693"/>
                  </a:moveTo>
                  <a:cubicBezTo>
                    <a:pt x="4694" y="693"/>
                    <a:pt x="5765" y="1796"/>
                    <a:pt x="5765" y="3119"/>
                  </a:cubicBezTo>
                  <a:cubicBezTo>
                    <a:pt x="5765" y="3686"/>
                    <a:pt x="5545" y="4222"/>
                    <a:pt x="5198" y="4663"/>
                  </a:cubicBezTo>
                  <a:cubicBezTo>
                    <a:pt x="5072" y="4442"/>
                    <a:pt x="4915" y="4190"/>
                    <a:pt x="4694" y="4001"/>
                  </a:cubicBezTo>
                  <a:cubicBezTo>
                    <a:pt x="4568" y="3907"/>
                    <a:pt x="4442" y="3812"/>
                    <a:pt x="4348" y="3749"/>
                  </a:cubicBezTo>
                  <a:cubicBezTo>
                    <a:pt x="4568" y="3529"/>
                    <a:pt x="4726" y="3182"/>
                    <a:pt x="4726" y="2804"/>
                  </a:cubicBezTo>
                  <a:cubicBezTo>
                    <a:pt x="4726" y="2079"/>
                    <a:pt x="4096" y="1449"/>
                    <a:pt x="3340" y="1449"/>
                  </a:cubicBezTo>
                  <a:cubicBezTo>
                    <a:pt x="2615" y="1449"/>
                    <a:pt x="1985" y="2079"/>
                    <a:pt x="1985" y="2804"/>
                  </a:cubicBezTo>
                  <a:cubicBezTo>
                    <a:pt x="1985" y="3182"/>
                    <a:pt x="2142" y="3529"/>
                    <a:pt x="2363" y="3749"/>
                  </a:cubicBezTo>
                  <a:lnTo>
                    <a:pt x="2016" y="4001"/>
                  </a:lnTo>
                  <a:cubicBezTo>
                    <a:pt x="1827" y="4190"/>
                    <a:pt x="1607" y="4442"/>
                    <a:pt x="1512" y="4663"/>
                  </a:cubicBezTo>
                  <a:cubicBezTo>
                    <a:pt x="1040" y="4064"/>
                    <a:pt x="882" y="3434"/>
                    <a:pt x="945" y="2773"/>
                  </a:cubicBezTo>
                  <a:cubicBezTo>
                    <a:pt x="1103" y="1670"/>
                    <a:pt x="2111" y="693"/>
                    <a:pt x="3371" y="693"/>
                  </a:cubicBezTo>
                  <a:close/>
                  <a:moveTo>
                    <a:pt x="3371" y="4159"/>
                  </a:moveTo>
                  <a:cubicBezTo>
                    <a:pt x="4001" y="4159"/>
                    <a:pt x="4505" y="4600"/>
                    <a:pt x="4694" y="5135"/>
                  </a:cubicBezTo>
                  <a:cubicBezTo>
                    <a:pt x="4316" y="5387"/>
                    <a:pt x="3875" y="5545"/>
                    <a:pt x="3371" y="5545"/>
                  </a:cubicBezTo>
                  <a:cubicBezTo>
                    <a:pt x="2898" y="5545"/>
                    <a:pt x="2426" y="5387"/>
                    <a:pt x="2016" y="5135"/>
                  </a:cubicBezTo>
                  <a:cubicBezTo>
                    <a:pt x="2174" y="4537"/>
                    <a:pt x="2741" y="4159"/>
                    <a:pt x="3371" y="4159"/>
                  </a:cubicBezTo>
                  <a:close/>
                  <a:moveTo>
                    <a:pt x="3308" y="0"/>
                  </a:moveTo>
                  <a:cubicBezTo>
                    <a:pt x="1701" y="0"/>
                    <a:pt x="441" y="1229"/>
                    <a:pt x="252" y="2710"/>
                  </a:cubicBezTo>
                  <a:cubicBezTo>
                    <a:pt x="0" y="4600"/>
                    <a:pt x="1512" y="6238"/>
                    <a:pt x="3371" y="6238"/>
                  </a:cubicBezTo>
                  <a:cubicBezTo>
                    <a:pt x="5104" y="6238"/>
                    <a:pt x="6459" y="4820"/>
                    <a:pt x="6459" y="3119"/>
                  </a:cubicBezTo>
                  <a:cubicBezTo>
                    <a:pt x="6459" y="1386"/>
                    <a:pt x="5041" y="0"/>
                    <a:pt x="33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latin typeface="Verdana" panose="020B0604030504040204" pitchFamily="34" charset="0"/>
                <a:ea typeface="Verdana" panose="020B0604030504040204" pitchFamily="34" charset="0"/>
              </a:endParaRPr>
            </a:p>
          </p:txBody>
        </p:sp>
        <p:sp>
          <p:nvSpPr>
            <p:cNvPr id="42" name="Google Shape;12525;p88">
              <a:extLst>
                <a:ext uri="{FF2B5EF4-FFF2-40B4-BE49-F238E27FC236}">
                  <a16:creationId xmlns:a16="http://schemas.microsoft.com/office/drawing/2014/main" id="{2C222524-A0F4-3FB8-D40D-30274ECD49DD}"/>
                </a:ext>
              </a:extLst>
            </p:cNvPr>
            <p:cNvSpPr/>
            <p:nvPr/>
          </p:nvSpPr>
          <p:spPr>
            <a:xfrm>
              <a:off x="1049375" y="2680675"/>
              <a:ext cx="297725" cy="297725"/>
            </a:xfrm>
            <a:custGeom>
              <a:avLst/>
              <a:gdLst/>
              <a:ahLst/>
              <a:cxnLst/>
              <a:rect l="l" t="t" r="r" b="b"/>
              <a:pathLst>
                <a:path w="11909" h="11909" extrusionOk="0">
                  <a:moveTo>
                    <a:pt x="6270" y="1512"/>
                  </a:moveTo>
                  <a:cubicBezTo>
                    <a:pt x="8475" y="1670"/>
                    <a:pt x="10239" y="3434"/>
                    <a:pt x="10397" y="5640"/>
                  </a:cubicBezTo>
                  <a:lnTo>
                    <a:pt x="10082" y="5640"/>
                  </a:lnTo>
                  <a:cubicBezTo>
                    <a:pt x="9893" y="5640"/>
                    <a:pt x="9735" y="5797"/>
                    <a:pt x="9735" y="5986"/>
                  </a:cubicBezTo>
                  <a:cubicBezTo>
                    <a:pt x="9735" y="6207"/>
                    <a:pt x="9893" y="6364"/>
                    <a:pt x="10082" y="6364"/>
                  </a:cubicBezTo>
                  <a:lnTo>
                    <a:pt x="10397" y="6364"/>
                  </a:lnTo>
                  <a:cubicBezTo>
                    <a:pt x="10239" y="8569"/>
                    <a:pt x="8475" y="10334"/>
                    <a:pt x="6270" y="10491"/>
                  </a:cubicBezTo>
                  <a:lnTo>
                    <a:pt x="6270" y="10176"/>
                  </a:lnTo>
                  <a:cubicBezTo>
                    <a:pt x="6270" y="9987"/>
                    <a:pt x="6112" y="9830"/>
                    <a:pt x="5923" y="9830"/>
                  </a:cubicBezTo>
                  <a:cubicBezTo>
                    <a:pt x="5703" y="9830"/>
                    <a:pt x="5545" y="9987"/>
                    <a:pt x="5545" y="10176"/>
                  </a:cubicBezTo>
                  <a:lnTo>
                    <a:pt x="5545" y="10491"/>
                  </a:lnTo>
                  <a:cubicBezTo>
                    <a:pt x="3340" y="10334"/>
                    <a:pt x="1575" y="8569"/>
                    <a:pt x="1418" y="6364"/>
                  </a:cubicBezTo>
                  <a:lnTo>
                    <a:pt x="1733" y="6364"/>
                  </a:lnTo>
                  <a:cubicBezTo>
                    <a:pt x="1922" y="6364"/>
                    <a:pt x="2079" y="6207"/>
                    <a:pt x="2079" y="5986"/>
                  </a:cubicBezTo>
                  <a:cubicBezTo>
                    <a:pt x="2142" y="5797"/>
                    <a:pt x="1985" y="5640"/>
                    <a:pt x="1764" y="5640"/>
                  </a:cubicBezTo>
                  <a:lnTo>
                    <a:pt x="1418" y="5640"/>
                  </a:lnTo>
                  <a:cubicBezTo>
                    <a:pt x="1575" y="3434"/>
                    <a:pt x="3340" y="1670"/>
                    <a:pt x="5545" y="1512"/>
                  </a:cubicBezTo>
                  <a:lnTo>
                    <a:pt x="5545" y="1827"/>
                  </a:lnTo>
                  <a:cubicBezTo>
                    <a:pt x="5545" y="2016"/>
                    <a:pt x="5703" y="2174"/>
                    <a:pt x="5923" y="2174"/>
                  </a:cubicBezTo>
                  <a:cubicBezTo>
                    <a:pt x="6112" y="2174"/>
                    <a:pt x="6270" y="2016"/>
                    <a:pt x="6270" y="1827"/>
                  </a:cubicBezTo>
                  <a:lnTo>
                    <a:pt x="6270" y="1512"/>
                  </a:lnTo>
                  <a:close/>
                  <a:moveTo>
                    <a:pt x="5955" y="0"/>
                  </a:moveTo>
                  <a:cubicBezTo>
                    <a:pt x="5766" y="0"/>
                    <a:pt x="5608" y="158"/>
                    <a:pt x="5608" y="347"/>
                  </a:cubicBezTo>
                  <a:lnTo>
                    <a:pt x="5608" y="756"/>
                  </a:lnTo>
                  <a:cubicBezTo>
                    <a:pt x="2993" y="914"/>
                    <a:pt x="914" y="2993"/>
                    <a:pt x="756" y="5608"/>
                  </a:cubicBezTo>
                  <a:lnTo>
                    <a:pt x="347" y="5608"/>
                  </a:lnTo>
                  <a:cubicBezTo>
                    <a:pt x="158" y="5608"/>
                    <a:pt x="0" y="5766"/>
                    <a:pt x="0" y="5955"/>
                  </a:cubicBezTo>
                  <a:cubicBezTo>
                    <a:pt x="0" y="6144"/>
                    <a:pt x="158" y="6301"/>
                    <a:pt x="347" y="6301"/>
                  </a:cubicBezTo>
                  <a:lnTo>
                    <a:pt x="756" y="6301"/>
                  </a:lnTo>
                  <a:cubicBezTo>
                    <a:pt x="914" y="8916"/>
                    <a:pt x="2993" y="10995"/>
                    <a:pt x="5608" y="11153"/>
                  </a:cubicBezTo>
                  <a:lnTo>
                    <a:pt x="5608" y="11562"/>
                  </a:lnTo>
                  <a:cubicBezTo>
                    <a:pt x="5608" y="11751"/>
                    <a:pt x="5766" y="11909"/>
                    <a:pt x="5955" y="11909"/>
                  </a:cubicBezTo>
                  <a:cubicBezTo>
                    <a:pt x="6144" y="11909"/>
                    <a:pt x="6301" y="11751"/>
                    <a:pt x="6301" y="11562"/>
                  </a:cubicBezTo>
                  <a:lnTo>
                    <a:pt x="6301" y="11153"/>
                  </a:lnTo>
                  <a:cubicBezTo>
                    <a:pt x="8916" y="10995"/>
                    <a:pt x="10995" y="8916"/>
                    <a:pt x="11153" y="6301"/>
                  </a:cubicBezTo>
                  <a:lnTo>
                    <a:pt x="11531" y="6301"/>
                  </a:lnTo>
                  <a:cubicBezTo>
                    <a:pt x="11751" y="6301"/>
                    <a:pt x="11909" y="6144"/>
                    <a:pt x="11909" y="5955"/>
                  </a:cubicBezTo>
                  <a:cubicBezTo>
                    <a:pt x="11909" y="5766"/>
                    <a:pt x="11751" y="5608"/>
                    <a:pt x="11531" y="5608"/>
                  </a:cubicBezTo>
                  <a:lnTo>
                    <a:pt x="11153" y="5608"/>
                  </a:lnTo>
                  <a:cubicBezTo>
                    <a:pt x="10995" y="2993"/>
                    <a:pt x="8916" y="914"/>
                    <a:pt x="6301" y="756"/>
                  </a:cubicBez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latin typeface="Verdana" panose="020B0604030504040204" pitchFamily="34" charset="0"/>
                <a:ea typeface="Verdana" panose="020B0604030504040204" pitchFamily="34" charset="0"/>
              </a:endParaRPr>
            </a:p>
          </p:txBody>
        </p:sp>
      </p:grpSp>
      <p:graphicFrame>
        <p:nvGraphicFramePr>
          <p:cNvPr id="11" name="Tabla 10">
            <a:extLst>
              <a:ext uri="{FF2B5EF4-FFF2-40B4-BE49-F238E27FC236}">
                <a16:creationId xmlns:a16="http://schemas.microsoft.com/office/drawing/2014/main" id="{8429F54A-DEAC-9A46-8F23-0F8E5CD018BB}"/>
              </a:ext>
            </a:extLst>
          </p:cNvPr>
          <p:cNvGraphicFramePr>
            <a:graphicFrameLocks noGrp="1"/>
          </p:cNvGraphicFramePr>
          <p:nvPr>
            <p:extLst>
              <p:ext uri="{D42A27DB-BD31-4B8C-83A1-F6EECF244321}">
                <p14:modId xmlns:p14="http://schemas.microsoft.com/office/powerpoint/2010/main" val="1818561278"/>
              </p:ext>
            </p:extLst>
          </p:nvPr>
        </p:nvGraphicFramePr>
        <p:xfrm>
          <a:off x="5932278" y="2771366"/>
          <a:ext cx="5528862" cy="1246320"/>
        </p:xfrm>
        <a:graphic>
          <a:graphicData uri="http://schemas.openxmlformats.org/drawingml/2006/table">
            <a:tbl>
              <a:tblPr firstRow="1" bandRow="1">
                <a:tableStyleId>{5C22544A-7EE6-4342-B048-85BDC9FD1C3A}</a:tableStyleId>
              </a:tblPr>
              <a:tblGrid>
                <a:gridCol w="1387134">
                  <a:extLst>
                    <a:ext uri="{9D8B030D-6E8A-4147-A177-3AD203B41FA5}">
                      <a16:colId xmlns:a16="http://schemas.microsoft.com/office/drawing/2014/main" val="1580948266"/>
                    </a:ext>
                  </a:extLst>
                </a:gridCol>
                <a:gridCol w="1035432">
                  <a:extLst>
                    <a:ext uri="{9D8B030D-6E8A-4147-A177-3AD203B41FA5}">
                      <a16:colId xmlns:a16="http://schemas.microsoft.com/office/drawing/2014/main" val="1627460541"/>
                    </a:ext>
                  </a:extLst>
                </a:gridCol>
                <a:gridCol w="1035432">
                  <a:extLst>
                    <a:ext uri="{9D8B030D-6E8A-4147-A177-3AD203B41FA5}">
                      <a16:colId xmlns:a16="http://schemas.microsoft.com/office/drawing/2014/main" val="221182647"/>
                    </a:ext>
                  </a:extLst>
                </a:gridCol>
                <a:gridCol w="1035432">
                  <a:extLst>
                    <a:ext uri="{9D8B030D-6E8A-4147-A177-3AD203B41FA5}">
                      <a16:colId xmlns:a16="http://schemas.microsoft.com/office/drawing/2014/main" val="3675405040"/>
                    </a:ext>
                  </a:extLst>
                </a:gridCol>
                <a:gridCol w="1035432">
                  <a:extLst>
                    <a:ext uri="{9D8B030D-6E8A-4147-A177-3AD203B41FA5}">
                      <a16:colId xmlns:a16="http://schemas.microsoft.com/office/drawing/2014/main" val="2933983804"/>
                    </a:ext>
                  </a:extLst>
                </a:gridCol>
              </a:tblGrid>
              <a:tr h="244391">
                <a:tc>
                  <a:txBody>
                    <a:bodyPr/>
                    <a:lstStyle/>
                    <a:p>
                      <a:endParaRPr lang="es-CO" sz="1200" noProof="0" dirty="0">
                        <a:latin typeface="Verdana" panose="020B0604030504040204" pitchFamily="34" charset="0"/>
                        <a:ea typeface="Verdana" panose="020B0604030504040204" pitchFamily="34" charset="0"/>
                      </a:endParaRPr>
                    </a:p>
                  </a:txBody>
                  <a:tcP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2023</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2024</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2025</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2026 T2</a:t>
                      </a:r>
                    </a:p>
                  </a:txBody>
                  <a:tcP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1008215"/>
                  </a:ext>
                </a:extLst>
              </a:tr>
              <a:tr h="324000">
                <a:tc>
                  <a:txBody>
                    <a:bodyPr/>
                    <a:lstStyle/>
                    <a:p>
                      <a:pPr algn="ctr"/>
                      <a:r>
                        <a:rPr lang="es-CO" sz="1200" b="1" noProof="0" dirty="0">
                          <a:latin typeface="Verdana" panose="020B0604030504040204" pitchFamily="34" charset="0"/>
                          <a:ea typeface="Verdana" panose="020B0604030504040204" pitchFamily="34" charset="0"/>
                        </a:rPr>
                        <a:t>Meta</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0 %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95 %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100 %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08720418"/>
                  </a:ext>
                </a:extLst>
              </a:tr>
              <a:tr h="324000">
                <a:tc>
                  <a:txBody>
                    <a:bodyPr/>
                    <a:lstStyle/>
                    <a:p>
                      <a:pPr algn="ctr"/>
                      <a:r>
                        <a:rPr lang="es-CO" sz="1200" b="1" noProof="0" dirty="0">
                          <a:latin typeface="Verdana" panose="020B0604030504040204" pitchFamily="34" charset="0"/>
                          <a:ea typeface="Verdana" panose="020B0604030504040204" pitchFamily="34" charset="0"/>
                        </a:rPr>
                        <a:t>Ejecución</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N/A</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89 %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84,31 %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es-CO" sz="1200" kern="1200" noProof="0" dirty="0">
                          <a:solidFill>
                            <a:sysClr val="windowText" lastClr="000000"/>
                          </a:solidFill>
                          <a:latin typeface="Verdana" panose="020B0604030504040204" pitchFamily="34" charset="0"/>
                          <a:ea typeface="Verdana" panose="020B0604030504040204" pitchFamily="34" charset="0"/>
                          <a:cs typeface="+mn-cs"/>
                        </a:rPr>
                        <a:t>88,53 %</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9386335"/>
                  </a:ext>
                </a:extLst>
              </a:tr>
              <a:tr h="324000">
                <a:tc>
                  <a:txBody>
                    <a:bodyPr/>
                    <a:lstStyle/>
                    <a:p>
                      <a:pPr algn="ctr"/>
                      <a:r>
                        <a:rPr lang="es-CO" sz="1200" b="1" noProof="0" dirty="0">
                          <a:latin typeface="Verdana" panose="020B0604030504040204" pitchFamily="34" charset="0"/>
                          <a:ea typeface="Verdana" panose="020B0604030504040204" pitchFamily="34" charset="0"/>
                        </a:rPr>
                        <a:t>Cumplimiento</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N/A</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93,68 %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84,31 %</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1200" noProof="0" dirty="0">
                          <a:solidFill>
                            <a:srgbClr val="2CA095"/>
                          </a:solidFill>
                          <a:latin typeface="Verdana" panose="020B0604030504040204" pitchFamily="34" charset="0"/>
                          <a:ea typeface="Verdana" panose="020B0604030504040204" pitchFamily="34" charset="0"/>
                          <a:cs typeface="+mn-cs"/>
                        </a:rPr>
                        <a:t>88,53 %</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5900239"/>
                  </a:ext>
                </a:extLst>
              </a:tr>
            </a:tbl>
          </a:graphicData>
        </a:graphic>
      </p:graphicFrame>
      <p:sp>
        <p:nvSpPr>
          <p:cNvPr id="12" name="CuadroTexto 11">
            <a:extLst>
              <a:ext uri="{FF2B5EF4-FFF2-40B4-BE49-F238E27FC236}">
                <a16:creationId xmlns:a16="http://schemas.microsoft.com/office/drawing/2014/main" id="{FF48BD91-BC50-3C10-42F7-B4942335708D}"/>
              </a:ext>
            </a:extLst>
          </p:cNvPr>
          <p:cNvSpPr txBox="1"/>
          <p:nvPr/>
        </p:nvSpPr>
        <p:spPr>
          <a:xfrm>
            <a:off x="2361346" y="2719067"/>
            <a:ext cx="3084216" cy="1661993"/>
          </a:xfrm>
          <a:prstGeom prst="rect">
            <a:avLst/>
          </a:prstGeom>
          <a:noFill/>
        </p:spPr>
        <p:txBody>
          <a:bodyPr wrap="square">
            <a:spAutoFit/>
          </a:bodyPr>
          <a:lstStyle/>
          <a:p>
            <a:pPr algn="ctr">
              <a:defRPr/>
            </a:pPr>
            <a:r>
              <a:rPr lang="es-CO" b="1" noProof="0" dirty="0">
                <a:solidFill>
                  <a:schemeClr val="accent1">
                    <a:lumMod val="75000"/>
                  </a:schemeClr>
                </a:solidFill>
                <a:latin typeface="Verdana" panose="020B0604030504040204" pitchFamily="34" charset="0"/>
                <a:ea typeface="Verdana" panose="020B0604030504040204" pitchFamily="34" charset="0"/>
              </a:rPr>
              <a:t>Indicador PES 111</a:t>
            </a:r>
          </a:p>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 </a:t>
            </a:r>
          </a:p>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Porcentaje de fórmulas de medicamentos Plan de Beneficios en Salud dispensadas de manera completa por el Gestor Farmacéutico (GF)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cxnSp>
        <p:nvCxnSpPr>
          <p:cNvPr id="7" name="Conector recto 6">
            <a:extLst>
              <a:ext uri="{FF2B5EF4-FFF2-40B4-BE49-F238E27FC236}">
                <a16:creationId xmlns:a16="http://schemas.microsoft.com/office/drawing/2014/main" id="{B8F37641-3994-5E2E-FB91-E98D05D6A129}"/>
              </a:ext>
            </a:extLst>
          </p:cNvPr>
          <p:cNvCxnSpPr>
            <a:cxnSpLocks/>
          </p:cNvCxnSpPr>
          <p:nvPr/>
        </p:nvCxnSpPr>
        <p:spPr>
          <a:xfrm>
            <a:off x="2280287" y="2501062"/>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D8F07AD7-B025-41B1-B683-951B1D8D6DB3}"/>
              </a:ext>
            </a:extLst>
          </p:cNvPr>
          <p:cNvSpPr txBox="1"/>
          <p:nvPr/>
        </p:nvSpPr>
        <p:spPr>
          <a:xfrm>
            <a:off x="262316" y="4302455"/>
            <a:ext cx="11722351" cy="2492990"/>
          </a:xfrm>
          <a:prstGeom prst="rect">
            <a:avLst/>
          </a:prstGeom>
          <a:noFill/>
          <a:ln>
            <a:solidFill>
              <a:srgbClr val="2CA095"/>
            </a:solidFill>
            <a:prstDash val="dash"/>
          </a:ln>
        </p:spPr>
        <p:txBody>
          <a:bodyPr wrap="square">
            <a:spAutoFit/>
          </a:bodyPr>
          <a:lstStyle/>
          <a:p>
            <a:pPr algn="l"/>
            <a:r>
              <a:rPr lang="es-CO" sz="12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algn="l"/>
            <a:endParaRPr lang="es-CO" sz="1200" b="1" noProof="0" dirty="0">
              <a:solidFill>
                <a:srgbClr val="0B5394"/>
              </a:solidFill>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Se presentó un resultado de 88,5%, correspondiente a la entrega completa de 32.876.324 fórmulas de un total de 37.136.014 fórmulas solicitadas durante el período evaluado. Este resultado representa un cumplimiento del </a:t>
            </a:r>
            <a:r>
              <a:rPr lang="es-CO" sz="1100" b="1" noProof="0" dirty="0">
                <a:latin typeface="Verdana" panose="020B0604030504040204" pitchFamily="34" charset="0"/>
                <a:ea typeface="Verdana" panose="020B0604030504040204" pitchFamily="34" charset="0"/>
              </a:rPr>
              <a:t>88,5%, </a:t>
            </a:r>
            <a:r>
              <a:rPr lang="es-CO" sz="1100" noProof="0" dirty="0">
                <a:latin typeface="Verdana" panose="020B0604030504040204" pitchFamily="34" charset="0"/>
                <a:ea typeface="Verdana" panose="020B0604030504040204" pitchFamily="34" charset="0"/>
              </a:rPr>
              <a:t>permitiendo evidenciar un nivel favorable de gestión frente a las solicitudes recibidas durante el periodo.</a:t>
            </a:r>
          </a:p>
          <a:p>
            <a:pPr marL="285750" indent="-285750" algn="l">
              <a:buClr>
                <a:srgbClr val="004E9A"/>
              </a:buClr>
              <a:buSzPct val="120000"/>
              <a:buFont typeface="Wingdings" panose="05000000000000000000" pitchFamily="2" charset="2"/>
              <a:buChar char="Ø"/>
            </a:pPr>
            <a:endParaRPr lang="es-CO" sz="1100" noProof="0" dirty="0">
              <a:latin typeface="Verdana" panose="020B0604030504040204" pitchFamily="34" charset="0"/>
              <a:ea typeface="Verdana" panose="020B0604030504040204" pitchFamily="34" charset="0"/>
            </a:endParaRPr>
          </a:p>
          <a:p>
            <a:pPr algn="l">
              <a:buClr>
                <a:srgbClr val="004E9A"/>
              </a:buClr>
              <a:buSzPct val="120000"/>
            </a:pPr>
            <a:r>
              <a:rPr lang="es-CO" sz="1100" b="1" noProof="0" dirty="0">
                <a:latin typeface="Verdana" panose="020B0604030504040204" pitchFamily="34" charset="0"/>
                <a:ea typeface="Verdana" panose="020B0604030504040204" pitchFamily="34" charset="0"/>
              </a:rPr>
              <a:t>En el segundo trimestre se realizaron 57 acciones de IV a 25 GF, clasificadas de la siguiente manera : </a:t>
            </a:r>
          </a:p>
          <a:p>
            <a:pPr marL="285750" indent="-285750" algn="l">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4 auditoria: Medic </a:t>
            </a:r>
            <a:r>
              <a:rPr lang="es-CO" sz="1100" noProof="0" dirty="0" err="1">
                <a:latin typeface="Verdana" panose="020B0604030504040204" pitchFamily="34" charset="0"/>
                <a:ea typeface="Verdana" panose="020B0604030504040204" pitchFamily="34" charset="0"/>
              </a:rPr>
              <a:t>colombia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Medivalle</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Genhospi</a:t>
            </a:r>
            <a:r>
              <a:rPr lang="es-CO" sz="1100" noProof="0" dirty="0">
                <a:latin typeface="Verdana" panose="020B0604030504040204" pitchFamily="34" charset="0"/>
                <a:ea typeface="Verdana" panose="020B0604030504040204" pitchFamily="34" charset="0"/>
              </a:rPr>
              <a:t> , </a:t>
            </a:r>
            <a:r>
              <a:rPr lang="es-CO" sz="1100" noProof="0" dirty="0" err="1">
                <a:latin typeface="Verdana" panose="020B0604030504040204" pitchFamily="34" charset="0"/>
                <a:ea typeface="Verdana" panose="020B0604030504040204" pitchFamily="34" charset="0"/>
              </a:rPr>
              <a:t>Dropopular</a:t>
            </a:r>
            <a:r>
              <a:rPr lang="es-CO" sz="1100" noProof="0" dirty="0">
                <a:latin typeface="Verdana" panose="020B0604030504040204" pitchFamily="34" charset="0"/>
                <a:ea typeface="Verdana" panose="020B0604030504040204" pitchFamily="34" charset="0"/>
              </a:rPr>
              <a:t> .</a:t>
            </a:r>
          </a:p>
          <a:p>
            <a:pPr marL="285750" indent="-285750" algn="l">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33 mesas de IV: </a:t>
            </a:r>
            <a:r>
              <a:rPr lang="es-CO" sz="1100" noProof="0" dirty="0" err="1">
                <a:latin typeface="Verdana" panose="020B0604030504040204" pitchFamily="34" charset="0"/>
                <a:ea typeface="Verdana" panose="020B0604030504040204" pitchFamily="34" charset="0"/>
              </a:rPr>
              <a:t>Disfarma</a:t>
            </a:r>
            <a:r>
              <a:rPr lang="es-CO" sz="1100" noProof="0" dirty="0">
                <a:latin typeface="Verdana" panose="020B0604030504040204" pitchFamily="34" charset="0"/>
                <a:ea typeface="Verdana" panose="020B0604030504040204" pitchFamily="34" charset="0"/>
              </a:rPr>
              <a:t> GC </a:t>
            </a:r>
            <a:r>
              <a:rPr lang="es-CO" sz="1100" noProof="0" dirty="0" err="1">
                <a:latin typeface="Verdana" panose="020B0604030504040204" pitchFamily="34" charset="0"/>
                <a:ea typeface="Verdana" panose="020B0604030504040204" pitchFamily="34" charset="0"/>
              </a:rPr>
              <a:t>Sas</a:t>
            </a:r>
            <a:r>
              <a:rPr lang="es-CO" sz="1100" noProof="0" dirty="0">
                <a:latin typeface="Verdana" panose="020B0604030504040204" pitchFamily="34" charset="0"/>
                <a:ea typeface="Verdana" panose="020B0604030504040204" pitchFamily="34" charset="0"/>
              </a:rPr>
              <a:t>, Caja De </a:t>
            </a:r>
            <a:r>
              <a:rPr lang="es-CO" sz="1100" noProof="0" dirty="0" err="1">
                <a:latin typeface="Verdana" panose="020B0604030504040204" pitchFamily="34" charset="0"/>
                <a:ea typeface="Verdana" panose="020B0604030504040204" pitchFamily="34" charset="0"/>
              </a:rPr>
              <a:t>Compensacion</a:t>
            </a:r>
            <a:r>
              <a:rPr lang="es-CO" sz="1100" noProof="0" dirty="0">
                <a:latin typeface="Verdana" panose="020B0604030504040204" pitchFamily="34" charset="0"/>
                <a:ea typeface="Verdana" panose="020B0604030504040204" pitchFamily="34" charset="0"/>
              </a:rPr>
              <a:t> Familiar </a:t>
            </a:r>
            <a:r>
              <a:rPr lang="es-CO" sz="1100" noProof="0" dirty="0" err="1">
                <a:latin typeface="Verdana" panose="020B0604030504040204" pitchFamily="34" charset="0"/>
                <a:ea typeface="Verdana" panose="020B0604030504040204" pitchFamily="34" charset="0"/>
              </a:rPr>
              <a:t>Cafam,Offimedicas,Audifarma</a:t>
            </a:r>
            <a:r>
              <a:rPr lang="es-CO" sz="1100" noProof="0" dirty="0">
                <a:latin typeface="Verdana" panose="020B0604030504040204" pitchFamily="34" charset="0"/>
                <a:ea typeface="Verdana" panose="020B0604030504040204" pitchFamily="34" charset="0"/>
              </a:rPr>
              <a:t> S.A., </a:t>
            </a:r>
            <a:r>
              <a:rPr lang="es-CO" sz="1100" noProof="0" dirty="0" err="1">
                <a:latin typeface="Verdana" panose="020B0604030504040204" pitchFamily="34" charset="0"/>
                <a:ea typeface="Verdana" panose="020B0604030504040204" pitchFamily="34" charset="0"/>
              </a:rPr>
              <a:t>Droguerias</a:t>
            </a:r>
            <a:r>
              <a:rPr lang="es-CO" sz="1100" noProof="0" dirty="0">
                <a:latin typeface="Verdana" panose="020B0604030504040204" pitchFamily="34" charset="0"/>
                <a:ea typeface="Verdana" panose="020B0604030504040204" pitchFamily="34" charset="0"/>
              </a:rPr>
              <a:t> Y Farmacias Cruz Verde </a:t>
            </a:r>
            <a:r>
              <a:rPr lang="es-CO" sz="1100" noProof="0" dirty="0" err="1">
                <a:latin typeface="Verdana" panose="020B0604030504040204" pitchFamily="34" charset="0"/>
                <a:ea typeface="Verdana" panose="020B0604030504040204" pitchFamily="34" charset="0"/>
              </a:rPr>
              <a:t>S.A.S,Mennar</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S.A.S.Logifarma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Sas,Duana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Cia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Ltda,Neuromedicas,Supertiendas</a:t>
            </a:r>
            <a:r>
              <a:rPr lang="es-CO" sz="1100" noProof="0" dirty="0">
                <a:latin typeface="Verdana" panose="020B0604030504040204" pitchFamily="34" charset="0"/>
                <a:ea typeface="Verdana" panose="020B0604030504040204" pitchFamily="34" charset="0"/>
              </a:rPr>
              <a:t> Y Droguerías </a:t>
            </a:r>
            <a:r>
              <a:rPr lang="es-CO" sz="1100" noProof="0" dirty="0" err="1">
                <a:latin typeface="Verdana" panose="020B0604030504040204" pitchFamily="34" charset="0"/>
                <a:ea typeface="Verdana" panose="020B0604030504040204" pitchFamily="34" charset="0"/>
              </a:rPr>
              <a:t>Olimpica</a:t>
            </a:r>
            <a:r>
              <a:rPr lang="es-CO" sz="1100" noProof="0" dirty="0">
                <a:latin typeface="Verdana" panose="020B0604030504040204" pitchFamily="34" charset="0"/>
                <a:ea typeface="Verdana" panose="020B0604030504040204" pitchFamily="34" charset="0"/>
              </a:rPr>
              <a:t> S.A.,</a:t>
            </a:r>
            <a:r>
              <a:rPr lang="es-CO" sz="1100" noProof="0" dirty="0" err="1">
                <a:latin typeface="Verdana" panose="020B0604030504040204" pitchFamily="34" charset="0"/>
                <a:ea typeface="Verdana" panose="020B0604030504040204" pitchFamily="34" charset="0"/>
              </a:rPr>
              <a:t>Medisfarma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S.A.S.,Caja</a:t>
            </a:r>
            <a:r>
              <a:rPr lang="es-CO" sz="1100" noProof="0" dirty="0">
                <a:latin typeface="Verdana" panose="020B0604030504040204" pitchFamily="34" charset="0"/>
                <a:ea typeface="Verdana" panose="020B0604030504040204" pitchFamily="34" charset="0"/>
              </a:rPr>
              <a:t> Colombiana De Subsidio Familiar – </a:t>
            </a:r>
            <a:r>
              <a:rPr lang="es-CO" sz="1100" noProof="0" dirty="0" err="1">
                <a:latin typeface="Verdana" panose="020B0604030504040204" pitchFamily="34" charset="0"/>
                <a:ea typeface="Verdana" panose="020B0604030504040204" pitchFamily="34" charset="0"/>
              </a:rPr>
              <a:t>Colsubsidio,Ramedicas</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Sas,Systemed</a:t>
            </a:r>
            <a:r>
              <a:rPr lang="es-CO" sz="1100" noProof="0" dirty="0">
                <a:latin typeface="Verdana" panose="020B0604030504040204" pitchFamily="34" charset="0"/>
                <a:ea typeface="Verdana" panose="020B0604030504040204" pitchFamily="34" charset="0"/>
              </a:rPr>
              <a:t> Farma.</a:t>
            </a:r>
          </a:p>
          <a:p>
            <a:pPr marL="285750" indent="-285750" algn="l">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20 VR verificaciones </a:t>
            </a:r>
            <a:r>
              <a:rPr lang="es-CO" sz="1100" noProof="0" dirty="0" err="1">
                <a:latin typeface="Verdana" panose="020B0604030504040204" pitchFamily="34" charset="0"/>
                <a:ea typeface="Verdana" panose="020B0604030504040204" pitchFamily="34" charset="0"/>
              </a:rPr>
              <a:t>rapidas</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Disfarma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Gc</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a:t>
            </a:r>
            <a:r>
              <a:rPr lang="es-CO" sz="1100" noProof="0" dirty="0">
                <a:latin typeface="Verdana" panose="020B0604030504040204" pitchFamily="34" charset="0"/>
                <a:ea typeface="Verdana" panose="020B0604030504040204" pitchFamily="34" charset="0"/>
              </a:rPr>
              <a:t>,  Caja De </a:t>
            </a:r>
            <a:r>
              <a:rPr lang="es-CO" sz="1100" noProof="0" dirty="0" err="1">
                <a:latin typeface="Verdana" panose="020B0604030504040204" pitchFamily="34" charset="0"/>
                <a:ea typeface="Verdana" panose="020B0604030504040204" pitchFamily="34" charset="0"/>
              </a:rPr>
              <a:t>Compensacion</a:t>
            </a:r>
            <a:r>
              <a:rPr lang="es-CO" sz="1100" noProof="0" dirty="0">
                <a:latin typeface="Verdana" panose="020B0604030504040204" pitchFamily="34" charset="0"/>
                <a:ea typeface="Verdana" panose="020B0604030504040204" pitchFamily="34" charset="0"/>
              </a:rPr>
              <a:t> Familiar </a:t>
            </a:r>
            <a:r>
              <a:rPr lang="es-CO" sz="1100" noProof="0" dirty="0" err="1">
                <a:latin typeface="Verdana" panose="020B0604030504040204" pitchFamily="34" charset="0"/>
                <a:ea typeface="Verdana" panose="020B0604030504040204" pitchFamily="34" charset="0"/>
              </a:rPr>
              <a:t>Cafam,Offimedicas,Audifarma,Discolmets</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Sas,Duana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Cia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Ltda</a:t>
            </a:r>
            <a:r>
              <a:rPr lang="es-CO" sz="1100" noProof="0" dirty="0">
                <a:latin typeface="Verdana" panose="020B0604030504040204" pitchFamily="34" charset="0"/>
                <a:ea typeface="Verdana" panose="020B0604030504040204" pitchFamily="34" charset="0"/>
              </a:rPr>
              <a:t>, PRO-</a:t>
            </a:r>
            <a:r>
              <a:rPr lang="es-CO" sz="1100" noProof="0" dirty="0" err="1">
                <a:latin typeface="Verdana" panose="020B0604030504040204" pitchFamily="34" charset="0"/>
                <a:ea typeface="Verdana" panose="020B0604030504040204" pitchFamily="34" charset="0"/>
              </a:rPr>
              <a:t>H,Neuromedicas,Supertiendas</a:t>
            </a:r>
            <a:r>
              <a:rPr lang="es-CO" sz="1100" noProof="0" dirty="0">
                <a:latin typeface="Verdana" panose="020B0604030504040204" pitchFamily="34" charset="0"/>
                <a:ea typeface="Verdana" panose="020B0604030504040204" pitchFamily="34" charset="0"/>
              </a:rPr>
              <a:t> Y Droguerías </a:t>
            </a:r>
            <a:r>
              <a:rPr lang="es-CO" sz="1100" noProof="0" dirty="0" err="1">
                <a:latin typeface="Verdana" panose="020B0604030504040204" pitchFamily="34" charset="0"/>
                <a:ea typeface="Verdana" panose="020B0604030504040204" pitchFamily="34" charset="0"/>
              </a:rPr>
              <a:t>Olimpica</a:t>
            </a:r>
            <a:r>
              <a:rPr lang="es-CO" sz="1100" noProof="0" dirty="0">
                <a:latin typeface="Verdana" panose="020B0604030504040204" pitchFamily="34" charset="0"/>
                <a:ea typeface="Verdana" panose="020B0604030504040204" pitchFamily="34" charset="0"/>
              </a:rPr>
              <a:t> S.A.,</a:t>
            </a:r>
            <a:r>
              <a:rPr lang="es-CO" sz="1100" noProof="0" dirty="0" err="1">
                <a:latin typeface="Verdana" panose="020B0604030504040204" pitchFamily="34" charset="0"/>
                <a:ea typeface="Verdana" panose="020B0604030504040204" pitchFamily="34" charset="0"/>
              </a:rPr>
              <a:t>Medisfarma</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S.A.S.,Distribuciones</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Viamedical</a:t>
            </a:r>
            <a:r>
              <a:rPr lang="es-CO" sz="1100" noProof="0" dirty="0">
                <a:latin typeface="Verdana" panose="020B0604030504040204" pitchFamily="34" charset="0"/>
                <a:ea typeface="Verdana" panose="020B0604030504040204" pitchFamily="34" charset="0"/>
              </a:rPr>
              <a:t> De La Costa </a:t>
            </a:r>
            <a:r>
              <a:rPr lang="es-CO" sz="1100" noProof="0" dirty="0" err="1">
                <a:latin typeface="Verdana" panose="020B0604030504040204" pitchFamily="34" charset="0"/>
                <a:ea typeface="Verdana" panose="020B0604030504040204" pitchFamily="34" charset="0"/>
              </a:rPr>
              <a:t>S.A.S,Cooperativa</a:t>
            </a:r>
            <a:r>
              <a:rPr lang="es-CO" sz="1100" noProof="0" dirty="0">
                <a:latin typeface="Verdana" panose="020B0604030504040204" pitchFamily="34" charset="0"/>
                <a:ea typeface="Verdana" panose="020B0604030504040204" pitchFamily="34" charset="0"/>
              </a:rPr>
              <a:t> De Hospitales De Antioquia - </a:t>
            </a:r>
            <a:r>
              <a:rPr lang="es-CO" sz="1100" noProof="0" dirty="0" err="1">
                <a:latin typeface="Verdana" panose="020B0604030504040204" pitchFamily="34" charset="0"/>
                <a:ea typeface="Verdana" panose="020B0604030504040204" pitchFamily="34" charset="0"/>
              </a:rPr>
              <a:t>Cohan,Eticos</a:t>
            </a:r>
            <a:r>
              <a:rPr lang="es-CO" sz="1100" noProof="0" dirty="0">
                <a:latin typeface="Verdana" panose="020B0604030504040204" pitchFamily="34" charset="0"/>
                <a:ea typeface="Verdana" panose="020B0604030504040204" pitchFamily="34" charset="0"/>
              </a:rPr>
              <a:t> </a:t>
            </a:r>
            <a:r>
              <a:rPr lang="es-CO" sz="1100" noProof="0" dirty="0" err="1">
                <a:latin typeface="Verdana" panose="020B0604030504040204" pitchFamily="34" charset="0"/>
                <a:ea typeface="Verdana" panose="020B0604030504040204" pitchFamily="34" charset="0"/>
              </a:rPr>
              <a:t>S.A.S,Eve</a:t>
            </a:r>
            <a:r>
              <a:rPr lang="es-CO" sz="1100" noProof="0" dirty="0">
                <a:latin typeface="Verdana" panose="020B0604030504040204" pitchFamily="34" charset="0"/>
                <a:ea typeface="Verdana" panose="020B0604030504040204" pitchFamily="34" charset="0"/>
              </a:rPr>
              <a:t> Distribuciones S.A.S.</a:t>
            </a:r>
          </a:p>
        </p:txBody>
      </p:sp>
      <p:cxnSp>
        <p:nvCxnSpPr>
          <p:cNvPr id="16" name="Conector recto 15">
            <a:extLst>
              <a:ext uri="{FF2B5EF4-FFF2-40B4-BE49-F238E27FC236}">
                <a16:creationId xmlns:a16="http://schemas.microsoft.com/office/drawing/2014/main" id="{92A147B0-7010-6116-1900-B068D5A726D7}"/>
              </a:ext>
            </a:extLst>
          </p:cNvPr>
          <p:cNvCxnSpPr>
            <a:cxnSpLocks/>
          </p:cNvCxnSpPr>
          <p:nvPr/>
        </p:nvCxnSpPr>
        <p:spPr>
          <a:xfrm>
            <a:off x="5642643" y="2478148"/>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28FA2840-E152-6DD6-AAD3-841FBB426FB3}"/>
              </a:ext>
            </a:extLst>
          </p:cNvPr>
          <p:cNvSpPr txBox="1"/>
          <p:nvPr/>
        </p:nvSpPr>
        <p:spPr>
          <a:xfrm>
            <a:off x="3035758" y="2293066"/>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id="{064E5464-8B0E-9A24-7FF9-229B80EE740E}"/>
              </a:ext>
            </a:extLst>
          </p:cNvPr>
          <p:cNvSpPr txBox="1"/>
          <p:nvPr/>
        </p:nvSpPr>
        <p:spPr>
          <a:xfrm>
            <a:off x="7550162" y="2295374"/>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sp>
        <p:nvSpPr>
          <p:cNvPr id="6" name="CuadroTexto 5">
            <a:extLst>
              <a:ext uri="{FF2B5EF4-FFF2-40B4-BE49-F238E27FC236}">
                <a16:creationId xmlns:a16="http://schemas.microsoft.com/office/drawing/2014/main" id="{EBF72FFF-F45E-838A-34E3-1CB5BACBAD19}"/>
              </a:ext>
            </a:extLst>
          </p:cNvPr>
          <p:cNvSpPr txBox="1"/>
          <p:nvPr/>
        </p:nvSpPr>
        <p:spPr>
          <a:xfrm>
            <a:off x="1159491" y="191860"/>
            <a:ext cx="8238737" cy="954107"/>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Indicador del Plan Estratégico Sectorial - PND </a:t>
            </a:r>
          </a:p>
        </p:txBody>
      </p:sp>
      <p:sp>
        <p:nvSpPr>
          <p:cNvPr id="5" name="CuadroTexto 4">
            <a:extLst>
              <a:ext uri="{FF2B5EF4-FFF2-40B4-BE49-F238E27FC236}">
                <a16:creationId xmlns:a16="http://schemas.microsoft.com/office/drawing/2014/main" id="{3B5A151C-0F28-CC77-EF77-889FEEA7FE17}"/>
              </a:ext>
            </a:extLst>
          </p:cNvPr>
          <p:cNvSpPr txBox="1"/>
          <p:nvPr/>
        </p:nvSpPr>
        <p:spPr>
          <a:xfrm>
            <a:off x="209749" y="2793004"/>
            <a:ext cx="1994315" cy="1345368"/>
          </a:xfrm>
          <a:prstGeom prst="rect">
            <a:avLst/>
          </a:prstGeom>
          <a:noFill/>
        </p:spPr>
        <p:txBody>
          <a:bodyPr wrap="square">
            <a:spAutoFit/>
          </a:bodyPr>
          <a:lstStyle/>
          <a:p>
            <a:pPr algn="ctr">
              <a:lnSpc>
                <a:spcPct val="115000"/>
              </a:lnSpc>
              <a:spcAft>
                <a:spcPts val="800"/>
              </a:spcAft>
              <a:defRPr/>
            </a:pPr>
            <a:r>
              <a:rPr lang="es-CO" sz="1200" noProof="0" dirty="0">
                <a:latin typeface="Verdana" panose="020B0604030504040204" pitchFamily="34" charset="0"/>
                <a:ea typeface="Verdana" panose="020B0604030504040204" pitchFamily="34" charset="0"/>
                <a:cs typeface="Times New Roman" panose="02020603050405020304" pitchFamily="18" charset="0"/>
              </a:rPr>
              <a:t>Hacia un sistema de salud garantista, universal, basado en un modelo de salud preventivo y predictivo.</a:t>
            </a:r>
          </a:p>
        </p:txBody>
      </p:sp>
      <p:sp>
        <p:nvSpPr>
          <p:cNvPr id="10" name="CuadroTexto 9">
            <a:extLst>
              <a:ext uri="{FF2B5EF4-FFF2-40B4-BE49-F238E27FC236}">
                <a16:creationId xmlns:a16="http://schemas.microsoft.com/office/drawing/2014/main" id="{AC315540-D3C4-7C78-691A-81A87EC80E01}"/>
              </a:ext>
            </a:extLst>
          </p:cNvPr>
          <p:cNvSpPr txBox="1"/>
          <p:nvPr/>
        </p:nvSpPr>
        <p:spPr>
          <a:xfrm>
            <a:off x="222170" y="2270735"/>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Componente</a:t>
            </a:r>
          </a:p>
        </p:txBody>
      </p:sp>
      <p:sp>
        <p:nvSpPr>
          <p:cNvPr id="8" name="Freeform: Shape 95">
            <a:extLst>
              <a:ext uri="{FF2B5EF4-FFF2-40B4-BE49-F238E27FC236}">
                <a16:creationId xmlns:a16="http://schemas.microsoft.com/office/drawing/2014/main" id="{9397D898-B59A-44C1-F8C1-F0D524D15F7F}"/>
              </a:ext>
            </a:extLst>
          </p:cNvPr>
          <p:cNvSpPr/>
          <p:nvPr/>
        </p:nvSpPr>
        <p:spPr>
          <a:xfrm>
            <a:off x="506724" y="1772419"/>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14" name="CuadroTexto 13">
            <a:extLst>
              <a:ext uri="{FF2B5EF4-FFF2-40B4-BE49-F238E27FC236}">
                <a16:creationId xmlns:a16="http://schemas.microsoft.com/office/drawing/2014/main" id="{457E3077-3B54-1E7C-7081-556E9EFC20ED}"/>
              </a:ext>
            </a:extLst>
          </p:cNvPr>
          <p:cNvSpPr txBox="1"/>
          <p:nvPr/>
        </p:nvSpPr>
        <p:spPr>
          <a:xfrm>
            <a:off x="506724" y="1422836"/>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17" name="Freeform: Shape 95">
            <a:extLst>
              <a:ext uri="{FF2B5EF4-FFF2-40B4-BE49-F238E27FC236}">
                <a16:creationId xmlns:a16="http://schemas.microsoft.com/office/drawing/2014/main" id="{37457AA5-A9EE-36A3-2B5D-8CA040A9A879}"/>
              </a:ext>
            </a:extLst>
          </p:cNvPr>
          <p:cNvSpPr/>
          <p:nvPr/>
        </p:nvSpPr>
        <p:spPr>
          <a:xfrm>
            <a:off x="5610115" y="1776516"/>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21" name="CuadroTexto 20">
            <a:extLst>
              <a:ext uri="{FF2B5EF4-FFF2-40B4-BE49-F238E27FC236}">
                <a16:creationId xmlns:a16="http://schemas.microsoft.com/office/drawing/2014/main" id="{381559B9-1E93-96D1-91A0-7D0A9B11C5FE}"/>
              </a:ext>
            </a:extLst>
          </p:cNvPr>
          <p:cNvSpPr txBox="1"/>
          <p:nvPr/>
        </p:nvSpPr>
        <p:spPr>
          <a:xfrm>
            <a:off x="5610114" y="1426934"/>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spTree>
    <p:extLst>
      <p:ext uri="{BB962C8B-B14F-4D97-AF65-F5344CB8AC3E}">
        <p14:creationId xmlns:p14="http://schemas.microsoft.com/office/powerpoint/2010/main" val="9310267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3A31C-E399-6A21-AF53-B347383DAA1A}"/>
            </a:ext>
          </a:extLst>
        </p:cNvPr>
        <p:cNvGrpSpPr/>
        <p:nvPr/>
      </p:nvGrpSpPr>
      <p:grpSpPr>
        <a:xfrm>
          <a:off x="0" y="0"/>
          <a:ext cx="0" cy="0"/>
          <a:chOff x="0" y="0"/>
          <a:chExt cx="0" cy="0"/>
        </a:xfrm>
      </p:grpSpPr>
      <p:grpSp>
        <p:nvGrpSpPr>
          <p:cNvPr id="35" name="Google Shape;12518;p88">
            <a:extLst>
              <a:ext uri="{FF2B5EF4-FFF2-40B4-BE49-F238E27FC236}">
                <a16:creationId xmlns:a16="http://schemas.microsoft.com/office/drawing/2014/main" id="{CEEAABB3-34BB-5A55-8A66-75507E28176C}"/>
              </a:ext>
            </a:extLst>
          </p:cNvPr>
          <p:cNvGrpSpPr/>
          <p:nvPr/>
        </p:nvGrpSpPr>
        <p:grpSpPr>
          <a:xfrm>
            <a:off x="6437523" y="2310356"/>
            <a:ext cx="677492" cy="628507"/>
            <a:chOff x="1049375" y="2318350"/>
            <a:chExt cx="298525" cy="295400"/>
          </a:xfrm>
          <a:solidFill>
            <a:schemeClr val="bg1"/>
          </a:solidFill>
        </p:grpSpPr>
        <p:sp>
          <p:nvSpPr>
            <p:cNvPr id="36" name="Google Shape;12519;p88">
              <a:extLst>
                <a:ext uri="{FF2B5EF4-FFF2-40B4-BE49-F238E27FC236}">
                  <a16:creationId xmlns:a16="http://schemas.microsoft.com/office/drawing/2014/main" id="{5E0E981D-C2B2-1619-588B-B715858B44EE}"/>
                </a:ext>
              </a:extLst>
            </p:cNvPr>
            <p:cNvSpPr/>
            <p:nvPr/>
          </p:nvSpPr>
          <p:spPr>
            <a:xfrm>
              <a:off x="1101350" y="2492325"/>
              <a:ext cx="70125" cy="50525"/>
            </a:xfrm>
            <a:custGeom>
              <a:avLst/>
              <a:gdLst/>
              <a:ahLst/>
              <a:cxnLst/>
              <a:rect l="l" t="t" r="r" b="b"/>
              <a:pathLst>
                <a:path w="2805" h="2021" extrusionOk="0">
                  <a:moveTo>
                    <a:pt x="2473" y="0"/>
                  </a:moveTo>
                  <a:cubicBezTo>
                    <a:pt x="2377" y="0"/>
                    <a:pt x="2273" y="32"/>
                    <a:pt x="2206" y="99"/>
                  </a:cubicBezTo>
                  <a:lnTo>
                    <a:pt x="1072" y="1233"/>
                  </a:lnTo>
                  <a:lnTo>
                    <a:pt x="599" y="761"/>
                  </a:lnTo>
                  <a:cubicBezTo>
                    <a:pt x="536" y="713"/>
                    <a:pt x="449" y="690"/>
                    <a:pt x="363" y="690"/>
                  </a:cubicBezTo>
                  <a:cubicBezTo>
                    <a:pt x="276" y="690"/>
                    <a:pt x="189" y="713"/>
                    <a:pt x="126" y="761"/>
                  </a:cubicBezTo>
                  <a:cubicBezTo>
                    <a:pt x="0" y="887"/>
                    <a:pt x="0" y="1139"/>
                    <a:pt x="126" y="1233"/>
                  </a:cubicBezTo>
                  <a:lnTo>
                    <a:pt x="820" y="1958"/>
                  </a:lnTo>
                  <a:cubicBezTo>
                    <a:pt x="914" y="2021"/>
                    <a:pt x="977" y="2021"/>
                    <a:pt x="1072" y="2021"/>
                  </a:cubicBezTo>
                  <a:cubicBezTo>
                    <a:pt x="1135" y="2021"/>
                    <a:pt x="1261" y="1989"/>
                    <a:pt x="1292" y="1926"/>
                  </a:cubicBezTo>
                  <a:lnTo>
                    <a:pt x="2678" y="540"/>
                  </a:lnTo>
                  <a:cubicBezTo>
                    <a:pt x="2804" y="414"/>
                    <a:pt x="2804" y="162"/>
                    <a:pt x="2678" y="68"/>
                  </a:cubicBezTo>
                  <a:cubicBezTo>
                    <a:pt x="2634" y="24"/>
                    <a:pt x="2557" y="0"/>
                    <a:pt x="24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37" name="Google Shape;12520;p88">
              <a:extLst>
                <a:ext uri="{FF2B5EF4-FFF2-40B4-BE49-F238E27FC236}">
                  <a16:creationId xmlns:a16="http://schemas.microsoft.com/office/drawing/2014/main" id="{843591B3-ADE9-4A5F-B358-EE01EECECC58}"/>
                </a:ext>
              </a:extLst>
            </p:cNvPr>
            <p:cNvSpPr/>
            <p:nvPr/>
          </p:nvSpPr>
          <p:spPr>
            <a:xfrm>
              <a:off x="1101350" y="2440525"/>
              <a:ext cx="70125" cy="51150"/>
            </a:xfrm>
            <a:custGeom>
              <a:avLst/>
              <a:gdLst/>
              <a:ahLst/>
              <a:cxnLst/>
              <a:rect l="l" t="t" r="r" b="b"/>
              <a:pathLst>
                <a:path w="2805" h="2046" extrusionOk="0">
                  <a:moveTo>
                    <a:pt x="2469" y="1"/>
                  </a:moveTo>
                  <a:cubicBezTo>
                    <a:pt x="2374" y="1"/>
                    <a:pt x="2272" y="40"/>
                    <a:pt x="2206" y="123"/>
                  </a:cubicBezTo>
                  <a:lnTo>
                    <a:pt x="1072" y="1257"/>
                  </a:lnTo>
                  <a:lnTo>
                    <a:pt x="599" y="785"/>
                  </a:lnTo>
                  <a:cubicBezTo>
                    <a:pt x="536" y="738"/>
                    <a:pt x="449" y="714"/>
                    <a:pt x="363" y="714"/>
                  </a:cubicBezTo>
                  <a:cubicBezTo>
                    <a:pt x="276" y="714"/>
                    <a:pt x="189" y="738"/>
                    <a:pt x="126" y="785"/>
                  </a:cubicBezTo>
                  <a:cubicBezTo>
                    <a:pt x="0" y="911"/>
                    <a:pt x="0" y="1163"/>
                    <a:pt x="126" y="1257"/>
                  </a:cubicBezTo>
                  <a:lnTo>
                    <a:pt x="820" y="1982"/>
                  </a:lnTo>
                  <a:cubicBezTo>
                    <a:pt x="914" y="2045"/>
                    <a:pt x="977" y="2045"/>
                    <a:pt x="1072" y="2045"/>
                  </a:cubicBezTo>
                  <a:cubicBezTo>
                    <a:pt x="1135" y="2045"/>
                    <a:pt x="1261" y="2014"/>
                    <a:pt x="1292" y="1951"/>
                  </a:cubicBezTo>
                  <a:lnTo>
                    <a:pt x="2678" y="564"/>
                  </a:lnTo>
                  <a:cubicBezTo>
                    <a:pt x="2804" y="438"/>
                    <a:pt x="2804" y="186"/>
                    <a:pt x="2678" y="92"/>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38" name="Google Shape;12521;p88">
              <a:extLst>
                <a:ext uri="{FF2B5EF4-FFF2-40B4-BE49-F238E27FC236}">
                  <a16:creationId xmlns:a16="http://schemas.microsoft.com/office/drawing/2014/main" id="{AE297840-B90F-11CF-3C17-8AE8B7FA96FF}"/>
                </a:ext>
              </a:extLst>
            </p:cNvPr>
            <p:cNvSpPr/>
            <p:nvPr/>
          </p:nvSpPr>
          <p:spPr>
            <a:xfrm>
              <a:off x="1101350" y="2388550"/>
              <a:ext cx="70125" cy="51125"/>
            </a:xfrm>
            <a:custGeom>
              <a:avLst/>
              <a:gdLst/>
              <a:ahLst/>
              <a:cxnLst/>
              <a:rect l="l" t="t" r="r" b="b"/>
              <a:pathLst>
                <a:path w="2805" h="2045" extrusionOk="0">
                  <a:moveTo>
                    <a:pt x="2469" y="1"/>
                  </a:moveTo>
                  <a:cubicBezTo>
                    <a:pt x="2374" y="1"/>
                    <a:pt x="2272" y="40"/>
                    <a:pt x="2206" y="123"/>
                  </a:cubicBezTo>
                  <a:lnTo>
                    <a:pt x="1072" y="1257"/>
                  </a:lnTo>
                  <a:lnTo>
                    <a:pt x="599" y="785"/>
                  </a:lnTo>
                  <a:cubicBezTo>
                    <a:pt x="536" y="722"/>
                    <a:pt x="449" y="690"/>
                    <a:pt x="363" y="690"/>
                  </a:cubicBezTo>
                  <a:cubicBezTo>
                    <a:pt x="276" y="690"/>
                    <a:pt x="189" y="722"/>
                    <a:pt x="126" y="785"/>
                  </a:cubicBezTo>
                  <a:cubicBezTo>
                    <a:pt x="0" y="911"/>
                    <a:pt x="0" y="1131"/>
                    <a:pt x="126" y="1257"/>
                  </a:cubicBezTo>
                  <a:lnTo>
                    <a:pt x="820" y="1982"/>
                  </a:lnTo>
                  <a:cubicBezTo>
                    <a:pt x="914" y="2045"/>
                    <a:pt x="977" y="2045"/>
                    <a:pt x="1072" y="2045"/>
                  </a:cubicBezTo>
                  <a:cubicBezTo>
                    <a:pt x="1135" y="2045"/>
                    <a:pt x="1261" y="2013"/>
                    <a:pt x="1292" y="1919"/>
                  </a:cubicBezTo>
                  <a:lnTo>
                    <a:pt x="2678" y="532"/>
                  </a:lnTo>
                  <a:cubicBezTo>
                    <a:pt x="2804" y="438"/>
                    <a:pt x="2804" y="186"/>
                    <a:pt x="2678" y="91"/>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39" name="Google Shape;12522;p88">
              <a:extLst>
                <a:ext uri="{FF2B5EF4-FFF2-40B4-BE49-F238E27FC236}">
                  <a16:creationId xmlns:a16="http://schemas.microsoft.com/office/drawing/2014/main" id="{29D7D371-FAA3-C67B-8588-0154AD906A90}"/>
                </a:ext>
              </a:extLst>
            </p:cNvPr>
            <p:cNvSpPr/>
            <p:nvPr/>
          </p:nvSpPr>
          <p:spPr>
            <a:xfrm>
              <a:off x="1049375" y="2318350"/>
              <a:ext cx="298525" cy="295400"/>
            </a:xfrm>
            <a:custGeom>
              <a:avLst/>
              <a:gdLst/>
              <a:ahLst/>
              <a:cxnLst/>
              <a:rect l="l" t="t" r="r" b="b"/>
              <a:pathLst>
                <a:path w="11941" h="11816" extrusionOk="0">
                  <a:moveTo>
                    <a:pt x="6963" y="1198"/>
                  </a:moveTo>
                  <a:lnTo>
                    <a:pt x="7876" y="2143"/>
                  </a:lnTo>
                  <a:lnTo>
                    <a:pt x="6963" y="2143"/>
                  </a:lnTo>
                  <a:lnTo>
                    <a:pt x="6963" y="1198"/>
                  </a:lnTo>
                  <a:close/>
                  <a:moveTo>
                    <a:pt x="10286" y="3498"/>
                  </a:moveTo>
                  <a:cubicBezTo>
                    <a:pt x="10373" y="3498"/>
                    <a:pt x="10460" y="3530"/>
                    <a:pt x="10523" y="3593"/>
                  </a:cubicBezTo>
                  <a:lnTo>
                    <a:pt x="10995" y="4065"/>
                  </a:lnTo>
                  <a:cubicBezTo>
                    <a:pt x="11184" y="4223"/>
                    <a:pt x="11184" y="4475"/>
                    <a:pt x="11027" y="4569"/>
                  </a:cubicBezTo>
                  <a:lnTo>
                    <a:pt x="10806" y="4821"/>
                  </a:lnTo>
                  <a:lnTo>
                    <a:pt x="9798" y="3845"/>
                  </a:lnTo>
                  <a:lnTo>
                    <a:pt x="10050" y="3593"/>
                  </a:lnTo>
                  <a:cubicBezTo>
                    <a:pt x="10113" y="3530"/>
                    <a:pt x="10200" y="3498"/>
                    <a:pt x="10286" y="3498"/>
                  </a:cubicBezTo>
                  <a:close/>
                  <a:moveTo>
                    <a:pt x="9294" y="4349"/>
                  </a:moveTo>
                  <a:lnTo>
                    <a:pt x="10271" y="5325"/>
                  </a:lnTo>
                  <a:lnTo>
                    <a:pt x="7845" y="7783"/>
                  </a:lnTo>
                  <a:lnTo>
                    <a:pt x="6868" y="6774"/>
                  </a:lnTo>
                  <a:lnTo>
                    <a:pt x="9294" y="4349"/>
                  </a:lnTo>
                  <a:close/>
                  <a:moveTo>
                    <a:pt x="6585" y="7499"/>
                  </a:moveTo>
                  <a:lnTo>
                    <a:pt x="7183" y="8098"/>
                  </a:lnTo>
                  <a:lnTo>
                    <a:pt x="6427" y="8255"/>
                  </a:lnTo>
                  <a:lnTo>
                    <a:pt x="6585" y="7499"/>
                  </a:lnTo>
                  <a:close/>
                  <a:moveTo>
                    <a:pt x="6994" y="10398"/>
                  </a:moveTo>
                  <a:lnTo>
                    <a:pt x="6994" y="10776"/>
                  </a:lnTo>
                  <a:cubicBezTo>
                    <a:pt x="6994" y="10870"/>
                    <a:pt x="7057" y="10996"/>
                    <a:pt x="7089" y="11122"/>
                  </a:cubicBezTo>
                  <a:lnTo>
                    <a:pt x="1071" y="11122"/>
                  </a:lnTo>
                  <a:cubicBezTo>
                    <a:pt x="882" y="11122"/>
                    <a:pt x="693" y="10965"/>
                    <a:pt x="693" y="10776"/>
                  </a:cubicBezTo>
                  <a:lnTo>
                    <a:pt x="693" y="10398"/>
                  </a:lnTo>
                  <a:close/>
                  <a:moveTo>
                    <a:pt x="6270" y="663"/>
                  </a:moveTo>
                  <a:lnTo>
                    <a:pt x="6270" y="2458"/>
                  </a:lnTo>
                  <a:cubicBezTo>
                    <a:pt x="6270" y="2647"/>
                    <a:pt x="6427" y="2805"/>
                    <a:pt x="6616" y="2805"/>
                  </a:cubicBezTo>
                  <a:lnTo>
                    <a:pt x="8349" y="2805"/>
                  </a:lnTo>
                  <a:lnTo>
                    <a:pt x="8349" y="4286"/>
                  </a:lnTo>
                  <a:lnTo>
                    <a:pt x="6112" y="6554"/>
                  </a:lnTo>
                  <a:cubicBezTo>
                    <a:pt x="6081" y="6585"/>
                    <a:pt x="6018" y="6680"/>
                    <a:pt x="6018" y="6711"/>
                  </a:cubicBezTo>
                  <a:lnTo>
                    <a:pt x="5608" y="8633"/>
                  </a:lnTo>
                  <a:cubicBezTo>
                    <a:pt x="5545" y="8759"/>
                    <a:pt x="5608" y="8885"/>
                    <a:pt x="5671" y="8948"/>
                  </a:cubicBezTo>
                  <a:cubicBezTo>
                    <a:pt x="5742" y="9019"/>
                    <a:pt x="5813" y="9055"/>
                    <a:pt x="5897" y="9055"/>
                  </a:cubicBezTo>
                  <a:cubicBezTo>
                    <a:pt x="5925" y="9055"/>
                    <a:pt x="5955" y="9051"/>
                    <a:pt x="5986" y="9043"/>
                  </a:cubicBezTo>
                  <a:lnTo>
                    <a:pt x="7908" y="8602"/>
                  </a:lnTo>
                  <a:cubicBezTo>
                    <a:pt x="8002" y="8602"/>
                    <a:pt x="8034" y="8570"/>
                    <a:pt x="8065" y="8507"/>
                  </a:cubicBezTo>
                  <a:lnTo>
                    <a:pt x="8349" y="8255"/>
                  </a:lnTo>
                  <a:lnTo>
                    <a:pt x="8349" y="10807"/>
                  </a:lnTo>
                  <a:lnTo>
                    <a:pt x="8380" y="10807"/>
                  </a:lnTo>
                  <a:cubicBezTo>
                    <a:pt x="8380" y="10996"/>
                    <a:pt x="8223" y="11154"/>
                    <a:pt x="8034" y="11154"/>
                  </a:cubicBezTo>
                  <a:cubicBezTo>
                    <a:pt x="7845" y="11154"/>
                    <a:pt x="7687" y="10996"/>
                    <a:pt x="7687" y="10807"/>
                  </a:cubicBezTo>
                  <a:lnTo>
                    <a:pt x="7687" y="10083"/>
                  </a:lnTo>
                  <a:cubicBezTo>
                    <a:pt x="7687" y="9893"/>
                    <a:pt x="7530" y="9736"/>
                    <a:pt x="7309" y="9736"/>
                  </a:cubicBezTo>
                  <a:lnTo>
                    <a:pt x="1386" y="9736"/>
                  </a:lnTo>
                  <a:lnTo>
                    <a:pt x="1386" y="663"/>
                  </a:lnTo>
                  <a:close/>
                  <a:moveTo>
                    <a:pt x="1071" y="1"/>
                  </a:moveTo>
                  <a:cubicBezTo>
                    <a:pt x="882" y="1"/>
                    <a:pt x="693" y="158"/>
                    <a:pt x="693" y="379"/>
                  </a:cubicBezTo>
                  <a:lnTo>
                    <a:pt x="693" y="9736"/>
                  </a:lnTo>
                  <a:lnTo>
                    <a:pt x="347" y="9736"/>
                  </a:lnTo>
                  <a:cubicBezTo>
                    <a:pt x="158" y="9736"/>
                    <a:pt x="0" y="9893"/>
                    <a:pt x="0" y="10083"/>
                  </a:cubicBezTo>
                  <a:lnTo>
                    <a:pt x="0" y="10807"/>
                  </a:lnTo>
                  <a:cubicBezTo>
                    <a:pt x="0" y="11406"/>
                    <a:pt x="473" y="11815"/>
                    <a:pt x="1008" y="11815"/>
                  </a:cubicBezTo>
                  <a:lnTo>
                    <a:pt x="8002" y="11815"/>
                  </a:lnTo>
                  <a:cubicBezTo>
                    <a:pt x="8569" y="11815"/>
                    <a:pt x="9011" y="11343"/>
                    <a:pt x="9011" y="10807"/>
                  </a:cubicBezTo>
                  <a:lnTo>
                    <a:pt x="9011" y="7562"/>
                  </a:lnTo>
                  <a:lnTo>
                    <a:pt x="11499" y="5105"/>
                  </a:lnTo>
                  <a:cubicBezTo>
                    <a:pt x="11940" y="4664"/>
                    <a:pt x="11940" y="4034"/>
                    <a:pt x="11531" y="3593"/>
                  </a:cubicBezTo>
                  <a:lnTo>
                    <a:pt x="11058" y="3120"/>
                  </a:lnTo>
                  <a:cubicBezTo>
                    <a:pt x="10869" y="2931"/>
                    <a:pt x="10609" y="2836"/>
                    <a:pt x="10346" y="2836"/>
                  </a:cubicBezTo>
                  <a:cubicBezTo>
                    <a:pt x="10082" y="2836"/>
                    <a:pt x="9814" y="2931"/>
                    <a:pt x="9609" y="3120"/>
                  </a:cubicBezTo>
                  <a:lnTo>
                    <a:pt x="9105" y="3624"/>
                  </a:lnTo>
                  <a:lnTo>
                    <a:pt x="9105" y="2490"/>
                  </a:lnTo>
                  <a:cubicBezTo>
                    <a:pt x="9105" y="2427"/>
                    <a:pt x="9074" y="2332"/>
                    <a:pt x="8979" y="2269"/>
                  </a:cubicBezTo>
                  <a:lnTo>
                    <a:pt x="6900" y="127"/>
                  </a:lnTo>
                  <a:cubicBezTo>
                    <a:pt x="6805" y="64"/>
                    <a:pt x="6742" y="1"/>
                    <a:pt x="66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grpSp>
      <p:grpSp>
        <p:nvGrpSpPr>
          <p:cNvPr id="40" name="Google Shape;12523;p88">
            <a:extLst>
              <a:ext uri="{FF2B5EF4-FFF2-40B4-BE49-F238E27FC236}">
                <a16:creationId xmlns:a16="http://schemas.microsoft.com/office/drawing/2014/main" id="{03B0336D-CEF4-8EDB-5F0A-1B02F9D089EC}"/>
              </a:ext>
            </a:extLst>
          </p:cNvPr>
          <p:cNvGrpSpPr/>
          <p:nvPr/>
        </p:nvGrpSpPr>
        <p:grpSpPr>
          <a:xfrm>
            <a:off x="4834156" y="2310355"/>
            <a:ext cx="653360" cy="628507"/>
            <a:chOff x="1049375" y="2680675"/>
            <a:chExt cx="297725" cy="297725"/>
          </a:xfrm>
          <a:solidFill>
            <a:schemeClr val="bg1"/>
          </a:solidFill>
        </p:grpSpPr>
        <p:sp>
          <p:nvSpPr>
            <p:cNvPr id="41" name="Google Shape;12524;p88">
              <a:extLst>
                <a:ext uri="{FF2B5EF4-FFF2-40B4-BE49-F238E27FC236}">
                  <a16:creationId xmlns:a16="http://schemas.microsoft.com/office/drawing/2014/main" id="{3914B985-E00B-058D-308D-DD87BDC20F95}"/>
                </a:ext>
              </a:extLst>
            </p:cNvPr>
            <p:cNvSpPr/>
            <p:nvPr/>
          </p:nvSpPr>
          <p:spPr>
            <a:xfrm>
              <a:off x="1113175" y="2752350"/>
              <a:ext cx="161475" cy="155975"/>
            </a:xfrm>
            <a:custGeom>
              <a:avLst/>
              <a:gdLst/>
              <a:ahLst/>
              <a:cxnLst/>
              <a:rect l="l" t="t" r="r" b="b"/>
              <a:pathLst>
                <a:path w="6459" h="6239" extrusionOk="0">
                  <a:moveTo>
                    <a:pt x="3403" y="2079"/>
                  </a:moveTo>
                  <a:cubicBezTo>
                    <a:pt x="3781" y="2079"/>
                    <a:pt x="4096" y="2394"/>
                    <a:pt x="4096" y="2773"/>
                  </a:cubicBezTo>
                  <a:cubicBezTo>
                    <a:pt x="4096" y="3182"/>
                    <a:pt x="3781" y="3497"/>
                    <a:pt x="3403" y="3497"/>
                  </a:cubicBezTo>
                  <a:cubicBezTo>
                    <a:pt x="2993" y="3434"/>
                    <a:pt x="2678" y="3119"/>
                    <a:pt x="2678" y="2773"/>
                  </a:cubicBezTo>
                  <a:cubicBezTo>
                    <a:pt x="2678" y="2394"/>
                    <a:pt x="2993" y="2079"/>
                    <a:pt x="3403" y="2079"/>
                  </a:cubicBezTo>
                  <a:close/>
                  <a:moveTo>
                    <a:pt x="3371" y="693"/>
                  </a:moveTo>
                  <a:cubicBezTo>
                    <a:pt x="4694" y="693"/>
                    <a:pt x="5765" y="1796"/>
                    <a:pt x="5765" y="3119"/>
                  </a:cubicBezTo>
                  <a:cubicBezTo>
                    <a:pt x="5765" y="3686"/>
                    <a:pt x="5545" y="4222"/>
                    <a:pt x="5198" y="4663"/>
                  </a:cubicBezTo>
                  <a:cubicBezTo>
                    <a:pt x="5072" y="4442"/>
                    <a:pt x="4915" y="4190"/>
                    <a:pt x="4694" y="4001"/>
                  </a:cubicBezTo>
                  <a:cubicBezTo>
                    <a:pt x="4568" y="3907"/>
                    <a:pt x="4442" y="3812"/>
                    <a:pt x="4348" y="3749"/>
                  </a:cubicBezTo>
                  <a:cubicBezTo>
                    <a:pt x="4568" y="3529"/>
                    <a:pt x="4726" y="3182"/>
                    <a:pt x="4726" y="2804"/>
                  </a:cubicBezTo>
                  <a:cubicBezTo>
                    <a:pt x="4726" y="2079"/>
                    <a:pt x="4096" y="1449"/>
                    <a:pt x="3340" y="1449"/>
                  </a:cubicBezTo>
                  <a:cubicBezTo>
                    <a:pt x="2615" y="1449"/>
                    <a:pt x="1985" y="2079"/>
                    <a:pt x="1985" y="2804"/>
                  </a:cubicBezTo>
                  <a:cubicBezTo>
                    <a:pt x="1985" y="3182"/>
                    <a:pt x="2142" y="3529"/>
                    <a:pt x="2363" y="3749"/>
                  </a:cubicBezTo>
                  <a:lnTo>
                    <a:pt x="2016" y="4001"/>
                  </a:lnTo>
                  <a:cubicBezTo>
                    <a:pt x="1827" y="4190"/>
                    <a:pt x="1607" y="4442"/>
                    <a:pt x="1512" y="4663"/>
                  </a:cubicBezTo>
                  <a:cubicBezTo>
                    <a:pt x="1040" y="4064"/>
                    <a:pt x="882" y="3434"/>
                    <a:pt x="945" y="2773"/>
                  </a:cubicBezTo>
                  <a:cubicBezTo>
                    <a:pt x="1103" y="1670"/>
                    <a:pt x="2111" y="693"/>
                    <a:pt x="3371" y="693"/>
                  </a:cubicBezTo>
                  <a:close/>
                  <a:moveTo>
                    <a:pt x="3371" y="4159"/>
                  </a:moveTo>
                  <a:cubicBezTo>
                    <a:pt x="4001" y="4159"/>
                    <a:pt x="4505" y="4600"/>
                    <a:pt x="4694" y="5135"/>
                  </a:cubicBezTo>
                  <a:cubicBezTo>
                    <a:pt x="4316" y="5387"/>
                    <a:pt x="3875" y="5545"/>
                    <a:pt x="3371" y="5545"/>
                  </a:cubicBezTo>
                  <a:cubicBezTo>
                    <a:pt x="2898" y="5545"/>
                    <a:pt x="2426" y="5387"/>
                    <a:pt x="2016" y="5135"/>
                  </a:cubicBezTo>
                  <a:cubicBezTo>
                    <a:pt x="2174" y="4537"/>
                    <a:pt x="2741" y="4159"/>
                    <a:pt x="3371" y="4159"/>
                  </a:cubicBezTo>
                  <a:close/>
                  <a:moveTo>
                    <a:pt x="3308" y="0"/>
                  </a:moveTo>
                  <a:cubicBezTo>
                    <a:pt x="1701" y="0"/>
                    <a:pt x="441" y="1229"/>
                    <a:pt x="252" y="2710"/>
                  </a:cubicBezTo>
                  <a:cubicBezTo>
                    <a:pt x="0" y="4600"/>
                    <a:pt x="1512" y="6238"/>
                    <a:pt x="3371" y="6238"/>
                  </a:cubicBezTo>
                  <a:cubicBezTo>
                    <a:pt x="5104" y="6238"/>
                    <a:pt x="6459" y="4820"/>
                    <a:pt x="6459" y="3119"/>
                  </a:cubicBezTo>
                  <a:cubicBezTo>
                    <a:pt x="6459" y="1386"/>
                    <a:pt x="5041" y="0"/>
                    <a:pt x="33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latin typeface="Verdana" panose="020B0604030504040204" pitchFamily="34" charset="0"/>
                <a:ea typeface="Verdana" panose="020B0604030504040204" pitchFamily="34" charset="0"/>
              </a:endParaRPr>
            </a:p>
          </p:txBody>
        </p:sp>
        <p:sp>
          <p:nvSpPr>
            <p:cNvPr id="42" name="Google Shape;12525;p88">
              <a:extLst>
                <a:ext uri="{FF2B5EF4-FFF2-40B4-BE49-F238E27FC236}">
                  <a16:creationId xmlns:a16="http://schemas.microsoft.com/office/drawing/2014/main" id="{0A5F9368-0D0C-A8E2-97F7-9F23E8F6267D}"/>
                </a:ext>
              </a:extLst>
            </p:cNvPr>
            <p:cNvSpPr/>
            <p:nvPr/>
          </p:nvSpPr>
          <p:spPr>
            <a:xfrm>
              <a:off x="1049375" y="2680675"/>
              <a:ext cx="297725" cy="297725"/>
            </a:xfrm>
            <a:custGeom>
              <a:avLst/>
              <a:gdLst/>
              <a:ahLst/>
              <a:cxnLst/>
              <a:rect l="l" t="t" r="r" b="b"/>
              <a:pathLst>
                <a:path w="11909" h="11909" extrusionOk="0">
                  <a:moveTo>
                    <a:pt x="6270" y="1512"/>
                  </a:moveTo>
                  <a:cubicBezTo>
                    <a:pt x="8475" y="1670"/>
                    <a:pt x="10239" y="3434"/>
                    <a:pt x="10397" y="5640"/>
                  </a:cubicBezTo>
                  <a:lnTo>
                    <a:pt x="10082" y="5640"/>
                  </a:lnTo>
                  <a:cubicBezTo>
                    <a:pt x="9893" y="5640"/>
                    <a:pt x="9735" y="5797"/>
                    <a:pt x="9735" y="5986"/>
                  </a:cubicBezTo>
                  <a:cubicBezTo>
                    <a:pt x="9735" y="6207"/>
                    <a:pt x="9893" y="6364"/>
                    <a:pt x="10082" y="6364"/>
                  </a:cubicBezTo>
                  <a:lnTo>
                    <a:pt x="10397" y="6364"/>
                  </a:lnTo>
                  <a:cubicBezTo>
                    <a:pt x="10239" y="8569"/>
                    <a:pt x="8475" y="10334"/>
                    <a:pt x="6270" y="10491"/>
                  </a:cubicBezTo>
                  <a:lnTo>
                    <a:pt x="6270" y="10176"/>
                  </a:lnTo>
                  <a:cubicBezTo>
                    <a:pt x="6270" y="9987"/>
                    <a:pt x="6112" y="9830"/>
                    <a:pt x="5923" y="9830"/>
                  </a:cubicBezTo>
                  <a:cubicBezTo>
                    <a:pt x="5703" y="9830"/>
                    <a:pt x="5545" y="9987"/>
                    <a:pt x="5545" y="10176"/>
                  </a:cubicBezTo>
                  <a:lnTo>
                    <a:pt x="5545" y="10491"/>
                  </a:lnTo>
                  <a:cubicBezTo>
                    <a:pt x="3340" y="10334"/>
                    <a:pt x="1575" y="8569"/>
                    <a:pt x="1418" y="6364"/>
                  </a:cubicBezTo>
                  <a:lnTo>
                    <a:pt x="1733" y="6364"/>
                  </a:lnTo>
                  <a:cubicBezTo>
                    <a:pt x="1922" y="6364"/>
                    <a:pt x="2079" y="6207"/>
                    <a:pt x="2079" y="5986"/>
                  </a:cubicBezTo>
                  <a:cubicBezTo>
                    <a:pt x="2142" y="5797"/>
                    <a:pt x="1985" y="5640"/>
                    <a:pt x="1764" y="5640"/>
                  </a:cubicBezTo>
                  <a:lnTo>
                    <a:pt x="1418" y="5640"/>
                  </a:lnTo>
                  <a:cubicBezTo>
                    <a:pt x="1575" y="3434"/>
                    <a:pt x="3340" y="1670"/>
                    <a:pt x="5545" y="1512"/>
                  </a:cubicBezTo>
                  <a:lnTo>
                    <a:pt x="5545" y="1827"/>
                  </a:lnTo>
                  <a:cubicBezTo>
                    <a:pt x="5545" y="2016"/>
                    <a:pt x="5703" y="2174"/>
                    <a:pt x="5923" y="2174"/>
                  </a:cubicBezTo>
                  <a:cubicBezTo>
                    <a:pt x="6112" y="2174"/>
                    <a:pt x="6270" y="2016"/>
                    <a:pt x="6270" y="1827"/>
                  </a:cubicBezTo>
                  <a:lnTo>
                    <a:pt x="6270" y="1512"/>
                  </a:lnTo>
                  <a:close/>
                  <a:moveTo>
                    <a:pt x="5955" y="0"/>
                  </a:moveTo>
                  <a:cubicBezTo>
                    <a:pt x="5766" y="0"/>
                    <a:pt x="5608" y="158"/>
                    <a:pt x="5608" y="347"/>
                  </a:cubicBezTo>
                  <a:lnTo>
                    <a:pt x="5608" y="756"/>
                  </a:lnTo>
                  <a:cubicBezTo>
                    <a:pt x="2993" y="914"/>
                    <a:pt x="914" y="2993"/>
                    <a:pt x="756" y="5608"/>
                  </a:cubicBezTo>
                  <a:lnTo>
                    <a:pt x="347" y="5608"/>
                  </a:lnTo>
                  <a:cubicBezTo>
                    <a:pt x="158" y="5608"/>
                    <a:pt x="0" y="5766"/>
                    <a:pt x="0" y="5955"/>
                  </a:cubicBezTo>
                  <a:cubicBezTo>
                    <a:pt x="0" y="6144"/>
                    <a:pt x="158" y="6301"/>
                    <a:pt x="347" y="6301"/>
                  </a:cubicBezTo>
                  <a:lnTo>
                    <a:pt x="756" y="6301"/>
                  </a:lnTo>
                  <a:cubicBezTo>
                    <a:pt x="914" y="8916"/>
                    <a:pt x="2993" y="10995"/>
                    <a:pt x="5608" y="11153"/>
                  </a:cubicBezTo>
                  <a:lnTo>
                    <a:pt x="5608" y="11562"/>
                  </a:lnTo>
                  <a:cubicBezTo>
                    <a:pt x="5608" y="11751"/>
                    <a:pt x="5766" y="11909"/>
                    <a:pt x="5955" y="11909"/>
                  </a:cubicBezTo>
                  <a:cubicBezTo>
                    <a:pt x="6144" y="11909"/>
                    <a:pt x="6301" y="11751"/>
                    <a:pt x="6301" y="11562"/>
                  </a:cubicBezTo>
                  <a:lnTo>
                    <a:pt x="6301" y="11153"/>
                  </a:lnTo>
                  <a:cubicBezTo>
                    <a:pt x="8916" y="10995"/>
                    <a:pt x="10995" y="8916"/>
                    <a:pt x="11153" y="6301"/>
                  </a:cubicBezTo>
                  <a:lnTo>
                    <a:pt x="11531" y="6301"/>
                  </a:lnTo>
                  <a:cubicBezTo>
                    <a:pt x="11751" y="6301"/>
                    <a:pt x="11909" y="6144"/>
                    <a:pt x="11909" y="5955"/>
                  </a:cubicBezTo>
                  <a:cubicBezTo>
                    <a:pt x="11909" y="5766"/>
                    <a:pt x="11751" y="5608"/>
                    <a:pt x="11531" y="5608"/>
                  </a:cubicBezTo>
                  <a:lnTo>
                    <a:pt x="11153" y="5608"/>
                  </a:lnTo>
                  <a:cubicBezTo>
                    <a:pt x="10995" y="2993"/>
                    <a:pt x="8916" y="914"/>
                    <a:pt x="6301" y="756"/>
                  </a:cubicBez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latin typeface="Verdana" panose="020B0604030504040204" pitchFamily="34" charset="0"/>
                <a:ea typeface="Verdana" panose="020B0604030504040204" pitchFamily="34" charset="0"/>
              </a:endParaRPr>
            </a:p>
          </p:txBody>
        </p:sp>
      </p:grpSp>
      <p:sp>
        <p:nvSpPr>
          <p:cNvPr id="8" name="CuadroTexto 7">
            <a:extLst>
              <a:ext uri="{FF2B5EF4-FFF2-40B4-BE49-F238E27FC236}">
                <a16:creationId xmlns:a16="http://schemas.microsoft.com/office/drawing/2014/main" id="{8F842DAF-0949-054F-1645-0BBD816CDC07}"/>
              </a:ext>
            </a:extLst>
          </p:cNvPr>
          <p:cNvSpPr txBox="1"/>
          <p:nvPr/>
        </p:nvSpPr>
        <p:spPr>
          <a:xfrm>
            <a:off x="677232" y="2937077"/>
            <a:ext cx="1923003" cy="1345368"/>
          </a:xfrm>
          <a:prstGeom prst="rect">
            <a:avLst/>
          </a:prstGeom>
          <a:noFill/>
        </p:spPr>
        <p:txBody>
          <a:bodyPr wrap="square">
            <a:spAutoFit/>
          </a:bodyPr>
          <a:lstStyle/>
          <a:p>
            <a:pPr algn="ctr">
              <a:lnSpc>
                <a:spcPct val="115000"/>
              </a:lnSpc>
              <a:spcAft>
                <a:spcPts val="800"/>
              </a:spcAft>
              <a:defRPr/>
            </a:pPr>
            <a:r>
              <a:rPr lang="es-CO" sz="1200" noProof="0" dirty="0">
                <a:latin typeface="Verdana" panose="020B0604030504040204" pitchFamily="34" charset="0"/>
                <a:ea typeface="Verdana" panose="020B0604030504040204" pitchFamily="34" charset="0"/>
                <a:cs typeface="Times New Roman" panose="02020603050405020304" pitchFamily="18" charset="0"/>
              </a:rPr>
              <a:t>Hacia un sistema de salud garantista, universal, basado en un modelo de salud preventivo y predictivo.</a:t>
            </a:r>
          </a:p>
        </p:txBody>
      </p:sp>
      <p:graphicFrame>
        <p:nvGraphicFramePr>
          <p:cNvPr id="11" name="Tabla 10">
            <a:extLst>
              <a:ext uri="{FF2B5EF4-FFF2-40B4-BE49-F238E27FC236}">
                <a16:creationId xmlns:a16="http://schemas.microsoft.com/office/drawing/2014/main" id="{BC0C47BC-10DB-2F82-3CBE-F15B7330EFEA}"/>
              </a:ext>
            </a:extLst>
          </p:cNvPr>
          <p:cNvGraphicFramePr>
            <a:graphicFrameLocks noGrp="1"/>
          </p:cNvGraphicFramePr>
          <p:nvPr>
            <p:extLst>
              <p:ext uri="{D42A27DB-BD31-4B8C-83A1-F6EECF244321}">
                <p14:modId xmlns:p14="http://schemas.microsoft.com/office/powerpoint/2010/main" val="770189444"/>
              </p:ext>
            </p:extLst>
          </p:nvPr>
        </p:nvGraphicFramePr>
        <p:xfrm>
          <a:off x="5959392" y="2788012"/>
          <a:ext cx="5847826" cy="1554480"/>
        </p:xfrm>
        <a:graphic>
          <a:graphicData uri="http://schemas.openxmlformats.org/drawingml/2006/table">
            <a:tbl>
              <a:tblPr firstRow="1" bandRow="1">
                <a:tableStyleId>{5C22544A-7EE6-4342-B048-85BDC9FD1C3A}</a:tableStyleId>
              </a:tblPr>
              <a:tblGrid>
                <a:gridCol w="1527826">
                  <a:extLst>
                    <a:ext uri="{9D8B030D-6E8A-4147-A177-3AD203B41FA5}">
                      <a16:colId xmlns:a16="http://schemas.microsoft.com/office/drawing/2014/main" val="1580948266"/>
                    </a:ext>
                  </a:extLst>
                </a:gridCol>
                <a:gridCol w="900000">
                  <a:extLst>
                    <a:ext uri="{9D8B030D-6E8A-4147-A177-3AD203B41FA5}">
                      <a16:colId xmlns:a16="http://schemas.microsoft.com/office/drawing/2014/main" val="1627460541"/>
                    </a:ext>
                  </a:extLst>
                </a:gridCol>
                <a:gridCol w="900000">
                  <a:extLst>
                    <a:ext uri="{9D8B030D-6E8A-4147-A177-3AD203B41FA5}">
                      <a16:colId xmlns:a16="http://schemas.microsoft.com/office/drawing/2014/main" val="221182647"/>
                    </a:ext>
                  </a:extLst>
                </a:gridCol>
                <a:gridCol w="900000">
                  <a:extLst>
                    <a:ext uri="{9D8B030D-6E8A-4147-A177-3AD203B41FA5}">
                      <a16:colId xmlns:a16="http://schemas.microsoft.com/office/drawing/2014/main" val="3675405040"/>
                    </a:ext>
                  </a:extLst>
                </a:gridCol>
                <a:gridCol w="1620000">
                  <a:extLst>
                    <a:ext uri="{9D8B030D-6E8A-4147-A177-3AD203B41FA5}">
                      <a16:colId xmlns:a16="http://schemas.microsoft.com/office/drawing/2014/main" val="2933983804"/>
                    </a:ext>
                  </a:extLst>
                </a:gridCol>
              </a:tblGrid>
              <a:tr h="244391">
                <a:tc>
                  <a:txBody>
                    <a:bodyPr/>
                    <a:lstStyle/>
                    <a:p>
                      <a:endParaRPr lang="es-CO" sz="1200" noProof="0" dirty="0">
                        <a:latin typeface="Verdana" panose="020B0604030504040204" pitchFamily="34" charset="0"/>
                        <a:ea typeface="Verdana" panose="020B0604030504040204" pitchFamily="34" charset="0"/>
                      </a:endParaRPr>
                    </a:p>
                  </a:txBody>
                  <a:tcP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2023</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2024</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2025</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2026 T2</a:t>
                      </a:r>
                    </a:p>
                  </a:txBody>
                  <a:tcP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1008215"/>
                  </a:ext>
                </a:extLst>
              </a:tr>
              <a:tr h="0">
                <a:tc>
                  <a:txBody>
                    <a:bodyPr/>
                    <a:lstStyle/>
                    <a:p>
                      <a:pPr algn="ctr"/>
                      <a:r>
                        <a:rPr lang="es-CO" sz="1200" b="1" noProof="0" dirty="0">
                          <a:latin typeface="Verdana" panose="020B0604030504040204" pitchFamily="34" charset="0"/>
                          <a:ea typeface="Verdana" panose="020B0604030504040204" pitchFamily="34" charset="0"/>
                        </a:rPr>
                        <a:t>Meta</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08720418"/>
                  </a:ext>
                </a:extLst>
              </a:tr>
              <a:tr h="0">
                <a:tc>
                  <a:txBody>
                    <a:bodyPr/>
                    <a:lstStyle/>
                    <a:p>
                      <a:pPr algn="ctr"/>
                      <a:r>
                        <a:rPr lang="es-CO" sz="1200" b="1" noProof="0" dirty="0">
                          <a:latin typeface="Verdana" panose="020B0604030504040204" pitchFamily="34" charset="0"/>
                          <a:ea typeface="Verdana" panose="020B0604030504040204" pitchFamily="34" charset="0"/>
                        </a:rPr>
                        <a:t>Ejecución</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algn="ctr" defTabSz="914400" rtl="0" eaLnBrk="1" latinLnBrk="0" hangingPunct="1"/>
                      <a:r>
                        <a:rPr lang="es-CO" sz="1200" kern="1200" noProof="0" dirty="0">
                          <a:solidFill>
                            <a:sysClr val="windowText" lastClr="000000"/>
                          </a:solidFill>
                          <a:latin typeface="Verdana" panose="020B0604030504040204" pitchFamily="34" charset="0"/>
                          <a:ea typeface="Verdana" panose="020B0604030504040204" pitchFamily="34" charset="0"/>
                          <a:cs typeface="+mn-cs"/>
                        </a:rPr>
                        <a:t>El avance cuantitativo se reportará en los siguientes trimestres</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9386335"/>
                  </a:ext>
                </a:extLst>
              </a:tr>
              <a:tr h="0">
                <a:tc>
                  <a:txBody>
                    <a:bodyPr/>
                    <a:lstStyle/>
                    <a:p>
                      <a:pPr algn="ctr"/>
                      <a:r>
                        <a:rPr lang="es-CO" sz="1200" b="1" noProof="0" dirty="0">
                          <a:latin typeface="Verdana" panose="020B0604030504040204" pitchFamily="34" charset="0"/>
                          <a:ea typeface="Verdana" panose="020B0604030504040204" pitchFamily="34" charset="0"/>
                        </a:rPr>
                        <a:t>Cumplimiento</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b="1" kern="1200" noProof="0" dirty="0">
                        <a:solidFill>
                          <a:srgbClr val="2CA095"/>
                        </a:solidFill>
                        <a:latin typeface="+mn-lt"/>
                        <a:ea typeface="+mn-ea"/>
                        <a:cs typeface="+mn-cs"/>
                      </a:endParaRP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5900239"/>
                  </a:ext>
                </a:extLst>
              </a:tr>
            </a:tbl>
          </a:graphicData>
        </a:graphic>
      </p:graphicFrame>
      <p:cxnSp>
        <p:nvCxnSpPr>
          <p:cNvPr id="7" name="Conector recto 6">
            <a:extLst>
              <a:ext uri="{FF2B5EF4-FFF2-40B4-BE49-F238E27FC236}">
                <a16:creationId xmlns:a16="http://schemas.microsoft.com/office/drawing/2014/main" id="{A848F6F9-4DBD-3627-BDD2-BEB65E787D1E}"/>
              </a:ext>
            </a:extLst>
          </p:cNvPr>
          <p:cNvCxnSpPr>
            <a:cxnSpLocks/>
          </p:cNvCxnSpPr>
          <p:nvPr/>
        </p:nvCxnSpPr>
        <p:spPr>
          <a:xfrm>
            <a:off x="2826887" y="2658799"/>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CA02793D-3E5B-8983-1BFB-F07D0B302A0D}"/>
              </a:ext>
            </a:extLst>
          </p:cNvPr>
          <p:cNvSpPr txBox="1"/>
          <p:nvPr/>
        </p:nvSpPr>
        <p:spPr>
          <a:xfrm>
            <a:off x="299696" y="4581004"/>
            <a:ext cx="11592607" cy="1815882"/>
          </a:xfrm>
          <a:prstGeom prst="rect">
            <a:avLst/>
          </a:prstGeom>
          <a:noFill/>
          <a:ln>
            <a:solidFill>
              <a:srgbClr val="2CA095"/>
            </a:solidFill>
            <a:prstDash val="dash"/>
          </a:ln>
        </p:spPr>
        <p:txBody>
          <a:bodyPr wrap="square">
            <a:spAutoFit/>
          </a:bodyPr>
          <a:lstStyle/>
          <a:p>
            <a:pPr algn="l"/>
            <a:r>
              <a:rPr lang="es-CO" sz="12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algn="l"/>
            <a:endParaRPr lang="es-CO" sz="1200" b="1" noProof="0" dirty="0">
              <a:solidFill>
                <a:srgbClr val="0B5394"/>
              </a:solidFill>
              <a:latin typeface="Verdana" panose="020B0604030504040204" pitchFamily="34" charset="0"/>
              <a:ea typeface="Verdana" panose="020B0604030504040204" pitchFamily="34" charset="0"/>
            </a:endParaRPr>
          </a:p>
          <a:p>
            <a:pPr marL="285750" indent="-285750" algn="just">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Se adelantó el estudio de mercado para la apertura de la nueva sede regional del Eje Cafetero ubicada en Pereira, evaluando dos alternativas de inmueble que cumplen con los requisitos de ubicación, accesibilidad y operación. Como resultado del análisis técnico, operativo y económico, se identificó la opción más favorable y se estructuró un presupuesto preliminar estimado de $55 millones mensuales incluyendo adecuaciones proyectadas. </a:t>
            </a:r>
          </a:p>
          <a:p>
            <a:pPr algn="just">
              <a:buClr>
                <a:srgbClr val="004E9A"/>
              </a:buClr>
              <a:buSzPct val="120000"/>
            </a:pPr>
            <a:endParaRPr lang="es-CO" sz="1100" noProof="0" dirty="0">
              <a:latin typeface="Verdana" panose="020B0604030504040204" pitchFamily="34" charset="0"/>
              <a:ea typeface="Verdana" panose="020B0604030504040204" pitchFamily="34" charset="0"/>
            </a:endParaRPr>
          </a:p>
          <a:p>
            <a:pPr marL="285750" indent="-285750" algn="just">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Se realizaron los trámites para contar con recursos de funcionamiento y se definió el cronograma del proceso contractual, encontrándose actualmente en la etapa de inclusión en el Plan Anual de Adquisiciones. </a:t>
            </a:r>
          </a:p>
          <a:p>
            <a:pPr algn="just">
              <a:buClr>
                <a:srgbClr val="004E9A"/>
              </a:buClr>
              <a:buSzPct val="120000"/>
            </a:pPr>
            <a:endParaRPr lang="es-CO" sz="1100" noProof="0" dirty="0">
              <a:latin typeface="Verdana" panose="020B0604030504040204" pitchFamily="34" charset="0"/>
              <a:ea typeface="Verdana" panose="020B0604030504040204" pitchFamily="34" charset="0"/>
            </a:endParaRPr>
          </a:p>
          <a:p>
            <a:pPr marL="285750" indent="-285750" algn="just">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Para el avance de esta actividad se requiere el acto administrativo que se está realizando desde la Delegatura de Entidades Territoriales.</a:t>
            </a:r>
          </a:p>
        </p:txBody>
      </p:sp>
      <p:cxnSp>
        <p:nvCxnSpPr>
          <p:cNvPr id="16" name="Conector recto 15">
            <a:extLst>
              <a:ext uri="{FF2B5EF4-FFF2-40B4-BE49-F238E27FC236}">
                <a16:creationId xmlns:a16="http://schemas.microsoft.com/office/drawing/2014/main" id="{DB6B8D71-B1D3-441B-957B-F302F8603BA8}"/>
              </a:ext>
            </a:extLst>
          </p:cNvPr>
          <p:cNvCxnSpPr>
            <a:cxnSpLocks/>
          </p:cNvCxnSpPr>
          <p:nvPr/>
        </p:nvCxnSpPr>
        <p:spPr>
          <a:xfrm>
            <a:off x="5744243" y="2681348"/>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7" name="CuadroTexto 16">
            <a:extLst>
              <a:ext uri="{FF2B5EF4-FFF2-40B4-BE49-F238E27FC236}">
                <a16:creationId xmlns:a16="http://schemas.microsoft.com/office/drawing/2014/main" id="{CB91F69F-5046-BBD1-8FB9-942188ED3F5C}"/>
              </a:ext>
            </a:extLst>
          </p:cNvPr>
          <p:cNvSpPr txBox="1"/>
          <p:nvPr/>
        </p:nvSpPr>
        <p:spPr>
          <a:xfrm>
            <a:off x="541265" y="2421932"/>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Componente</a:t>
            </a:r>
          </a:p>
        </p:txBody>
      </p:sp>
      <p:sp>
        <p:nvSpPr>
          <p:cNvPr id="19" name="CuadroTexto 18">
            <a:extLst>
              <a:ext uri="{FF2B5EF4-FFF2-40B4-BE49-F238E27FC236}">
                <a16:creationId xmlns:a16="http://schemas.microsoft.com/office/drawing/2014/main" id="{6BBE1414-6FD4-554A-5999-72A1B0EAD157}"/>
              </a:ext>
            </a:extLst>
          </p:cNvPr>
          <p:cNvSpPr txBox="1"/>
          <p:nvPr/>
        </p:nvSpPr>
        <p:spPr>
          <a:xfrm>
            <a:off x="3417322" y="2426723"/>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id="{EDD9C5F0-8E3F-9BFF-FB80-CCD6C5821C69}"/>
              </a:ext>
            </a:extLst>
          </p:cNvPr>
          <p:cNvSpPr txBox="1"/>
          <p:nvPr/>
        </p:nvSpPr>
        <p:spPr>
          <a:xfrm>
            <a:off x="7432142" y="2423816"/>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sp>
        <p:nvSpPr>
          <p:cNvPr id="6" name="CuadroTexto 5">
            <a:extLst>
              <a:ext uri="{FF2B5EF4-FFF2-40B4-BE49-F238E27FC236}">
                <a16:creationId xmlns:a16="http://schemas.microsoft.com/office/drawing/2014/main" id="{54F2FF58-A797-D230-5EB0-26071346AA5C}"/>
              </a:ext>
            </a:extLst>
          </p:cNvPr>
          <p:cNvSpPr txBox="1"/>
          <p:nvPr/>
        </p:nvSpPr>
        <p:spPr>
          <a:xfrm>
            <a:off x="2866185" y="3051377"/>
            <a:ext cx="2723474" cy="1107996"/>
          </a:xfrm>
          <a:prstGeom prst="rect">
            <a:avLst/>
          </a:prstGeom>
          <a:noFill/>
        </p:spPr>
        <p:txBody>
          <a:bodyPr wrap="square">
            <a:spAutoFit/>
          </a:bodyPr>
          <a:lstStyle/>
          <a:p>
            <a:pPr algn="ctr">
              <a:defRPr/>
            </a:pPr>
            <a:r>
              <a:rPr lang="es-CO" b="1" noProof="0" dirty="0">
                <a:solidFill>
                  <a:schemeClr val="accent1">
                    <a:lumMod val="75000"/>
                  </a:schemeClr>
                </a:solidFill>
                <a:latin typeface="Verdana" panose="020B0604030504040204" pitchFamily="34" charset="0"/>
                <a:ea typeface="Verdana" panose="020B0604030504040204" pitchFamily="34" charset="0"/>
              </a:rPr>
              <a:t>Indicador PES 109</a:t>
            </a:r>
          </a:p>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 </a:t>
            </a:r>
          </a:p>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Nuevas sedes de la Superintendencia Nacional de Salud en territorio</a:t>
            </a:r>
            <a:endParaRPr kumimoji="0" lang="es-CO"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B2FFFAD4-3F6D-7EB9-E479-BE6D2EABF8F1}"/>
              </a:ext>
            </a:extLst>
          </p:cNvPr>
          <p:cNvSpPr txBox="1"/>
          <p:nvPr/>
        </p:nvSpPr>
        <p:spPr>
          <a:xfrm>
            <a:off x="1190347" y="432999"/>
            <a:ext cx="8238737" cy="523220"/>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Indicador del Plan Estratégico Sectorial</a:t>
            </a:r>
          </a:p>
        </p:txBody>
      </p:sp>
      <p:sp>
        <p:nvSpPr>
          <p:cNvPr id="5" name="Freeform: Shape 95">
            <a:extLst>
              <a:ext uri="{FF2B5EF4-FFF2-40B4-BE49-F238E27FC236}">
                <a16:creationId xmlns:a16="http://schemas.microsoft.com/office/drawing/2014/main" id="{2804B378-09A6-4553-6EDC-D467E62106FD}"/>
              </a:ext>
            </a:extLst>
          </p:cNvPr>
          <p:cNvSpPr/>
          <p:nvPr/>
        </p:nvSpPr>
        <p:spPr>
          <a:xfrm>
            <a:off x="506724" y="1861319"/>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10" name="CuadroTexto 9">
            <a:extLst>
              <a:ext uri="{FF2B5EF4-FFF2-40B4-BE49-F238E27FC236}">
                <a16:creationId xmlns:a16="http://schemas.microsoft.com/office/drawing/2014/main" id="{3E002069-336F-CFD6-BF0C-599A26A49B59}"/>
              </a:ext>
            </a:extLst>
          </p:cNvPr>
          <p:cNvSpPr txBox="1"/>
          <p:nvPr/>
        </p:nvSpPr>
        <p:spPr>
          <a:xfrm>
            <a:off x="506724" y="1511736"/>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15" name="Freeform: Shape 95">
            <a:extLst>
              <a:ext uri="{FF2B5EF4-FFF2-40B4-BE49-F238E27FC236}">
                <a16:creationId xmlns:a16="http://schemas.microsoft.com/office/drawing/2014/main" id="{A7DFF4F7-0F64-AF45-4692-1B276298CDE6}"/>
              </a:ext>
            </a:extLst>
          </p:cNvPr>
          <p:cNvSpPr/>
          <p:nvPr/>
        </p:nvSpPr>
        <p:spPr>
          <a:xfrm>
            <a:off x="5610115" y="1865416"/>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21" name="CuadroTexto 20">
            <a:extLst>
              <a:ext uri="{FF2B5EF4-FFF2-40B4-BE49-F238E27FC236}">
                <a16:creationId xmlns:a16="http://schemas.microsoft.com/office/drawing/2014/main" id="{D1315C99-B960-CAE5-EF6A-D44C2734B535}"/>
              </a:ext>
            </a:extLst>
          </p:cNvPr>
          <p:cNvSpPr txBox="1"/>
          <p:nvPr/>
        </p:nvSpPr>
        <p:spPr>
          <a:xfrm>
            <a:off x="5610114" y="1515834"/>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spTree>
    <p:extLst>
      <p:ext uri="{BB962C8B-B14F-4D97-AF65-F5344CB8AC3E}">
        <p14:creationId xmlns:p14="http://schemas.microsoft.com/office/powerpoint/2010/main" val="6114958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620CF-A6A0-C87F-DCD9-3485BC365CC8}"/>
            </a:ext>
          </a:extLst>
        </p:cNvPr>
        <p:cNvGrpSpPr/>
        <p:nvPr/>
      </p:nvGrpSpPr>
      <p:grpSpPr>
        <a:xfrm>
          <a:off x="0" y="0"/>
          <a:ext cx="0" cy="0"/>
          <a:chOff x="0" y="0"/>
          <a:chExt cx="0" cy="0"/>
        </a:xfrm>
      </p:grpSpPr>
      <p:graphicFrame>
        <p:nvGraphicFramePr>
          <p:cNvPr id="11" name="Tabla 10">
            <a:extLst>
              <a:ext uri="{FF2B5EF4-FFF2-40B4-BE49-F238E27FC236}">
                <a16:creationId xmlns:a16="http://schemas.microsoft.com/office/drawing/2014/main" id="{C7B4171C-9292-97E6-3732-76EED488470E}"/>
              </a:ext>
            </a:extLst>
          </p:cNvPr>
          <p:cNvGraphicFramePr>
            <a:graphicFrameLocks noGrp="1"/>
          </p:cNvGraphicFramePr>
          <p:nvPr>
            <p:extLst>
              <p:ext uri="{D42A27DB-BD31-4B8C-83A1-F6EECF244321}">
                <p14:modId xmlns:p14="http://schemas.microsoft.com/office/powerpoint/2010/main" val="2083813327"/>
              </p:ext>
            </p:extLst>
          </p:nvPr>
        </p:nvGraphicFramePr>
        <p:xfrm>
          <a:off x="6171737" y="2774959"/>
          <a:ext cx="5528862" cy="1256444"/>
        </p:xfrm>
        <a:graphic>
          <a:graphicData uri="http://schemas.openxmlformats.org/drawingml/2006/table">
            <a:tbl>
              <a:tblPr firstRow="1" bandRow="1">
                <a:tableStyleId>{5C22544A-7EE6-4342-B048-85BDC9FD1C3A}</a:tableStyleId>
              </a:tblPr>
              <a:tblGrid>
                <a:gridCol w="1387134">
                  <a:extLst>
                    <a:ext uri="{9D8B030D-6E8A-4147-A177-3AD203B41FA5}">
                      <a16:colId xmlns:a16="http://schemas.microsoft.com/office/drawing/2014/main" val="1580948266"/>
                    </a:ext>
                  </a:extLst>
                </a:gridCol>
                <a:gridCol w="1035432">
                  <a:extLst>
                    <a:ext uri="{9D8B030D-6E8A-4147-A177-3AD203B41FA5}">
                      <a16:colId xmlns:a16="http://schemas.microsoft.com/office/drawing/2014/main" val="1627460541"/>
                    </a:ext>
                  </a:extLst>
                </a:gridCol>
                <a:gridCol w="1035432">
                  <a:extLst>
                    <a:ext uri="{9D8B030D-6E8A-4147-A177-3AD203B41FA5}">
                      <a16:colId xmlns:a16="http://schemas.microsoft.com/office/drawing/2014/main" val="221182647"/>
                    </a:ext>
                  </a:extLst>
                </a:gridCol>
                <a:gridCol w="1035432">
                  <a:extLst>
                    <a:ext uri="{9D8B030D-6E8A-4147-A177-3AD203B41FA5}">
                      <a16:colId xmlns:a16="http://schemas.microsoft.com/office/drawing/2014/main" val="3675405040"/>
                    </a:ext>
                  </a:extLst>
                </a:gridCol>
                <a:gridCol w="1035432">
                  <a:extLst>
                    <a:ext uri="{9D8B030D-6E8A-4147-A177-3AD203B41FA5}">
                      <a16:colId xmlns:a16="http://schemas.microsoft.com/office/drawing/2014/main" val="2933983804"/>
                    </a:ext>
                  </a:extLst>
                </a:gridCol>
              </a:tblGrid>
              <a:tr h="244391">
                <a:tc>
                  <a:txBody>
                    <a:bodyPr/>
                    <a:lstStyle/>
                    <a:p>
                      <a:endParaRPr lang="es-CO" sz="1200" noProof="0" dirty="0">
                        <a:latin typeface="Verdana" panose="020B0604030504040204" pitchFamily="34" charset="0"/>
                        <a:ea typeface="Verdana" panose="020B0604030504040204" pitchFamily="34" charset="0"/>
                      </a:endParaRPr>
                    </a:p>
                  </a:txBody>
                  <a:tcP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2023</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2024</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2025</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2026 T2</a:t>
                      </a:r>
                    </a:p>
                  </a:txBody>
                  <a:tcP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1008215"/>
                  </a:ext>
                </a:extLst>
              </a:tr>
              <a:tr h="324000">
                <a:tc>
                  <a:txBody>
                    <a:bodyPr/>
                    <a:lstStyle/>
                    <a:p>
                      <a:pPr algn="ctr"/>
                      <a:r>
                        <a:rPr lang="es-CO" sz="1200" b="1" noProof="0" dirty="0">
                          <a:latin typeface="Verdana" panose="020B0604030504040204" pitchFamily="34" charset="0"/>
                          <a:ea typeface="Verdana" panose="020B0604030504040204" pitchFamily="34" charset="0"/>
                        </a:rPr>
                        <a:t>Meta</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chemeClr val="tx1"/>
                          </a:solidFill>
                          <a:latin typeface="Verdana" panose="020B0604030504040204" pitchFamily="34" charset="0"/>
                          <a:ea typeface="Verdana" panose="020B0604030504040204" pitchFamily="34" charset="0"/>
                        </a:rPr>
                        <a:t>1</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chemeClr val="tx1"/>
                          </a:solidFill>
                          <a:latin typeface="Verdana" panose="020B0604030504040204" pitchFamily="34" charset="0"/>
                          <a:ea typeface="Verdana" panose="020B0604030504040204" pitchFamily="34" charset="0"/>
                        </a:rPr>
                        <a:t>2</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chemeClr val="tx1"/>
                          </a:solidFill>
                          <a:latin typeface="Verdana" panose="020B0604030504040204" pitchFamily="34" charset="0"/>
                          <a:ea typeface="Verdana" panose="020B0604030504040204" pitchFamily="34" charset="0"/>
                        </a:rPr>
                        <a:t>3</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chemeClr val="tx1"/>
                          </a:solidFill>
                          <a:latin typeface="Verdana" panose="020B0604030504040204" pitchFamily="34" charset="0"/>
                          <a:ea typeface="Verdana" panose="020B0604030504040204" pitchFamily="34" charset="0"/>
                        </a:rPr>
                        <a:t>1</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08720418"/>
                  </a:ext>
                </a:extLst>
              </a:tr>
              <a:tr h="324000">
                <a:tc>
                  <a:txBody>
                    <a:bodyPr/>
                    <a:lstStyle/>
                    <a:p>
                      <a:pPr algn="ctr"/>
                      <a:r>
                        <a:rPr lang="es-CO" sz="1200" b="1" noProof="0" dirty="0">
                          <a:latin typeface="Verdana" panose="020B0604030504040204" pitchFamily="34" charset="0"/>
                          <a:ea typeface="Verdana" panose="020B0604030504040204" pitchFamily="34" charset="0"/>
                        </a:rPr>
                        <a:t>Ejecución</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chemeClr val="tx1"/>
                          </a:solidFill>
                          <a:latin typeface="Verdana" panose="020B0604030504040204" pitchFamily="34" charset="0"/>
                          <a:ea typeface="Verdana" panose="020B0604030504040204" pitchFamily="34" charset="0"/>
                        </a:rPr>
                        <a:t>1</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chemeClr val="tx1"/>
                          </a:solidFill>
                          <a:latin typeface="Verdana" panose="020B0604030504040204" pitchFamily="34" charset="0"/>
                          <a:ea typeface="Verdana" panose="020B0604030504040204" pitchFamily="34" charset="0"/>
                        </a:rPr>
                        <a:t>2</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chemeClr val="tx1"/>
                          </a:solidFill>
                          <a:latin typeface="Verdana" panose="020B0604030504040204" pitchFamily="34" charset="0"/>
                          <a:ea typeface="Verdana" panose="020B0604030504040204" pitchFamily="34" charset="0"/>
                        </a:rPr>
                        <a:t>3</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es-CO" sz="1200" kern="1200" noProof="0" dirty="0">
                          <a:solidFill>
                            <a:schemeClr val="tx1"/>
                          </a:solidFill>
                          <a:latin typeface="Verdana" panose="020B0604030504040204" pitchFamily="34" charset="0"/>
                          <a:ea typeface="Verdana" panose="020B0604030504040204" pitchFamily="34" charset="0"/>
                          <a:cs typeface="+mn-cs"/>
                        </a:rPr>
                        <a:t>0,75</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9386335"/>
                  </a:ext>
                </a:extLst>
              </a:tr>
              <a:tr h="334124">
                <a:tc>
                  <a:txBody>
                    <a:bodyPr/>
                    <a:lstStyle/>
                    <a:p>
                      <a:pPr algn="ctr"/>
                      <a:r>
                        <a:rPr lang="es-CO" sz="1200" b="1" noProof="0" dirty="0">
                          <a:latin typeface="Verdana" panose="020B0604030504040204" pitchFamily="34" charset="0"/>
                          <a:ea typeface="Verdana" panose="020B0604030504040204" pitchFamily="34" charset="0"/>
                        </a:rPr>
                        <a:t>Cumplimiento</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1200" noProof="0" dirty="0">
                          <a:solidFill>
                            <a:srgbClr val="2CA095"/>
                          </a:solidFill>
                          <a:latin typeface="Verdana" panose="020B0604030504040204" pitchFamily="34" charset="0"/>
                          <a:ea typeface="Verdana" panose="020B0604030504040204" pitchFamily="34" charset="0"/>
                          <a:cs typeface="+mn-cs"/>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1200" noProof="0" dirty="0">
                          <a:solidFill>
                            <a:srgbClr val="2CA095"/>
                          </a:solidFill>
                          <a:latin typeface="Verdana" panose="020B0604030504040204" pitchFamily="34" charset="0"/>
                          <a:ea typeface="Verdana" panose="020B0604030504040204" pitchFamily="34" charset="0"/>
                          <a:cs typeface="+mn-cs"/>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1200" noProof="0" dirty="0">
                          <a:solidFill>
                            <a:srgbClr val="2CA095"/>
                          </a:solidFill>
                          <a:latin typeface="Verdana" panose="020B0604030504040204" pitchFamily="34" charset="0"/>
                          <a:ea typeface="Verdana" panose="020B0604030504040204" pitchFamily="34" charset="0"/>
                          <a:cs typeface="+mn-cs"/>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1200" noProof="0" dirty="0">
                          <a:solidFill>
                            <a:srgbClr val="2CA095"/>
                          </a:solidFill>
                          <a:latin typeface="Verdana" panose="020B0604030504040204" pitchFamily="34" charset="0"/>
                          <a:ea typeface="Verdana" panose="020B0604030504040204" pitchFamily="34" charset="0"/>
                          <a:cs typeface="+mn-cs"/>
                        </a:rPr>
                        <a:t>75%</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5900239"/>
                  </a:ext>
                </a:extLst>
              </a:tr>
            </a:tbl>
          </a:graphicData>
        </a:graphic>
      </p:graphicFrame>
      <p:sp>
        <p:nvSpPr>
          <p:cNvPr id="13" name="CuadroTexto 12">
            <a:extLst>
              <a:ext uri="{FF2B5EF4-FFF2-40B4-BE49-F238E27FC236}">
                <a16:creationId xmlns:a16="http://schemas.microsoft.com/office/drawing/2014/main" id="{EC02ECEB-536F-5F1D-10F8-429D35E3D8DC}"/>
              </a:ext>
            </a:extLst>
          </p:cNvPr>
          <p:cNvSpPr txBox="1"/>
          <p:nvPr/>
        </p:nvSpPr>
        <p:spPr>
          <a:xfrm>
            <a:off x="617863" y="4466003"/>
            <a:ext cx="11104003" cy="1985159"/>
          </a:xfrm>
          <a:prstGeom prst="rect">
            <a:avLst/>
          </a:prstGeom>
          <a:noFill/>
          <a:ln>
            <a:solidFill>
              <a:srgbClr val="2CA095"/>
            </a:solidFill>
            <a:prstDash val="dash"/>
          </a:ln>
        </p:spPr>
        <p:txBody>
          <a:bodyPr wrap="square">
            <a:spAutoFit/>
          </a:bodyPr>
          <a:lstStyle/>
          <a:p>
            <a:pPr algn="l"/>
            <a:r>
              <a:rPr lang="es-CO" sz="12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marL="285750" indent="-285750" algn="l">
              <a:buFont typeface="Arial" panose="020B0604020202020204" pitchFamily="34" charset="0"/>
              <a:buChar char="•"/>
            </a:pPr>
            <a:endParaRPr lang="es-CO" sz="1200" noProof="0" dirty="0">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Durante el segundo trimestre de 2026 se registró un avance del 0,75 en el presente indicador. </a:t>
            </a:r>
          </a:p>
          <a:p>
            <a:pPr marL="171450" indent="-171450" algn="l">
              <a:buClr>
                <a:srgbClr val="004E9A"/>
              </a:buClr>
              <a:buSzPct val="120000"/>
              <a:buFont typeface="Wingdings" panose="05000000000000000000" pitchFamily="2" charset="2"/>
              <a:buChar char="Ø"/>
            </a:pPr>
            <a:endParaRPr lang="es-CO" sz="1100" noProof="0" dirty="0">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La Gobernanza de Datos en sí misma es una iniciativa que apunta a la transformación digital de la entidad, que desde el plano estratégico, se evalúa en los tres componentes de capital humano/personas, Capital tecnológico /tecnología y Procesos. Se define una cuarta área de formalización de las iniciativas como partida para el desarrollo de sus tres componentes. </a:t>
            </a:r>
          </a:p>
          <a:p>
            <a:pPr marL="171450" indent="-171450" algn="l">
              <a:buClr>
                <a:srgbClr val="004E9A"/>
              </a:buClr>
              <a:buSzPct val="120000"/>
              <a:buFont typeface="Wingdings" panose="05000000000000000000" pitchFamily="2" charset="2"/>
              <a:buChar char="Ø"/>
            </a:pPr>
            <a:endParaRPr lang="es-CO" sz="1100" noProof="0" dirty="0">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En este sentido, para este período se llevaron a cabo las siguientes actividades:</a:t>
            </a:r>
          </a:p>
          <a:p>
            <a:pPr algn="l"/>
            <a:r>
              <a:rPr lang="es-CO" sz="1100" noProof="0" dirty="0">
                <a:latin typeface="Verdana" panose="020B0604030504040204" pitchFamily="34" charset="0"/>
                <a:ea typeface="Verdana" panose="020B0604030504040204" pitchFamily="34" charset="0"/>
              </a:rPr>
              <a:t>       1.Programa de Gobernanza de Datos </a:t>
            </a:r>
          </a:p>
          <a:p>
            <a:pPr algn="l"/>
            <a:r>
              <a:rPr lang="es-CO" sz="1100" noProof="0" dirty="0">
                <a:latin typeface="Verdana" panose="020B0604030504040204" pitchFamily="34" charset="0"/>
                <a:ea typeface="Verdana" panose="020B0604030504040204" pitchFamily="34" charset="0"/>
              </a:rPr>
              <a:t>       2.Centro de Excelencia en Inteligencia de Negocios y Analítica</a:t>
            </a:r>
          </a:p>
        </p:txBody>
      </p:sp>
      <p:cxnSp>
        <p:nvCxnSpPr>
          <p:cNvPr id="16" name="Conector recto 15">
            <a:extLst>
              <a:ext uri="{FF2B5EF4-FFF2-40B4-BE49-F238E27FC236}">
                <a16:creationId xmlns:a16="http://schemas.microsoft.com/office/drawing/2014/main" id="{463419F8-F6FE-BC1B-B26B-45DDFABE9F83}"/>
              </a:ext>
            </a:extLst>
          </p:cNvPr>
          <p:cNvCxnSpPr>
            <a:cxnSpLocks/>
          </p:cNvCxnSpPr>
          <p:nvPr/>
        </p:nvCxnSpPr>
        <p:spPr>
          <a:xfrm>
            <a:off x="5642643" y="2579748"/>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C62A4569-3F19-C0B0-78FB-A591C7F6D7EA}"/>
              </a:ext>
            </a:extLst>
          </p:cNvPr>
          <p:cNvSpPr txBox="1"/>
          <p:nvPr/>
        </p:nvSpPr>
        <p:spPr>
          <a:xfrm>
            <a:off x="3281395" y="2310270"/>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id="{99AF4BB1-30F7-5ED4-8FE9-09A50B7E2A52}"/>
              </a:ext>
            </a:extLst>
          </p:cNvPr>
          <p:cNvSpPr txBox="1"/>
          <p:nvPr/>
        </p:nvSpPr>
        <p:spPr>
          <a:xfrm>
            <a:off x="7581529" y="2346605"/>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sp>
        <p:nvSpPr>
          <p:cNvPr id="5" name="CuadroTexto 4">
            <a:extLst>
              <a:ext uri="{FF2B5EF4-FFF2-40B4-BE49-F238E27FC236}">
                <a16:creationId xmlns:a16="http://schemas.microsoft.com/office/drawing/2014/main" id="{1C4D5E6F-567E-68C1-F2E4-C7F0801F8F4C}"/>
              </a:ext>
            </a:extLst>
          </p:cNvPr>
          <p:cNvSpPr txBox="1"/>
          <p:nvPr/>
        </p:nvSpPr>
        <p:spPr>
          <a:xfrm>
            <a:off x="2414794" y="2837053"/>
            <a:ext cx="3398520" cy="1292662"/>
          </a:xfrm>
          <a:prstGeom prst="rect">
            <a:avLst/>
          </a:prstGeom>
          <a:noFill/>
        </p:spPr>
        <p:txBody>
          <a:bodyPr wrap="square">
            <a:spAutoFit/>
          </a:bodyPr>
          <a:lstStyle/>
          <a:p>
            <a:pPr algn="ctr">
              <a:defRPr/>
            </a:pPr>
            <a:r>
              <a:rPr lang="es-CO" b="1" noProof="0" dirty="0">
                <a:solidFill>
                  <a:schemeClr val="accent1">
                    <a:lumMod val="75000"/>
                  </a:schemeClr>
                </a:solidFill>
                <a:latin typeface="Verdana" panose="020B0604030504040204" pitchFamily="34" charset="0"/>
                <a:ea typeface="Verdana" panose="020B0604030504040204" pitchFamily="34" charset="0"/>
              </a:rPr>
              <a:t>Indicador PES 112</a:t>
            </a:r>
          </a:p>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 </a:t>
            </a:r>
          </a:p>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Proyectos asociados al Modelo de Gobierno y Gestión de Datos e Información implementado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
        <p:nvSpPr>
          <p:cNvPr id="9" name="CuadroTexto 8">
            <a:extLst>
              <a:ext uri="{FF2B5EF4-FFF2-40B4-BE49-F238E27FC236}">
                <a16:creationId xmlns:a16="http://schemas.microsoft.com/office/drawing/2014/main" id="{AE2AC38F-AB15-33AE-55C5-B79105E2A133}"/>
              </a:ext>
            </a:extLst>
          </p:cNvPr>
          <p:cNvSpPr txBox="1"/>
          <p:nvPr/>
        </p:nvSpPr>
        <p:spPr>
          <a:xfrm>
            <a:off x="1190347" y="432999"/>
            <a:ext cx="8238737" cy="523220"/>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Indicador del Plan Estratégico Sectorial</a:t>
            </a:r>
          </a:p>
        </p:txBody>
      </p:sp>
      <p:sp>
        <p:nvSpPr>
          <p:cNvPr id="3" name="CuadroTexto 2">
            <a:extLst>
              <a:ext uri="{FF2B5EF4-FFF2-40B4-BE49-F238E27FC236}">
                <a16:creationId xmlns:a16="http://schemas.microsoft.com/office/drawing/2014/main" id="{6D92564A-F460-DF87-0B78-A26558C96AD3}"/>
              </a:ext>
            </a:extLst>
          </p:cNvPr>
          <p:cNvSpPr txBox="1"/>
          <p:nvPr/>
        </p:nvSpPr>
        <p:spPr>
          <a:xfrm>
            <a:off x="401588" y="2830692"/>
            <a:ext cx="2074606" cy="1133002"/>
          </a:xfrm>
          <a:prstGeom prst="rect">
            <a:avLst/>
          </a:prstGeom>
          <a:noFill/>
        </p:spPr>
        <p:txBody>
          <a:bodyPr wrap="square">
            <a:spAutoFit/>
          </a:bodyPr>
          <a:lstStyle/>
          <a:p>
            <a:pPr algn="ctr">
              <a:lnSpc>
                <a:spcPct val="115000"/>
              </a:lnSpc>
              <a:spcAft>
                <a:spcPts val="800"/>
              </a:spcAft>
              <a:defRPr/>
            </a:pPr>
            <a:r>
              <a:rPr lang="es-CO" sz="1200" noProof="0" dirty="0">
                <a:latin typeface="Verdana" panose="020B0604030504040204" pitchFamily="34" charset="0"/>
                <a:ea typeface="Verdana" panose="020B0604030504040204" pitchFamily="34" charset="0"/>
                <a:cs typeface="Times New Roman" panose="02020603050405020304" pitchFamily="18" charset="0"/>
              </a:rPr>
              <a:t>Hacia un sistema de salud garantista, universal, basado en un modelo de salud preventivo y predictivo.</a:t>
            </a:r>
          </a:p>
        </p:txBody>
      </p:sp>
      <p:cxnSp>
        <p:nvCxnSpPr>
          <p:cNvPr id="6" name="Conector recto 5">
            <a:extLst>
              <a:ext uri="{FF2B5EF4-FFF2-40B4-BE49-F238E27FC236}">
                <a16:creationId xmlns:a16="http://schemas.microsoft.com/office/drawing/2014/main" id="{F313DC36-BA3C-5EF5-5119-E297CE982BC5}"/>
              </a:ext>
            </a:extLst>
          </p:cNvPr>
          <p:cNvCxnSpPr>
            <a:cxnSpLocks/>
          </p:cNvCxnSpPr>
          <p:nvPr/>
        </p:nvCxnSpPr>
        <p:spPr>
          <a:xfrm>
            <a:off x="2578495" y="2496831"/>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id="{EB27BD67-E563-8266-5DF7-004DD7D80548}"/>
              </a:ext>
            </a:extLst>
          </p:cNvPr>
          <p:cNvSpPr txBox="1"/>
          <p:nvPr/>
        </p:nvSpPr>
        <p:spPr>
          <a:xfrm>
            <a:off x="401588" y="2270150"/>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Componente</a:t>
            </a:r>
          </a:p>
        </p:txBody>
      </p:sp>
      <p:sp>
        <p:nvSpPr>
          <p:cNvPr id="12" name="Freeform: Shape 95">
            <a:extLst>
              <a:ext uri="{FF2B5EF4-FFF2-40B4-BE49-F238E27FC236}">
                <a16:creationId xmlns:a16="http://schemas.microsoft.com/office/drawing/2014/main" id="{2560ABDC-35BC-5D9B-D62C-67D4F33D721A}"/>
              </a:ext>
            </a:extLst>
          </p:cNvPr>
          <p:cNvSpPr/>
          <p:nvPr/>
        </p:nvSpPr>
        <p:spPr>
          <a:xfrm>
            <a:off x="506724" y="1772419"/>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15" name="CuadroTexto 14">
            <a:extLst>
              <a:ext uri="{FF2B5EF4-FFF2-40B4-BE49-F238E27FC236}">
                <a16:creationId xmlns:a16="http://schemas.microsoft.com/office/drawing/2014/main" id="{2B7DB37C-721F-B435-9D1F-D84AF4D96953}"/>
              </a:ext>
            </a:extLst>
          </p:cNvPr>
          <p:cNvSpPr txBox="1"/>
          <p:nvPr/>
        </p:nvSpPr>
        <p:spPr>
          <a:xfrm>
            <a:off x="506724" y="1422836"/>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18" name="Freeform: Shape 95">
            <a:extLst>
              <a:ext uri="{FF2B5EF4-FFF2-40B4-BE49-F238E27FC236}">
                <a16:creationId xmlns:a16="http://schemas.microsoft.com/office/drawing/2014/main" id="{78295E79-9986-8C56-6B67-70471659531A}"/>
              </a:ext>
            </a:extLst>
          </p:cNvPr>
          <p:cNvSpPr/>
          <p:nvPr/>
        </p:nvSpPr>
        <p:spPr>
          <a:xfrm>
            <a:off x="5610115" y="1776516"/>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22" name="CuadroTexto 21">
            <a:extLst>
              <a:ext uri="{FF2B5EF4-FFF2-40B4-BE49-F238E27FC236}">
                <a16:creationId xmlns:a16="http://schemas.microsoft.com/office/drawing/2014/main" id="{830EB265-72A3-ED21-1791-D45EE01D27A9}"/>
              </a:ext>
            </a:extLst>
          </p:cNvPr>
          <p:cNvSpPr txBox="1"/>
          <p:nvPr/>
        </p:nvSpPr>
        <p:spPr>
          <a:xfrm>
            <a:off x="5610114" y="1426934"/>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spTree>
    <p:extLst>
      <p:ext uri="{BB962C8B-B14F-4D97-AF65-F5344CB8AC3E}">
        <p14:creationId xmlns:p14="http://schemas.microsoft.com/office/powerpoint/2010/main" val="2330553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B4B52-4655-678E-2F0C-5A84E9A518CE}"/>
            </a:ext>
          </a:extLst>
        </p:cNvPr>
        <p:cNvGrpSpPr/>
        <p:nvPr/>
      </p:nvGrpSpPr>
      <p:grpSpPr>
        <a:xfrm>
          <a:off x="0" y="0"/>
          <a:ext cx="0" cy="0"/>
          <a:chOff x="0" y="0"/>
          <a:chExt cx="0" cy="0"/>
        </a:xfrm>
      </p:grpSpPr>
      <p:graphicFrame>
        <p:nvGraphicFramePr>
          <p:cNvPr id="11" name="Tabla 10">
            <a:extLst>
              <a:ext uri="{FF2B5EF4-FFF2-40B4-BE49-F238E27FC236}">
                <a16:creationId xmlns:a16="http://schemas.microsoft.com/office/drawing/2014/main" id="{BB096162-25F6-9AB9-E1BE-CF484863123F}"/>
              </a:ext>
            </a:extLst>
          </p:cNvPr>
          <p:cNvGraphicFramePr>
            <a:graphicFrameLocks noGrp="1"/>
          </p:cNvGraphicFramePr>
          <p:nvPr>
            <p:extLst>
              <p:ext uri="{D42A27DB-BD31-4B8C-83A1-F6EECF244321}">
                <p14:modId xmlns:p14="http://schemas.microsoft.com/office/powerpoint/2010/main" val="3229842708"/>
              </p:ext>
            </p:extLst>
          </p:nvPr>
        </p:nvGraphicFramePr>
        <p:xfrm>
          <a:off x="5968537" y="2762259"/>
          <a:ext cx="5528862" cy="1276800"/>
        </p:xfrm>
        <a:graphic>
          <a:graphicData uri="http://schemas.openxmlformats.org/drawingml/2006/table">
            <a:tbl>
              <a:tblPr firstRow="1" bandRow="1">
                <a:tableStyleId>{5C22544A-7EE6-4342-B048-85BDC9FD1C3A}</a:tableStyleId>
              </a:tblPr>
              <a:tblGrid>
                <a:gridCol w="1387134">
                  <a:extLst>
                    <a:ext uri="{9D8B030D-6E8A-4147-A177-3AD203B41FA5}">
                      <a16:colId xmlns:a16="http://schemas.microsoft.com/office/drawing/2014/main" val="1580948266"/>
                    </a:ext>
                  </a:extLst>
                </a:gridCol>
                <a:gridCol w="1035432">
                  <a:extLst>
                    <a:ext uri="{9D8B030D-6E8A-4147-A177-3AD203B41FA5}">
                      <a16:colId xmlns:a16="http://schemas.microsoft.com/office/drawing/2014/main" val="1627460541"/>
                    </a:ext>
                  </a:extLst>
                </a:gridCol>
                <a:gridCol w="1035432">
                  <a:extLst>
                    <a:ext uri="{9D8B030D-6E8A-4147-A177-3AD203B41FA5}">
                      <a16:colId xmlns:a16="http://schemas.microsoft.com/office/drawing/2014/main" val="221182647"/>
                    </a:ext>
                  </a:extLst>
                </a:gridCol>
                <a:gridCol w="1035432">
                  <a:extLst>
                    <a:ext uri="{9D8B030D-6E8A-4147-A177-3AD203B41FA5}">
                      <a16:colId xmlns:a16="http://schemas.microsoft.com/office/drawing/2014/main" val="3675405040"/>
                    </a:ext>
                  </a:extLst>
                </a:gridCol>
                <a:gridCol w="1035432">
                  <a:extLst>
                    <a:ext uri="{9D8B030D-6E8A-4147-A177-3AD203B41FA5}">
                      <a16:colId xmlns:a16="http://schemas.microsoft.com/office/drawing/2014/main" val="2933983804"/>
                    </a:ext>
                  </a:extLst>
                </a:gridCol>
              </a:tblGrid>
              <a:tr h="244391">
                <a:tc>
                  <a:txBody>
                    <a:bodyPr/>
                    <a:lstStyle/>
                    <a:p>
                      <a:endParaRPr lang="es-CO" sz="1400" noProof="0" dirty="0">
                        <a:latin typeface="Verdana" panose="020B0604030504040204" pitchFamily="34" charset="0"/>
                        <a:ea typeface="Verdana" panose="020B0604030504040204" pitchFamily="34" charset="0"/>
                      </a:endParaRPr>
                    </a:p>
                  </a:txBody>
                  <a:tcP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2023</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2024</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2025</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2026 T2</a:t>
                      </a:r>
                    </a:p>
                  </a:txBody>
                  <a:tcP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1008215"/>
                  </a:ext>
                </a:extLst>
              </a:tr>
              <a:tr h="324000">
                <a:tc>
                  <a:txBody>
                    <a:bodyPr/>
                    <a:lstStyle/>
                    <a:p>
                      <a:pPr algn="ctr"/>
                      <a:r>
                        <a:rPr lang="es-CO" sz="1200" b="1" noProof="0" dirty="0">
                          <a:latin typeface="Verdana" panose="020B0604030504040204" pitchFamily="34" charset="0"/>
                          <a:ea typeface="Verdana" panose="020B0604030504040204" pitchFamily="34" charset="0"/>
                        </a:rPr>
                        <a:t>Meta</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08720418"/>
                  </a:ext>
                </a:extLst>
              </a:tr>
              <a:tr h="324000">
                <a:tc>
                  <a:txBody>
                    <a:bodyPr/>
                    <a:lstStyle/>
                    <a:p>
                      <a:pPr algn="ctr"/>
                      <a:r>
                        <a:rPr lang="es-CO" sz="1200" b="1" noProof="0" dirty="0">
                          <a:latin typeface="Verdana" panose="020B0604030504040204" pitchFamily="34" charset="0"/>
                          <a:ea typeface="Verdana" panose="020B0604030504040204" pitchFamily="34" charset="0"/>
                        </a:rPr>
                        <a:t>Ejecución</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chemeClr val="tx1"/>
                          </a:solidFill>
                          <a:latin typeface="Verdana" panose="020B0604030504040204" pitchFamily="34" charset="0"/>
                          <a:ea typeface="Verdana" panose="020B0604030504040204" pitchFamily="34" charset="0"/>
                        </a:rPr>
                        <a:t>2</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chemeClr val="tx1"/>
                          </a:solidFill>
                          <a:latin typeface="Verdana" panose="020B0604030504040204" pitchFamily="34" charset="0"/>
                          <a:ea typeface="Verdana" panose="020B0604030504040204" pitchFamily="34" charset="0"/>
                        </a:rPr>
                        <a:t>8</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chemeClr val="tx1"/>
                          </a:solidFill>
                          <a:latin typeface="Verdana" panose="020B0604030504040204" pitchFamily="34" charset="0"/>
                          <a:ea typeface="Verdana" panose="020B0604030504040204" pitchFamily="34" charset="0"/>
                        </a:rPr>
                        <a:t>7</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es-CO" sz="1200" kern="1200" noProof="0" dirty="0">
                          <a:solidFill>
                            <a:sysClr val="windowText" lastClr="000000"/>
                          </a:solidFill>
                          <a:latin typeface="Verdana" panose="020B0604030504040204" pitchFamily="34" charset="0"/>
                          <a:ea typeface="Verdana" panose="020B0604030504040204" pitchFamily="34" charset="0"/>
                          <a:cs typeface="+mn-cs"/>
                        </a:rPr>
                        <a:t>0,3</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9386335"/>
                  </a:ext>
                </a:extLst>
              </a:tr>
              <a:tr h="324000">
                <a:tc>
                  <a:txBody>
                    <a:bodyPr/>
                    <a:lstStyle/>
                    <a:p>
                      <a:pPr algn="ctr"/>
                      <a:r>
                        <a:rPr lang="es-CO" sz="1200" b="1" noProof="0" dirty="0">
                          <a:latin typeface="Verdana" panose="020B0604030504040204" pitchFamily="34" charset="0"/>
                          <a:ea typeface="Verdana" panose="020B0604030504040204" pitchFamily="34" charset="0"/>
                        </a:rPr>
                        <a:t>Cumplimiento</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1200" noProof="0" dirty="0">
                          <a:solidFill>
                            <a:srgbClr val="2CA095"/>
                          </a:solidFill>
                          <a:latin typeface="Verdana" panose="020B0604030504040204" pitchFamily="34" charset="0"/>
                          <a:ea typeface="Verdana" panose="020B0604030504040204" pitchFamily="34" charset="0"/>
                          <a:cs typeface="+mn-cs"/>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1200" noProof="0" dirty="0">
                          <a:solidFill>
                            <a:srgbClr val="2CA095"/>
                          </a:solidFill>
                          <a:latin typeface="Verdana" panose="020B0604030504040204" pitchFamily="34" charset="0"/>
                          <a:ea typeface="Verdana" panose="020B0604030504040204" pitchFamily="34" charset="0"/>
                          <a:cs typeface="+mn-cs"/>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1200" noProof="0" dirty="0">
                          <a:solidFill>
                            <a:srgbClr val="2CA095"/>
                          </a:solidFill>
                          <a:latin typeface="Verdana" panose="020B0604030504040204" pitchFamily="34" charset="0"/>
                          <a:ea typeface="Verdana" panose="020B0604030504040204" pitchFamily="34" charset="0"/>
                          <a:cs typeface="+mn-cs"/>
                        </a:rPr>
                        <a:t>88%</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1200" noProof="0" dirty="0">
                          <a:solidFill>
                            <a:srgbClr val="2CA095"/>
                          </a:solidFill>
                          <a:latin typeface="Verdana" panose="020B0604030504040204" pitchFamily="34" charset="0"/>
                          <a:ea typeface="Verdana" panose="020B0604030504040204" pitchFamily="34" charset="0"/>
                          <a:cs typeface="+mn-cs"/>
                        </a:rPr>
                        <a:t>15%</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5900239"/>
                  </a:ext>
                </a:extLst>
              </a:tr>
            </a:tbl>
          </a:graphicData>
        </a:graphic>
      </p:graphicFrame>
      <p:cxnSp>
        <p:nvCxnSpPr>
          <p:cNvPr id="7" name="Conector recto 6">
            <a:extLst>
              <a:ext uri="{FF2B5EF4-FFF2-40B4-BE49-F238E27FC236}">
                <a16:creationId xmlns:a16="http://schemas.microsoft.com/office/drawing/2014/main" id="{9C38F0D8-4661-F659-F993-51CF1F020748}"/>
              </a:ext>
            </a:extLst>
          </p:cNvPr>
          <p:cNvCxnSpPr>
            <a:cxnSpLocks/>
          </p:cNvCxnSpPr>
          <p:nvPr/>
        </p:nvCxnSpPr>
        <p:spPr>
          <a:xfrm>
            <a:off x="2191387" y="2347364"/>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377B2686-5A37-AC5C-A595-EBB8681EDAD6}"/>
              </a:ext>
            </a:extLst>
          </p:cNvPr>
          <p:cNvSpPr txBox="1"/>
          <p:nvPr/>
        </p:nvSpPr>
        <p:spPr>
          <a:xfrm>
            <a:off x="567025" y="4489073"/>
            <a:ext cx="11042570" cy="1815882"/>
          </a:xfrm>
          <a:prstGeom prst="rect">
            <a:avLst/>
          </a:prstGeom>
          <a:noFill/>
          <a:ln>
            <a:solidFill>
              <a:srgbClr val="2CA095"/>
            </a:solidFill>
            <a:prstDash val="dash"/>
          </a:ln>
        </p:spPr>
        <p:txBody>
          <a:bodyPr wrap="square">
            <a:spAutoFit/>
          </a:bodyPr>
          <a:lstStyle/>
          <a:p>
            <a:pPr algn="l"/>
            <a:r>
              <a:rPr lang="es-CO" sz="12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algn="l"/>
            <a:endParaRPr lang="es-CO" sz="1200" b="1" noProof="0" dirty="0">
              <a:solidFill>
                <a:srgbClr val="0B5394"/>
              </a:solidFill>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b="1" noProof="0" dirty="0">
                <a:latin typeface="Verdana" panose="020B0604030504040204" pitchFamily="34" charset="0"/>
                <a:ea typeface="Verdana" panose="020B0604030504040204" pitchFamily="34" charset="0"/>
              </a:rPr>
              <a:t>Porcentaje de avance: </a:t>
            </a:r>
            <a:r>
              <a:rPr lang="es-CO" sz="1100" noProof="0" dirty="0">
                <a:latin typeface="Verdana" panose="020B0604030504040204" pitchFamily="34" charset="0"/>
                <a:ea typeface="Verdana" panose="020B0604030504040204" pitchFamily="34" charset="0"/>
              </a:rPr>
              <a:t>0.30 (promedio de avance)</a:t>
            </a:r>
          </a:p>
          <a:p>
            <a:pPr marL="171450" indent="-171450" algn="l">
              <a:buClr>
                <a:srgbClr val="004E9A"/>
              </a:buClr>
              <a:buSzPct val="120000"/>
              <a:buFont typeface="Wingdings" panose="05000000000000000000" pitchFamily="2" charset="2"/>
              <a:buChar char="Ø"/>
            </a:pPr>
            <a:endParaRPr lang="es-CO" sz="1100" noProof="0" dirty="0">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b="1" noProof="0" dirty="0">
                <a:latin typeface="Verdana" panose="020B0604030504040204" pitchFamily="34" charset="0"/>
                <a:ea typeface="Verdana" panose="020B0604030504040204" pitchFamily="34" charset="0"/>
              </a:rPr>
              <a:t>Lineamiento 1: </a:t>
            </a:r>
            <a:r>
              <a:rPr lang="es-CO" sz="1100" noProof="0" dirty="0">
                <a:latin typeface="Verdana" panose="020B0604030504040204" pitchFamily="34" charset="0"/>
                <a:ea typeface="Verdana" panose="020B0604030504040204" pitchFamily="34" charset="0"/>
              </a:rPr>
              <a:t>Avance a 30 de junio de 2026: 0,40 - Repositorios de Información institucionales, que sirvan como plataforma centralizada para almacenar, preservar y difundir la producción documental, histórica, el conocimiento y la información administrativa de la organización</a:t>
            </a:r>
          </a:p>
          <a:p>
            <a:pPr marL="171450" indent="-171450" algn="l">
              <a:buClr>
                <a:srgbClr val="004E9A"/>
              </a:buClr>
              <a:buSzPct val="120000"/>
              <a:buFont typeface="Wingdings" panose="05000000000000000000" pitchFamily="2" charset="2"/>
              <a:buChar char="Ø"/>
            </a:pPr>
            <a:endParaRPr lang="es-CO" sz="1100" noProof="0" dirty="0">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b="1" noProof="0" dirty="0">
                <a:latin typeface="Verdana" panose="020B0604030504040204" pitchFamily="34" charset="0"/>
                <a:ea typeface="Verdana" panose="020B0604030504040204" pitchFamily="34" charset="0"/>
              </a:rPr>
              <a:t>Lineamiento 2: </a:t>
            </a:r>
            <a:r>
              <a:rPr lang="es-CO" sz="1100" noProof="0" dirty="0">
                <a:latin typeface="Verdana" panose="020B0604030504040204" pitchFamily="34" charset="0"/>
                <a:ea typeface="Verdana" panose="020B0604030504040204" pitchFamily="34" charset="0"/>
              </a:rPr>
              <a:t>Avance a 30 de junio de 2026: 0,20 - Prueba Piloto de la gestión por proyectos en la SGS, entendiéndose como la aplicación de conocimientos, habilidades, herramientas y técnicas para planificar, ejecutar y controlar actividades con el fin de alcanzar objetivos específicos (tiempo, costo, alcance y calidad) a fin de dirigir un proyecto desde su inicio hasta su cierre, organizando recursos para lograr resultados concretos.</a:t>
            </a:r>
          </a:p>
        </p:txBody>
      </p:sp>
      <p:cxnSp>
        <p:nvCxnSpPr>
          <p:cNvPr id="16" name="Conector recto 15">
            <a:extLst>
              <a:ext uri="{FF2B5EF4-FFF2-40B4-BE49-F238E27FC236}">
                <a16:creationId xmlns:a16="http://schemas.microsoft.com/office/drawing/2014/main" id="{DACDEF15-B036-202D-505C-1996AA0CE991}"/>
              </a:ext>
            </a:extLst>
          </p:cNvPr>
          <p:cNvCxnSpPr>
            <a:cxnSpLocks/>
          </p:cNvCxnSpPr>
          <p:nvPr/>
        </p:nvCxnSpPr>
        <p:spPr>
          <a:xfrm>
            <a:off x="5642643" y="2355812"/>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0ECF83CD-6EFD-5D59-4B11-3374EFBAB60B}"/>
              </a:ext>
            </a:extLst>
          </p:cNvPr>
          <p:cNvSpPr txBox="1"/>
          <p:nvPr/>
        </p:nvSpPr>
        <p:spPr>
          <a:xfrm>
            <a:off x="3022638" y="2205224"/>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id="{2781264C-92FF-C8D2-0FB1-F0A7A72CD888}"/>
              </a:ext>
            </a:extLst>
          </p:cNvPr>
          <p:cNvSpPr txBox="1"/>
          <p:nvPr/>
        </p:nvSpPr>
        <p:spPr>
          <a:xfrm>
            <a:off x="7424113" y="2232352"/>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sp>
        <p:nvSpPr>
          <p:cNvPr id="5" name="CuadroTexto 4">
            <a:extLst>
              <a:ext uri="{FF2B5EF4-FFF2-40B4-BE49-F238E27FC236}">
                <a16:creationId xmlns:a16="http://schemas.microsoft.com/office/drawing/2014/main" id="{4E8013C6-5117-F08D-A0D6-D27C733E1ADC}"/>
              </a:ext>
            </a:extLst>
          </p:cNvPr>
          <p:cNvSpPr txBox="1"/>
          <p:nvPr/>
        </p:nvSpPr>
        <p:spPr>
          <a:xfrm>
            <a:off x="2214143" y="2739325"/>
            <a:ext cx="3398520" cy="1477328"/>
          </a:xfrm>
          <a:prstGeom prst="rect">
            <a:avLst/>
          </a:prstGeom>
          <a:noFill/>
        </p:spPr>
        <p:txBody>
          <a:bodyPr wrap="square">
            <a:spAutoFit/>
          </a:bodyPr>
          <a:lstStyle/>
          <a:p>
            <a:pPr algn="ctr">
              <a:defRPr/>
            </a:pPr>
            <a:r>
              <a:rPr lang="es-CO" b="1" noProof="0" dirty="0">
                <a:solidFill>
                  <a:schemeClr val="accent1">
                    <a:lumMod val="75000"/>
                  </a:schemeClr>
                </a:solidFill>
                <a:latin typeface="Verdana" panose="020B0604030504040204" pitchFamily="34" charset="0"/>
                <a:ea typeface="Verdana" panose="020B0604030504040204" pitchFamily="34" charset="0"/>
              </a:rPr>
              <a:t>Indicador PES 113</a:t>
            </a:r>
          </a:p>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 </a:t>
            </a:r>
          </a:p>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Lineamientos asociados al Sistema de Gestión del Conocimiento y la Innovación de la Superintendencia Nacional de Salud diseñado, implementado y evaluado</a:t>
            </a:r>
          </a:p>
        </p:txBody>
      </p:sp>
      <p:sp>
        <p:nvSpPr>
          <p:cNvPr id="9" name="CuadroTexto 8">
            <a:extLst>
              <a:ext uri="{FF2B5EF4-FFF2-40B4-BE49-F238E27FC236}">
                <a16:creationId xmlns:a16="http://schemas.microsoft.com/office/drawing/2014/main" id="{84655CCE-5631-0653-D33A-5E77747A2FD0}"/>
              </a:ext>
            </a:extLst>
          </p:cNvPr>
          <p:cNvSpPr txBox="1"/>
          <p:nvPr/>
        </p:nvSpPr>
        <p:spPr>
          <a:xfrm>
            <a:off x="1190347" y="432999"/>
            <a:ext cx="8238737" cy="523220"/>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Indicador del Plan Estratégico Sectorial</a:t>
            </a:r>
          </a:p>
        </p:txBody>
      </p:sp>
      <p:sp>
        <p:nvSpPr>
          <p:cNvPr id="6" name="CuadroTexto 5">
            <a:extLst>
              <a:ext uri="{FF2B5EF4-FFF2-40B4-BE49-F238E27FC236}">
                <a16:creationId xmlns:a16="http://schemas.microsoft.com/office/drawing/2014/main" id="{DBD65823-9DD8-4288-4DA4-522FFAACE4B3}"/>
              </a:ext>
            </a:extLst>
          </p:cNvPr>
          <p:cNvSpPr txBox="1"/>
          <p:nvPr/>
        </p:nvSpPr>
        <p:spPr>
          <a:xfrm>
            <a:off x="243654" y="2788114"/>
            <a:ext cx="1994315" cy="1345368"/>
          </a:xfrm>
          <a:prstGeom prst="rect">
            <a:avLst/>
          </a:prstGeom>
          <a:noFill/>
        </p:spPr>
        <p:txBody>
          <a:bodyPr wrap="square">
            <a:spAutoFit/>
          </a:bodyPr>
          <a:lstStyle/>
          <a:p>
            <a:pPr algn="ctr">
              <a:lnSpc>
                <a:spcPct val="115000"/>
              </a:lnSpc>
              <a:spcAft>
                <a:spcPts val="800"/>
              </a:spcAft>
              <a:defRPr/>
            </a:pPr>
            <a:r>
              <a:rPr lang="es-CO" sz="1200" noProof="0" dirty="0">
                <a:latin typeface="Verdana" panose="020B0604030504040204" pitchFamily="34" charset="0"/>
                <a:ea typeface="Verdana" panose="020B0604030504040204" pitchFamily="34" charset="0"/>
                <a:cs typeface="Times New Roman" panose="02020603050405020304" pitchFamily="18" charset="0"/>
              </a:rPr>
              <a:t>Hacia un sistema de salud garantista, universal, basado en un modelo de salud preventivo y predictivo.</a:t>
            </a:r>
          </a:p>
        </p:txBody>
      </p:sp>
      <p:sp>
        <p:nvSpPr>
          <p:cNvPr id="14" name="CuadroTexto 13">
            <a:extLst>
              <a:ext uri="{FF2B5EF4-FFF2-40B4-BE49-F238E27FC236}">
                <a16:creationId xmlns:a16="http://schemas.microsoft.com/office/drawing/2014/main" id="{030F62CA-5D79-6512-F55F-F4F4E79264B2}"/>
              </a:ext>
            </a:extLst>
          </p:cNvPr>
          <p:cNvSpPr txBox="1"/>
          <p:nvPr/>
        </p:nvSpPr>
        <p:spPr>
          <a:xfrm>
            <a:off x="139537" y="2237060"/>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Componente</a:t>
            </a:r>
          </a:p>
        </p:txBody>
      </p:sp>
      <p:sp>
        <p:nvSpPr>
          <p:cNvPr id="8" name="Freeform: Shape 95">
            <a:extLst>
              <a:ext uri="{FF2B5EF4-FFF2-40B4-BE49-F238E27FC236}">
                <a16:creationId xmlns:a16="http://schemas.microsoft.com/office/drawing/2014/main" id="{99D04C4C-3121-BBD4-AA36-AA94EF15804B}"/>
              </a:ext>
            </a:extLst>
          </p:cNvPr>
          <p:cNvSpPr/>
          <p:nvPr/>
        </p:nvSpPr>
        <p:spPr>
          <a:xfrm>
            <a:off x="506724" y="1772419"/>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12" name="CuadroTexto 11">
            <a:extLst>
              <a:ext uri="{FF2B5EF4-FFF2-40B4-BE49-F238E27FC236}">
                <a16:creationId xmlns:a16="http://schemas.microsoft.com/office/drawing/2014/main" id="{0AB3FCE3-AC7B-861F-F828-8A5FA9ADEA97}"/>
              </a:ext>
            </a:extLst>
          </p:cNvPr>
          <p:cNvSpPr txBox="1"/>
          <p:nvPr/>
        </p:nvSpPr>
        <p:spPr>
          <a:xfrm>
            <a:off x="506724" y="1422836"/>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17" name="Freeform: Shape 95">
            <a:extLst>
              <a:ext uri="{FF2B5EF4-FFF2-40B4-BE49-F238E27FC236}">
                <a16:creationId xmlns:a16="http://schemas.microsoft.com/office/drawing/2014/main" id="{96493E6E-B147-899C-7E09-A55EF4491D94}"/>
              </a:ext>
            </a:extLst>
          </p:cNvPr>
          <p:cNvSpPr/>
          <p:nvPr/>
        </p:nvSpPr>
        <p:spPr>
          <a:xfrm>
            <a:off x="5610115" y="1776516"/>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21" name="CuadroTexto 20">
            <a:extLst>
              <a:ext uri="{FF2B5EF4-FFF2-40B4-BE49-F238E27FC236}">
                <a16:creationId xmlns:a16="http://schemas.microsoft.com/office/drawing/2014/main" id="{FE21D23B-E604-A592-CDD0-ABFA68FD68C4}"/>
              </a:ext>
            </a:extLst>
          </p:cNvPr>
          <p:cNvSpPr txBox="1"/>
          <p:nvPr/>
        </p:nvSpPr>
        <p:spPr>
          <a:xfrm>
            <a:off x="5610114" y="1426934"/>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spTree>
    <p:extLst>
      <p:ext uri="{BB962C8B-B14F-4D97-AF65-F5344CB8AC3E}">
        <p14:creationId xmlns:p14="http://schemas.microsoft.com/office/powerpoint/2010/main" val="3593634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2E605-BF37-050A-1C3B-A36407550AE6}"/>
            </a:ext>
          </a:extLst>
        </p:cNvPr>
        <p:cNvGrpSpPr/>
        <p:nvPr/>
      </p:nvGrpSpPr>
      <p:grpSpPr>
        <a:xfrm>
          <a:off x="0" y="0"/>
          <a:ext cx="0" cy="0"/>
          <a:chOff x="0" y="0"/>
          <a:chExt cx="0" cy="0"/>
        </a:xfrm>
      </p:grpSpPr>
      <p:graphicFrame>
        <p:nvGraphicFramePr>
          <p:cNvPr id="11" name="Tabla 10">
            <a:extLst>
              <a:ext uri="{FF2B5EF4-FFF2-40B4-BE49-F238E27FC236}">
                <a16:creationId xmlns:a16="http://schemas.microsoft.com/office/drawing/2014/main" id="{D401D527-8640-6249-FDBA-06C347A94DD8}"/>
              </a:ext>
            </a:extLst>
          </p:cNvPr>
          <p:cNvGraphicFramePr>
            <a:graphicFrameLocks noGrp="1"/>
          </p:cNvGraphicFramePr>
          <p:nvPr>
            <p:extLst>
              <p:ext uri="{D42A27DB-BD31-4B8C-83A1-F6EECF244321}">
                <p14:modId xmlns:p14="http://schemas.microsoft.com/office/powerpoint/2010/main" val="1608462757"/>
              </p:ext>
            </p:extLst>
          </p:nvPr>
        </p:nvGraphicFramePr>
        <p:xfrm>
          <a:off x="6192473" y="2762259"/>
          <a:ext cx="5528862" cy="1246320"/>
        </p:xfrm>
        <a:graphic>
          <a:graphicData uri="http://schemas.openxmlformats.org/drawingml/2006/table">
            <a:tbl>
              <a:tblPr firstRow="1" bandRow="1">
                <a:tableStyleId>{5C22544A-7EE6-4342-B048-85BDC9FD1C3A}</a:tableStyleId>
              </a:tblPr>
              <a:tblGrid>
                <a:gridCol w="1387134">
                  <a:extLst>
                    <a:ext uri="{9D8B030D-6E8A-4147-A177-3AD203B41FA5}">
                      <a16:colId xmlns:a16="http://schemas.microsoft.com/office/drawing/2014/main" val="1580948266"/>
                    </a:ext>
                  </a:extLst>
                </a:gridCol>
                <a:gridCol w="1035432">
                  <a:extLst>
                    <a:ext uri="{9D8B030D-6E8A-4147-A177-3AD203B41FA5}">
                      <a16:colId xmlns:a16="http://schemas.microsoft.com/office/drawing/2014/main" val="1627460541"/>
                    </a:ext>
                  </a:extLst>
                </a:gridCol>
                <a:gridCol w="1035432">
                  <a:extLst>
                    <a:ext uri="{9D8B030D-6E8A-4147-A177-3AD203B41FA5}">
                      <a16:colId xmlns:a16="http://schemas.microsoft.com/office/drawing/2014/main" val="221182647"/>
                    </a:ext>
                  </a:extLst>
                </a:gridCol>
                <a:gridCol w="1035432">
                  <a:extLst>
                    <a:ext uri="{9D8B030D-6E8A-4147-A177-3AD203B41FA5}">
                      <a16:colId xmlns:a16="http://schemas.microsoft.com/office/drawing/2014/main" val="3675405040"/>
                    </a:ext>
                  </a:extLst>
                </a:gridCol>
                <a:gridCol w="1035432">
                  <a:extLst>
                    <a:ext uri="{9D8B030D-6E8A-4147-A177-3AD203B41FA5}">
                      <a16:colId xmlns:a16="http://schemas.microsoft.com/office/drawing/2014/main" val="2933983804"/>
                    </a:ext>
                  </a:extLst>
                </a:gridCol>
              </a:tblGrid>
              <a:tr h="244391">
                <a:tc>
                  <a:txBody>
                    <a:bodyPr/>
                    <a:lstStyle/>
                    <a:p>
                      <a:endParaRPr lang="es-CO" sz="1200" noProof="0" dirty="0">
                        <a:latin typeface="Verdana" panose="020B0604030504040204" pitchFamily="34" charset="0"/>
                        <a:ea typeface="Verdana" panose="020B0604030504040204" pitchFamily="34" charset="0"/>
                      </a:endParaRPr>
                    </a:p>
                  </a:txBody>
                  <a:tcP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2023</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2024</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2025</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2026 T2</a:t>
                      </a:r>
                    </a:p>
                  </a:txBody>
                  <a:tcP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1008215"/>
                  </a:ext>
                </a:extLst>
              </a:tr>
              <a:tr h="324000">
                <a:tc>
                  <a:txBody>
                    <a:bodyPr/>
                    <a:lstStyle/>
                    <a:p>
                      <a:pPr algn="ctr"/>
                      <a:r>
                        <a:rPr lang="es-CO" sz="1200" b="1" noProof="0" dirty="0">
                          <a:latin typeface="Verdana" panose="020B0604030504040204" pitchFamily="34" charset="0"/>
                          <a:ea typeface="Verdana" panose="020B0604030504040204" pitchFamily="34" charset="0"/>
                        </a:rPr>
                        <a:t>Meta</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25%</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50%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75%</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08720418"/>
                  </a:ext>
                </a:extLst>
              </a:tr>
              <a:tr h="324000">
                <a:tc>
                  <a:txBody>
                    <a:bodyPr/>
                    <a:lstStyle/>
                    <a:p>
                      <a:pPr algn="ctr"/>
                      <a:r>
                        <a:rPr lang="es-CO" sz="1200" b="1" noProof="0" dirty="0">
                          <a:latin typeface="Verdana" panose="020B0604030504040204" pitchFamily="34" charset="0"/>
                          <a:ea typeface="Verdana" panose="020B0604030504040204" pitchFamily="34" charset="0"/>
                        </a:rPr>
                        <a:t>Ejecución</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25%</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50%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95%</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es-CO" sz="1200" kern="1200" noProof="0" dirty="0">
                          <a:solidFill>
                            <a:sysClr val="windowText" lastClr="000000"/>
                          </a:solidFill>
                          <a:latin typeface="Verdana" panose="020B0604030504040204" pitchFamily="34" charset="0"/>
                          <a:ea typeface="Verdana" panose="020B0604030504040204" pitchFamily="34" charset="0"/>
                          <a:cs typeface="+mn-cs"/>
                        </a:rPr>
                        <a:t>95%</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9386335"/>
                  </a:ext>
                </a:extLst>
              </a:tr>
              <a:tr h="324000">
                <a:tc>
                  <a:txBody>
                    <a:bodyPr/>
                    <a:lstStyle/>
                    <a:p>
                      <a:pPr algn="ctr"/>
                      <a:r>
                        <a:rPr lang="es-CO" sz="1200" b="1" noProof="0" dirty="0">
                          <a:latin typeface="Verdana" panose="020B0604030504040204" pitchFamily="34" charset="0"/>
                          <a:ea typeface="Verdana" panose="020B0604030504040204" pitchFamily="34" charset="0"/>
                        </a:rPr>
                        <a:t>Cumplimiento</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127%</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1200" noProof="0" dirty="0">
                          <a:solidFill>
                            <a:srgbClr val="2CA095"/>
                          </a:solidFill>
                          <a:latin typeface="Verdana" panose="020B0604030504040204" pitchFamily="34" charset="0"/>
                          <a:ea typeface="Verdana" panose="020B0604030504040204" pitchFamily="34" charset="0"/>
                          <a:cs typeface="+mn-cs"/>
                        </a:rPr>
                        <a:t>95%</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5900239"/>
                  </a:ext>
                </a:extLst>
              </a:tr>
            </a:tbl>
          </a:graphicData>
        </a:graphic>
      </p:graphicFrame>
      <p:cxnSp>
        <p:nvCxnSpPr>
          <p:cNvPr id="7" name="Conector recto 6">
            <a:extLst>
              <a:ext uri="{FF2B5EF4-FFF2-40B4-BE49-F238E27FC236}">
                <a16:creationId xmlns:a16="http://schemas.microsoft.com/office/drawing/2014/main" id="{B1A88511-F066-BECF-8818-E50EAC6C8FDE}"/>
              </a:ext>
            </a:extLst>
          </p:cNvPr>
          <p:cNvCxnSpPr>
            <a:cxnSpLocks/>
          </p:cNvCxnSpPr>
          <p:nvPr/>
        </p:nvCxnSpPr>
        <p:spPr>
          <a:xfrm>
            <a:off x="2415323" y="2450000"/>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A3C3FE6B-938D-E9C5-021F-25B465092C4B}"/>
              </a:ext>
            </a:extLst>
          </p:cNvPr>
          <p:cNvSpPr txBox="1"/>
          <p:nvPr/>
        </p:nvSpPr>
        <p:spPr>
          <a:xfrm>
            <a:off x="417748" y="4377103"/>
            <a:ext cx="11303587" cy="2123658"/>
          </a:xfrm>
          <a:prstGeom prst="rect">
            <a:avLst/>
          </a:prstGeom>
          <a:noFill/>
          <a:ln>
            <a:solidFill>
              <a:srgbClr val="2CA095"/>
            </a:solidFill>
            <a:prstDash val="dash"/>
          </a:ln>
        </p:spPr>
        <p:txBody>
          <a:bodyPr wrap="square">
            <a:spAutoFit/>
          </a:bodyPr>
          <a:lstStyle/>
          <a:p>
            <a:pPr algn="l"/>
            <a:r>
              <a:rPr lang="es-CO" sz="11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marL="285750" indent="-285750" algn="l">
              <a:buFont typeface="Arial" panose="020B0604020202020204" pitchFamily="34" charset="0"/>
              <a:buChar char="•"/>
            </a:pPr>
            <a:endParaRPr lang="es-CO" sz="1100" noProof="0" dirty="0">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La Oficina de Liquidaciones ha decidido implementar un Tablero de Control en Power BI, el cual se actualizará mensualmente. Este tablero está diseñado para ejecutarse en dos fases, como se describe a continuación:</a:t>
            </a:r>
          </a:p>
          <a:p>
            <a:pPr algn="l">
              <a:buClr>
                <a:srgbClr val="004E9A"/>
              </a:buClr>
              <a:buSzPct val="120000"/>
            </a:pPr>
            <a:r>
              <a:rPr lang="es-CO" sz="1100" noProof="0" dirty="0">
                <a:latin typeface="Verdana" panose="020B0604030504040204" pitchFamily="34" charset="0"/>
                <a:ea typeface="Verdana" panose="020B0604030504040204" pitchFamily="34" charset="0"/>
              </a:rPr>
              <a:t>	1. Primera Fase. Ejecutada en un 100%</a:t>
            </a:r>
          </a:p>
          <a:p>
            <a:pPr algn="l">
              <a:buClr>
                <a:srgbClr val="004E9A"/>
              </a:buClr>
              <a:buSzPct val="120000"/>
            </a:pPr>
            <a:r>
              <a:rPr lang="es-CO" sz="1100" noProof="0" dirty="0">
                <a:latin typeface="Verdana" panose="020B0604030504040204" pitchFamily="34" charset="0"/>
                <a:ea typeface="Verdana" panose="020B0604030504040204" pitchFamily="34" charset="0"/>
              </a:rPr>
              <a:t>	2. Segunda Fase: Está en proceso de desarrollo con un avance del 90%.</a:t>
            </a:r>
          </a:p>
          <a:p>
            <a:pPr algn="l">
              <a:buClr>
                <a:srgbClr val="004E9A"/>
              </a:buClr>
              <a:buSzPct val="120000"/>
            </a:pPr>
            <a:endParaRPr lang="es-CO" sz="1100" noProof="0" dirty="0">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Por lo tanto, el total del avance del indicador a 30 de junio de 2026 se mantiene en 95%, dado que de las 2 fases se han alcanzado 1,90, o lo que es lo mismo, ((1,90/2)*100=95%)).</a:t>
            </a:r>
          </a:p>
          <a:p>
            <a:pPr algn="l">
              <a:buClr>
                <a:srgbClr val="004E9A"/>
              </a:buClr>
              <a:buSzPct val="120000"/>
            </a:pPr>
            <a:endParaRPr lang="es-CO" sz="1100" noProof="0" dirty="0">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La oficina de liquidaciones, durante el tercer trimestre, citara a una nueva reunión con la DID con el fin de conocer los faltantes para cumplir la meta en un 100% y fechas tentativas de este cumplimiento.</a:t>
            </a:r>
          </a:p>
        </p:txBody>
      </p:sp>
      <p:cxnSp>
        <p:nvCxnSpPr>
          <p:cNvPr id="16" name="Conector recto 15">
            <a:extLst>
              <a:ext uri="{FF2B5EF4-FFF2-40B4-BE49-F238E27FC236}">
                <a16:creationId xmlns:a16="http://schemas.microsoft.com/office/drawing/2014/main" id="{B816F1CD-53ED-B7CF-119B-5D2E28DAA11E}"/>
              </a:ext>
            </a:extLst>
          </p:cNvPr>
          <p:cNvCxnSpPr>
            <a:cxnSpLocks/>
          </p:cNvCxnSpPr>
          <p:nvPr/>
        </p:nvCxnSpPr>
        <p:spPr>
          <a:xfrm>
            <a:off x="5866579" y="2449116"/>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6AEB1B8F-28B5-2A8D-1521-E9D5FD7B68AF}"/>
              </a:ext>
            </a:extLst>
          </p:cNvPr>
          <p:cNvSpPr txBox="1"/>
          <p:nvPr/>
        </p:nvSpPr>
        <p:spPr>
          <a:xfrm>
            <a:off x="3090630" y="2341239"/>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id="{FACD14FC-C917-4AF8-5FA3-2F5B041DE6EA}"/>
              </a:ext>
            </a:extLst>
          </p:cNvPr>
          <p:cNvSpPr txBox="1"/>
          <p:nvPr/>
        </p:nvSpPr>
        <p:spPr>
          <a:xfrm>
            <a:off x="7573640" y="2357814"/>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sp>
        <p:nvSpPr>
          <p:cNvPr id="5" name="CuadroTexto 4">
            <a:extLst>
              <a:ext uri="{FF2B5EF4-FFF2-40B4-BE49-F238E27FC236}">
                <a16:creationId xmlns:a16="http://schemas.microsoft.com/office/drawing/2014/main" id="{CE77DE6E-43BA-CA7D-ECD8-266284EF7AAD}"/>
              </a:ext>
            </a:extLst>
          </p:cNvPr>
          <p:cNvSpPr txBox="1"/>
          <p:nvPr/>
        </p:nvSpPr>
        <p:spPr>
          <a:xfrm>
            <a:off x="2595326" y="2835467"/>
            <a:ext cx="3095382" cy="1477328"/>
          </a:xfrm>
          <a:prstGeom prst="rect">
            <a:avLst/>
          </a:prstGeom>
          <a:noFill/>
        </p:spPr>
        <p:txBody>
          <a:bodyPr wrap="square">
            <a:spAutoFit/>
          </a:bodyPr>
          <a:lstStyle/>
          <a:p>
            <a:pPr algn="ctr">
              <a:defRPr/>
            </a:pPr>
            <a:r>
              <a:rPr lang="es-CO" b="1" noProof="0" dirty="0">
                <a:solidFill>
                  <a:schemeClr val="accent1">
                    <a:lumMod val="75000"/>
                  </a:schemeClr>
                </a:solidFill>
                <a:latin typeface="Verdana" panose="020B0604030504040204" pitchFamily="34" charset="0"/>
                <a:ea typeface="Verdana" panose="020B0604030504040204" pitchFamily="34" charset="0"/>
              </a:rPr>
              <a:t>Indicador PES 114</a:t>
            </a:r>
          </a:p>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 </a:t>
            </a:r>
          </a:p>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Registro sistematizado con información pública de los vigilados liquidados y en liquidación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
        <p:nvSpPr>
          <p:cNvPr id="9" name="CuadroTexto 8">
            <a:extLst>
              <a:ext uri="{FF2B5EF4-FFF2-40B4-BE49-F238E27FC236}">
                <a16:creationId xmlns:a16="http://schemas.microsoft.com/office/drawing/2014/main" id="{7DAC619E-0245-5E03-2BFB-7ED719F32311}"/>
              </a:ext>
            </a:extLst>
          </p:cNvPr>
          <p:cNvSpPr txBox="1"/>
          <p:nvPr/>
        </p:nvSpPr>
        <p:spPr>
          <a:xfrm>
            <a:off x="1190347" y="432999"/>
            <a:ext cx="8238737" cy="523220"/>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Indicador del Plan Estratégico Sectorial</a:t>
            </a:r>
          </a:p>
        </p:txBody>
      </p:sp>
      <p:sp>
        <p:nvSpPr>
          <p:cNvPr id="6" name="CuadroTexto 5">
            <a:extLst>
              <a:ext uri="{FF2B5EF4-FFF2-40B4-BE49-F238E27FC236}">
                <a16:creationId xmlns:a16="http://schemas.microsoft.com/office/drawing/2014/main" id="{F7570739-7530-9A70-515C-D253059BE90A}"/>
              </a:ext>
            </a:extLst>
          </p:cNvPr>
          <p:cNvSpPr txBox="1"/>
          <p:nvPr/>
        </p:nvSpPr>
        <p:spPr>
          <a:xfrm>
            <a:off x="258051" y="2844102"/>
            <a:ext cx="2074606" cy="1133002"/>
          </a:xfrm>
          <a:prstGeom prst="rect">
            <a:avLst/>
          </a:prstGeom>
          <a:noFill/>
        </p:spPr>
        <p:txBody>
          <a:bodyPr wrap="square">
            <a:spAutoFit/>
          </a:bodyPr>
          <a:lstStyle/>
          <a:p>
            <a:pPr algn="ctr">
              <a:lnSpc>
                <a:spcPct val="115000"/>
              </a:lnSpc>
              <a:spcAft>
                <a:spcPts val="800"/>
              </a:spcAft>
              <a:defRPr/>
            </a:pPr>
            <a:r>
              <a:rPr lang="es-CO" sz="1200" noProof="0" dirty="0">
                <a:latin typeface="Verdana" panose="020B0604030504040204" pitchFamily="34" charset="0"/>
                <a:ea typeface="Verdana" panose="020B0604030504040204" pitchFamily="34" charset="0"/>
                <a:cs typeface="Times New Roman" panose="02020603050405020304" pitchFamily="18" charset="0"/>
              </a:rPr>
              <a:t>Hacia un sistema de salud garantista, universal, basado en un modelo de salud preventivo y predictivo.</a:t>
            </a:r>
          </a:p>
        </p:txBody>
      </p:sp>
      <p:sp>
        <p:nvSpPr>
          <p:cNvPr id="14" name="CuadroTexto 13">
            <a:extLst>
              <a:ext uri="{FF2B5EF4-FFF2-40B4-BE49-F238E27FC236}">
                <a16:creationId xmlns:a16="http://schemas.microsoft.com/office/drawing/2014/main" id="{68966BB0-160C-6D62-13A5-A4F08BAF10ED}"/>
              </a:ext>
            </a:extLst>
          </p:cNvPr>
          <p:cNvSpPr txBox="1"/>
          <p:nvPr/>
        </p:nvSpPr>
        <p:spPr>
          <a:xfrm>
            <a:off x="243491" y="2351015"/>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Componente</a:t>
            </a:r>
          </a:p>
        </p:txBody>
      </p:sp>
      <p:sp>
        <p:nvSpPr>
          <p:cNvPr id="8" name="Freeform: Shape 95">
            <a:extLst>
              <a:ext uri="{FF2B5EF4-FFF2-40B4-BE49-F238E27FC236}">
                <a16:creationId xmlns:a16="http://schemas.microsoft.com/office/drawing/2014/main" id="{EA43AF24-F34D-D1C7-6823-5F71BF569061}"/>
              </a:ext>
            </a:extLst>
          </p:cNvPr>
          <p:cNvSpPr/>
          <p:nvPr/>
        </p:nvSpPr>
        <p:spPr>
          <a:xfrm>
            <a:off x="506724" y="1772419"/>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12" name="CuadroTexto 11">
            <a:extLst>
              <a:ext uri="{FF2B5EF4-FFF2-40B4-BE49-F238E27FC236}">
                <a16:creationId xmlns:a16="http://schemas.microsoft.com/office/drawing/2014/main" id="{FA9781AE-65AF-4367-236E-62FACE1A6262}"/>
              </a:ext>
            </a:extLst>
          </p:cNvPr>
          <p:cNvSpPr txBox="1"/>
          <p:nvPr/>
        </p:nvSpPr>
        <p:spPr>
          <a:xfrm>
            <a:off x="506724" y="1422836"/>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17" name="Freeform: Shape 95">
            <a:extLst>
              <a:ext uri="{FF2B5EF4-FFF2-40B4-BE49-F238E27FC236}">
                <a16:creationId xmlns:a16="http://schemas.microsoft.com/office/drawing/2014/main" id="{1A9258D2-04AD-9E53-3FDB-1F3D08E762E5}"/>
              </a:ext>
            </a:extLst>
          </p:cNvPr>
          <p:cNvSpPr/>
          <p:nvPr/>
        </p:nvSpPr>
        <p:spPr>
          <a:xfrm>
            <a:off x="5610115" y="1776516"/>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21" name="CuadroTexto 20">
            <a:extLst>
              <a:ext uri="{FF2B5EF4-FFF2-40B4-BE49-F238E27FC236}">
                <a16:creationId xmlns:a16="http://schemas.microsoft.com/office/drawing/2014/main" id="{AD20FB2D-2216-78A4-7C6D-41620C0A44DC}"/>
              </a:ext>
            </a:extLst>
          </p:cNvPr>
          <p:cNvSpPr txBox="1"/>
          <p:nvPr/>
        </p:nvSpPr>
        <p:spPr>
          <a:xfrm>
            <a:off x="5610114" y="1426934"/>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spTree>
    <p:extLst>
      <p:ext uri="{BB962C8B-B14F-4D97-AF65-F5344CB8AC3E}">
        <p14:creationId xmlns:p14="http://schemas.microsoft.com/office/powerpoint/2010/main" val="3156729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DE563-EB39-352A-4289-602AB4C7EE3E}"/>
            </a:ext>
          </a:extLst>
        </p:cNvPr>
        <p:cNvGrpSpPr/>
        <p:nvPr/>
      </p:nvGrpSpPr>
      <p:grpSpPr>
        <a:xfrm>
          <a:off x="0" y="0"/>
          <a:ext cx="0" cy="0"/>
          <a:chOff x="0" y="0"/>
          <a:chExt cx="0" cy="0"/>
        </a:xfrm>
      </p:grpSpPr>
      <p:grpSp>
        <p:nvGrpSpPr>
          <p:cNvPr id="35" name="Google Shape;12518;p88">
            <a:extLst>
              <a:ext uri="{FF2B5EF4-FFF2-40B4-BE49-F238E27FC236}">
                <a16:creationId xmlns:a16="http://schemas.microsoft.com/office/drawing/2014/main" id="{29546184-9850-B95C-7B48-6DEF8FA15940}"/>
              </a:ext>
            </a:extLst>
          </p:cNvPr>
          <p:cNvGrpSpPr/>
          <p:nvPr/>
        </p:nvGrpSpPr>
        <p:grpSpPr>
          <a:xfrm>
            <a:off x="6377675" y="2423434"/>
            <a:ext cx="159146" cy="328296"/>
            <a:chOff x="1101350" y="2388550"/>
            <a:chExt cx="70125" cy="154300"/>
          </a:xfrm>
          <a:solidFill>
            <a:schemeClr val="bg1"/>
          </a:solidFill>
        </p:grpSpPr>
        <p:sp>
          <p:nvSpPr>
            <p:cNvPr id="36" name="Google Shape;12519;p88">
              <a:extLst>
                <a:ext uri="{FF2B5EF4-FFF2-40B4-BE49-F238E27FC236}">
                  <a16:creationId xmlns:a16="http://schemas.microsoft.com/office/drawing/2014/main" id="{B5F323F4-FD50-F507-EB9A-4FC85859C28F}"/>
                </a:ext>
              </a:extLst>
            </p:cNvPr>
            <p:cNvSpPr/>
            <p:nvPr/>
          </p:nvSpPr>
          <p:spPr>
            <a:xfrm>
              <a:off x="1101350" y="2492325"/>
              <a:ext cx="70125" cy="50525"/>
            </a:xfrm>
            <a:custGeom>
              <a:avLst/>
              <a:gdLst/>
              <a:ahLst/>
              <a:cxnLst/>
              <a:rect l="l" t="t" r="r" b="b"/>
              <a:pathLst>
                <a:path w="2805" h="2021" extrusionOk="0">
                  <a:moveTo>
                    <a:pt x="2473" y="0"/>
                  </a:moveTo>
                  <a:cubicBezTo>
                    <a:pt x="2377" y="0"/>
                    <a:pt x="2273" y="32"/>
                    <a:pt x="2206" y="99"/>
                  </a:cubicBezTo>
                  <a:lnTo>
                    <a:pt x="1072" y="1233"/>
                  </a:lnTo>
                  <a:lnTo>
                    <a:pt x="599" y="761"/>
                  </a:lnTo>
                  <a:cubicBezTo>
                    <a:pt x="536" y="713"/>
                    <a:pt x="449" y="690"/>
                    <a:pt x="363" y="690"/>
                  </a:cubicBezTo>
                  <a:cubicBezTo>
                    <a:pt x="276" y="690"/>
                    <a:pt x="189" y="713"/>
                    <a:pt x="126" y="761"/>
                  </a:cubicBezTo>
                  <a:cubicBezTo>
                    <a:pt x="0" y="887"/>
                    <a:pt x="0" y="1139"/>
                    <a:pt x="126" y="1233"/>
                  </a:cubicBezTo>
                  <a:lnTo>
                    <a:pt x="820" y="1958"/>
                  </a:lnTo>
                  <a:cubicBezTo>
                    <a:pt x="914" y="2021"/>
                    <a:pt x="977" y="2021"/>
                    <a:pt x="1072" y="2021"/>
                  </a:cubicBezTo>
                  <a:cubicBezTo>
                    <a:pt x="1135" y="2021"/>
                    <a:pt x="1261" y="1989"/>
                    <a:pt x="1292" y="1926"/>
                  </a:cubicBezTo>
                  <a:lnTo>
                    <a:pt x="2678" y="540"/>
                  </a:lnTo>
                  <a:cubicBezTo>
                    <a:pt x="2804" y="414"/>
                    <a:pt x="2804" y="162"/>
                    <a:pt x="2678" y="68"/>
                  </a:cubicBezTo>
                  <a:cubicBezTo>
                    <a:pt x="2634" y="24"/>
                    <a:pt x="2557" y="0"/>
                    <a:pt x="24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37" name="Google Shape;12520;p88">
              <a:extLst>
                <a:ext uri="{FF2B5EF4-FFF2-40B4-BE49-F238E27FC236}">
                  <a16:creationId xmlns:a16="http://schemas.microsoft.com/office/drawing/2014/main" id="{A47E0B42-7DD9-149C-FBFF-3F0152A7CF42}"/>
                </a:ext>
              </a:extLst>
            </p:cNvPr>
            <p:cNvSpPr/>
            <p:nvPr/>
          </p:nvSpPr>
          <p:spPr>
            <a:xfrm>
              <a:off x="1101350" y="2440525"/>
              <a:ext cx="70125" cy="51150"/>
            </a:xfrm>
            <a:custGeom>
              <a:avLst/>
              <a:gdLst/>
              <a:ahLst/>
              <a:cxnLst/>
              <a:rect l="l" t="t" r="r" b="b"/>
              <a:pathLst>
                <a:path w="2805" h="2046" extrusionOk="0">
                  <a:moveTo>
                    <a:pt x="2469" y="1"/>
                  </a:moveTo>
                  <a:cubicBezTo>
                    <a:pt x="2374" y="1"/>
                    <a:pt x="2272" y="40"/>
                    <a:pt x="2206" y="123"/>
                  </a:cubicBezTo>
                  <a:lnTo>
                    <a:pt x="1072" y="1257"/>
                  </a:lnTo>
                  <a:lnTo>
                    <a:pt x="599" y="785"/>
                  </a:lnTo>
                  <a:cubicBezTo>
                    <a:pt x="536" y="738"/>
                    <a:pt x="449" y="714"/>
                    <a:pt x="363" y="714"/>
                  </a:cubicBezTo>
                  <a:cubicBezTo>
                    <a:pt x="276" y="714"/>
                    <a:pt x="189" y="738"/>
                    <a:pt x="126" y="785"/>
                  </a:cubicBezTo>
                  <a:cubicBezTo>
                    <a:pt x="0" y="911"/>
                    <a:pt x="0" y="1163"/>
                    <a:pt x="126" y="1257"/>
                  </a:cubicBezTo>
                  <a:lnTo>
                    <a:pt x="820" y="1982"/>
                  </a:lnTo>
                  <a:cubicBezTo>
                    <a:pt x="914" y="2045"/>
                    <a:pt x="977" y="2045"/>
                    <a:pt x="1072" y="2045"/>
                  </a:cubicBezTo>
                  <a:cubicBezTo>
                    <a:pt x="1135" y="2045"/>
                    <a:pt x="1261" y="2014"/>
                    <a:pt x="1292" y="1951"/>
                  </a:cubicBezTo>
                  <a:lnTo>
                    <a:pt x="2678" y="564"/>
                  </a:lnTo>
                  <a:cubicBezTo>
                    <a:pt x="2804" y="438"/>
                    <a:pt x="2804" y="186"/>
                    <a:pt x="2678" y="92"/>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sp>
          <p:nvSpPr>
            <p:cNvPr id="38" name="Google Shape;12521;p88">
              <a:extLst>
                <a:ext uri="{FF2B5EF4-FFF2-40B4-BE49-F238E27FC236}">
                  <a16:creationId xmlns:a16="http://schemas.microsoft.com/office/drawing/2014/main" id="{A237ED06-E1B8-5931-A993-3F52E19182C0}"/>
                </a:ext>
              </a:extLst>
            </p:cNvPr>
            <p:cNvSpPr/>
            <p:nvPr/>
          </p:nvSpPr>
          <p:spPr>
            <a:xfrm>
              <a:off x="1101350" y="2388550"/>
              <a:ext cx="70125" cy="51125"/>
            </a:xfrm>
            <a:custGeom>
              <a:avLst/>
              <a:gdLst/>
              <a:ahLst/>
              <a:cxnLst/>
              <a:rect l="l" t="t" r="r" b="b"/>
              <a:pathLst>
                <a:path w="2805" h="2045" extrusionOk="0">
                  <a:moveTo>
                    <a:pt x="2469" y="1"/>
                  </a:moveTo>
                  <a:cubicBezTo>
                    <a:pt x="2374" y="1"/>
                    <a:pt x="2272" y="40"/>
                    <a:pt x="2206" y="123"/>
                  </a:cubicBezTo>
                  <a:lnTo>
                    <a:pt x="1072" y="1257"/>
                  </a:lnTo>
                  <a:lnTo>
                    <a:pt x="599" y="785"/>
                  </a:lnTo>
                  <a:cubicBezTo>
                    <a:pt x="536" y="722"/>
                    <a:pt x="449" y="690"/>
                    <a:pt x="363" y="690"/>
                  </a:cubicBezTo>
                  <a:cubicBezTo>
                    <a:pt x="276" y="690"/>
                    <a:pt x="189" y="722"/>
                    <a:pt x="126" y="785"/>
                  </a:cubicBezTo>
                  <a:cubicBezTo>
                    <a:pt x="0" y="911"/>
                    <a:pt x="0" y="1131"/>
                    <a:pt x="126" y="1257"/>
                  </a:cubicBezTo>
                  <a:lnTo>
                    <a:pt x="820" y="1982"/>
                  </a:lnTo>
                  <a:cubicBezTo>
                    <a:pt x="914" y="2045"/>
                    <a:pt x="977" y="2045"/>
                    <a:pt x="1072" y="2045"/>
                  </a:cubicBezTo>
                  <a:cubicBezTo>
                    <a:pt x="1135" y="2045"/>
                    <a:pt x="1261" y="2013"/>
                    <a:pt x="1292" y="1919"/>
                  </a:cubicBezTo>
                  <a:lnTo>
                    <a:pt x="2678" y="532"/>
                  </a:lnTo>
                  <a:cubicBezTo>
                    <a:pt x="2804" y="438"/>
                    <a:pt x="2804" y="186"/>
                    <a:pt x="2678" y="91"/>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CO" sz="1200" noProof="0" dirty="0">
                <a:solidFill>
                  <a:schemeClr val="bg1"/>
                </a:solidFill>
                <a:latin typeface="Verdana" panose="020B0604030504040204" pitchFamily="34" charset="0"/>
                <a:ea typeface="Verdana" panose="020B0604030504040204" pitchFamily="34" charset="0"/>
              </a:endParaRPr>
            </a:p>
          </p:txBody>
        </p:sp>
      </p:grpSp>
      <p:graphicFrame>
        <p:nvGraphicFramePr>
          <p:cNvPr id="11" name="Tabla 10">
            <a:extLst>
              <a:ext uri="{FF2B5EF4-FFF2-40B4-BE49-F238E27FC236}">
                <a16:creationId xmlns:a16="http://schemas.microsoft.com/office/drawing/2014/main" id="{FC72FBDC-6365-3C77-8DB6-5876722A4A13}"/>
              </a:ext>
            </a:extLst>
          </p:cNvPr>
          <p:cNvGraphicFramePr>
            <a:graphicFrameLocks noGrp="1"/>
          </p:cNvGraphicFramePr>
          <p:nvPr>
            <p:extLst>
              <p:ext uri="{D42A27DB-BD31-4B8C-83A1-F6EECF244321}">
                <p14:modId xmlns:p14="http://schemas.microsoft.com/office/powerpoint/2010/main" val="118375427"/>
              </p:ext>
            </p:extLst>
          </p:nvPr>
        </p:nvGraphicFramePr>
        <p:xfrm>
          <a:off x="5968537" y="2827576"/>
          <a:ext cx="5528862" cy="1246320"/>
        </p:xfrm>
        <a:graphic>
          <a:graphicData uri="http://schemas.openxmlformats.org/drawingml/2006/table">
            <a:tbl>
              <a:tblPr firstRow="1" bandRow="1">
                <a:tableStyleId>{5C22544A-7EE6-4342-B048-85BDC9FD1C3A}</a:tableStyleId>
              </a:tblPr>
              <a:tblGrid>
                <a:gridCol w="1387134">
                  <a:extLst>
                    <a:ext uri="{9D8B030D-6E8A-4147-A177-3AD203B41FA5}">
                      <a16:colId xmlns:a16="http://schemas.microsoft.com/office/drawing/2014/main" val="1580948266"/>
                    </a:ext>
                  </a:extLst>
                </a:gridCol>
                <a:gridCol w="1035432">
                  <a:extLst>
                    <a:ext uri="{9D8B030D-6E8A-4147-A177-3AD203B41FA5}">
                      <a16:colId xmlns:a16="http://schemas.microsoft.com/office/drawing/2014/main" val="1627460541"/>
                    </a:ext>
                  </a:extLst>
                </a:gridCol>
                <a:gridCol w="1035432">
                  <a:extLst>
                    <a:ext uri="{9D8B030D-6E8A-4147-A177-3AD203B41FA5}">
                      <a16:colId xmlns:a16="http://schemas.microsoft.com/office/drawing/2014/main" val="221182647"/>
                    </a:ext>
                  </a:extLst>
                </a:gridCol>
                <a:gridCol w="1035432">
                  <a:extLst>
                    <a:ext uri="{9D8B030D-6E8A-4147-A177-3AD203B41FA5}">
                      <a16:colId xmlns:a16="http://schemas.microsoft.com/office/drawing/2014/main" val="3675405040"/>
                    </a:ext>
                  </a:extLst>
                </a:gridCol>
                <a:gridCol w="1035432">
                  <a:extLst>
                    <a:ext uri="{9D8B030D-6E8A-4147-A177-3AD203B41FA5}">
                      <a16:colId xmlns:a16="http://schemas.microsoft.com/office/drawing/2014/main" val="2933983804"/>
                    </a:ext>
                  </a:extLst>
                </a:gridCol>
              </a:tblGrid>
              <a:tr h="244391">
                <a:tc>
                  <a:txBody>
                    <a:bodyPr/>
                    <a:lstStyle/>
                    <a:p>
                      <a:endParaRPr lang="es-CO" sz="1200" noProof="0" dirty="0">
                        <a:latin typeface="Verdana" panose="020B0604030504040204" pitchFamily="34" charset="0"/>
                        <a:ea typeface="Verdana" panose="020B0604030504040204" pitchFamily="34" charset="0"/>
                      </a:endParaRPr>
                    </a:p>
                  </a:txBody>
                  <a:tcP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2023</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2024</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2025</a:t>
                      </a:r>
                    </a:p>
                  </a:txBody>
                  <a:tcP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2026 T2</a:t>
                      </a:r>
                    </a:p>
                  </a:txBody>
                  <a:tcP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1008215"/>
                  </a:ext>
                </a:extLst>
              </a:tr>
              <a:tr h="324000">
                <a:tc>
                  <a:txBody>
                    <a:bodyPr/>
                    <a:lstStyle/>
                    <a:p>
                      <a:pPr algn="ctr"/>
                      <a:r>
                        <a:rPr lang="es-CO" sz="1200" b="1" noProof="0" dirty="0">
                          <a:latin typeface="Verdana" panose="020B0604030504040204" pitchFamily="34" charset="0"/>
                          <a:ea typeface="Verdana" panose="020B0604030504040204" pitchFamily="34" charset="0"/>
                        </a:rPr>
                        <a:t>Meta</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76</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84</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88</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08720418"/>
                  </a:ext>
                </a:extLst>
              </a:tr>
              <a:tr h="324000">
                <a:tc>
                  <a:txBody>
                    <a:bodyPr/>
                    <a:lstStyle/>
                    <a:p>
                      <a:pPr algn="ctr"/>
                      <a:r>
                        <a:rPr lang="es-CO" sz="1200" b="1" noProof="0" dirty="0">
                          <a:latin typeface="Verdana" panose="020B0604030504040204" pitchFamily="34" charset="0"/>
                          <a:ea typeface="Verdana" panose="020B0604030504040204" pitchFamily="34" charset="0"/>
                        </a:rPr>
                        <a:t>Ejecución</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76</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122</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noProof="0" dirty="0">
                          <a:solidFill>
                            <a:sysClr val="windowText" lastClr="000000"/>
                          </a:solidFill>
                          <a:latin typeface="Verdana" panose="020B0604030504040204" pitchFamily="34" charset="0"/>
                          <a:ea typeface="Verdana" panose="020B0604030504040204" pitchFamily="34" charset="0"/>
                        </a:rPr>
                        <a:t>86</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es-CO" sz="1200" kern="1200" noProof="0" dirty="0">
                          <a:solidFill>
                            <a:sysClr val="windowText" lastClr="000000"/>
                          </a:solidFill>
                          <a:latin typeface="Verdana" panose="020B0604030504040204" pitchFamily="34" charset="0"/>
                          <a:ea typeface="Verdana" panose="020B0604030504040204" pitchFamily="34" charset="0"/>
                          <a:cs typeface="+mn-cs"/>
                        </a:rPr>
                        <a:t>45</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solidFill>
                        <a:srgbClr val="0B5394"/>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9386335"/>
                  </a:ext>
                </a:extLst>
              </a:tr>
              <a:tr h="324000">
                <a:tc>
                  <a:txBody>
                    <a:bodyPr/>
                    <a:lstStyle/>
                    <a:p>
                      <a:pPr algn="ctr"/>
                      <a:r>
                        <a:rPr lang="es-CO" sz="1200" b="1" noProof="0" dirty="0">
                          <a:latin typeface="Verdana" panose="020B0604030504040204" pitchFamily="34" charset="0"/>
                          <a:ea typeface="Verdana" panose="020B0604030504040204" pitchFamily="34" charset="0"/>
                        </a:rPr>
                        <a:t>Cumplimiento</a:t>
                      </a:r>
                    </a:p>
                  </a:txBody>
                  <a:tcPr anchor="ctr">
                    <a:lnL w="12700" cap="flat" cmpd="sng" algn="ctr">
                      <a:no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100%</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153%</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1200" b="1" noProof="0" dirty="0">
                          <a:solidFill>
                            <a:srgbClr val="2CA095"/>
                          </a:solidFill>
                          <a:latin typeface="Verdana" panose="020B0604030504040204" pitchFamily="34" charset="0"/>
                          <a:ea typeface="Verdana" panose="020B0604030504040204" pitchFamily="34" charset="0"/>
                        </a:rPr>
                        <a:t>102%</a:t>
                      </a:r>
                    </a:p>
                  </a:txBody>
                  <a:tcPr anchor="ctr">
                    <a:lnL w="12700" cap="flat" cmpd="sng" algn="ctr">
                      <a:solidFill>
                        <a:srgbClr val="0B5394"/>
                      </a:solidFill>
                      <a:prstDash val="sysDash"/>
                      <a:round/>
                      <a:headEnd type="none" w="med" len="med"/>
                      <a:tailEnd type="none" w="med" len="med"/>
                    </a:lnL>
                    <a:lnR w="12700" cap="flat" cmpd="sng" algn="ctr">
                      <a:solidFill>
                        <a:srgbClr val="0B5394"/>
                      </a:solid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1200" noProof="0" dirty="0">
                          <a:solidFill>
                            <a:srgbClr val="2CA095"/>
                          </a:solidFill>
                          <a:latin typeface="Verdana" panose="020B0604030504040204" pitchFamily="34" charset="0"/>
                          <a:ea typeface="Verdana" panose="020B0604030504040204" pitchFamily="34" charset="0"/>
                          <a:cs typeface="+mn-cs"/>
                        </a:rPr>
                        <a:t>51%</a:t>
                      </a:r>
                    </a:p>
                  </a:txBody>
                  <a:tcPr anchor="ctr">
                    <a:lnL w="12700" cap="flat" cmpd="sng" algn="ctr">
                      <a:solidFill>
                        <a:srgbClr val="0B5394"/>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rgbClr val="0B5394"/>
                      </a:solid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5900239"/>
                  </a:ext>
                </a:extLst>
              </a:tr>
            </a:tbl>
          </a:graphicData>
        </a:graphic>
      </p:graphicFrame>
      <p:cxnSp>
        <p:nvCxnSpPr>
          <p:cNvPr id="7" name="Conector recto 6">
            <a:extLst>
              <a:ext uri="{FF2B5EF4-FFF2-40B4-BE49-F238E27FC236}">
                <a16:creationId xmlns:a16="http://schemas.microsoft.com/office/drawing/2014/main" id="{8B0826B3-4A5F-C0B6-8B55-979BF19A4A22}"/>
              </a:ext>
            </a:extLst>
          </p:cNvPr>
          <p:cNvCxnSpPr>
            <a:cxnSpLocks/>
          </p:cNvCxnSpPr>
          <p:nvPr/>
        </p:nvCxnSpPr>
        <p:spPr>
          <a:xfrm>
            <a:off x="2191387" y="2655279"/>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BB78B319-7A44-BB17-CC3D-AAB205787FAE}"/>
              </a:ext>
            </a:extLst>
          </p:cNvPr>
          <p:cNvSpPr txBox="1"/>
          <p:nvPr/>
        </p:nvSpPr>
        <p:spPr>
          <a:xfrm>
            <a:off x="262316" y="4554386"/>
            <a:ext cx="11592607" cy="1831271"/>
          </a:xfrm>
          <a:prstGeom prst="rect">
            <a:avLst/>
          </a:prstGeom>
          <a:noFill/>
          <a:ln>
            <a:solidFill>
              <a:srgbClr val="2CA095"/>
            </a:solidFill>
            <a:prstDash val="dash"/>
          </a:ln>
        </p:spPr>
        <p:txBody>
          <a:bodyPr wrap="square">
            <a:spAutoFit/>
          </a:bodyPr>
          <a:lstStyle/>
          <a:p>
            <a:pPr algn="l"/>
            <a:r>
              <a:rPr lang="es-CO" sz="12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marL="285750" indent="-285750" algn="l">
              <a:buFont typeface="Arial" panose="020B0604020202020204" pitchFamily="34" charset="0"/>
              <a:buChar char="•"/>
            </a:pPr>
            <a:endParaRPr lang="es-CO" sz="1200" noProof="0" dirty="0">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Con corte al 30 de junio de 2026, se identificaron y gestionaron cuarenta y cinco (45) alertas, lo que representa un 51 % de cumplimiento frente a la meta anual de ochenta y ocho (88) alertas gestionadas para la vigencia 2026.</a:t>
            </a:r>
          </a:p>
          <a:p>
            <a:pPr marL="171450" indent="-171450" algn="l">
              <a:buClr>
                <a:srgbClr val="004E9A"/>
              </a:buClr>
              <a:buSzPct val="120000"/>
              <a:buFont typeface="Wingdings" panose="05000000000000000000" pitchFamily="2" charset="2"/>
              <a:buChar char="Ø"/>
            </a:pPr>
            <a:endParaRPr lang="es-CO" sz="1100" noProof="0" dirty="0">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noProof="0" dirty="0">
                <a:latin typeface="Verdana" panose="020B0604030504040204" pitchFamily="34" charset="0"/>
                <a:ea typeface="Verdana" panose="020B0604030504040204" pitchFamily="34" charset="0"/>
              </a:rPr>
              <a:t>Este resultado es producto del monitoreo realizado a las diecinueve (19) Empresas Sociales del Estado (E.S.E.) priorizadas, mediante el análisis de setenta y seis (76) indicadores financieros, calculados con base en la información reportada por las entidades al cierre de la vigencia 2025 y al primer trimestre de 2026. Dicho monitoreo permitió identificar oportunamente situaciones de riesgo financiero y gestionar la totalidad de las alertas detectadas, contribuyendo al fortalecimiento de la sostenibilidad financiera de las E.S.E. objeto de seguimiento.</a:t>
            </a:r>
          </a:p>
          <a:p>
            <a:pPr marL="285750" indent="-285750" algn="l">
              <a:buFont typeface="Arial" panose="020B0604020202020204" pitchFamily="34" charset="0"/>
              <a:buChar char="•"/>
            </a:pPr>
            <a:endParaRPr lang="es-CO" sz="1200" noProof="0" dirty="0">
              <a:latin typeface="Verdana" panose="020B0604030504040204" pitchFamily="34" charset="0"/>
              <a:ea typeface="Verdana" panose="020B0604030504040204" pitchFamily="34" charset="0"/>
            </a:endParaRPr>
          </a:p>
        </p:txBody>
      </p:sp>
      <p:cxnSp>
        <p:nvCxnSpPr>
          <p:cNvPr id="16" name="Conector recto 15">
            <a:extLst>
              <a:ext uri="{FF2B5EF4-FFF2-40B4-BE49-F238E27FC236}">
                <a16:creationId xmlns:a16="http://schemas.microsoft.com/office/drawing/2014/main" id="{A6482B15-0739-48B2-8886-844DB45A288F}"/>
              </a:ext>
            </a:extLst>
          </p:cNvPr>
          <p:cNvCxnSpPr>
            <a:cxnSpLocks/>
          </p:cNvCxnSpPr>
          <p:nvPr/>
        </p:nvCxnSpPr>
        <p:spPr>
          <a:xfrm>
            <a:off x="5642643" y="2645065"/>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54769F6F-DA29-E3C8-BB83-F4F4F2E8DDD1}"/>
              </a:ext>
            </a:extLst>
          </p:cNvPr>
          <p:cNvSpPr txBox="1"/>
          <p:nvPr/>
        </p:nvSpPr>
        <p:spPr>
          <a:xfrm>
            <a:off x="3045706" y="2325826"/>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id="{31EA9BE2-5D0D-2C5E-64A3-D881089AFD09}"/>
              </a:ext>
            </a:extLst>
          </p:cNvPr>
          <p:cNvSpPr txBox="1"/>
          <p:nvPr/>
        </p:nvSpPr>
        <p:spPr>
          <a:xfrm>
            <a:off x="7439103" y="2351913"/>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sp>
        <p:nvSpPr>
          <p:cNvPr id="5" name="CuadroTexto 4">
            <a:extLst>
              <a:ext uri="{FF2B5EF4-FFF2-40B4-BE49-F238E27FC236}">
                <a16:creationId xmlns:a16="http://schemas.microsoft.com/office/drawing/2014/main" id="{840DFA79-62BF-E308-F64A-C82C2E33BDC3}"/>
              </a:ext>
            </a:extLst>
          </p:cNvPr>
          <p:cNvSpPr txBox="1"/>
          <p:nvPr/>
        </p:nvSpPr>
        <p:spPr>
          <a:xfrm>
            <a:off x="2214143" y="2646020"/>
            <a:ext cx="3398520" cy="1661993"/>
          </a:xfrm>
          <a:prstGeom prst="rect">
            <a:avLst/>
          </a:prstGeom>
          <a:noFill/>
        </p:spPr>
        <p:txBody>
          <a:bodyPr wrap="square">
            <a:spAutoFit/>
          </a:bodyPr>
          <a:lstStyle/>
          <a:p>
            <a:pPr algn="ctr">
              <a:defRPr/>
            </a:pPr>
            <a:r>
              <a:rPr lang="es-CO" b="1" noProof="0" dirty="0">
                <a:solidFill>
                  <a:schemeClr val="accent1">
                    <a:lumMod val="75000"/>
                  </a:schemeClr>
                </a:solidFill>
                <a:latin typeface="Verdana" panose="020B0604030504040204" pitchFamily="34" charset="0"/>
                <a:ea typeface="Verdana" panose="020B0604030504040204" pitchFamily="34" charset="0"/>
              </a:rPr>
              <a:t>Indicador PES 116</a:t>
            </a:r>
          </a:p>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 </a:t>
            </a:r>
          </a:p>
          <a:p>
            <a:pPr algn="ctr"/>
            <a:r>
              <a:rPr lang="es-CO" sz="1200" b="1" noProof="0" dirty="0">
                <a:latin typeface="Verdana" panose="020B0604030504040204" pitchFamily="34" charset="0"/>
                <a:ea typeface="Verdana" panose="020B0604030504040204" pitchFamily="34" charset="0"/>
                <a:cs typeface="Times New Roman" panose="02020603050405020304" pitchFamily="18" charset="0"/>
              </a:rPr>
              <a:t>Alertas identificadas y gestionadas en el monitoreo y vigilancia de los recursos financieros en las Empresas Sociales del Estado priorizadas durante el periodo evaluado</a:t>
            </a:r>
            <a:r>
              <a:rPr lang="es-CO" sz="1200" noProof="0" dirty="0">
                <a:latin typeface="Verdana" panose="020B0604030504040204" pitchFamily="34" charset="0"/>
                <a:ea typeface="Verdana" panose="020B0604030504040204" pitchFamily="34" charset="0"/>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
        <p:nvSpPr>
          <p:cNvPr id="9" name="CuadroTexto 8">
            <a:extLst>
              <a:ext uri="{FF2B5EF4-FFF2-40B4-BE49-F238E27FC236}">
                <a16:creationId xmlns:a16="http://schemas.microsoft.com/office/drawing/2014/main" id="{258512A4-DD87-56F0-D296-DBDCE5B51DFA}"/>
              </a:ext>
            </a:extLst>
          </p:cNvPr>
          <p:cNvSpPr txBox="1"/>
          <p:nvPr/>
        </p:nvSpPr>
        <p:spPr>
          <a:xfrm>
            <a:off x="1190347" y="432999"/>
            <a:ext cx="8238737" cy="523220"/>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Indicador del Plan Estratégico Sectorial</a:t>
            </a:r>
          </a:p>
        </p:txBody>
      </p:sp>
      <p:sp>
        <p:nvSpPr>
          <p:cNvPr id="6" name="CuadroTexto 5">
            <a:extLst>
              <a:ext uri="{FF2B5EF4-FFF2-40B4-BE49-F238E27FC236}">
                <a16:creationId xmlns:a16="http://schemas.microsoft.com/office/drawing/2014/main" id="{1D3BE0FB-D29C-D321-2E15-584CFA695B37}"/>
              </a:ext>
            </a:extLst>
          </p:cNvPr>
          <p:cNvSpPr txBox="1"/>
          <p:nvPr/>
        </p:nvSpPr>
        <p:spPr>
          <a:xfrm>
            <a:off x="262316" y="2881424"/>
            <a:ext cx="1994315" cy="1345368"/>
          </a:xfrm>
          <a:prstGeom prst="rect">
            <a:avLst/>
          </a:prstGeom>
          <a:noFill/>
        </p:spPr>
        <p:txBody>
          <a:bodyPr wrap="square">
            <a:spAutoFit/>
          </a:bodyPr>
          <a:lstStyle/>
          <a:p>
            <a:pPr algn="ctr">
              <a:lnSpc>
                <a:spcPct val="115000"/>
              </a:lnSpc>
              <a:spcAft>
                <a:spcPts val="800"/>
              </a:spcAft>
              <a:defRPr/>
            </a:pPr>
            <a:r>
              <a:rPr lang="es-CO" sz="1200" noProof="0" dirty="0">
                <a:latin typeface="Verdana" panose="020B0604030504040204" pitchFamily="34" charset="0"/>
                <a:ea typeface="Verdana" panose="020B0604030504040204" pitchFamily="34" charset="0"/>
                <a:cs typeface="Times New Roman" panose="02020603050405020304" pitchFamily="18" charset="0"/>
              </a:rPr>
              <a:t>Hacia un sistema de salud garantista, universal, basado en un modelo de salud preventivo y predictivo.</a:t>
            </a:r>
          </a:p>
        </p:txBody>
      </p:sp>
      <p:sp>
        <p:nvSpPr>
          <p:cNvPr id="14" name="CuadroTexto 13">
            <a:extLst>
              <a:ext uri="{FF2B5EF4-FFF2-40B4-BE49-F238E27FC236}">
                <a16:creationId xmlns:a16="http://schemas.microsoft.com/office/drawing/2014/main" id="{18B00A8A-4127-5A1F-4020-DB50447670F5}"/>
              </a:ext>
            </a:extLst>
          </p:cNvPr>
          <p:cNvSpPr txBox="1"/>
          <p:nvPr/>
        </p:nvSpPr>
        <p:spPr>
          <a:xfrm>
            <a:off x="122188" y="2304368"/>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Componente</a:t>
            </a:r>
          </a:p>
        </p:txBody>
      </p:sp>
      <p:sp>
        <p:nvSpPr>
          <p:cNvPr id="8" name="Freeform: Shape 95">
            <a:extLst>
              <a:ext uri="{FF2B5EF4-FFF2-40B4-BE49-F238E27FC236}">
                <a16:creationId xmlns:a16="http://schemas.microsoft.com/office/drawing/2014/main" id="{6A8EBED7-3F50-F618-9DE6-1A5CFA84DF00}"/>
              </a:ext>
            </a:extLst>
          </p:cNvPr>
          <p:cNvSpPr/>
          <p:nvPr/>
        </p:nvSpPr>
        <p:spPr>
          <a:xfrm>
            <a:off x="506724" y="1772419"/>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12" name="CuadroTexto 11">
            <a:extLst>
              <a:ext uri="{FF2B5EF4-FFF2-40B4-BE49-F238E27FC236}">
                <a16:creationId xmlns:a16="http://schemas.microsoft.com/office/drawing/2014/main" id="{FC6BA67D-3B2C-1A33-A91C-2A0790D98934}"/>
              </a:ext>
            </a:extLst>
          </p:cNvPr>
          <p:cNvSpPr txBox="1"/>
          <p:nvPr/>
        </p:nvSpPr>
        <p:spPr>
          <a:xfrm>
            <a:off x="506724" y="1422836"/>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17" name="Freeform: Shape 95">
            <a:extLst>
              <a:ext uri="{FF2B5EF4-FFF2-40B4-BE49-F238E27FC236}">
                <a16:creationId xmlns:a16="http://schemas.microsoft.com/office/drawing/2014/main" id="{0E11253E-8E52-48F2-BD8E-1C56588CEB87}"/>
              </a:ext>
            </a:extLst>
          </p:cNvPr>
          <p:cNvSpPr/>
          <p:nvPr/>
        </p:nvSpPr>
        <p:spPr>
          <a:xfrm>
            <a:off x="5610115" y="1776516"/>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21" name="CuadroTexto 20">
            <a:extLst>
              <a:ext uri="{FF2B5EF4-FFF2-40B4-BE49-F238E27FC236}">
                <a16:creationId xmlns:a16="http://schemas.microsoft.com/office/drawing/2014/main" id="{E3FA3A2F-4E51-A358-0957-0FA79FF6D2EC}"/>
              </a:ext>
            </a:extLst>
          </p:cNvPr>
          <p:cNvSpPr txBox="1"/>
          <p:nvPr/>
        </p:nvSpPr>
        <p:spPr>
          <a:xfrm>
            <a:off x="5610114" y="1426934"/>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spTree>
    <p:extLst>
      <p:ext uri="{BB962C8B-B14F-4D97-AF65-F5344CB8AC3E}">
        <p14:creationId xmlns:p14="http://schemas.microsoft.com/office/powerpoint/2010/main" val="25986149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5209E-64D3-79B9-0858-381FAD4F11FE}"/>
            </a:ext>
          </a:extLst>
        </p:cNvPr>
        <p:cNvGrpSpPr/>
        <p:nvPr/>
      </p:nvGrpSpPr>
      <p:grpSpPr>
        <a:xfrm>
          <a:off x="0" y="0"/>
          <a:ext cx="0" cy="0"/>
          <a:chOff x="0" y="0"/>
          <a:chExt cx="0" cy="0"/>
        </a:xfrm>
      </p:grpSpPr>
      <p:grpSp>
        <p:nvGrpSpPr>
          <p:cNvPr id="2" name="object 2" descr="Grupo de trabajo">
            <a:extLst>
              <a:ext uri="{FF2B5EF4-FFF2-40B4-BE49-F238E27FC236}">
                <a16:creationId xmlns:a16="http://schemas.microsoft.com/office/drawing/2014/main" id="{6FA8C565-4423-A0D5-1BDE-00CBF1E7BEBA}"/>
              </a:ext>
            </a:extLst>
          </p:cNvPr>
          <p:cNvGrpSpPr/>
          <p:nvPr/>
        </p:nvGrpSpPr>
        <p:grpSpPr>
          <a:xfrm>
            <a:off x="0" y="0"/>
            <a:ext cx="12192253" cy="6858000"/>
            <a:chOff x="0" y="0"/>
            <a:chExt cx="12192253" cy="6858000"/>
          </a:xfrm>
        </p:grpSpPr>
        <p:sp>
          <p:nvSpPr>
            <p:cNvPr id="3" name="object 3">
              <a:extLst>
                <a:ext uri="{FF2B5EF4-FFF2-40B4-BE49-F238E27FC236}">
                  <a16:creationId xmlns:a16="http://schemas.microsoft.com/office/drawing/2014/main" id="{F736B4E0-94A0-F2B8-262C-6F9330836046}"/>
                </a:ext>
              </a:extLst>
            </p:cNvPr>
            <p:cNvSpPr/>
            <p:nvPr/>
          </p:nvSpPr>
          <p:spPr>
            <a:xfrm>
              <a:off x="0" y="0"/>
              <a:ext cx="12192000" cy="1356360"/>
            </a:xfrm>
            <a:custGeom>
              <a:avLst/>
              <a:gdLst/>
              <a:ahLst/>
              <a:cxnLst/>
              <a:rect l="l" t="t" r="r" b="b"/>
              <a:pathLst>
                <a:path w="12192000" h="1356360">
                  <a:moveTo>
                    <a:pt x="12192000" y="0"/>
                  </a:moveTo>
                  <a:lnTo>
                    <a:pt x="0" y="0"/>
                  </a:lnTo>
                  <a:lnTo>
                    <a:pt x="0" y="1356233"/>
                  </a:lnTo>
                  <a:lnTo>
                    <a:pt x="12192000" y="1356233"/>
                  </a:lnTo>
                  <a:lnTo>
                    <a:pt x="12192000" y="0"/>
                  </a:lnTo>
                  <a:close/>
                </a:path>
              </a:pathLst>
            </a:custGeom>
            <a:solidFill>
              <a:srgbClr val="31B4A8"/>
            </a:solidFill>
          </p:spPr>
          <p:txBody>
            <a:bodyPr wrap="square" lIns="0" tIns="0" rIns="0" bIns="0"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5" name="object 5">
              <a:extLst>
                <a:ext uri="{FF2B5EF4-FFF2-40B4-BE49-F238E27FC236}">
                  <a16:creationId xmlns:a16="http://schemas.microsoft.com/office/drawing/2014/main" id="{C1370DC0-93E9-4466-DD29-693CE7DBCAB9}"/>
                </a:ext>
              </a:extLst>
            </p:cNvPr>
            <p:cNvSpPr/>
            <p:nvPr/>
          </p:nvSpPr>
          <p:spPr>
            <a:xfrm>
              <a:off x="4564633" y="0"/>
              <a:ext cx="7627620" cy="6858000"/>
            </a:xfrm>
            <a:custGeom>
              <a:avLst/>
              <a:gdLst/>
              <a:ahLst/>
              <a:cxnLst/>
              <a:rect l="l" t="t" r="r" b="b"/>
              <a:pathLst>
                <a:path w="7627620" h="6858000">
                  <a:moveTo>
                    <a:pt x="7627365" y="0"/>
                  </a:moveTo>
                  <a:lnTo>
                    <a:pt x="0" y="0"/>
                  </a:lnTo>
                  <a:lnTo>
                    <a:pt x="0" y="6858000"/>
                  </a:lnTo>
                  <a:lnTo>
                    <a:pt x="7627365" y="6858000"/>
                  </a:lnTo>
                  <a:lnTo>
                    <a:pt x="7627365" y="0"/>
                  </a:lnTo>
                  <a:close/>
                </a:path>
              </a:pathLst>
            </a:custGeom>
            <a:solidFill>
              <a:srgbClr val="31B4A8"/>
            </a:solidFill>
          </p:spPr>
          <p:txBody>
            <a:bodyPr wrap="square" lIns="0" tIns="0" rIns="0" bIns="0"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grpSp>
      <p:sp>
        <p:nvSpPr>
          <p:cNvPr id="6" name="object 6">
            <a:extLst>
              <a:ext uri="{FF2B5EF4-FFF2-40B4-BE49-F238E27FC236}">
                <a16:creationId xmlns:a16="http://schemas.microsoft.com/office/drawing/2014/main" id="{496DEADA-CB14-37AB-46E7-82E83B731785}"/>
              </a:ext>
            </a:extLst>
          </p:cNvPr>
          <p:cNvSpPr txBox="1">
            <a:spLocks noGrp="1"/>
          </p:cNvSpPr>
          <p:nvPr>
            <p:ph type="body" idx="1"/>
          </p:nvPr>
        </p:nvSpPr>
        <p:spPr>
          <a:xfrm>
            <a:off x="5169159" y="1108193"/>
            <a:ext cx="6438454" cy="2575705"/>
          </a:xfrm>
          <a:prstGeom prst="rect">
            <a:avLst/>
          </a:prstGeom>
        </p:spPr>
        <p:txBody>
          <a:bodyPr vert="horz" wrap="square" lIns="0" tIns="13335" rIns="0" bIns="0" rtlCol="0">
            <a:spAutoFit/>
          </a:bodyPr>
          <a:lstStyle/>
          <a:p>
            <a:pPr marL="12700" marR="5080" algn="ctr">
              <a:lnSpc>
                <a:spcPct val="100000"/>
              </a:lnSpc>
              <a:spcBef>
                <a:spcPts val="105"/>
              </a:spcBef>
            </a:pPr>
            <a:r>
              <a:rPr lang="es-CO" sz="3200" noProof="0" dirty="0"/>
              <a:t>Informe de Seguimiento:</a:t>
            </a:r>
          </a:p>
          <a:p>
            <a:pPr marL="12700" marR="5080" algn="ctr">
              <a:lnSpc>
                <a:spcPct val="100000"/>
              </a:lnSpc>
              <a:spcBef>
                <a:spcPts val="105"/>
              </a:spcBef>
            </a:pPr>
            <a:r>
              <a:rPr lang="es-CO" sz="3200" spc="-10" noProof="0" dirty="0"/>
              <a:t>Plan Estratégico Institucional – PEI </a:t>
            </a:r>
          </a:p>
          <a:p>
            <a:pPr marL="12700" marR="5080" algn="ctr">
              <a:lnSpc>
                <a:spcPct val="100000"/>
              </a:lnSpc>
              <a:spcBef>
                <a:spcPts val="105"/>
              </a:spcBef>
            </a:pPr>
            <a:endParaRPr lang="es-CO" sz="4000" spc="-20" noProof="0" dirty="0"/>
          </a:p>
          <a:p>
            <a:pPr marL="12700" marR="5080" algn="ctr">
              <a:lnSpc>
                <a:spcPct val="100000"/>
              </a:lnSpc>
              <a:spcBef>
                <a:spcPts val="105"/>
              </a:spcBef>
            </a:pPr>
            <a:r>
              <a:rPr lang="es-CO" sz="2800" spc="-20" noProof="0" dirty="0"/>
              <a:t>II Trimestre 2026</a:t>
            </a:r>
          </a:p>
        </p:txBody>
      </p:sp>
      <p:sp>
        <p:nvSpPr>
          <p:cNvPr id="7" name="object 7">
            <a:extLst>
              <a:ext uri="{FF2B5EF4-FFF2-40B4-BE49-F238E27FC236}">
                <a16:creationId xmlns:a16="http://schemas.microsoft.com/office/drawing/2014/main" id="{1A634A07-7EF4-FDA9-E254-9566D1C564EA}"/>
              </a:ext>
            </a:extLst>
          </p:cNvPr>
          <p:cNvSpPr txBox="1"/>
          <p:nvPr/>
        </p:nvSpPr>
        <p:spPr>
          <a:xfrm>
            <a:off x="5590059" y="4672502"/>
            <a:ext cx="6043295" cy="689291"/>
          </a:xfrm>
          <a:prstGeom prst="rect">
            <a:avLst/>
          </a:prstGeom>
        </p:spPr>
        <p:txBody>
          <a:bodyPr vert="horz" wrap="square" lIns="0" tIns="12065" rIns="0" bIns="0" rtlCol="0" anchor="t">
            <a:spAutoFit/>
          </a:bodyPr>
          <a:lstStyle/>
          <a:p>
            <a:pPr marL="12700" marR="0" lvl="0" indent="0" algn="ctr" defTabSz="914400" eaLnBrk="1" fontAlgn="auto" latinLnBrk="0" hangingPunct="1">
              <a:lnSpc>
                <a:spcPct val="100000"/>
              </a:lnSpc>
              <a:spcBef>
                <a:spcPts val="95"/>
              </a:spcBef>
              <a:spcAft>
                <a:spcPts val="0"/>
              </a:spcAft>
              <a:buClrTx/>
              <a:buSzTx/>
              <a:buFontTx/>
              <a:buNone/>
              <a:tabLst/>
              <a:defRPr/>
            </a:pPr>
            <a:r>
              <a:rPr kumimoji="0" lang="es-CO" sz="2400" b="1" i="0" u="none" strike="noStrike" kern="0" cap="none" spc="0" normalizeH="0" baseline="0" noProof="0" dirty="0">
                <a:ln>
                  <a:noFill/>
                </a:ln>
                <a:solidFill>
                  <a:srgbClr val="FFFFFF"/>
                </a:solidFill>
                <a:effectLst/>
                <a:uLnTx/>
                <a:uFillTx/>
                <a:latin typeface="Verdana"/>
                <a:cs typeface="Verdana"/>
              </a:rPr>
              <a:t>Oficina</a:t>
            </a:r>
            <a:r>
              <a:rPr kumimoji="0" lang="es-CO" sz="2400" b="1" i="0" u="none" strike="noStrike" kern="0" cap="none" spc="-55" normalizeH="0" baseline="0" noProof="0" dirty="0">
                <a:ln>
                  <a:noFill/>
                </a:ln>
                <a:solidFill>
                  <a:srgbClr val="FFFFFF"/>
                </a:solidFill>
                <a:effectLst/>
                <a:uLnTx/>
                <a:uFillTx/>
                <a:latin typeface="Verdana"/>
                <a:cs typeface="Verdana"/>
              </a:rPr>
              <a:t> </a:t>
            </a:r>
            <a:r>
              <a:rPr kumimoji="0" lang="es-CO" sz="2400" b="1" i="0" u="none" strike="noStrike" kern="0" cap="none" spc="0" normalizeH="0" baseline="0" noProof="0" dirty="0">
                <a:ln>
                  <a:noFill/>
                </a:ln>
                <a:solidFill>
                  <a:srgbClr val="FFFFFF"/>
                </a:solidFill>
                <a:effectLst/>
                <a:uLnTx/>
                <a:uFillTx/>
                <a:latin typeface="Verdana"/>
                <a:cs typeface="Verdana"/>
              </a:rPr>
              <a:t>Asesora</a:t>
            </a:r>
            <a:r>
              <a:rPr kumimoji="0" lang="es-CO" sz="2400" b="1" i="0" u="none" strike="noStrike" kern="0" cap="none" spc="-65" normalizeH="0" baseline="0" noProof="0" dirty="0">
                <a:ln>
                  <a:noFill/>
                </a:ln>
                <a:solidFill>
                  <a:srgbClr val="FFFFFF"/>
                </a:solidFill>
                <a:effectLst/>
                <a:uLnTx/>
                <a:uFillTx/>
                <a:latin typeface="Verdana"/>
                <a:cs typeface="Verdana"/>
              </a:rPr>
              <a:t> </a:t>
            </a:r>
            <a:r>
              <a:rPr kumimoji="0" lang="es-CO" sz="2400" b="1" i="0" u="none" strike="noStrike" kern="0" cap="none" spc="0" normalizeH="0" baseline="0" noProof="0" dirty="0">
                <a:ln>
                  <a:noFill/>
                </a:ln>
                <a:solidFill>
                  <a:srgbClr val="FFFFFF"/>
                </a:solidFill>
                <a:effectLst/>
                <a:uLnTx/>
                <a:uFillTx/>
                <a:latin typeface="Verdana"/>
                <a:cs typeface="Verdana"/>
              </a:rPr>
              <a:t>de</a:t>
            </a:r>
            <a:r>
              <a:rPr kumimoji="0" lang="es-CO" sz="2400" b="1" i="0" u="none" strike="noStrike" kern="0" cap="none" spc="-75" normalizeH="0" baseline="0" noProof="0" dirty="0">
                <a:ln>
                  <a:noFill/>
                </a:ln>
                <a:solidFill>
                  <a:srgbClr val="FFFFFF"/>
                </a:solidFill>
                <a:effectLst/>
                <a:uLnTx/>
                <a:uFillTx/>
                <a:latin typeface="Verdana"/>
                <a:cs typeface="Verdana"/>
              </a:rPr>
              <a:t> </a:t>
            </a:r>
            <a:r>
              <a:rPr kumimoji="0" lang="es-CO" sz="2400" b="1" i="0" u="none" strike="noStrike" kern="0" cap="none" spc="-10" normalizeH="0" baseline="0" noProof="0" dirty="0">
                <a:ln>
                  <a:noFill/>
                </a:ln>
                <a:solidFill>
                  <a:srgbClr val="FFFFFF"/>
                </a:solidFill>
                <a:effectLst/>
                <a:uLnTx/>
                <a:uFillTx/>
                <a:latin typeface="Verdana"/>
                <a:cs typeface="Verdana"/>
              </a:rPr>
              <a:t>Planeación</a:t>
            </a:r>
            <a:endParaRPr kumimoji="0" lang="es-CO" sz="2400" b="1" i="0" u="none" strike="noStrike" kern="0" cap="none" spc="0" normalizeH="0" baseline="0" noProof="0" dirty="0">
              <a:ln>
                <a:noFill/>
              </a:ln>
              <a:solidFill>
                <a:srgbClr val="FFFFFF"/>
              </a:solidFill>
              <a:effectLst/>
              <a:uLnTx/>
              <a:uFillTx/>
              <a:latin typeface="Verdana"/>
            </a:endParaRPr>
          </a:p>
          <a:p>
            <a:pPr marL="12700" algn="ctr">
              <a:lnSpc>
                <a:spcPct val="100000"/>
              </a:lnSpc>
            </a:pPr>
            <a:r>
              <a:rPr lang="es-CO" sz="2000" spc="-10" noProof="0" dirty="0">
                <a:solidFill>
                  <a:srgbClr val="FFFFFF"/>
                </a:solidFill>
                <a:latin typeface="Verdana"/>
                <a:cs typeface="Verdana"/>
              </a:rPr>
              <a:t>Septiembre 2026</a:t>
            </a:r>
            <a:endParaRPr lang="es-CO" sz="2000" noProof="0" dirty="0">
              <a:latin typeface="Verdana"/>
              <a:cs typeface="Verdana"/>
            </a:endParaRPr>
          </a:p>
        </p:txBody>
      </p:sp>
      <p:grpSp>
        <p:nvGrpSpPr>
          <p:cNvPr id="8" name="object 8" descr="Planes Estratégicos">
            <a:extLst>
              <a:ext uri="{FF2B5EF4-FFF2-40B4-BE49-F238E27FC236}">
                <a16:creationId xmlns:a16="http://schemas.microsoft.com/office/drawing/2014/main" id="{57984A9C-D2E6-E0EC-1E30-15144C7AC662}"/>
              </a:ext>
            </a:extLst>
          </p:cNvPr>
          <p:cNvGrpSpPr/>
          <p:nvPr/>
        </p:nvGrpSpPr>
        <p:grpSpPr>
          <a:xfrm>
            <a:off x="9978745" y="5563308"/>
            <a:ext cx="1944973" cy="1075508"/>
            <a:chOff x="9978745" y="5563308"/>
            <a:chExt cx="1944973" cy="1075508"/>
          </a:xfrm>
        </p:grpSpPr>
        <p:pic>
          <p:nvPicPr>
            <p:cNvPr id="9" name="object 9">
              <a:extLst>
                <a:ext uri="{FF2B5EF4-FFF2-40B4-BE49-F238E27FC236}">
                  <a16:creationId xmlns:a16="http://schemas.microsoft.com/office/drawing/2014/main" id="{2B384FD2-5B79-AEBE-F768-F4279827B484}"/>
                </a:ext>
              </a:extLst>
            </p:cNvPr>
            <p:cNvPicPr/>
            <p:nvPr/>
          </p:nvPicPr>
          <p:blipFill>
            <a:blip r:embed="rId2" cstate="print"/>
            <a:stretch>
              <a:fillRect/>
            </a:stretch>
          </p:blipFill>
          <p:spPr>
            <a:xfrm>
              <a:off x="10682701" y="5563308"/>
              <a:ext cx="544429" cy="572770"/>
            </a:xfrm>
            <a:prstGeom prst="rect">
              <a:avLst/>
            </a:prstGeom>
          </p:spPr>
        </p:pic>
        <p:pic>
          <p:nvPicPr>
            <p:cNvPr id="10" name="object 10">
              <a:extLst>
                <a:ext uri="{FF2B5EF4-FFF2-40B4-BE49-F238E27FC236}">
                  <a16:creationId xmlns:a16="http://schemas.microsoft.com/office/drawing/2014/main" id="{F8DC7AAC-B509-64F9-2A88-41665563870A}"/>
                </a:ext>
              </a:extLst>
            </p:cNvPr>
            <p:cNvPicPr/>
            <p:nvPr/>
          </p:nvPicPr>
          <p:blipFill>
            <a:blip r:embed="rId3" cstate="print"/>
            <a:stretch>
              <a:fillRect/>
            </a:stretch>
          </p:blipFill>
          <p:spPr>
            <a:xfrm>
              <a:off x="9978745" y="6189191"/>
              <a:ext cx="1944973" cy="336912"/>
            </a:xfrm>
            <a:prstGeom prst="rect">
              <a:avLst/>
            </a:prstGeom>
          </p:spPr>
        </p:pic>
        <p:sp>
          <p:nvSpPr>
            <p:cNvPr id="11" name="object 11">
              <a:extLst>
                <a:ext uri="{FF2B5EF4-FFF2-40B4-BE49-F238E27FC236}">
                  <a16:creationId xmlns:a16="http://schemas.microsoft.com/office/drawing/2014/main" id="{DE705B5D-A988-2022-57E4-4AA3F49B0614}"/>
                </a:ext>
              </a:extLst>
            </p:cNvPr>
            <p:cNvSpPr/>
            <p:nvPr/>
          </p:nvSpPr>
          <p:spPr>
            <a:xfrm>
              <a:off x="10684430" y="6593731"/>
              <a:ext cx="267335" cy="45085"/>
            </a:xfrm>
            <a:custGeom>
              <a:avLst/>
              <a:gdLst/>
              <a:ahLst/>
              <a:cxnLst/>
              <a:rect l="l" t="t" r="r" b="b"/>
              <a:pathLst>
                <a:path w="267334" h="45084">
                  <a:moveTo>
                    <a:pt x="267203" y="0"/>
                  </a:moveTo>
                  <a:lnTo>
                    <a:pt x="0" y="0"/>
                  </a:lnTo>
                  <a:lnTo>
                    <a:pt x="0" y="44794"/>
                  </a:lnTo>
                  <a:lnTo>
                    <a:pt x="267203" y="44794"/>
                  </a:lnTo>
                  <a:lnTo>
                    <a:pt x="267203" y="0"/>
                  </a:lnTo>
                  <a:close/>
                </a:path>
              </a:pathLst>
            </a:custGeom>
            <a:solidFill>
              <a:srgbClr val="FDC60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12" name="object 12">
              <a:extLst>
                <a:ext uri="{FF2B5EF4-FFF2-40B4-BE49-F238E27FC236}">
                  <a16:creationId xmlns:a16="http://schemas.microsoft.com/office/drawing/2014/main" id="{E7B5A6F0-87B6-251E-7192-00B4954783B8}"/>
                </a:ext>
              </a:extLst>
            </p:cNvPr>
            <p:cNvSpPr/>
            <p:nvPr/>
          </p:nvSpPr>
          <p:spPr>
            <a:xfrm>
              <a:off x="10951633" y="6593731"/>
              <a:ext cx="137160" cy="45085"/>
            </a:xfrm>
            <a:custGeom>
              <a:avLst/>
              <a:gdLst/>
              <a:ahLst/>
              <a:cxnLst/>
              <a:rect l="l" t="t" r="r" b="b"/>
              <a:pathLst>
                <a:path w="137159" h="45084">
                  <a:moveTo>
                    <a:pt x="136815" y="0"/>
                  </a:moveTo>
                  <a:lnTo>
                    <a:pt x="0" y="0"/>
                  </a:lnTo>
                  <a:lnTo>
                    <a:pt x="0" y="44794"/>
                  </a:lnTo>
                  <a:lnTo>
                    <a:pt x="136815" y="44794"/>
                  </a:lnTo>
                  <a:lnTo>
                    <a:pt x="136815" y="0"/>
                  </a:lnTo>
                  <a:close/>
                </a:path>
              </a:pathLst>
            </a:custGeom>
            <a:solidFill>
              <a:srgbClr val="21397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13" name="object 13">
              <a:extLst>
                <a:ext uri="{FF2B5EF4-FFF2-40B4-BE49-F238E27FC236}">
                  <a16:creationId xmlns:a16="http://schemas.microsoft.com/office/drawing/2014/main" id="{4535644A-D970-9F1C-CF87-A5386C915E18}"/>
                </a:ext>
              </a:extLst>
            </p:cNvPr>
            <p:cNvSpPr/>
            <p:nvPr/>
          </p:nvSpPr>
          <p:spPr>
            <a:xfrm>
              <a:off x="11088449" y="6593731"/>
              <a:ext cx="137160" cy="45085"/>
            </a:xfrm>
            <a:custGeom>
              <a:avLst/>
              <a:gdLst/>
              <a:ahLst/>
              <a:cxnLst/>
              <a:rect l="l" t="t" r="r" b="b"/>
              <a:pathLst>
                <a:path w="137159" h="45084">
                  <a:moveTo>
                    <a:pt x="136815" y="0"/>
                  </a:moveTo>
                  <a:lnTo>
                    <a:pt x="0" y="0"/>
                  </a:lnTo>
                  <a:lnTo>
                    <a:pt x="0" y="44794"/>
                  </a:lnTo>
                  <a:lnTo>
                    <a:pt x="136815" y="44794"/>
                  </a:lnTo>
                  <a:lnTo>
                    <a:pt x="136815" y="0"/>
                  </a:lnTo>
                  <a:close/>
                </a:path>
              </a:pathLst>
            </a:custGeom>
            <a:solidFill>
              <a:srgbClr val="D50E2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grpSp>
      <p:pic>
        <p:nvPicPr>
          <p:cNvPr id="15" name="Imagen 14" descr="Imagen que contiene interior, persona, tabla, computer&#10;&#10;El contenido generado por IA puede ser incorrecto.">
            <a:extLst>
              <a:ext uri="{FF2B5EF4-FFF2-40B4-BE49-F238E27FC236}">
                <a16:creationId xmlns:a16="http://schemas.microsoft.com/office/drawing/2014/main" id="{79D89166-5B3A-8908-B325-F284AA6F83B2}"/>
              </a:ext>
            </a:extLst>
          </p:cNvPr>
          <p:cNvPicPr>
            <a:picLocks noChangeAspect="1"/>
          </p:cNvPicPr>
          <p:nvPr/>
        </p:nvPicPr>
        <p:blipFill>
          <a:blip r:embed="rId4"/>
          <a:srcRect l="56379" r="-1"/>
          <a:stretch>
            <a:fillRect/>
          </a:stretch>
        </p:blipFill>
        <p:spPr>
          <a:xfrm>
            <a:off x="-231712" y="0"/>
            <a:ext cx="4926791" cy="6858000"/>
          </a:xfrm>
          <a:prstGeom prst="rect">
            <a:avLst/>
          </a:prstGeom>
        </p:spPr>
      </p:pic>
      <p:sp>
        <p:nvSpPr>
          <p:cNvPr id="14" name="Elipse 13">
            <a:extLst>
              <a:ext uri="{FF2B5EF4-FFF2-40B4-BE49-F238E27FC236}">
                <a16:creationId xmlns:a16="http://schemas.microsoft.com/office/drawing/2014/main" id="{BB272F78-15B7-B73D-F823-66F108D85434}"/>
              </a:ext>
            </a:extLst>
          </p:cNvPr>
          <p:cNvSpPr/>
          <p:nvPr/>
        </p:nvSpPr>
        <p:spPr>
          <a:xfrm>
            <a:off x="7769145" y="138350"/>
            <a:ext cx="842561" cy="842561"/>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CO" sz="3200" b="1" noProof="0" dirty="0">
                <a:solidFill>
                  <a:schemeClr val="bg1"/>
                </a:solidFill>
                <a:latin typeface="Verdana" panose="020B0604030504040204" pitchFamily="34" charset="0"/>
                <a:ea typeface="Verdana" panose="020B0604030504040204" pitchFamily="34" charset="0"/>
                <a:cs typeface="Arial" panose="020B0604020202020204" pitchFamily="34" charset="0"/>
              </a:rPr>
              <a:t>3</a:t>
            </a:r>
          </a:p>
        </p:txBody>
      </p:sp>
    </p:spTree>
    <p:extLst>
      <p:ext uri="{BB962C8B-B14F-4D97-AF65-F5344CB8AC3E}">
        <p14:creationId xmlns:p14="http://schemas.microsoft.com/office/powerpoint/2010/main" val="97465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086CB-4BC3-44E9-A4ED-8B895C04C79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2492285-4589-8BE2-0C18-4D2AE4FDD9C6}"/>
              </a:ext>
            </a:extLst>
          </p:cNvPr>
          <p:cNvSpPr txBox="1">
            <a:spLocks/>
          </p:cNvSpPr>
          <p:nvPr/>
        </p:nvSpPr>
        <p:spPr>
          <a:xfrm>
            <a:off x="786581" y="328638"/>
            <a:ext cx="2360031" cy="76809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kern="1200">
                <a:solidFill>
                  <a:schemeClr val="bg1">
                    <a:lumMod val="50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CO" sz="2800" noProof="0" dirty="0">
                <a:solidFill>
                  <a:prstClr val="white"/>
                </a:solidFill>
                <a:latin typeface="Verdana" panose="020B0604030504040204" pitchFamily="34" charset="0"/>
                <a:ea typeface="Verdana" panose="020B0604030504040204" pitchFamily="34" charset="0"/>
                <a:cs typeface="Arial" panose="020B0604020202020204" pitchFamily="34" charset="0"/>
              </a:rPr>
              <a:t>Contenido</a:t>
            </a:r>
          </a:p>
        </p:txBody>
      </p:sp>
      <p:sp>
        <p:nvSpPr>
          <p:cNvPr id="2" name="CuadroTexto 1">
            <a:extLst>
              <a:ext uri="{FF2B5EF4-FFF2-40B4-BE49-F238E27FC236}">
                <a16:creationId xmlns:a16="http://schemas.microsoft.com/office/drawing/2014/main" id="{B9A6AF97-CE3C-FD13-27EA-1993020D95E9}"/>
              </a:ext>
            </a:extLst>
          </p:cNvPr>
          <p:cNvSpPr txBox="1"/>
          <p:nvPr/>
        </p:nvSpPr>
        <p:spPr>
          <a:xfrm>
            <a:off x="2469955" y="3283167"/>
            <a:ext cx="420356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400" noProof="0" dirty="0">
                <a:latin typeface="Verdana" panose="020B0604030504040204" pitchFamily="34" charset="0"/>
                <a:ea typeface="Verdana" panose="020B0604030504040204" pitchFamily="34" charset="0"/>
              </a:rPr>
              <a:t>Plan Nacional de Desarrollo - PND</a:t>
            </a:r>
          </a:p>
        </p:txBody>
      </p:sp>
      <p:sp>
        <p:nvSpPr>
          <p:cNvPr id="4" name="CuadroTexto 3">
            <a:extLst>
              <a:ext uri="{FF2B5EF4-FFF2-40B4-BE49-F238E27FC236}">
                <a16:creationId xmlns:a16="http://schemas.microsoft.com/office/drawing/2014/main" id="{125D56A6-1DDD-479A-F258-AF4EB6034F1A}"/>
              </a:ext>
            </a:extLst>
          </p:cNvPr>
          <p:cNvSpPr txBox="1"/>
          <p:nvPr/>
        </p:nvSpPr>
        <p:spPr>
          <a:xfrm>
            <a:off x="2458875" y="3857821"/>
            <a:ext cx="374088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400" noProof="0" dirty="0">
                <a:solidFill>
                  <a:prstClr val="black"/>
                </a:solidFill>
                <a:latin typeface="Verdana" panose="020B0604030504040204" pitchFamily="34" charset="0"/>
                <a:ea typeface="Verdana" panose="020B0604030504040204" pitchFamily="34" charset="0"/>
              </a:rPr>
              <a:t>Plan Estratégico Sectorial - PES</a:t>
            </a:r>
          </a:p>
        </p:txBody>
      </p:sp>
      <p:sp>
        <p:nvSpPr>
          <p:cNvPr id="5" name="CuadroTexto 4">
            <a:extLst>
              <a:ext uri="{FF2B5EF4-FFF2-40B4-BE49-F238E27FC236}">
                <a16:creationId xmlns:a16="http://schemas.microsoft.com/office/drawing/2014/main" id="{5738E988-1512-45B1-6D79-6A9D20E18F81}"/>
              </a:ext>
            </a:extLst>
          </p:cNvPr>
          <p:cNvSpPr txBox="1"/>
          <p:nvPr/>
        </p:nvSpPr>
        <p:spPr>
          <a:xfrm>
            <a:off x="2458875" y="4454120"/>
            <a:ext cx="431168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400" noProof="0" dirty="0">
                <a:latin typeface="Verdana" panose="020B0604030504040204" pitchFamily="34" charset="0"/>
                <a:ea typeface="Verdana" panose="020B0604030504040204" pitchFamily="34" charset="0"/>
                <a:cs typeface="Helvetica"/>
              </a:rPr>
              <a:t>Plan Estratégico Institucional - PEI</a:t>
            </a:r>
          </a:p>
        </p:txBody>
      </p:sp>
      <p:sp>
        <p:nvSpPr>
          <p:cNvPr id="10" name="CuadroTexto 9">
            <a:extLst>
              <a:ext uri="{FF2B5EF4-FFF2-40B4-BE49-F238E27FC236}">
                <a16:creationId xmlns:a16="http://schemas.microsoft.com/office/drawing/2014/main" id="{FEB7B884-B7FF-A643-141E-E8FD7E27B21C}"/>
              </a:ext>
            </a:extLst>
          </p:cNvPr>
          <p:cNvSpPr txBox="1"/>
          <p:nvPr/>
        </p:nvSpPr>
        <p:spPr>
          <a:xfrm>
            <a:off x="2458875" y="5047220"/>
            <a:ext cx="354390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400" noProof="0" dirty="0">
                <a:latin typeface="Verdana" panose="020B0604030504040204" pitchFamily="34" charset="0"/>
                <a:ea typeface="Verdana" panose="020B0604030504040204" pitchFamily="34" charset="0"/>
                <a:cs typeface="Helvetica"/>
              </a:rPr>
              <a:t>Plan Anual de Gestión - PAG</a:t>
            </a:r>
          </a:p>
        </p:txBody>
      </p:sp>
      <p:sp>
        <p:nvSpPr>
          <p:cNvPr id="16" name="CuadroTexto 15">
            <a:extLst>
              <a:ext uri="{FF2B5EF4-FFF2-40B4-BE49-F238E27FC236}">
                <a16:creationId xmlns:a16="http://schemas.microsoft.com/office/drawing/2014/main" id="{8E635807-0383-E6CA-07F2-BC53638A46AE}"/>
              </a:ext>
            </a:extLst>
          </p:cNvPr>
          <p:cNvSpPr txBox="1"/>
          <p:nvPr/>
        </p:nvSpPr>
        <p:spPr>
          <a:xfrm>
            <a:off x="2478262" y="5645971"/>
            <a:ext cx="325604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400" noProof="0" dirty="0">
                <a:latin typeface="Verdana" panose="020B0604030504040204" pitchFamily="34" charset="0"/>
                <a:ea typeface="Verdana" panose="020B0604030504040204" pitchFamily="34" charset="0"/>
                <a:cs typeface="Helvetica"/>
              </a:rPr>
              <a:t>Planes Decreto 612</a:t>
            </a:r>
          </a:p>
        </p:txBody>
      </p:sp>
      <p:sp>
        <p:nvSpPr>
          <p:cNvPr id="19" name="Rectángulo 18">
            <a:extLst>
              <a:ext uri="{FF2B5EF4-FFF2-40B4-BE49-F238E27FC236}">
                <a16:creationId xmlns:a16="http://schemas.microsoft.com/office/drawing/2014/main" id="{06138C90-784E-1400-0693-0501BF6ADB0D}"/>
              </a:ext>
            </a:extLst>
          </p:cNvPr>
          <p:cNvSpPr/>
          <p:nvPr/>
        </p:nvSpPr>
        <p:spPr>
          <a:xfrm>
            <a:off x="1942728" y="3168668"/>
            <a:ext cx="540000" cy="504000"/>
          </a:xfrm>
          <a:prstGeom prst="rect">
            <a:avLst/>
          </a:prstGeom>
          <a:solidFill>
            <a:srgbClr val="32B2A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prstClr val="white"/>
              </a:solidFill>
              <a:effectLst/>
              <a:uLnTx/>
              <a:uFillTx/>
              <a:latin typeface="Helvetica"/>
              <a:ea typeface="+mn-ea"/>
              <a:cs typeface="+mn-cs"/>
            </a:endParaRPr>
          </a:p>
        </p:txBody>
      </p:sp>
      <p:sp>
        <p:nvSpPr>
          <p:cNvPr id="20" name="CuadroTexto 19">
            <a:extLst>
              <a:ext uri="{FF2B5EF4-FFF2-40B4-BE49-F238E27FC236}">
                <a16:creationId xmlns:a16="http://schemas.microsoft.com/office/drawing/2014/main" id="{C4377A66-9B05-581F-EC5D-00CAA00547A8}"/>
              </a:ext>
            </a:extLst>
          </p:cNvPr>
          <p:cNvSpPr txBox="1"/>
          <p:nvPr/>
        </p:nvSpPr>
        <p:spPr>
          <a:xfrm>
            <a:off x="1855859" y="3232379"/>
            <a:ext cx="72716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CO" sz="2400" b="1" noProof="0" dirty="0">
                <a:solidFill>
                  <a:prstClr val="white"/>
                </a:solidFill>
                <a:latin typeface="Nunito Sans Black" pitchFamily="2" charset="0"/>
              </a:rPr>
              <a:t>01</a:t>
            </a:r>
            <a:endParaRPr lang="es-CO" sz="2400" b="1" noProof="0" dirty="0">
              <a:solidFill>
                <a:prstClr val="white"/>
              </a:solidFill>
              <a:latin typeface="Nunito Sans Black" pitchFamily="2" charset="0"/>
              <a:cs typeface="Helvetica"/>
            </a:endParaRPr>
          </a:p>
        </p:txBody>
      </p:sp>
      <p:sp>
        <p:nvSpPr>
          <p:cNvPr id="23" name="Rectángulo 22">
            <a:extLst>
              <a:ext uri="{FF2B5EF4-FFF2-40B4-BE49-F238E27FC236}">
                <a16:creationId xmlns:a16="http://schemas.microsoft.com/office/drawing/2014/main" id="{D6BE7B34-7836-0854-4C90-3AF6C9DB4E07}"/>
              </a:ext>
            </a:extLst>
          </p:cNvPr>
          <p:cNvSpPr/>
          <p:nvPr/>
        </p:nvSpPr>
        <p:spPr>
          <a:xfrm>
            <a:off x="1938262" y="3753285"/>
            <a:ext cx="540000" cy="504000"/>
          </a:xfrm>
          <a:prstGeom prst="rect">
            <a:avLst/>
          </a:prstGeom>
          <a:solidFill>
            <a:srgbClr val="52C1C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prstClr val="white"/>
              </a:solidFill>
              <a:effectLst/>
              <a:uLnTx/>
              <a:uFillTx/>
              <a:latin typeface="Helvetica"/>
              <a:ea typeface="+mn-ea"/>
              <a:cs typeface="+mn-cs"/>
            </a:endParaRPr>
          </a:p>
        </p:txBody>
      </p:sp>
      <p:sp>
        <p:nvSpPr>
          <p:cNvPr id="113" name="CuadroTexto 112">
            <a:extLst>
              <a:ext uri="{FF2B5EF4-FFF2-40B4-BE49-F238E27FC236}">
                <a16:creationId xmlns:a16="http://schemas.microsoft.com/office/drawing/2014/main" id="{DF6D87FD-3D38-8C1A-9DFD-543A262EB7CD}"/>
              </a:ext>
            </a:extLst>
          </p:cNvPr>
          <p:cNvSpPr txBox="1"/>
          <p:nvPr/>
        </p:nvSpPr>
        <p:spPr>
          <a:xfrm>
            <a:off x="1844679" y="3784077"/>
            <a:ext cx="72716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CO" sz="2400" b="1" noProof="0" dirty="0">
                <a:solidFill>
                  <a:prstClr val="white"/>
                </a:solidFill>
                <a:latin typeface="Montserrat Black" pitchFamily="2" charset="0"/>
              </a:rPr>
              <a:t>02</a:t>
            </a:r>
            <a:endParaRPr lang="es-CO" sz="2400" b="1" noProof="0" dirty="0">
              <a:solidFill>
                <a:prstClr val="white"/>
              </a:solidFill>
              <a:latin typeface="Montserrat Black" pitchFamily="2" charset="0"/>
              <a:cs typeface="Helvetica"/>
            </a:endParaRPr>
          </a:p>
        </p:txBody>
      </p:sp>
      <p:sp>
        <p:nvSpPr>
          <p:cNvPr id="114" name="Rectángulo 113">
            <a:extLst>
              <a:ext uri="{FF2B5EF4-FFF2-40B4-BE49-F238E27FC236}">
                <a16:creationId xmlns:a16="http://schemas.microsoft.com/office/drawing/2014/main" id="{9397E868-1DD5-93DF-E6C3-D38B30B2C761}"/>
              </a:ext>
            </a:extLst>
          </p:cNvPr>
          <p:cNvSpPr/>
          <p:nvPr/>
        </p:nvSpPr>
        <p:spPr>
          <a:xfrm>
            <a:off x="1938262" y="4347318"/>
            <a:ext cx="540000" cy="504000"/>
          </a:xfrm>
          <a:prstGeom prst="rect">
            <a:avLst/>
          </a:prstGeom>
          <a:solidFill>
            <a:srgbClr val="5895D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prstClr val="white"/>
              </a:solidFill>
              <a:effectLst/>
              <a:uLnTx/>
              <a:uFillTx/>
              <a:latin typeface="Helvetica"/>
              <a:ea typeface="+mn-ea"/>
              <a:cs typeface="+mn-cs"/>
            </a:endParaRPr>
          </a:p>
        </p:txBody>
      </p:sp>
      <p:sp>
        <p:nvSpPr>
          <p:cNvPr id="115" name="CuadroTexto 114">
            <a:extLst>
              <a:ext uri="{FF2B5EF4-FFF2-40B4-BE49-F238E27FC236}">
                <a16:creationId xmlns:a16="http://schemas.microsoft.com/office/drawing/2014/main" id="{FB5520B7-BD1D-FF0C-C38C-C3A08C801B5A}"/>
              </a:ext>
            </a:extLst>
          </p:cNvPr>
          <p:cNvSpPr txBox="1"/>
          <p:nvPr/>
        </p:nvSpPr>
        <p:spPr>
          <a:xfrm>
            <a:off x="1843951" y="4377177"/>
            <a:ext cx="72716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CO" sz="2400" b="1" noProof="0" dirty="0">
                <a:solidFill>
                  <a:prstClr val="white"/>
                </a:solidFill>
                <a:latin typeface="Montserrat Black" pitchFamily="2" charset="0"/>
              </a:rPr>
              <a:t>03</a:t>
            </a:r>
            <a:endParaRPr lang="es-CO" sz="2400" b="1" noProof="0" dirty="0">
              <a:solidFill>
                <a:prstClr val="white"/>
              </a:solidFill>
              <a:latin typeface="Montserrat Black" pitchFamily="2" charset="0"/>
              <a:cs typeface="Helvetica"/>
            </a:endParaRPr>
          </a:p>
        </p:txBody>
      </p:sp>
      <p:sp>
        <p:nvSpPr>
          <p:cNvPr id="116" name="Rectángulo 115">
            <a:extLst>
              <a:ext uri="{FF2B5EF4-FFF2-40B4-BE49-F238E27FC236}">
                <a16:creationId xmlns:a16="http://schemas.microsoft.com/office/drawing/2014/main" id="{7DA6A3EB-B1DA-D0FB-7B29-87048D43ECDC}"/>
              </a:ext>
            </a:extLst>
          </p:cNvPr>
          <p:cNvSpPr/>
          <p:nvPr/>
        </p:nvSpPr>
        <p:spPr>
          <a:xfrm>
            <a:off x="1953024" y="4941351"/>
            <a:ext cx="540000" cy="504000"/>
          </a:xfrm>
          <a:prstGeom prst="rect">
            <a:avLst/>
          </a:prstGeom>
          <a:solidFill>
            <a:srgbClr val="6672D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prstClr val="white"/>
              </a:solidFill>
              <a:effectLst/>
              <a:uLnTx/>
              <a:uFillTx/>
              <a:latin typeface="Helvetica"/>
              <a:ea typeface="+mn-ea"/>
              <a:cs typeface="+mn-cs"/>
            </a:endParaRPr>
          </a:p>
        </p:txBody>
      </p:sp>
      <p:sp>
        <p:nvSpPr>
          <p:cNvPr id="117" name="CuadroTexto 116">
            <a:extLst>
              <a:ext uri="{FF2B5EF4-FFF2-40B4-BE49-F238E27FC236}">
                <a16:creationId xmlns:a16="http://schemas.microsoft.com/office/drawing/2014/main" id="{D990F5A8-92B3-172D-C558-8FC05641EFC0}"/>
              </a:ext>
            </a:extLst>
          </p:cNvPr>
          <p:cNvSpPr txBox="1"/>
          <p:nvPr/>
        </p:nvSpPr>
        <p:spPr>
          <a:xfrm>
            <a:off x="1866156" y="4986949"/>
            <a:ext cx="72716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CO" sz="2400" b="1" noProof="0" dirty="0">
                <a:solidFill>
                  <a:prstClr val="white"/>
                </a:solidFill>
                <a:latin typeface="Montserrat Black" pitchFamily="2" charset="0"/>
              </a:rPr>
              <a:t>04</a:t>
            </a:r>
            <a:endParaRPr lang="es-CO" sz="2400" b="1" noProof="0" dirty="0">
              <a:solidFill>
                <a:prstClr val="white"/>
              </a:solidFill>
              <a:latin typeface="Montserrat Black" pitchFamily="2" charset="0"/>
              <a:cs typeface="Helvetica"/>
            </a:endParaRPr>
          </a:p>
        </p:txBody>
      </p:sp>
      <p:sp>
        <p:nvSpPr>
          <p:cNvPr id="118" name="Rectángulo 117">
            <a:extLst>
              <a:ext uri="{FF2B5EF4-FFF2-40B4-BE49-F238E27FC236}">
                <a16:creationId xmlns:a16="http://schemas.microsoft.com/office/drawing/2014/main" id="{5CF3348A-0DAF-DF9A-5019-3E111D084369}"/>
              </a:ext>
            </a:extLst>
          </p:cNvPr>
          <p:cNvSpPr/>
          <p:nvPr/>
        </p:nvSpPr>
        <p:spPr>
          <a:xfrm>
            <a:off x="1953024" y="5547860"/>
            <a:ext cx="540000" cy="504000"/>
          </a:xfrm>
          <a:prstGeom prst="rect">
            <a:avLst/>
          </a:prstGeom>
          <a:solidFill>
            <a:srgbClr val="836BD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prstClr val="white"/>
              </a:solidFill>
              <a:effectLst/>
              <a:uLnTx/>
              <a:uFillTx/>
              <a:latin typeface="Helvetica"/>
              <a:ea typeface="+mn-ea"/>
              <a:cs typeface="+mn-cs"/>
            </a:endParaRPr>
          </a:p>
        </p:txBody>
      </p:sp>
      <p:sp>
        <p:nvSpPr>
          <p:cNvPr id="119" name="CuadroTexto 118">
            <a:extLst>
              <a:ext uri="{FF2B5EF4-FFF2-40B4-BE49-F238E27FC236}">
                <a16:creationId xmlns:a16="http://schemas.microsoft.com/office/drawing/2014/main" id="{A44280B3-DB41-750A-4413-0769D6DDDF1A}"/>
              </a:ext>
            </a:extLst>
          </p:cNvPr>
          <p:cNvSpPr txBox="1"/>
          <p:nvPr/>
        </p:nvSpPr>
        <p:spPr>
          <a:xfrm>
            <a:off x="1855859" y="5569777"/>
            <a:ext cx="72716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CO" sz="2400" b="1" noProof="0" dirty="0">
                <a:solidFill>
                  <a:prstClr val="white"/>
                </a:solidFill>
                <a:latin typeface="Montserrat Black" pitchFamily="2" charset="0"/>
              </a:rPr>
              <a:t>05</a:t>
            </a:r>
            <a:endParaRPr lang="es-CO" sz="2400" b="1" noProof="0" dirty="0">
              <a:solidFill>
                <a:prstClr val="white"/>
              </a:solidFill>
              <a:latin typeface="Montserrat Black" pitchFamily="2" charset="0"/>
              <a:cs typeface="Helvetica"/>
            </a:endParaRPr>
          </a:p>
        </p:txBody>
      </p:sp>
      <p:sp>
        <p:nvSpPr>
          <p:cNvPr id="8" name="CuadroTexto 7">
            <a:extLst>
              <a:ext uri="{FF2B5EF4-FFF2-40B4-BE49-F238E27FC236}">
                <a16:creationId xmlns:a16="http://schemas.microsoft.com/office/drawing/2014/main" id="{E0E61A83-B5F8-6D1B-0FDD-A68A1A06173C}"/>
              </a:ext>
            </a:extLst>
          </p:cNvPr>
          <p:cNvSpPr txBox="1"/>
          <p:nvPr/>
        </p:nvSpPr>
        <p:spPr>
          <a:xfrm>
            <a:off x="786581" y="2632618"/>
            <a:ext cx="420356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rgbClr val="004E9A"/>
              </a:buClr>
              <a:buSzPct val="120000"/>
              <a:buFont typeface="Wingdings" panose="05000000000000000000" pitchFamily="2" charset="2"/>
              <a:buChar char="v"/>
            </a:pPr>
            <a:r>
              <a:rPr lang="es-CO" sz="1600" noProof="0" dirty="0">
                <a:solidFill>
                  <a:schemeClr val="tx1"/>
                </a:solidFill>
                <a:latin typeface="Verdana" panose="020B0604030504040204" pitchFamily="34" charset="0"/>
                <a:ea typeface="Verdana" panose="020B0604030504040204" pitchFamily="34" charset="0"/>
              </a:rPr>
              <a:t>Informes de Seguimiento:</a:t>
            </a:r>
          </a:p>
        </p:txBody>
      </p:sp>
      <p:sp>
        <p:nvSpPr>
          <p:cNvPr id="13" name="CuadroTexto 12">
            <a:extLst>
              <a:ext uri="{FF2B5EF4-FFF2-40B4-BE49-F238E27FC236}">
                <a16:creationId xmlns:a16="http://schemas.microsoft.com/office/drawing/2014/main" id="{DA110307-7BBE-D427-C622-76DD7A00F9F8}"/>
              </a:ext>
            </a:extLst>
          </p:cNvPr>
          <p:cNvSpPr txBox="1"/>
          <p:nvPr/>
        </p:nvSpPr>
        <p:spPr>
          <a:xfrm>
            <a:off x="787309" y="2224575"/>
            <a:ext cx="577513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rgbClr val="004E9A"/>
              </a:buClr>
              <a:buSzPct val="120000"/>
              <a:buFont typeface="Wingdings" panose="05000000000000000000" pitchFamily="2" charset="2"/>
              <a:buChar char="v"/>
            </a:pPr>
            <a:r>
              <a:rPr lang="es-CO" sz="1600" noProof="0" dirty="0">
                <a:solidFill>
                  <a:schemeClr val="tx1"/>
                </a:solidFill>
                <a:latin typeface="Verdana" panose="020B0604030504040204" pitchFamily="34" charset="0"/>
                <a:ea typeface="Verdana" panose="020B0604030504040204" pitchFamily="34" charset="0"/>
              </a:rPr>
              <a:t>Componentes de Planeación de la Supersalud.</a:t>
            </a:r>
          </a:p>
        </p:txBody>
      </p:sp>
      <p:sp>
        <p:nvSpPr>
          <p:cNvPr id="18" name="CuadroTexto 17">
            <a:extLst>
              <a:ext uri="{FF2B5EF4-FFF2-40B4-BE49-F238E27FC236}">
                <a16:creationId xmlns:a16="http://schemas.microsoft.com/office/drawing/2014/main" id="{D13ED876-020F-6422-AC00-CD92A5A73CCB}"/>
              </a:ext>
            </a:extLst>
          </p:cNvPr>
          <p:cNvSpPr txBox="1"/>
          <p:nvPr/>
        </p:nvSpPr>
        <p:spPr>
          <a:xfrm>
            <a:off x="787309" y="1818500"/>
            <a:ext cx="420356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rgbClr val="004E9A"/>
              </a:buClr>
              <a:buSzPct val="120000"/>
              <a:buFont typeface="Wingdings" panose="05000000000000000000" pitchFamily="2" charset="2"/>
              <a:buChar char="v"/>
            </a:pPr>
            <a:r>
              <a:rPr lang="es-CO" sz="1600" noProof="0" dirty="0">
                <a:solidFill>
                  <a:schemeClr val="tx1"/>
                </a:solidFill>
                <a:latin typeface="Verdana" panose="020B0604030504040204" pitchFamily="34" charset="0"/>
                <a:ea typeface="Verdana" panose="020B0604030504040204" pitchFamily="34" charset="0"/>
              </a:rPr>
              <a:t>Alineación Estratégica.</a:t>
            </a:r>
          </a:p>
        </p:txBody>
      </p:sp>
    </p:spTree>
    <p:extLst>
      <p:ext uri="{BB962C8B-B14F-4D97-AF65-F5344CB8AC3E}">
        <p14:creationId xmlns:p14="http://schemas.microsoft.com/office/powerpoint/2010/main" val="5180172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Freeform: Shape 266">
            <a:extLst>
              <a:ext uri="{FF2B5EF4-FFF2-40B4-BE49-F238E27FC236}">
                <a16:creationId xmlns:a16="http://schemas.microsoft.com/office/drawing/2014/main" id="{C14420A5-D2D5-4F5F-BCC5-CAE388EEC137}"/>
              </a:ext>
            </a:extLst>
          </p:cNvPr>
          <p:cNvSpPr/>
          <p:nvPr/>
        </p:nvSpPr>
        <p:spPr>
          <a:xfrm>
            <a:off x="7623726" y="1725276"/>
            <a:ext cx="1890319" cy="1572265"/>
          </a:xfrm>
          <a:custGeom>
            <a:avLst/>
            <a:gdLst>
              <a:gd name="connsiteX0" fmla="*/ 2300572 w 3945127"/>
              <a:gd name="connsiteY0" fmla="*/ 3283223 h 3281344"/>
              <a:gd name="connsiteX1" fmla="*/ 2275775 w 3945127"/>
              <a:gd name="connsiteY1" fmla="*/ 3258425 h 3281344"/>
              <a:gd name="connsiteX2" fmla="*/ 2300572 w 3945127"/>
              <a:gd name="connsiteY2" fmla="*/ 3233627 h 3281344"/>
              <a:gd name="connsiteX3" fmla="*/ 3423118 w 3945127"/>
              <a:gd name="connsiteY3" fmla="*/ 2768728 h 3281344"/>
              <a:gd name="connsiteX4" fmla="*/ 3888017 w 3945127"/>
              <a:gd name="connsiteY4" fmla="*/ 1656578 h 3281344"/>
              <a:gd name="connsiteX5" fmla="*/ 3447040 w 3945127"/>
              <a:gd name="connsiteY5" fmla="*/ 548185 h 3281344"/>
              <a:gd name="connsiteX6" fmla="*/ 2292308 w 3945127"/>
              <a:gd name="connsiteY6" fmla="*/ 58864 h 3281344"/>
              <a:gd name="connsiteX7" fmla="*/ 1170262 w 3945127"/>
              <a:gd name="connsiteY7" fmla="*/ 531778 h 3281344"/>
              <a:gd name="connsiteX8" fmla="*/ 765229 w 3945127"/>
              <a:gd name="connsiteY8" fmla="*/ 1240398 h 3281344"/>
              <a:gd name="connsiteX9" fmla="*/ 204269 w 3945127"/>
              <a:gd name="connsiteY9" fmla="*/ 1671106 h 3281344"/>
              <a:gd name="connsiteX10" fmla="*/ 34191 w 3945127"/>
              <a:gd name="connsiteY10" fmla="*/ 1671106 h 3281344"/>
              <a:gd name="connsiteX11" fmla="*/ 9393 w 3945127"/>
              <a:gd name="connsiteY11" fmla="*/ 1646308 h 3281344"/>
              <a:gd name="connsiteX12" fmla="*/ 34191 w 3945127"/>
              <a:gd name="connsiteY12" fmla="*/ 1621510 h 3281344"/>
              <a:gd name="connsiteX13" fmla="*/ 204269 w 3945127"/>
              <a:gd name="connsiteY13" fmla="*/ 1621510 h 3281344"/>
              <a:gd name="connsiteX14" fmla="*/ 717262 w 3945127"/>
              <a:gd name="connsiteY14" fmla="*/ 1227749 h 3281344"/>
              <a:gd name="connsiteX15" fmla="*/ 1134944 w 3945127"/>
              <a:gd name="connsiteY15" fmla="*/ 496961 h 3281344"/>
              <a:gd name="connsiteX16" fmla="*/ 1664968 w 3945127"/>
              <a:gd name="connsiteY16" fmla="*/ 138017 h 3281344"/>
              <a:gd name="connsiteX17" fmla="*/ 2292057 w 3945127"/>
              <a:gd name="connsiteY17" fmla="*/ 9393 h 3281344"/>
              <a:gd name="connsiteX18" fmla="*/ 2300698 w 3945127"/>
              <a:gd name="connsiteY18" fmla="*/ 9393 h 3281344"/>
              <a:gd name="connsiteX19" fmla="*/ 3482733 w 3945127"/>
              <a:gd name="connsiteY19" fmla="*/ 513994 h 3281344"/>
              <a:gd name="connsiteX20" fmla="*/ 3821514 w 3945127"/>
              <a:gd name="connsiteY20" fmla="*/ 1041138 h 3281344"/>
              <a:gd name="connsiteX21" fmla="*/ 3937614 w 3945127"/>
              <a:gd name="connsiteY21" fmla="*/ 1656954 h 3281344"/>
              <a:gd name="connsiteX22" fmla="*/ 3458186 w 3945127"/>
              <a:gd name="connsiteY22" fmla="*/ 2803796 h 3281344"/>
              <a:gd name="connsiteX23" fmla="*/ 2300572 w 3945127"/>
              <a:gd name="connsiteY23" fmla="*/ 3283223 h 32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45127" h="3281344">
                <a:moveTo>
                  <a:pt x="2300572" y="3283223"/>
                </a:moveTo>
                <a:cubicBezTo>
                  <a:pt x="2286922" y="3283223"/>
                  <a:pt x="2275775" y="3272077"/>
                  <a:pt x="2275775" y="3258425"/>
                </a:cubicBezTo>
                <a:cubicBezTo>
                  <a:pt x="2275775" y="3244773"/>
                  <a:pt x="2286922" y="3233627"/>
                  <a:pt x="2300572" y="3233627"/>
                </a:cubicBezTo>
                <a:cubicBezTo>
                  <a:pt x="2724642" y="3233627"/>
                  <a:pt x="3123289" y="3068558"/>
                  <a:pt x="3423118" y="2768728"/>
                </a:cubicBezTo>
                <a:cubicBezTo>
                  <a:pt x="3720317" y="2471529"/>
                  <a:pt x="3885387" y="2076640"/>
                  <a:pt x="3888017" y="1656578"/>
                </a:cubicBezTo>
                <a:cubicBezTo>
                  <a:pt x="3890648" y="1241024"/>
                  <a:pt x="3733970" y="847388"/>
                  <a:pt x="3447040" y="548185"/>
                </a:cubicBezTo>
                <a:cubicBezTo>
                  <a:pt x="3142201" y="230320"/>
                  <a:pt x="2732158" y="56609"/>
                  <a:pt x="2292308" y="58864"/>
                </a:cubicBezTo>
                <a:cubicBezTo>
                  <a:pt x="1873622" y="60993"/>
                  <a:pt x="1464581" y="233326"/>
                  <a:pt x="1170262" y="531778"/>
                </a:cubicBezTo>
                <a:cubicBezTo>
                  <a:pt x="975135" y="729661"/>
                  <a:pt x="834988" y="974760"/>
                  <a:pt x="765229" y="1240398"/>
                </a:cubicBezTo>
                <a:cubicBezTo>
                  <a:pt x="698725" y="1494014"/>
                  <a:pt x="468030" y="1671106"/>
                  <a:pt x="204269" y="1671106"/>
                </a:cubicBezTo>
                <a:lnTo>
                  <a:pt x="34191" y="1671106"/>
                </a:lnTo>
                <a:cubicBezTo>
                  <a:pt x="20540" y="1671106"/>
                  <a:pt x="9393" y="1660085"/>
                  <a:pt x="9393" y="1646308"/>
                </a:cubicBezTo>
                <a:cubicBezTo>
                  <a:pt x="9393" y="1632657"/>
                  <a:pt x="20540" y="1621510"/>
                  <a:pt x="34191" y="1621510"/>
                </a:cubicBezTo>
                <a:lnTo>
                  <a:pt x="204269" y="1621510"/>
                </a:lnTo>
                <a:cubicBezTo>
                  <a:pt x="445486" y="1621510"/>
                  <a:pt x="656393" y="1459572"/>
                  <a:pt x="717262" y="1227749"/>
                </a:cubicBezTo>
                <a:cubicBezTo>
                  <a:pt x="789276" y="953719"/>
                  <a:pt x="933679" y="700980"/>
                  <a:pt x="1134944" y="496961"/>
                </a:cubicBezTo>
                <a:cubicBezTo>
                  <a:pt x="1286863" y="343038"/>
                  <a:pt x="1465083" y="222180"/>
                  <a:pt x="1664968" y="138017"/>
                </a:cubicBezTo>
                <a:cubicBezTo>
                  <a:pt x="1864856" y="53729"/>
                  <a:pt x="2075763" y="10520"/>
                  <a:pt x="2292057" y="9393"/>
                </a:cubicBezTo>
                <a:cubicBezTo>
                  <a:pt x="2294937" y="9393"/>
                  <a:pt x="2297818" y="9393"/>
                  <a:pt x="2300698" y="9393"/>
                </a:cubicBezTo>
                <a:cubicBezTo>
                  <a:pt x="2750944" y="9393"/>
                  <a:pt x="3170505" y="188364"/>
                  <a:pt x="3482733" y="513994"/>
                </a:cubicBezTo>
                <a:cubicBezTo>
                  <a:pt x="3629142" y="666539"/>
                  <a:pt x="3742987" y="843882"/>
                  <a:pt x="3821514" y="1041138"/>
                </a:cubicBezTo>
                <a:cubicBezTo>
                  <a:pt x="3899916" y="1238144"/>
                  <a:pt x="3938866" y="1445294"/>
                  <a:pt x="3937614" y="1656954"/>
                </a:cubicBezTo>
                <a:cubicBezTo>
                  <a:pt x="3934857" y="2090041"/>
                  <a:pt x="3764654" y="2497328"/>
                  <a:pt x="3458186" y="2803796"/>
                </a:cubicBezTo>
                <a:cubicBezTo>
                  <a:pt x="3148837" y="3113019"/>
                  <a:pt x="2737793" y="3283223"/>
                  <a:pt x="2300572" y="3283223"/>
                </a:cubicBezTo>
                <a:close/>
              </a:path>
            </a:pathLst>
          </a:custGeom>
          <a:solidFill>
            <a:srgbClr val="E76F51"/>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68" name="Freeform: Shape 267">
            <a:extLst>
              <a:ext uri="{FF2B5EF4-FFF2-40B4-BE49-F238E27FC236}">
                <a16:creationId xmlns:a16="http://schemas.microsoft.com/office/drawing/2014/main" id="{FB9E91B5-234C-4444-AA5C-280CDC76BB6E}"/>
              </a:ext>
            </a:extLst>
          </p:cNvPr>
          <p:cNvSpPr/>
          <p:nvPr/>
        </p:nvSpPr>
        <p:spPr>
          <a:xfrm>
            <a:off x="7937218" y="3269577"/>
            <a:ext cx="804136" cy="1572265"/>
          </a:xfrm>
          <a:custGeom>
            <a:avLst/>
            <a:gdLst>
              <a:gd name="connsiteX0" fmla="*/ 1646308 w 1678244"/>
              <a:gd name="connsiteY0" fmla="*/ 3283223 h 3281344"/>
              <a:gd name="connsiteX1" fmla="*/ 488820 w 1678244"/>
              <a:gd name="connsiteY1" fmla="*/ 2803796 h 3281344"/>
              <a:gd name="connsiteX2" fmla="*/ 9393 w 1678244"/>
              <a:gd name="connsiteY2" fmla="*/ 1646308 h 3281344"/>
              <a:gd name="connsiteX3" fmla="*/ 488820 w 1678244"/>
              <a:gd name="connsiteY3" fmla="*/ 488820 h 3281344"/>
              <a:gd name="connsiteX4" fmla="*/ 1646308 w 1678244"/>
              <a:gd name="connsiteY4" fmla="*/ 9393 h 3281344"/>
              <a:gd name="connsiteX5" fmla="*/ 1671105 w 1678244"/>
              <a:gd name="connsiteY5" fmla="*/ 34191 h 3281344"/>
              <a:gd name="connsiteX6" fmla="*/ 1646308 w 1678244"/>
              <a:gd name="connsiteY6" fmla="*/ 58989 h 3281344"/>
              <a:gd name="connsiteX7" fmla="*/ 523887 w 1678244"/>
              <a:gd name="connsiteY7" fmla="*/ 523888 h 3281344"/>
              <a:gd name="connsiteX8" fmla="*/ 58989 w 1678244"/>
              <a:gd name="connsiteY8" fmla="*/ 1646308 h 3281344"/>
              <a:gd name="connsiteX9" fmla="*/ 523887 w 1678244"/>
              <a:gd name="connsiteY9" fmla="*/ 2768728 h 3281344"/>
              <a:gd name="connsiteX10" fmla="*/ 1646308 w 1678244"/>
              <a:gd name="connsiteY10" fmla="*/ 3233628 h 3281344"/>
              <a:gd name="connsiteX11" fmla="*/ 1671105 w 1678244"/>
              <a:gd name="connsiteY11" fmla="*/ 3258425 h 3281344"/>
              <a:gd name="connsiteX12" fmla="*/ 1646308 w 1678244"/>
              <a:gd name="connsiteY12" fmla="*/ 3283223 h 32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244" h="3281344">
                <a:moveTo>
                  <a:pt x="1646308" y="3283223"/>
                </a:moveTo>
                <a:cubicBezTo>
                  <a:pt x="1209088" y="3283223"/>
                  <a:pt x="798043" y="3112894"/>
                  <a:pt x="488820" y="2803796"/>
                </a:cubicBezTo>
                <a:cubicBezTo>
                  <a:pt x="179597" y="2494573"/>
                  <a:pt x="9393" y="2083529"/>
                  <a:pt x="9393" y="1646308"/>
                </a:cubicBezTo>
                <a:cubicBezTo>
                  <a:pt x="9393" y="1209088"/>
                  <a:pt x="179722" y="798043"/>
                  <a:pt x="488820" y="488820"/>
                </a:cubicBezTo>
                <a:cubicBezTo>
                  <a:pt x="798043" y="179597"/>
                  <a:pt x="1209088" y="9393"/>
                  <a:pt x="1646308" y="9393"/>
                </a:cubicBezTo>
                <a:cubicBezTo>
                  <a:pt x="1659960" y="9393"/>
                  <a:pt x="1671105" y="20540"/>
                  <a:pt x="1671105" y="34191"/>
                </a:cubicBezTo>
                <a:cubicBezTo>
                  <a:pt x="1671105" y="47843"/>
                  <a:pt x="1659960" y="58989"/>
                  <a:pt x="1646308" y="58989"/>
                </a:cubicBezTo>
                <a:cubicBezTo>
                  <a:pt x="1222238" y="58989"/>
                  <a:pt x="823718" y="224058"/>
                  <a:pt x="523887" y="523888"/>
                </a:cubicBezTo>
                <a:cubicBezTo>
                  <a:pt x="224058" y="823717"/>
                  <a:pt x="58989" y="1222363"/>
                  <a:pt x="58989" y="1646308"/>
                </a:cubicBezTo>
                <a:cubicBezTo>
                  <a:pt x="58989" y="2070378"/>
                  <a:pt x="224058" y="2468898"/>
                  <a:pt x="523887" y="2768728"/>
                </a:cubicBezTo>
                <a:cubicBezTo>
                  <a:pt x="823718" y="3068558"/>
                  <a:pt x="1222363" y="3233628"/>
                  <a:pt x="1646308" y="3233628"/>
                </a:cubicBezTo>
                <a:cubicBezTo>
                  <a:pt x="1659960" y="3233628"/>
                  <a:pt x="1671105" y="3244773"/>
                  <a:pt x="1671105" y="3258425"/>
                </a:cubicBezTo>
                <a:cubicBezTo>
                  <a:pt x="1671105" y="3272076"/>
                  <a:pt x="1659960" y="3283223"/>
                  <a:pt x="1646308" y="3283223"/>
                </a:cubicBezTo>
                <a:close/>
              </a:path>
            </a:pathLst>
          </a:custGeom>
          <a:solidFill>
            <a:srgbClr val="F4A261"/>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69" name="Freeform: Shape 268">
            <a:extLst>
              <a:ext uri="{FF2B5EF4-FFF2-40B4-BE49-F238E27FC236}">
                <a16:creationId xmlns:a16="http://schemas.microsoft.com/office/drawing/2014/main" id="{9F48A279-7A8C-4C14-8E69-946A962F2E6C}"/>
              </a:ext>
            </a:extLst>
          </p:cNvPr>
          <p:cNvSpPr/>
          <p:nvPr/>
        </p:nvSpPr>
        <p:spPr>
          <a:xfrm>
            <a:off x="2527950" y="1725327"/>
            <a:ext cx="1890319" cy="1572265"/>
          </a:xfrm>
          <a:custGeom>
            <a:avLst/>
            <a:gdLst>
              <a:gd name="connsiteX0" fmla="*/ 1580215 w 3945127"/>
              <a:gd name="connsiteY0" fmla="*/ 3281866 h 3281344"/>
              <a:gd name="connsiteX1" fmla="*/ 1579214 w 3945127"/>
              <a:gd name="connsiteY1" fmla="*/ 3281866 h 3281344"/>
              <a:gd name="connsiteX2" fmla="*/ 488855 w 3945127"/>
              <a:gd name="connsiteY2" fmla="*/ 2803817 h 3281344"/>
              <a:gd name="connsiteX3" fmla="*/ 9428 w 3945127"/>
              <a:gd name="connsiteY3" fmla="*/ 1656975 h 3281344"/>
              <a:gd name="connsiteX4" fmla="*/ 125528 w 3945127"/>
              <a:gd name="connsiteY4" fmla="*/ 1041159 h 3281344"/>
              <a:gd name="connsiteX5" fmla="*/ 464308 w 3945127"/>
              <a:gd name="connsiteY5" fmla="*/ 514015 h 3281344"/>
              <a:gd name="connsiteX6" fmla="*/ 1654985 w 3945127"/>
              <a:gd name="connsiteY6" fmla="*/ 9414 h 3281344"/>
              <a:gd name="connsiteX7" fmla="*/ 2282073 w 3945127"/>
              <a:gd name="connsiteY7" fmla="*/ 138038 h 3281344"/>
              <a:gd name="connsiteX8" fmla="*/ 2812097 w 3945127"/>
              <a:gd name="connsiteY8" fmla="*/ 496982 h 3281344"/>
              <a:gd name="connsiteX9" fmla="*/ 3229780 w 3945127"/>
              <a:gd name="connsiteY9" fmla="*/ 1227895 h 3281344"/>
              <a:gd name="connsiteX10" fmla="*/ 3742771 w 3945127"/>
              <a:gd name="connsiteY10" fmla="*/ 1621656 h 3281344"/>
              <a:gd name="connsiteX11" fmla="*/ 3914228 w 3945127"/>
              <a:gd name="connsiteY11" fmla="*/ 1621656 h 3281344"/>
              <a:gd name="connsiteX12" fmla="*/ 3939026 w 3945127"/>
              <a:gd name="connsiteY12" fmla="*/ 1646454 h 3281344"/>
              <a:gd name="connsiteX13" fmla="*/ 3914228 w 3945127"/>
              <a:gd name="connsiteY13" fmla="*/ 1671252 h 3281344"/>
              <a:gd name="connsiteX14" fmla="*/ 3742521 w 3945127"/>
              <a:gd name="connsiteY14" fmla="*/ 1671252 h 3281344"/>
              <a:gd name="connsiteX15" fmla="*/ 3181561 w 3945127"/>
              <a:gd name="connsiteY15" fmla="*/ 1240544 h 3281344"/>
              <a:gd name="connsiteX16" fmla="*/ 2776529 w 3945127"/>
              <a:gd name="connsiteY16" fmla="*/ 531924 h 3281344"/>
              <a:gd name="connsiteX17" fmla="*/ 1654484 w 3945127"/>
              <a:gd name="connsiteY17" fmla="*/ 59135 h 3281344"/>
              <a:gd name="connsiteX18" fmla="*/ 499751 w 3945127"/>
              <a:gd name="connsiteY18" fmla="*/ 548456 h 3281344"/>
              <a:gd name="connsiteX19" fmla="*/ 58774 w 3945127"/>
              <a:gd name="connsiteY19" fmla="*/ 1656849 h 3281344"/>
              <a:gd name="connsiteX20" fmla="*/ 523673 w 3945127"/>
              <a:gd name="connsiteY20" fmla="*/ 2769000 h 3281344"/>
              <a:gd name="connsiteX21" fmla="*/ 1580967 w 3945127"/>
              <a:gd name="connsiteY21" fmla="*/ 3232646 h 3281344"/>
              <a:gd name="connsiteX22" fmla="*/ 1604763 w 3945127"/>
              <a:gd name="connsiteY22" fmla="*/ 3258321 h 3281344"/>
              <a:gd name="connsiteX23" fmla="*/ 1580215 w 3945127"/>
              <a:gd name="connsiteY23" fmla="*/ 3281866 h 32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45127" h="3281344">
                <a:moveTo>
                  <a:pt x="1580215" y="3281866"/>
                </a:moveTo>
                <a:cubicBezTo>
                  <a:pt x="1579840" y="3281866"/>
                  <a:pt x="1579589" y="3281866"/>
                  <a:pt x="1579214" y="3281866"/>
                </a:cubicBezTo>
                <a:cubicBezTo>
                  <a:pt x="1167918" y="3265334"/>
                  <a:pt x="780669" y="3095631"/>
                  <a:pt x="488855" y="2803817"/>
                </a:cubicBezTo>
                <a:cubicBezTo>
                  <a:pt x="182388" y="2497350"/>
                  <a:pt x="12184" y="2090062"/>
                  <a:pt x="9428" y="1656975"/>
                </a:cubicBezTo>
                <a:cubicBezTo>
                  <a:pt x="8051" y="1445315"/>
                  <a:pt x="47126" y="1238165"/>
                  <a:pt x="125528" y="1041159"/>
                </a:cubicBezTo>
                <a:cubicBezTo>
                  <a:pt x="203929" y="844028"/>
                  <a:pt x="317900" y="666560"/>
                  <a:pt x="464308" y="514015"/>
                </a:cubicBezTo>
                <a:cubicBezTo>
                  <a:pt x="778540" y="186256"/>
                  <a:pt x="1201608" y="7160"/>
                  <a:pt x="1654985" y="9414"/>
                </a:cubicBezTo>
                <a:cubicBezTo>
                  <a:pt x="1871153" y="10541"/>
                  <a:pt x="2082186" y="53750"/>
                  <a:pt x="2282073" y="138038"/>
                </a:cubicBezTo>
                <a:cubicBezTo>
                  <a:pt x="2481833" y="222201"/>
                  <a:pt x="2660179" y="343059"/>
                  <a:pt x="2812097" y="496982"/>
                </a:cubicBezTo>
                <a:cubicBezTo>
                  <a:pt x="3013361" y="701001"/>
                  <a:pt x="3157766" y="953740"/>
                  <a:pt x="3229780" y="1227895"/>
                </a:cubicBezTo>
                <a:cubicBezTo>
                  <a:pt x="3290647" y="1459718"/>
                  <a:pt x="3501556" y="1621656"/>
                  <a:pt x="3742771" y="1621656"/>
                </a:cubicBezTo>
                <a:lnTo>
                  <a:pt x="3914228" y="1621656"/>
                </a:lnTo>
                <a:cubicBezTo>
                  <a:pt x="3927880" y="1621656"/>
                  <a:pt x="3939026" y="1632678"/>
                  <a:pt x="3939026" y="1646454"/>
                </a:cubicBezTo>
                <a:cubicBezTo>
                  <a:pt x="3939026" y="1660106"/>
                  <a:pt x="3928005" y="1671252"/>
                  <a:pt x="3914228" y="1671252"/>
                </a:cubicBezTo>
                <a:lnTo>
                  <a:pt x="3742521" y="1671252"/>
                </a:lnTo>
                <a:cubicBezTo>
                  <a:pt x="3478887" y="1671252"/>
                  <a:pt x="3248190" y="1494160"/>
                  <a:pt x="3181561" y="1240544"/>
                </a:cubicBezTo>
                <a:cubicBezTo>
                  <a:pt x="3111802" y="974781"/>
                  <a:pt x="2971781" y="729807"/>
                  <a:pt x="2776529" y="531924"/>
                </a:cubicBezTo>
                <a:cubicBezTo>
                  <a:pt x="2482210" y="233598"/>
                  <a:pt x="2073294" y="61264"/>
                  <a:pt x="1654484" y="59135"/>
                </a:cubicBezTo>
                <a:cubicBezTo>
                  <a:pt x="1214383" y="56881"/>
                  <a:pt x="804591" y="230717"/>
                  <a:pt x="499751" y="548456"/>
                </a:cubicBezTo>
                <a:cubicBezTo>
                  <a:pt x="212696" y="847660"/>
                  <a:pt x="56143" y="1241296"/>
                  <a:pt x="58774" y="1656849"/>
                </a:cubicBezTo>
                <a:cubicBezTo>
                  <a:pt x="61404" y="2076912"/>
                  <a:pt x="226598" y="2471800"/>
                  <a:pt x="523673" y="2769000"/>
                </a:cubicBezTo>
                <a:cubicBezTo>
                  <a:pt x="806720" y="3052047"/>
                  <a:pt x="1182196" y="3216615"/>
                  <a:pt x="1580967" y="3232646"/>
                </a:cubicBezTo>
                <a:cubicBezTo>
                  <a:pt x="1594618" y="3233147"/>
                  <a:pt x="1605264" y="3244669"/>
                  <a:pt x="1604763" y="3258321"/>
                </a:cubicBezTo>
                <a:cubicBezTo>
                  <a:pt x="1604387" y="3271346"/>
                  <a:pt x="1593366" y="3281866"/>
                  <a:pt x="1580215" y="3281866"/>
                </a:cubicBezTo>
                <a:close/>
              </a:path>
            </a:pathLst>
          </a:custGeom>
          <a:solidFill>
            <a:srgbClr val="264653"/>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70" name="Freeform: Shape 269">
            <a:extLst>
              <a:ext uri="{FF2B5EF4-FFF2-40B4-BE49-F238E27FC236}">
                <a16:creationId xmlns:a16="http://schemas.microsoft.com/office/drawing/2014/main" id="{6066091F-841C-4204-92DE-F1D438378BA9}"/>
              </a:ext>
            </a:extLst>
          </p:cNvPr>
          <p:cNvSpPr/>
          <p:nvPr/>
        </p:nvSpPr>
        <p:spPr>
          <a:xfrm>
            <a:off x="3263618" y="3264518"/>
            <a:ext cx="72012" cy="42008"/>
          </a:xfrm>
          <a:custGeom>
            <a:avLst/>
            <a:gdLst>
              <a:gd name="connsiteX0" fmla="*/ 110866 w 150290"/>
              <a:gd name="connsiteY0" fmla="*/ 81443 h 87669"/>
              <a:gd name="connsiteX1" fmla="*/ 43360 w 150290"/>
              <a:gd name="connsiteY1" fmla="*/ 80066 h 87669"/>
              <a:gd name="connsiteX2" fmla="*/ 9420 w 150290"/>
              <a:gd name="connsiteY2" fmla="*/ 43370 h 87669"/>
              <a:gd name="connsiteX3" fmla="*/ 46116 w 150290"/>
              <a:gd name="connsiteY3" fmla="*/ 9429 h 87669"/>
              <a:gd name="connsiteX4" fmla="*/ 110866 w 150290"/>
              <a:gd name="connsiteY4" fmla="*/ 10682 h 87669"/>
              <a:gd name="connsiteX5" fmla="*/ 146185 w 150290"/>
              <a:gd name="connsiteY5" fmla="*/ 46000 h 87669"/>
              <a:gd name="connsiteX6" fmla="*/ 110866 w 150290"/>
              <a:gd name="connsiteY6" fmla="*/ 81443 h 87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290" h="87669">
                <a:moveTo>
                  <a:pt x="110866" y="81443"/>
                </a:moveTo>
                <a:cubicBezTo>
                  <a:pt x="88448" y="81443"/>
                  <a:pt x="65779" y="80942"/>
                  <a:pt x="43360" y="80066"/>
                </a:cubicBezTo>
                <a:cubicBezTo>
                  <a:pt x="23823" y="79314"/>
                  <a:pt x="8669" y="62782"/>
                  <a:pt x="9420" y="43370"/>
                </a:cubicBezTo>
                <a:cubicBezTo>
                  <a:pt x="10171" y="23832"/>
                  <a:pt x="26578" y="8552"/>
                  <a:pt x="46116" y="9429"/>
                </a:cubicBezTo>
                <a:cubicBezTo>
                  <a:pt x="67532" y="10306"/>
                  <a:pt x="89324" y="10682"/>
                  <a:pt x="110866" y="10682"/>
                </a:cubicBezTo>
                <a:cubicBezTo>
                  <a:pt x="130404" y="10682"/>
                  <a:pt x="146185" y="26462"/>
                  <a:pt x="146185" y="46000"/>
                </a:cubicBezTo>
                <a:cubicBezTo>
                  <a:pt x="146310" y="65538"/>
                  <a:pt x="130404" y="81443"/>
                  <a:pt x="110866" y="81443"/>
                </a:cubicBezTo>
                <a:close/>
              </a:path>
            </a:pathLst>
          </a:custGeom>
          <a:solidFill>
            <a:srgbClr val="A1AFB8"/>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71" name="Freeform: Shape 270">
            <a:extLst>
              <a:ext uri="{FF2B5EF4-FFF2-40B4-BE49-F238E27FC236}">
                <a16:creationId xmlns:a16="http://schemas.microsoft.com/office/drawing/2014/main" id="{02CF9DFF-C3E7-4162-8247-70FF4F0E5919}"/>
              </a:ext>
            </a:extLst>
          </p:cNvPr>
          <p:cNvSpPr/>
          <p:nvPr/>
        </p:nvSpPr>
        <p:spPr>
          <a:xfrm>
            <a:off x="3300357" y="3269577"/>
            <a:ext cx="804136" cy="1572265"/>
          </a:xfrm>
          <a:custGeom>
            <a:avLst/>
            <a:gdLst>
              <a:gd name="connsiteX0" fmla="*/ 34191 w 1678244"/>
              <a:gd name="connsiteY0" fmla="*/ 3283223 h 3281344"/>
              <a:gd name="connsiteX1" fmla="*/ 9393 w 1678244"/>
              <a:gd name="connsiteY1" fmla="*/ 3258425 h 3281344"/>
              <a:gd name="connsiteX2" fmla="*/ 34191 w 1678244"/>
              <a:gd name="connsiteY2" fmla="*/ 3233628 h 3281344"/>
              <a:gd name="connsiteX3" fmla="*/ 1156611 w 1678244"/>
              <a:gd name="connsiteY3" fmla="*/ 2768728 h 3281344"/>
              <a:gd name="connsiteX4" fmla="*/ 1621510 w 1678244"/>
              <a:gd name="connsiteY4" fmla="*/ 1646308 h 3281344"/>
              <a:gd name="connsiteX5" fmla="*/ 1156611 w 1678244"/>
              <a:gd name="connsiteY5" fmla="*/ 523888 h 3281344"/>
              <a:gd name="connsiteX6" fmla="*/ 34191 w 1678244"/>
              <a:gd name="connsiteY6" fmla="*/ 58989 h 3281344"/>
              <a:gd name="connsiteX7" fmla="*/ 9393 w 1678244"/>
              <a:gd name="connsiteY7" fmla="*/ 34191 h 3281344"/>
              <a:gd name="connsiteX8" fmla="*/ 34191 w 1678244"/>
              <a:gd name="connsiteY8" fmla="*/ 9393 h 3281344"/>
              <a:gd name="connsiteX9" fmla="*/ 1191679 w 1678244"/>
              <a:gd name="connsiteY9" fmla="*/ 488820 h 3281344"/>
              <a:gd name="connsiteX10" fmla="*/ 1671106 w 1678244"/>
              <a:gd name="connsiteY10" fmla="*/ 1646308 h 3281344"/>
              <a:gd name="connsiteX11" fmla="*/ 1191679 w 1678244"/>
              <a:gd name="connsiteY11" fmla="*/ 2803796 h 3281344"/>
              <a:gd name="connsiteX12" fmla="*/ 34191 w 1678244"/>
              <a:gd name="connsiteY12" fmla="*/ 3283223 h 32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244" h="3281344">
                <a:moveTo>
                  <a:pt x="34191" y="3283223"/>
                </a:moveTo>
                <a:cubicBezTo>
                  <a:pt x="20540" y="3283223"/>
                  <a:pt x="9393" y="3272076"/>
                  <a:pt x="9393" y="3258425"/>
                </a:cubicBezTo>
                <a:cubicBezTo>
                  <a:pt x="9393" y="3244773"/>
                  <a:pt x="20540" y="3233628"/>
                  <a:pt x="34191" y="3233628"/>
                </a:cubicBezTo>
                <a:cubicBezTo>
                  <a:pt x="458261" y="3233628"/>
                  <a:pt x="856907" y="3068558"/>
                  <a:pt x="1156611" y="2768728"/>
                </a:cubicBezTo>
                <a:cubicBezTo>
                  <a:pt x="1456441" y="2468898"/>
                  <a:pt x="1621510" y="2070253"/>
                  <a:pt x="1621510" y="1646308"/>
                </a:cubicBezTo>
                <a:cubicBezTo>
                  <a:pt x="1621510" y="1222238"/>
                  <a:pt x="1456441" y="823717"/>
                  <a:pt x="1156611" y="523888"/>
                </a:cubicBezTo>
                <a:cubicBezTo>
                  <a:pt x="856782" y="224058"/>
                  <a:pt x="458136" y="58989"/>
                  <a:pt x="34191" y="58989"/>
                </a:cubicBezTo>
                <a:cubicBezTo>
                  <a:pt x="20540" y="58989"/>
                  <a:pt x="9393" y="47843"/>
                  <a:pt x="9393" y="34191"/>
                </a:cubicBezTo>
                <a:cubicBezTo>
                  <a:pt x="9393" y="20540"/>
                  <a:pt x="20540" y="9393"/>
                  <a:pt x="34191" y="9393"/>
                </a:cubicBezTo>
                <a:cubicBezTo>
                  <a:pt x="471412" y="9393"/>
                  <a:pt x="882456" y="179723"/>
                  <a:pt x="1191679" y="488820"/>
                </a:cubicBezTo>
                <a:cubicBezTo>
                  <a:pt x="1500902" y="798043"/>
                  <a:pt x="1671106" y="1209088"/>
                  <a:pt x="1671106" y="1646308"/>
                </a:cubicBezTo>
                <a:cubicBezTo>
                  <a:pt x="1671106" y="2083529"/>
                  <a:pt x="1500777" y="2494573"/>
                  <a:pt x="1191679" y="2803796"/>
                </a:cubicBezTo>
                <a:cubicBezTo>
                  <a:pt x="882581" y="3113019"/>
                  <a:pt x="471412" y="3283223"/>
                  <a:pt x="34191" y="3283223"/>
                </a:cubicBezTo>
                <a:close/>
              </a:path>
            </a:pathLst>
          </a:custGeom>
          <a:solidFill>
            <a:srgbClr val="287271"/>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72" name="Freeform: Shape 271">
            <a:extLst>
              <a:ext uri="{FF2B5EF4-FFF2-40B4-BE49-F238E27FC236}">
                <a16:creationId xmlns:a16="http://schemas.microsoft.com/office/drawing/2014/main" id="{75225C8F-8281-4DBF-A0AD-F897D942EA69}"/>
              </a:ext>
            </a:extLst>
          </p:cNvPr>
          <p:cNvSpPr/>
          <p:nvPr/>
        </p:nvSpPr>
        <p:spPr>
          <a:xfrm>
            <a:off x="7670834" y="4813817"/>
            <a:ext cx="1842311" cy="1572265"/>
          </a:xfrm>
          <a:custGeom>
            <a:avLst/>
            <a:gdLst>
              <a:gd name="connsiteX0" fmla="*/ 2202383 w 3844934"/>
              <a:gd name="connsiteY0" fmla="*/ 3283474 h 3281344"/>
              <a:gd name="connsiteX1" fmla="*/ 2193742 w 3844934"/>
              <a:gd name="connsiteY1" fmla="*/ 3283474 h 3281344"/>
              <a:gd name="connsiteX2" fmla="*/ 1566779 w 3844934"/>
              <a:gd name="connsiteY2" fmla="*/ 3154850 h 3281344"/>
              <a:gd name="connsiteX3" fmla="*/ 1036755 w 3844934"/>
              <a:gd name="connsiteY3" fmla="*/ 2795906 h 3281344"/>
              <a:gd name="connsiteX4" fmla="*/ 565343 w 3844934"/>
              <a:gd name="connsiteY4" fmla="*/ 1646559 h 3281344"/>
              <a:gd name="connsiteX5" fmla="*/ 565343 w 3844934"/>
              <a:gd name="connsiteY5" fmla="*/ 982525 h 3281344"/>
              <a:gd name="connsiteX6" fmla="*/ 34191 w 3844934"/>
              <a:gd name="connsiteY6" fmla="*/ 451373 h 3281344"/>
              <a:gd name="connsiteX7" fmla="*/ 9393 w 3844934"/>
              <a:gd name="connsiteY7" fmla="*/ 426575 h 3281344"/>
              <a:gd name="connsiteX8" fmla="*/ 34191 w 3844934"/>
              <a:gd name="connsiteY8" fmla="*/ 401777 h 3281344"/>
              <a:gd name="connsiteX9" fmla="*/ 614939 w 3844934"/>
              <a:gd name="connsiteY9" fmla="*/ 982525 h 3281344"/>
              <a:gd name="connsiteX10" fmla="*/ 614939 w 3844934"/>
              <a:gd name="connsiteY10" fmla="*/ 1646559 h 3281344"/>
              <a:gd name="connsiteX11" fmla="*/ 1072073 w 3844934"/>
              <a:gd name="connsiteY11" fmla="*/ 2761089 h 3281344"/>
              <a:gd name="connsiteX12" fmla="*/ 2194117 w 3844934"/>
              <a:gd name="connsiteY12" fmla="*/ 3233878 h 3281344"/>
              <a:gd name="connsiteX13" fmla="*/ 3348850 w 3844934"/>
              <a:gd name="connsiteY13" fmla="*/ 2744557 h 3281344"/>
              <a:gd name="connsiteX14" fmla="*/ 3789827 w 3844934"/>
              <a:gd name="connsiteY14" fmla="*/ 1636164 h 3281344"/>
              <a:gd name="connsiteX15" fmla="*/ 3324929 w 3844934"/>
              <a:gd name="connsiteY15" fmla="*/ 523888 h 3281344"/>
              <a:gd name="connsiteX16" fmla="*/ 2202383 w 3844934"/>
              <a:gd name="connsiteY16" fmla="*/ 58989 h 3281344"/>
              <a:gd name="connsiteX17" fmla="*/ 2177585 w 3844934"/>
              <a:gd name="connsiteY17" fmla="*/ 34192 h 3281344"/>
              <a:gd name="connsiteX18" fmla="*/ 2202383 w 3844934"/>
              <a:gd name="connsiteY18" fmla="*/ 9393 h 3281344"/>
              <a:gd name="connsiteX19" fmla="*/ 3359872 w 3844934"/>
              <a:gd name="connsiteY19" fmla="*/ 488820 h 3281344"/>
              <a:gd name="connsiteX20" fmla="*/ 3839299 w 3844934"/>
              <a:gd name="connsiteY20" fmla="*/ 1635788 h 3281344"/>
              <a:gd name="connsiteX21" fmla="*/ 3723199 w 3844934"/>
              <a:gd name="connsiteY21" fmla="*/ 2251604 h 3281344"/>
              <a:gd name="connsiteX22" fmla="*/ 3384419 w 3844934"/>
              <a:gd name="connsiteY22" fmla="*/ 2778748 h 3281344"/>
              <a:gd name="connsiteX23" fmla="*/ 2202383 w 3844934"/>
              <a:gd name="connsiteY23" fmla="*/ 3283474 h 32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44934" h="3281344">
                <a:moveTo>
                  <a:pt x="2202383" y="3283474"/>
                </a:moveTo>
                <a:cubicBezTo>
                  <a:pt x="2199503" y="3283474"/>
                  <a:pt x="2196622" y="3283474"/>
                  <a:pt x="2193742" y="3283474"/>
                </a:cubicBezTo>
                <a:cubicBezTo>
                  <a:pt x="1977574" y="3282347"/>
                  <a:pt x="1766665" y="3239138"/>
                  <a:pt x="1566779" y="3154850"/>
                </a:cubicBezTo>
                <a:cubicBezTo>
                  <a:pt x="1367018" y="3070687"/>
                  <a:pt x="1188674" y="2949829"/>
                  <a:pt x="1036755" y="2795906"/>
                </a:cubicBezTo>
                <a:cubicBezTo>
                  <a:pt x="732792" y="2487810"/>
                  <a:pt x="565343" y="2079646"/>
                  <a:pt x="565343" y="1646559"/>
                </a:cubicBezTo>
                <a:lnTo>
                  <a:pt x="565343" y="982525"/>
                </a:lnTo>
                <a:cubicBezTo>
                  <a:pt x="565343" y="689583"/>
                  <a:pt x="327007" y="451373"/>
                  <a:pt x="34191" y="451373"/>
                </a:cubicBezTo>
                <a:cubicBezTo>
                  <a:pt x="20540" y="451373"/>
                  <a:pt x="9393" y="440226"/>
                  <a:pt x="9393" y="426575"/>
                </a:cubicBezTo>
                <a:cubicBezTo>
                  <a:pt x="9393" y="412924"/>
                  <a:pt x="20540" y="401777"/>
                  <a:pt x="34191" y="401777"/>
                </a:cubicBezTo>
                <a:cubicBezTo>
                  <a:pt x="354436" y="401777"/>
                  <a:pt x="614939" y="662281"/>
                  <a:pt x="614939" y="982525"/>
                </a:cubicBezTo>
                <a:lnTo>
                  <a:pt x="614939" y="1646559"/>
                </a:lnTo>
                <a:cubicBezTo>
                  <a:pt x="614939" y="2066495"/>
                  <a:pt x="777252" y="2462387"/>
                  <a:pt x="1072073" y="2761089"/>
                </a:cubicBezTo>
                <a:cubicBezTo>
                  <a:pt x="1366392" y="3059416"/>
                  <a:pt x="1775308" y="3231749"/>
                  <a:pt x="2194117" y="3233878"/>
                </a:cubicBezTo>
                <a:cubicBezTo>
                  <a:pt x="2633718" y="3236257"/>
                  <a:pt x="3044011" y="3062296"/>
                  <a:pt x="3348850" y="2744557"/>
                </a:cubicBezTo>
                <a:cubicBezTo>
                  <a:pt x="3635904" y="2445353"/>
                  <a:pt x="3792457" y="2051717"/>
                  <a:pt x="3789827" y="1636164"/>
                </a:cubicBezTo>
                <a:cubicBezTo>
                  <a:pt x="3787198" y="1216102"/>
                  <a:pt x="3622128" y="821088"/>
                  <a:pt x="3324929" y="523888"/>
                </a:cubicBezTo>
                <a:cubicBezTo>
                  <a:pt x="3025100" y="224058"/>
                  <a:pt x="2626453" y="58989"/>
                  <a:pt x="2202383" y="58989"/>
                </a:cubicBezTo>
                <a:cubicBezTo>
                  <a:pt x="2188732" y="58989"/>
                  <a:pt x="2177585" y="47843"/>
                  <a:pt x="2177585" y="34192"/>
                </a:cubicBezTo>
                <a:cubicBezTo>
                  <a:pt x="2177585" y="20540"/>
                  <a:pt x="2188732" y="9393"/>
                  <a:pt x="2202383" y="9393"/>
                </a:cubicBezTo>
                <a:cubicBezTo>
                  <a:pt x="2639604" y="9393"/>
                  <a:pt x="3050648" y="179723"/>
                  <a:pt x="3359872" y="488820"/>
                </a:cubicBezTo>
                <a:cubicBezTo>
                  <a:pt x="3666339" y="795288"/>
                  <a:pt x="3836542" y="1202575"/>
                  <a:pt x="3839299" y="1635788"/>
                </a:cubicBezTo>
                <a:cubicBezTo>
                  <a:pt x="3840676" y="1847447"/>
                  <a:pt x="3801601" y="2054597"/>
                  <a:pt x="3723199" y="2251604"/>
                </a:cubicBezTo>
                <a:cubicBezTo>
                  <a:pt x="3644797" y="2448735"/>
                  <a:pt x="3530827" y="2626077"/>
                  <a:pt x="3384419" y="2778748"/>
                </a:cubicBezTo>
                <a:cubicBezTo>
                  <a:pt x="3072065" y="3104377"/>
                  <a:pt x="2652630" y="3283474"/>
                  <a:pt x="2202383" y="3283474"/>
                </a:cubicBezTo>
                <a:close/>
              </a:path>
            </a:pathLst>
          </a:custGeom>
          <a:solidFill>
            <a:srgbClr val="E9C46A"/>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73" name="Freeform: Shape 272">
            <a:extLst>
              <a:ext uri="{FF2B5EF4-FFF2-40B4-BE49-F238E27FC236}">
                <a16:creationId xmlns:a16="http://schemas.microsoft.com/office/drawing/2014/main" id="{1CD4FFA4-1B4E-4DC1-99DE-ACC35F1E48EB}"/>
              </a:ext>
            </a:extLst>
          </p:cNvPr>
          <p:cNvSpPr/>
          <p:nvPr/>
        </p:nvSpPr>
        <p:spPr>
          <a:xfrm>
            <a:off x="4406523" y="5014325"/>
            <a:ext cx="42008" cy="42008"/>
          </a:xfrm>
          <a:custGeom>
            <a:avLst/>
            <a:gdLst>
              <a:gd name="connsiteX0" fmla="*/ 48344 w 87669"/>
              <a:gd name="connsiteY0" fmla="*/ 87013 h 87669"/>
              <a:gd name="connsiteX1" fmla="*/ 40704 w 87669"/>
              <a:gd name="connsiteY1" fmla="*/ 86261 h 87669"/>
              <a:gd name="connsiteX2" fmla="*/ 33440 w 87669"/>
              <a:gd name="connsiteY2" fmla="*/ 84007 h 87669"/>
              <a:gd name="connsiteX3" fmla="*/ 26677 w 87669"/>
              <a:gd name="connsiteY3" fmla="*/ 80500 h 87669"/>
              <a:gd name="connsiteX4" fmla="*/ 20791 w 87669"/>
              <a:gd name="connsiteY4" fmla="*/ 75741 h 87669"/>
              <a:gd name="connsiteX5" fmla="*/ 15906 w 87669"/>
              <a:gd name="connsiteY5" fmla="*/ 69854 h 87669"/>
              <a:gd name="connsiteX6" fmla="*/ 12399 w 87669"/>
              <a:gd name="connsiteY6" fmla="*/ 63092 h 87669"/>
              <a:gd name="connsiteX7" fmla="*/ 10145 w 87669"/>
              <a:gd name="connsiteY7" fmla="*/ 55827 h 87669"/>
              <a:gd name="connsiteX8" fmla="*/ 9393 w 87669"/>
              <a:gd name="connsiteY8" fmla="*/ 48313 h 87669"/>
              <a:gd name="connsiteX9" fmla="*/ 10145 w 87669"/>
              <a:gd name="connsiteY9" fmla="*/ 40673 h 87669"/>
              <a:gd name="connsiteX10" fmla="*/ 12399 w 87669"/>
              <a:gd name="connsiteY10" fmla="*/ 33409 h 87669"/>
              <a:gd name="connsiteX11" fmla="*/ 15906 w 87669"/>
              <a:gd name="connsiteY11" fmla="*/ 26646 h 87669"/>
              <a:gd name="connsiteX12" fmla="*/ 20791 w 87669"/>
              <a:gd name="connsiteY12" fmla="*/ 20760 h 87669"/>
              <a:gd name="connsiteX13" fmla="*/ 26677 w 87669"/>
              <a:gd name="connsiteY13" fmla="*/ 15875 h 87669"/>
              <a:gd name="connsiteX14" fmla="*/ 33440 w 87669"/>
              <a:gd name="connsiteY14" fmla="*/ 12369 h 87669"/>
              <a:gd name="connsiteX15" fmla="*/ 40704 w 87669"/>
              <a:gd name="connsiteY15" fmla="*/ 10114 h 87669"/>
              <a:gd name="connsiteX16" fmla="*/ 75771 w 87669"/>
              <a:gd name="connsiteY16" fmla="*/ 20760 h 87669"/>
              <a:gd name="connsiteX17" fmla="*/ 80656 w 87669"/>
              <a:gd name="connsiteY17" fmla="*/ 26646 h 87669"/>
              <a:gd name="connsiteX18" fmla="*/ 84163 w 87669"/>
              <a:gd name="connsiteY18" fmla="*/ 33409 h 87669"/>
              <a:gd name="connsiteX19" fmla="*/ 86417 w 87669"/>
              <a:gd name="connsiteY19" fmla="*/ 40673 h 87669"/>
              <a:gd name="connsiteX20" fmla="*/ 87169 w 87669"/>
              <a:gd name="connsiteY20" fmla="*/ 48313 h 87669"/>
              <a:gd name="connsiteX21" fmla="*/ 86417 w 87669"/>
              <a:gd name="connsiteY21" fmla="*/ 55827 h 87669"/>
              <a:gd name="connsiteX22" fmla="*/ 84163 w 87669"/>
              <a:gd name="connsiteY22" fmla="*/ 63092 h 87669"/>
              <a:gd name="connsiteX23" fmla="*/ 80656 w 87669"/>
              <a:gd name="connsiteY23" fmla="*/ 69854 h 87669"/>
              <a:gd name="connsiteX24" fmla="*/ 75771 w 87669"/>
              <a:gd name="connsiteY24" fmla="*/ 75741 h 87669"/>
              <a:gd name="connsiteX25" fmla="*/ 48344 w 87669"/>
              <a:gd name="connsiteY25" fmla="*/ 87013 h 87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7669" h="87669">
                <a:moveTo>
                  <a:pt x="48344" y="87013"/>
                </a:moveTo>
                <a:cubicBezTo>
                  <a:pt x="45839" y="87013"/>
                  <a:pt x="43209" y="86763"/>
                  <a:pt x="40704" y="86261"/>
                </a:cubicBezTo>
                <a:cubicBezTo>
                  <a:pt x="38199" y="85760"/>
                  <a:pt x="35694" y="85009"/>
                  <a:pt x="33440" y="84007"/>
                </a:cubicBezTo>
                <a:cubicBezTo>
                  <a:pt x="31061" y="83130"/>
                  <a:pt x="28806" y="81878"/>
                  <a:pt x="26677" y="80500"/>
                </a:cubicBezTo>
                <a:cubicBezTo>
                  <a:pt x="24548" y="79123"/>
                  <a:pt x="22543" y="77495"/>
                  <a:pt x="20791" y="75741"/>
                </a:cubicBezTo>
                <a:cubicBezTo>
                  <a:pt x="18912" y="73862"/>
                  <a:pt x="17283" y="71984"/>
                  <a:pt x="15906" y="69854"/>
                </a:cubicBezTo>
                <a:cubicBezTo>
                  <a:pt x="14529" y="67725"/>
                  <a:pt x="13276" y="65471"/>
                  <a:pt x="12399" y="63092"/>
                </a:cubicBezTo>
                <a:cubicBezTo>
                  <a:pt x="11397" y="60712"/>
                  <a:pt x="10646" y="58332"/>
                  <a:pt x="10145" y="55827"/>
                </a:cubicBezTo>
                <a:cubicBezTo>
                  <a:pt x="9644" y="53323"/>
                  <a:pt x="9393" y="50693"/>
                  <a:pt x="9393" y="48313"/>
                </a:cubicBezTo>
                <a:cubicBezTo>
                  <a:pt x="9393" y="45808"/>
                  <a:pt x="9644" y="43178"/>
                  <a:pt x="10145" y="40673"/>
                </a:cubicBezTo>
                <a:cubicBezTo>
                  <a:pt x="10646" y="38168"/>
                  <a:pt x="11397" y="35663"/>
                  <a:pt x="12399" y="33409"/>
                </a:cubicBezTo>
                <a:cubicBezTo>
                  <a:pt x="13276" y="31030"/>
                  <a:pt x="14529" y="28775"/>
                  <a:pt x="15906" y="26646"/>
                </a:cubicBezTo>
                <a:cubicBezTo>
                  <a:pt x="17283" y="24517"/>
                  <a:pt x="18912" y="22513"/>
                  <a:pt x="20791" y="20760"/>
                </a:cubicBezTo>
                <a:cubicBezTo>
                  <a:pt x="22543" y="18881"/>
                  <a:pt x="24548" y="17253"/>
                  <a:pt x="26677" y="15875"/>
                </a:cubicBezTo>
                <a:cubicBezTo>
                  <a:pt x="28806" y="14498"/>
                  <a:pt x="31061" y="13371"/>
                  <a:pt x="33440" y="12369"/>
                </a:cubicBezTo>
                <a:cubicBezTo>
                  <a:pt x="35820" y="11366"/>
                  <a:pt x="38199" y="10615"/>
                  <a:pt x="40704" y="10114"/>
                </a:cubicBezTo>
                <a:cubicBezTo>
                  <a:pt x="53353" y="7609"/>
                  <a:pt x="66754" y="11743"/>
                  <a:pt x="75771" y="20760"/>
                </a:cubicBezTo>
                <a:cubicBezTo>
                  <a:pt x="77650" y="22513"/>
                  <a:pt x="79278" y="24517"/>
                  <a:pt x="80656" y="26646"/>
                </a:cubicBezTo>
                <a:cubicBezTo>
                  <a:pt x="82033" y="28775"/>
                  <a:pt x="83286" y="31030"/>
                  <a:pt x="84163" y="33409"/>
                </a:cubicBezTo>
                <a:cubicBezTo>
                  <a:pt x="85165" y="35789"/>
                  <a:pt x="85917" y="38168"/>
                  <a:pt x="86417" y="40673"/>
                </a:cubicBezTo>
                <a:cubicBezTo>
                  <a:pt x="86918" y="43178"/>
                  <a:pt x="87169" y="45808"/>
                  <a:pt x="87169" y="48313"/>
                </a:cubicBezTo>
                <a:cubicBezTo>
                  <a:pt x="87169" y="50818"/>
                  <a:pt x="86918" y="53448"/>
                  <a:pt x="86417" y="55827"/>
                </a:cubicBezTo>
                <a:cubicBezTo>
                  <a:pt x="85917" y="58332"/>
                  <a:pt x="85165" y="60712"/>
                  <a:pt x="84163" y="63092"/>
                </a:cubicBezTo>
                <a:cubicBezTo>
                  <a:pt x="83286" y="65471"/>
                  <a:pt x="82033" y="67725"/>
                  <a:pt x="80656" y="69854"/>
                </a:cubicBezTo>
                <a:cubicBezTo>
                  <a:pt x="79278" y="71984"/>
                  <a:pt x="77650" y="73988"/>
                  <a:pt x="75771" y="75741"/>
                </a:cubicBezTo>
                <a:cubicBezTo>
                  <a:pt x="68633" y="82880"/>
                  <a:pt x="58489" y="87013"/>
                  <a:pt x="48344" y="87013"/>
                </a:cubicBezTo>
                <a:close/>
              </a:path>
            </a:pathLst>
          </a:custGeom>
          <a:solidFill>
            <a:srgbClr val="95A2AB"/>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74" name="Freeform: Shape 273">
            <a:extLst>
              <a:ext uri="{FF2B5EF4-FFF2-40B4-BE49-F238E27FC236}">
                <a16:creationId xmlns:a16="http://schemas.microsoft.com/office/drawing/2014/main" id="{AACC7994-B171-4830-9A01-B868ED0A7286}"/>
              </a:ext>
            </a:extLst>
          </p:cNvPr>
          <p:cNvSpPr/>
          <p:nvPr/>
        </p:nvSpPr>
        <p:spPr>
          <a:xfrm>
            <a:off x="4506408" y="2727145"/>
            <a:ext cx="3102523" cy="2310390"/>
          </a:xfrm>
          <a:custGeom>
            <a:avLst/>
            <a:gdLst>
              <a:gd name="connsiteX0" fmla="*/ 12215 w 6475019"/>
              <a:gd name="connsiteY0" fmla="*/ 4795898 h 4821822"/>
              <a:gd name="connsiteX1" fmla="*/ 33757 w 6475019"/>
              <a:gd name="connsiteY1" fmla="*/ 4745300 h 4821822"/>
              <a:gd name="connsiteX2" fmla="*/ 33757 w 6475019"/>
              <a:gd name="connsiteY2" fmla="*/ 4745300 h 4821822"/>
              <a:gd name="connsiteX3" fmla="*/ 33757 w 6475019"/>
              <a:gd name="connsiteY3" fmla="*/ 4745425 h 4821822"/>
              <a:gd name="connsiteX4" fmla="*/ 33757 w 6475019"/>
              <a:gd name="connsiteY4" fmla="*/ 4745425 h 4821822"/>
              <a:gd name="connsiteX5" fmla="*/ 84354 w 6475019"/>
              <a:gd name="connsiteY5" fmla="*/ 4766967 h 4821822"/>
              <a:gd name="connsiteX6" fmla="*/ 84354 w 6475019"/>
              <a:gd name="connsiteY6" fmla="*/ 4766967 h 4821822"/>
              <a:gd name="connsiteX7" fmla="*/ 62813 w 6475019"/>
              <a:gd name="connsiteY7" fmla="*/ 4817564 h 4821822"/>
              <a:gd name="connsiteX8" fmla="*/ 62813 w 6475019"/>
              <a:gd name="connsiteY8" fmla="*/ 4817564 h 4821822"/>
              <a:gd name="connsiteX9" fmla="*/ 48285 w 6475019"/>
              <a:gd name="connsiteY9" fmla="*/ 4820445 h 4821822"/>
              <a:gd name="connsiteX10" fmla="*/ 48285 w 6475019"/>
              <a:gd name="connsiteY10" fmla="*/ 4820445 h 4821822"/>
              <a:gd name="connsiteX11" fmla="*/ 12215 w 6475019"/>
              <a:gd name="connsiteY11" fmla="*/ 4795898 h 4821822"/>
              <a:gd name="connsiteX12" fmla="*/ 6414218 w 6475019"/>
              <a:gd name="connsiteY12" fmla="*/ 4776611 h 4821822"/>
              <a:gd name="connsiteX13" fmla="*/ 6414218 w 6475019"/>
              <a:gd name="connsiteY13" fmla="*/ 4776611 h 4821822"/>
              <a:gd name="connsiteX14" fmla="*/ 6392802 w 6475019"/>
              <a:gd name="connsiteY14" fmla="*/ 4725887 h 4821822"/>
              <a:gd name="connsiteX15" fmla="*/ 6392802 w 6475019"/>
              <a:gd name="connsiteY15" fmla="*/ 4725887 h 4821822"/>
              <a:gd name="connsiteX16" fmla="*/ 6443526 w 6475019"/>
              <a:gd name="connsiteY16" fmla="*/ 4704471 h 4821822"/>
              <a:gd name="connsiteX17" fmla="*/ 6443526 w 6475019"/>
              <a:gd name="connsiteY17" fmla="*/ 4704471 h 4821822"/>
              <a:gd name="connsiteX18" fmla="*/ 6464942 w 6475019"/>
              <a:gd name="connsiteY18" fmla="*/ 4755194 h 4821822"/>
              <a:gd name="connsiteX19" fmla="*/ 6464942 w 6475019"/>
              <a:gd name="connsiteY19" fmla="*/ 4755194 h 4821822"/>
              <a:gd name="connsiteX20" fmla="*/ 6428872 w 6475019"/>
              <a:gd name="connsiteY20" fmla="*/ 4779491 h 4821822"/>
              <a:gd name="connsiteX21" fmla="*/ 6428872 w 6475019"/>
              <a:gd name="connsiteY21" fmla="*/ 4779491 h 4821822"/>
              <a:gd name="connsiteX22" fmla="*/ 6414218 w 6475019"/>
              <a:gd name="connsiteY22" fmla="*/ 4776611 h 4821822"/>
              <a:gd name="connsiteX23" fmla="*/ 198325 w 6475019"/>
              <a:gd name="connsiteY23" fmla="*/ 4692824 h 4821822"/>
              <a:gd name="connsiteX24" fmla="*/ 199327 w 6475019"/>
              <a:gd name="connsiteY24" fmla="*/ 4637842 h 4821822"/>
              <a:gd name="connsiteX25" fmla="*/ 199327 w 6475019"/>
              <a:gd name="connsiteY25" fmla="*/ 4637842 h 4821822"/>
              <a:gd name="connsiteX26" fmla="*/ 254308 w 6475019"/>
              <a:gd name="connsiteY26" fmla="*/ 4638844 h 4821822"/>
              <a:gd name="connsiteX27" fmla="*/ 254308 w 6475019"/>
              <a:gd name="connsiteY27" fmla="*/ 4638844 h 4821822"/>
              <a:gd name="connsiteX28" fmla="*/ 253306 w 6475019"/>
              <a:gd name="connsiteY28" fmla="*/ 4693825 h 4821822"/>
              <a:gd name="connsiteX29" fmla="*/ 253306 w 6475019"/>
              <a:gd name="connsiteY29" fmla="*/ 4693825 h 4821822"/>
              <a:gd name="connsiteX30" fmla="*/ 226254 w 6475019"/>
              <a:gd name="connsiteY30" fmla="*/ 4704721 h 4821822"/>
              <a:gd name="connsiteX31" fmla="*/ 226254 w 6475019"/>
              <a:gd name="connsiteY31" fmla="*/ 4704721 h 4821822"/>
              <a:gd name="connsiteX32" fmla="*/ 198325 w 6475019"/>
              <a:gd name="connsiteY32" fmla="*/ 4692824 h 4821822"/>
              <a:gd name="connsiteX33" fmla="*/ 6224226 w 6475019"/>
              <a:gd name="connsiteY33" fmla="*/ 4652370 h 4821822"/>
              <a:gd name="connsiteX34" fmla="*/ 6223349 w 6475019"/>
              <a:gd name="connsiteY34" fmla="*/ 4597389 h 4821822"/>
              <a:gd name="connsiteX35" fmla="*/ 6223349 w 6475019"/>
              <a:gd name="connsiteY35" fmla="*/ 4597389 h 4821822"/>
              <a:gd name="connsiteX36" fmla="*/ 6278330 w 6475019"/>
              <a:gd name="connsiteY36" fmla="*/ 4596512 h 4821822"/>
              <a:gd name="connsiteX37" fmla="*/ 6278330 w 6475019"/>
              <a:gd name="connsiteY37" fmla="*/ 4596512 h 4821822"/>
              <a:gd name="connsiteX38" fmla="*/ 6279083 w 6475019"/>
              <a:gd name="connsiteY38" fmla="*/ 4651493 h 4821822"/>
              <a:gd name="connsiteX39" fmla="*/ 6279083 w 6475019"/>
              <a:gd name="connsiteY39" fmla="*/ 4651493 h 4821822"/>
              <a:gd name="connsiteX40" fmla="*/ 6251152 w 6475019"/>
              <a:gd name="connsiteY40" fmla="*/ 4663266 h 4821822"/>
              <a:gd name="connsiteX41" fmla="*/ 6251152 w 6475019"/>
              <a:gd name="connsiteY41" fmla="*/ 4663266 h 4821822"/>
              <a:gd name="connsiteX42" fmla="*/ 6224226 w 6475019"/>
              <a:gd name="connsiteY42" fmla="*/ 4652370 h 4821822"/>
              <a:gd name="connsiteX43" fmla="*/ 332459 w 6475019"/>
              <a:gd name="connsiteY43" fmla="*/ 4527754 h 4821822"/>
              <a:gd name="connsiteX44" fmla="*/ 312796 w 6475019"/>
              <a:gd name="connsiteY44" fmla="*/ 4476405 h 4821822"/>
              <a:gd name="connsiteX45" fmla="*/ 312796 w 6475019"/>
              <a:gd name="connsiteY45" fmla="*/ 4476405 h 4821822"/>
              <a:gd name="connsiteX46" fmla="*/ 364271 w 6475019"/>
              <a:gd name="connsiteY46" fmla="*/ 4456867 h 4821822"/>
              <a:gd name="connsiteX47" fmla="*/ 364271 w 6475019"/>
              <a:gd name="connsiteY47" fmla="*/ 4456867 h 4821822"/>
              <a:gd name="connsiteX48" fmla="*/ 383809 w 6475019"/>
              <a:gd name="connsiteY48" fmla="*/ 4508216 h 4821822"/>
              <a:gd name="connsiteX49" fmla="*/ 383809 w 6475019"/>
              <a:gd name="connsiteY49" fmla="*/ 4508216 h 4821822"/>
              <a:gd name="connsiteX50" fmla="*/ 348240 w 6475019"/>
              <a:gd name="connsiteY50" fmla="*/ 4531261 h 4821822"/>
              <a:gd name="connsiteX51" fmla="*/ 348240 w 6475019"/>
              <a:gd name="connsiteY51" fmla="*/ 4531261 h 4821822"/>
              <a:gd name="connsiteX52" fmla="*/ 332459 w 6475019"/>
              <a:gd name="connsiteY52" fmla="*/ 4527754 h 4821822"/>
              <a:gd name="connsiteX53" fmla="*/ 6094225 w 6475019"/>
              <a:gd name="connsiteY53" fmla="*/ 4466260 h 4821822"/>
              <a:gd name="connsiteX54" fmla="*/ 6094225 w 6475019"/>
              <a:gd name="connsiteY54" fmla="*/ 4466260 h 4821822"/>
              <a:gd name="connsiteX55" fmla="*/ 6114013 w 6475019"/>
              <a:gd name="connsiteY55" fmla="*/ 4414911 h 4821822"/>
              <a:gd name="connsiteX56" fmla="*/ 6114013 w 6475019"/>
              <a:gd name="connsiteY56" fmla="*/ 4414911 h 4821822"/>
              <a:gd name="connsiteX57" fmla="*/ 6165362 w 6475019"/>
              <a:gd name="connsiteY57" fmla="*/ 4434699 h 4821822"/>
              <a:gd name="connsiteX58" fmla="*/ 6165362 w 6475019"/>
              <a:gd name="connsiteY58" fmla="*/ 4434699 h 4821822"/>
              <a:gd name="connsiteX59" fmla="*/ 6165362 w 6475019"/>
              <a:gd name="connsiteY59" fmla="*/ 4434699 h 4821822"/>
              <a:gd name="connsiteX60" fmla="*/ 6165362 w 6475019"/>
              <a:gd name="connsiteY60" fmla="*/ 4434699 h 4821822"/>
              <a:gd name="connsiteX61" fmla="*/ 6145574 w 6475019"/>
              <a:gd name="connsiteY61" fmla="*/ 4486049 h 4821822"/>
              <a:gd name="connsiteX62" fmla="*/ 6145574 w 6475019"/>
              <a:gd name="connsiteY62" fmla="*/ 4486049 h 4821822"/>
              <a:gd name="connsiteX63" fmla="*/ 6129793 w 6475019"/>
              <a:gd name="connsiteY63" fmla="*/ 4489430 h 4821822"/>
              <a:gd name="connsiteX64" fmla="*/ 6129793 w 6475019"/>
              <a:gd name="connsiteY64" fmla="*/ 4489430 h 4821822"/>
              <a:gd name="connsiteX65" fmla="*/ 6094225 w 6475019"/>
              <a:gd name="connsiteY65" fmla="*/ 4466260 h 4821822"/>
              <a:gd name="connsiteX66" fmla="*/ 394830 w 6475019"/>
              <a:gd name="connsiteY66" fmla="*/ 4324486 h 4821822"/>
              <a:gd name="connsiteX67" fmla="*/ 357382 w 6475019"/>
              <a:gd name="connsiteY67" fmla="*/ 4284284 h 4821822"/>
              <a:gd name="connsiteX68" fmla="*/ 357382 w 6475019"/>
              <a:gd name="connsiteY68" fmla="*/ 4284284 h 4821822"/>
              <a:gd name="connsiteX69" fmla="*/ 357382 w 6475019"/>
              <a:gd name="connsiteY69" fmla="*/ 4284158 h 4821822"/>
              <a:gd name="connsiteX70" fmla="*/ 357382 w 6475019"/>
              <a:gd name="connsiteY70" fmla="*/ 4284158 h 4821822"/>
              <a:gd name="connsiteX71" fmla="*/ 397585 w 6475019"/>
              <a:gd name="connsiteY71" fmla="*/ 4246711 h 4821822"/>
              <a:gd name="connsiteX72" fmla="*/ 397585 w 6475019"/>
              <a:gd name="connsiteY72" fmla="*/ 4246711 h 4821822"/>
              <a:gd name="connsiteX73" fmla="*/ 435032 w 6475019"/>
              <a:gd name="connsiteY73" fmla="*/ 4287039 h 4821822"/>
              <a:gd name="connsiteX74" fmla="*/ 435032 w 6475019"/>
              <a:gd name="connsiteY74" fmla="*/ 4286913 h 4821822"/>
              <a:gd name="connsiteX75" fmla="*/ 396208 w 6475019"/>
              <a:gd name="connsiteY75" fmla="*/ 4324486 h 4821822"/>
              <a:gd name="connsiteX76" fmla="*/ 396208 w 6475019"/>
              <a:gd name="connsiteY76" fmla="*/ 4324486 h 4821822"/>
              <a:gd name="connsiteX77" fmla="*/ 394830 w 6475019"/>
              <a:gd name="connsiteY77" fmla="*/ 4324486 h 4821822"/>
              <a:gd name="connsiteX78" fmla="*/ 6043877 w 6475019"/>
              <a:gd name="connsiteY78" fmla="*/ 4244832 h 4821822"/>
              <a:gd name="connsiteX79" fmla="*/ 6043877 w 6475019"/>
              <a:gd name="connsiteY79" fmla="*/ 4244832 h 4821822"/>
              <a:gd name="connsiteX80" fmla="*/ 6081450 w 6475019"/>
              <a:gd name="connsiteY80" fmla="*/ 4204755 h 4821822"/>
              <a:gd name="connsiteX81" fmla="*/ 6081450 w 6475019"/>
              <a:gd name="connsiteY81" fmla="*/ 4204755 h 4821822"/>
              <a:gd name="connsiteX82" fmla="*/ 6121527 w 6475019"/>
              <a:gd name="connsiteY82" fmla="*/ 4242327 h 4821822"/>
              <a:gd name="connsiteX83" fmla="*/ 6121527 w 6475019"/>
              <a:gd name="connsiteY83" fmla="*/ 4242327 h 4821822"/>
              <a:gd name="connsiteX84" fmla="*/ 6083954 w 6475019"/>
              <a:gd name="connsiteY84" fmla="*/ 4282530 h 4821822"/>
              <a:gd name="connsiteX85" fmla="*/ 6083954 w 6475019"/>
              <a:gd name="connsiteY85" fmla="*/ 4282530 h 4821822"/>
              <a:gd name="connsiteX86" fmla="*/ 6082702 w 6475019"/>
              <a:gd name="connsiteY86" fmla="*/ 4282530 h 4821822"/>
              <a:gd name="connsiteX87" fmla="*/ 6082702 w 6475019"/>
              <a:gd name="connsiteY87" fmla="*/ 4282530 h 4821822"/>
              <a:gd name="connsiteX88" fmla="*/ 6043877 w 6475019"/>
              <a:gd name="connsiteY88" fmla="*/ 4244832 h 4821822"/>
              <a:gd name="connsiteX89" fmla="*/ 357633 w 6475019"/>
              <a:gd name="connsiteY89" fmla="*/ 4071998 h 4821822"/>
              <a:gd name="connsiteX90" fmla="*/ 396583 w 6475019"/>
              <a:gd name="connsiteY90" fmla="*/ 4033047 h 4821822"/>
              <a:gd name="connsiteX91" fmla="*/ 396583 w 6475019"/>
              <a:gd name="connsiteY91" fmla="*/ 4033047 h 4821822"/>
              <a:gd name="connsiteX92" fmla="*/ 435534 w 6475019"/>
              <a:gd name="connsiteY92" fmla="*/ 4071998 h 4821822"/>
              <a:gd name="connsiteX93" fmla="*/ 435534 w 6475019"/>
              <a:gd name="connsiteY93" fmla="*/ 4071998 h 4821822"/>
              <a:gd name="connsiteX94" fmla="*/ 396583 w 6475019"/>
              <a:gd name="connsiteY94" fmla="*/ 4110948 h 4821822"/>
              <a:gd name="connsiteX95" fmla="*/ 396583 w 6475019"/>
              <a:gd name="connsiteY95" fmla="*/ 4110948 h 4821822"/>
              <a:gd name="connsiteX96" fmla="*/ 357633 w 6475019"/>
              <a:gd name="connsiteY96" fmla="*/ 4071998 h 4821822"/>
              <a:gd name="connsiteX97" fmla="*/ 6043501 w 6475019"/>
              <a:gd name="connsiteY97" fmla="*/ 4030042 h 4821822"/>
              <a:gd name="connsiteX98" fmla="*/ 6082452 w 6475019"/>
              <a:gd name="connsiteY98" fmla="*/ 3991091 h 4821822"/>
              <a:gd name="connsiteX99" fmla="*/ 6082452 w 6475019"/>
              <a:gd name="connsiteY99" fmla="*/ 3991091 h 4821822"/>
              <a:gd name="connsiteX100" fmla="*/ 6121402 w 6475019"/>
              <a:gd name="connsiteY100" fmla="*/ 4030042 h 4821822"/>
              <a:gd name="connsiteX101" fmla="*/ 6121402 w 6475019"/>
              <a:gd name="connsiteY101" fmla="*/ 4030042 h 4821822"/>
              <a:gd name="connsiteX102" fmla="*/ 6082452 w 6475019"/>
              <a:gd name="connsiteY102" fmla="*/ 4068992 h 4821822"/>
              <a:gd name="connsiteX103" fmla="*/ 6082452 w 6475019"/>
              <a:gd name="connsiteY103" fmla="*/ 4068992 h 4821822"/>
              <a:gd name="connsiteX104" fmla="*/ 6043501 w 6475019"/>
              <a:gd name="connsiteY104" fmla="*/ 4030042 h 4821822"/>
              <a:gd name="connsiteX105" fmla="*/ 357633 w 6475019"/>
              <a:gd name="connsiteY105" fmla="*/ 3858460 h 4821822"/>
              <a:gd name="connsiteX106" fmla="*/ 396583 w 6475019"/>
              <a:gd name="connsiteY106" fmla="*/ 3819509 h 4821822"/>
              <a:gd name="connsiteX107" fmla="*/ 396583 w 6475019"/>
              <a:gd name="connsiteY107" fmla="*/ 3819509 h 4821822"/>
              <a:gd name="connsiteX108" fmla="*/ 435534 w 6475019"/>
              <a:gd name="connsiteY108" fmla="*/ 3858460 h 4821822"/>
              <a:gd name="connsiteX109" fmla="*/ 435534 w 6475019"/>
              <a:gd name="connsiteY109" fmla="*/ 3858460 h 4821822"/>
              <a:gd name="connsiteX110" fmla="*/ 396583 w 6475019"/>
              <a:gd name="connsiteY110" fmla="*/ 3897411 h 4821822"/>
              <a:gd name="connsiteX111" fmla="*/ 396583 w 6475019"/>
              <a:gd name="connsiteY111" fmla="*/ 3897411 h 4821822"/>
              <a:gd name="connsiteX112" fmla="*/ 357633 w 6475019"/>
              <a:gd name="connsiteY112" fmla="*/ 3858460 h 4821822"/>
              <a:gd name="connsiteX113" fmla="*/ 6043501 w 6475019"/>
              <a:gd name="connsiteY113" fmla="*/ 3816504 h 4821822"/>
              <a:gd name="connsiteX114" fmla="*/ 6082452 w 6475019"/>
              <a:gd name="connsiteY114" fmla="*/ 3777554 h 4821822"/>
              <a:gd name="connsiteX115" fmla="*/ 6082452 w 6475019"/>
              <a:gd name="connsiteY115" fmla="*/ 3777554 h 4821822"/>
              <a:gd name="connsiteX116" fmla="*/ 6121402 w 6475019"/>
              <a:gd name="connsiteY116" fmla="*/ 3816504 h 4821822"/>
              <a:gd name="connsiteX117" fmla="*/ 6121402 w 6475019"/>
              <a:gd name="connsiteY117" fmla="*/ 3816504 h 4821822"/>
              <a:gd name="connsiteX118" fmla="*/ 6082452 w 6475019"/>
              <a:gd name="connsiteY118" fmla="*/ 3855454 h 4821822"/>
              <a:gd name="connsiteX119" fmla="*/ 6082452 w 6475019"/>
              <a:gd name="connsiteY119" fmla="*/ 3855454 h 4821822"/>
              <a:gd name="connsiteX120" fmla="*/ 6043501 w 6475019"/>
              <a:gd name="connsiteY120" fmla="*/ 3816504 h 4821822"/>
              <a:gd name="connsiteX121" fmla="*/ 357633 w 6475019"/>
              <a:gd name="connsiteY121" fmla="*/ 3644922 h 4821822"/>
              <a:gd name="connsiteX122" fmla="*/ 396583 w 6475019"/>
              <a:gd name="connsiteY122" fmla="*/ 3605972 h 4821822"/>
              <a:gd name="connsiteX123" fmla="*/ 396583 w 6475019"/>
              <a:gd name="connsiteY123" fmla="*/ 3605972 h 4821822"/>
              <a:gd name="connsiteX124" fmla="*/ 435534 w 6475019"/>
              <a:gd name="connsiteY124" fmla="*/ 3644922 h 4821822"/>
              <a:gd name="connsiteX125" fmla="*/ 435534 w 6475019"/>
              <a:gd name="connsiteY125" fmla="*/ 3644922 h 4821822"/>
              <a:gd name="connsiteX126" fmla="*/ 396583 w 6475019"/>
              <a:gd name="connsiteY126" fmla="*/ 3683873 h 4821822"/>
              <a:gd name="connsiteX127" fmla="*/ 396583 w 6475019"/>
              <a:gd name="connsiteY127" fmla="*/ 3683873 h 4821822"/>
              <a:gd name="connsiteX128" fmla="*/ 357633 w 6475019"/>
              <a:gd name="connsiteY128" fmla="*/ 3644922 h 4821822"/>
              <a:gd name="connsiteX129" fmla="*/ 6043501 w 6475019"/>
              <a:gd name="connsiteY129" fmla="*/ 3602966 h 4821822"/>
              <a:gd name="connsiteX130" fmla="*/ 6082452 w 6475019"/>
              <a:gd name="connsiteY130" fmla="*/ 3564016 h 4821822"/>
              <a:gd name="connsiteX131" fmla="*/ 6082452 w 6475019"/>
              <a:gd name="connsiteY131" fmla="*/ 3564016 h 4821822"/>
              <a:gd name="connsiteX132" fmla="*/ 6121402 w 6475019"/>
              <a:gd name="connsiteY132" fmla="*/ 3602966 h 4821822"/>
              <a:gd name="connsiteX133" fmla="*/ 6121402 w 6475019"/>
              <a:gd name="connsiteY133" fmla="*/ 3602966 h 4821822"/>
              <a:gd name="connsiteX134" fmla="*/ 6082452 w 6475019"/>
              <a:gd name="connsiteY134" fmla="*/ 3641916 h 4821822"/>
              <a:gd name="connsiteX135" fmla="*/ 6082452 w 6475019"/>
              <a:gd name="connsiteY135" fmla="*/ 3641916 h 4821822"/>
              <a:gd name="connsiteX136" fmla="*/ 6043501 w 6475019"/>
              <a:gd name="connsiteY136" fmla="*/ 3602966 h 4821822"/>
              <a:gd name="connsiteX137" fmla="*/ 357633 w 6475019"/>
              <a:gd name="connsiteY137" fmla="*/ 3431384 h 4821822"/>
              <a:gd name="connsiteX138" fmla="*/ 396583 w 6475019"/>
              <a:gd name="connsiteY138" fmla="*/ 3392434 h 4821822"/>
              <a:gd name="connsiteX139" fmla="*/ 396583 w 6475019"/>
              <a:gd name="connsiteY139" fmla="*/ 3392434 h 4821822"/>
              <a:gd name="connsiteX140" fmla="*/ 435534 w 6475019"/>
              <a:gd name="connsiteY140" fmla="*/ 3431384 h 4821822"/>
              <a:gd name="connsiteX141" fmla="*/ 435534 w 6475019"/>
              <a:gd name="connsiteY141" fmla="*/ 3431384 h 4821822"/>
              <a:gd name="connsiteX142" fmla="*/ 396583 w 6475019"/>
              <a:gd name="connsiteY142" fmla="*/ 3470334 h 4821822"/>
              <a:gd name="connsiteX143" fmla="*/ 396583 w 6475019"/>
              <a:gd name="connsiteY143" fmla="*/ 3470334 h 4821822"/>
              <a:gd name="connsiteX144" fmla="*/ 357633 w 6475019"/>
              <a:gd name="connsiteY144" fmla="*/ 3431384 h 4821822"/>
              <a:gd name="connsiteX145" fmla="*/ 6043501 w 6475019"/>
              <a:gd name="connsiteY145" fmla="*/ 3389428 h 4821822"/>
              <a:gd name="connsiteX146" fmla="*/ 6082452 w 6475019"/>
              <a:gd name="connsiteY146" fmla="*/ 3350477 h 4821822"/>
              <a:gd name="connsiteX147" fmla="*/ 6082452 w 6475019"/>
              <a:gd name="connsiteY147" fmla="*/ 3350477 h 4821822"/>
              <a:gd name="connsiteX148" fmla="*/ 6121402 w 6475019"/>
              <a:gd name="connsiteY148" fmla="*/ 3389428 h 4821822"/>
              <a:gd name="connsiteX149" fmla="*/ 6121402 w 6475019"/>
              <a:gd name="connsiteY149" fmla="*/ 3389428 h 4821822"/>
              <a:gd name="connsiteX150" fmla="*/ 6082452 w 6475019"/>
              <a:gd name="connsiteY150" fmla="*/ 3428379 h 4821822"/>
              <a:gd name="connsiteX151" fmla="*/ 6082452 w 6475019"/>
              <a:gd name="connsiteY151" fmla="*/ 3428379 h 4821822"/>
              <a:gd name="connsiteX152" fmla="*/ 6043501 w 6475019"/>
              <a:gd name="connsiteY152" fmla="*/ 3389428 h 4821822"/>
              <a:gd name="connsiteX153" fmla="*/ 357633 w 6475019"/>
              <a:gd name="connsiteY153" fmla="*/ 3217846 h 4821822"/>
              <a:gd name="connsiteX154" fmla="*/ 396583 w 6475019"/>
              <a:gd name="connsiteY154" fmla="*/ 3178896 h 4821822"/>
              <a:gd name="connsiteX155" fmla="*/ 396583 w 6475019"/>
              <a:gd name="connsiteY155" fmla="*/ 3178896 h 4821822"/>
              <a:gd name="connsiteX156" fmla="*/ 435534 w 6475019"/>
              <a:gd name="connsiteY156" fmla="*/ 3217846 h 4821822"/>
              <a:gd name="connsiteX157" fmla="*/ 435534 w 6475019"/>
              <a:gd name="connsiteY157" fmla="*/ 3217846 h 4821822"/>
              <a:gd name="connsiteX158" fmla="*/ 396583 w 6475019"/>
              <a:gd name="connsiteY158" fmla="*/ 3256797 h 4821822"/>
              <a:gd name="connsiteX159" fmla="*/ 396583 w 6475019"/>
              <a:gd name="connsiteY159" fmla="*/ 3256797 h 4821822"/>
              <a:gd name="connsiteX160" fmla="*/ 357633 w 6475019"/>
              <a:gd name="connsiteY160" fmla="*/ 3217846 h 4821822"/>
              <a:gd name="connsiteX161" fmla="*/ 6043501 w 6475019"/>
              <a:gd name="connsiteY161" fmla="*/ 3175891 h 4821822"/>
              <a:gd name="connsiteX162" fmla="*/ 6082452 w 6475019"/>
              <a:gd name="connsiteY162" fmla="*/ 3136940 h 4821822"/>
              <a:gd name="connsiteX163" fmla="*/ 6082452 w 6475019"/>
              <a:gd name="connsiteY163" fmla="*/ 3136940 h 4821822"/>
              <a:gd name="connsiteX164" fmla="*/ 6121402 w 6475019"/>
              <a:gd name="connsiteY164" fmla="*/ 3175891 h 4821822"/>
              <a:gd name="connsiteX165" fmla="*/ 6121402 w 6475019"/>
              <a:gd name="connsiteY165" fmla="*/ 3175891 h 4821822"/>
              <a:gd name="connsiteX166" fmla="*/ 6082452 w 6475019"/>
              <a:gd name="connsiteY166" fmla="*/ 3214841 h 4821822"/>
              <a:gd name="connsiteX167" fmla="*/ 6082452 w 6475019"/>
              <a:gd name="connsiteY167" fmla="*/ 3214841 h 4821822"/>
              <a:gd name="connsiteX168" fmla="*/ 6043501 w 6475019"/>
              <a:gd name="connsiteY168" fmla="*/ 3175891 h 4821822"/>
              <a:gd name="connsiteX169" fmla="*/ 357633 w 6475019"/>
              <a:gd name="connsiteY169" fmla="*/ 3004183 h 4821822"/>
              <a:gd name="connsiteX170" fmla="*/ 396583 w 6475019"/>
              <a:gd name="connsiteY170" fmla="*/ 2965233 h 4821822"/>
              <a:gd name="connsiteX171" fmla="*/ 396583 w 6475019"/>
              <a:gd name="connsiteY171" fmla="*/ 2965233 h 4821822"/>
              <a:gd name="connsiteX172" fmla="*/ 435534 w 6475019"/>
              <a:gd name="connsiteY172" fmla="*/ 3004183 h 4821822"/>
              <a:gd name="connsiteX173" fmla="*/ 435534 w 6475019"/>
              <a:gd name="connsiteY173" fmla="*/ 3004183 h 4821822"/>
              <a:gd name="connsiteX174" fmla="*/ 396583 w 6475019"/>
              <a:gd name="connsiteY174" fmla="*/ 3043134 h 4821822"/>
              <a:gd name="connsiteX175" fmla="*/ 396583 w 6475019"/>
              <a:gd name="connsiteY175" fmla="*/ 3043134 h 4821822"/>
              <a:gd name="connsiteX176" fmla="*/ 357633 w 6475019"/>
              <a:gd name="connsiteY176" fmla="*/ 3004183 h 4821822"/>
              <a:gd name="connsiteX177" fmla="*/ 6043501 w 6475019"/>
              <a:gd name="connsiteY177" fmla="*/ 2962353 h 4821822"/>
              <a:gd name="connsiteX178" fmla="*/ 6082452 w 6475019"/>
              <a:gd name="connsiteY178" fmla="*/ 2923402 h 4821822"/>
              <a:gd name="connsiteX179" fmla="*/ 6082452 w 6475019"/>
              <a:gd name="connsiteY179" fmla="*/ 2923402 h 4821822"/>
              <a:gd name="connsiteX180" fmla="*/ 6121402 w 6475019"/>
              <a:gd name="connsiteY180" fmla="*/ 2962353 h 4821822"/>
              <a:gd name="connsiteX181" fmla="*/ 6121402 w 6475019"/>
              <a:gd name="connsiteY181" fmla="*/ 2962353 h 4821822"/>
              <a:gd name="connsiteX182" fmla="*/ 6082452 w 6475019"/>
              <a:gd name="connsiteY182" fmla="*/ 3001303 h 4821822"/>
              <a:gd name="connsiteX183" fmla="*/ 6082452 w 6475019"/>
              <a:gd name="connsiteY183" fmla="*/ 3001303 h 4821822"/>
              <a:gd name="connsiteX184" fmla="*/ 6043501 w 6475019"/>
              <a:gd name="connsiteY184" fmla="*/ 2962353 h 4821822"/>
              <a:gd name="connsiteX185" fmla="*/ 357633 w 6475019"/>
              <a:gd name="connsiteY185" fmla="*/ 2790645 h 4821822"/>
              <a:gd name="connsiteX186" fmla="*/ 396583 w 6475019"/>
              <a:gd name="connsiteY186" fmla="*/ 2751695 h 4821822"/>
              <a:gd name="connsiteX187" fmla="*/ 396583 w 6475019"/>
              <a:gd name="connsiteY187" fmla="*/ 2751695 h 4821822"/>
              <a:gd name="connsiteX188" fmla="*/ 435534 w 6475019"/>
              <a:gd name="connsiteY188" fmla="*/ 2790645 h 4821822"/>
              <a:gd name="connsiteX189" fmla="*/ 435534 w 6475019"/>
              <a:gd name="connsiteY189" fmla="*/ 2790645 h 4821822"/>
              <a:gd name="connsiteX190" fmla="*/ 396583 w 6475019"/>
              <a:gd name="connsiteY190" fmla="*/ 2829596 h 4821822"/>
              <a:gd name="connsiteX191" fmla="*/ 396583 w 6475019"/>
              <a:gd name="connsiteY191" fmla="*/ 2829596 h 4821822"/>
              <a:gd name="connsiteX192" fmla="*/ 357633 w 6475019"/>
              <a:gd name="connsiteY192" fmla="*/ 2790645 h 4821822"/>
              <a:gd name="connsiteX193" fmla="*/ 6043501 w 6475019"/>
              <a:gd name="connsiteY193" fmla="*/ 2748690 h 4821822"/>
              <a:gd name="connsiteX194" fmla="*/ 6082452 w 6475019"/>
              <a:gd name="connsiteY194" fmla="*/ 2709739 h 4821822"/>
              <a:gd name="connsiteX195" fmla="*/ 6082452 w 6475019"/>
              <a:gd name="connsiteY195" fmla="*/ 2709739 h 4821822"/>
              <a:gd name="connsiteX196" fmla="*/ 6121402 w 6475019"/>
              <a:gd name="connsiteY196" fmla="*/ 2748690 h 4821822"/>
              <a:gd name="connsiteX197" fmla="*/ 6121402 w 6475019"/>
              <a:gd name="connsiteY197" fmla="*/ 2748690 h 4821822"/>
              <a:gd name="connsiteX198" fmla="*/ 6082452 w 6475019"/>
              <a:gd name="connsiteY198" fmla="*/ 2787640 h 4821822"/>
              <a:gd name="connsiteX199" fmla="*/ 6082452 w 6475019"/>
              <a:gd name="connsiteY199" fmla="*/ 2787640 h 4821822"/>
              <a:gd name="connsiteX200" fmla="*/ 6043501 w 6475019"/>
              <a:gd name="connsiteY200" fmla="*/ 2748690 h 4821822"/>
              <a:gd name="connsiteX201" fmla="*/ 357633 w 6475019"/>
              <a:gd name="connsiteY201" fmla="*/ 2577108 h 4821822"/>
              <a:gd name="connsiteX202" fmla="*/ 396583 w 6475019"/>
              <a:gd name="connsiteY202" fmla="*/ 2538157 h 4821822"/>
              <a:gd name="connsiteX203" fmla="*/ 396583 w 6475019"/>
              <a:gd name="connsiteY203" fmla="*/ 2538157 h 4821822"/>
              <a:gd name="connsiteX204" fmla="*/ 435534 w 6475019"/>
              <a:gd name="connsiteY204" fmla="*/ 2577108 h 4821822"/>
              <a:gd name="connsiteX205" fmla="*/ 435534 w 6475019"/>
              <a:gd name="connsiteY205" fmla="*/ 2577108 h 4821822"/>
              <a:gd name="connsiteX206" fmla="*/ 396583 w 6475019"/>
              <a:gd name="connsiteY206" fmla="*/ 2616058 h 4821822"/>
              <a:gd name="connsiteX207" fmla="*/ 396583 w 6475019"/>
              <a:gd name="connsiteY207" fmla="*/ 2616058 h 4821822"/>
              <a:gd name="connsiteX208" fmla="*/ 357633 w 6475019"/>
              <a:gd name="connsiteY208" fmla="*/ 2577108 h 4821822"/>
              <a:gd name="connsiteX209" fmla="*/ 6043501 w 6475019"/>
              <a:gd name="connsiteY209" fmla="*/ 2535151 h 4821822"/>
              <a:gd name="connsiteX210" fmla="*/ 6082452 w 6475019"/>
              <a:gd name="connsiteY210" fmla="*/ 2496201 h 4821822"/>
              <a:gd name="connsiteX211" fmla="*/ 6082452 w 6475019"/>
              <a:gd name="connsiteY211" fmla="*/ 2496201 h 4821822"/>
              <a:gd name="connsiteX212" fmla="*/ 6121402 w 6475019"/>
              <a:gd name="connsiteY212" fmla="*/ 2535151 h 4821822"/>
              <a:gd name="connsiteX213" fmla="*/ 6121402 w 6475019"/>
              <a:gd name="connsiteY213" fmla="*/ 2535151 h 4821822"/>
              <a:gd name="connsiteX214" fmla="*/ 6082452 w 6475019"/>
              <a:gd name="connsiteY214" fmla="*/ 2574102 h 4821822"/>
              <a:gd name="connsiteX215" fmla="*/ 6082452 w 6475019"/>
              <a:gd name="connsiteY215" fmla="*/ 2574102 h 4821822"/>
              <a:gd name="connsiteX216" fmla="*/ 6043501 w 6475019"/>
              <a:gd name="connsiteY216" fmla="*/ 2535151 h 4821822"/>
              <a:gd name="connsiteX217" fmla="*/ 357633 w 6475019"/>
              <a:gd name="connsiteY217" fmla="*/ 2363570 h 4821822"/>
              <a:gd name="connsiteX218" fmla="*/ 396583 w 6475019"/>
              <a:gd name="connsiteY218" fmla="*/ 2324619 h 4821822"/>
              <a:gd name="connsiteX219" fmla="*/ 396583 w 6475019"/>
              <a:gd name="connsiteY219" fmla="*/ 2324619 h 4821822"/>
              <a:gd name="connsiteX220" fmla="*/ 435534 w 6475019"/>
              <a:gd name="connsiteY220" fmla="*/ 2363570 h 4821822"/>
              <a:gd name="connsiteX221" fmla="*/ 435534 w 6475019"/>
              <a:gd name="connsiteY221" fmla="*/ 2363570 h 4821822"/>
              <a:gd name="connsiteX222" fmla="*/ 396583 w 6475019"/>
              <a:gd name="connsiteY222" fmla="*/ 2402520 h 4821822"/>
              <a:gd name="connsiteX223" fmla="*/ 396583 w 6475019"/>
              <a:gd name="connsiteY223" fmla="*/ 2402520 h 4821822"/>
              <a:gd name="connsiteX224" fmla="*/ 357633 w 6475019"/>
              <a:gd name="connsiteY224" fmla="*/ 2363570 h 4821822"/>
              <a:gd name="connsiteX225" fmla="*/ 6043501 w 6475019"/>
              <a:gd name="connsiteY225" fmla="*/ 2321614 h 4821822"/>
              <a:gd name="connsiteX226" fmla="*/ 6082452 w 6475019"/>
              <a:gd name="connsiteY226" fmla="*/ 2282663 h 4821822"/>
              <a:gd name="connsiteX227" fmla="*/ 6082452 w 6475019"/>
              <a:gd name="connsiteY227" fmla="*/ 2282663 h 4821822"/>
              <a:gd name="connsiteX228" fmla="*/ 6121402 w 6475019"/>
              <a:gd name="connsiteY228" fmla="*/ 2321614 h 4821822"/>
              <a:gd name="connsiteX229" fmla="*/ 6121402 w 6475019"/>
              <a:gd name="connsiteY229" fmla="*/ 2321614 h 4821822"/>
              <a:gd name="connsiteX230" fmla="*/ 6082452 w 6475019"/>
              <a:gd name="connsiteY230" fmla="*/ 2360564 h 4821822"/>
              <a:gd name="connsiteX231" fmla="*/ 6082452 w 6475019"/>
              <a:gd name="connsiteY231" fmla="*/ 2360564 h 4821822"/>
              <a:gd name="connsiteX232" fmla="*/ 6043501 w 6475019"/>
              <a:gd name="connsiteY232" fmla="*/ 2321614 h 4821822"/>
              <a:gd name="connsiteX233" fmla="*/ 357633 w 6475019"/>
              <a:gd name="connsiteY233" fmla="*/ 2150032 h 4821822"/>
              <a:gd name="connsiteX234" fmla="*/ 396583 w 6475019"/>
              <a:gd name="connsiteY234" fmla="*/ 2111082 h 4821822"/>
              <a:gd name="connsiteX235" fmla="*/ 396583 w 6475019"/>
              <a:gd name="connsiteY235" fmla="*/ 2111082 h 4821822"/>
              <a:gd name="connsiteX236" fmla="*/ 435534 w 6475019"/>
              <a:gd name="connsiteY236" fmla="*/ 2150032 h 4821822"/>
              <a:gd name="connsiteX237" fmla="*/ 435534 w 6475019"/>
              <a:gd name="connsiteY237" fmla="*/ 2150032 h 4821822"/>
              <a:gd name="connsiteX238" fmla="*/ 396583 w 6475019"/>
              <a:gd name="connsiteY238" fmla="*/ 2188982 h 4821822"/>
              <a:gd name="connsiteX239" fmla="*/ 396583 w 6475019"/>
              <a:gd name="connsiteY239" fmla="*/ 2188982 h 4821822"/>
              <a:gd name="connsiteX240" fmla="*/ 357633 w 6475019"/>
              <a:gd name="connsiteY240" fmla="*/ 2150032 h 4821822"/>
              <a:gd name="connsiteX241" fmla="*/ 6043501 w 6475019"/>
              <a:gd name="connsiteY241" fmla="*/ 2108076 h 4821822"/>
              <a:gd name="connsiteX242" fmla="*/ 6082452 w 6475019"/>
              <a:gd name="connsiteY242" fmla="*/ 2069125 h 4821822"/>
              <a:gd name="connsiteX243" fmla="*/ 6082452 w 6475019"/>
              <a:gd name="connsiteY243" fmla="*/ 2069125 h 4821822"/>
              <a:gd name="connsiteX244" fmla="*/ 6121402 w 6475019"/>
              <a:gd name="connsiteY244" fmla="*/ 2108076 h 4821822"/>
              <a:gd name="connsiteX245" fmla="*/ 6121402 w 6475019"/>
              <a:gd name="connsiteY245" fmla="*/ 2108076 h 4821822"/>
              <a:gd name="connsiteX246" fmla="*/ 6082452 w 6475019"/>
              <a:gd name="connsiteY246" fmla="*/ 2147026 h 4821822"/>
              <a:gd name="connsiteX247" fmla="*/ 6082452 w 6475019"/>
              <a:gd name="connsiteY247" fmla="*/ 2147026 h 4821822"/>
              <a:gd name="connsiteX248" fmla="*/ 6043501 w 6475019"/>
              <a:gd name="connsiteY248" fmla="*/ 2108076 h 4821822"/>
              <a:gd name="connsiteX249" fmla="*/ 357633 w 6475019"/>
              <a:gd name="connsiteY249" fmla="*/ 1936494 h 4821822"/>
              <a:gd name="connsiteX250" fmla="*/ 396583 w 6475019"/>
              <a:gd name="connsiteY250" fmla="*/ 1897544 h 4821822"/>
              <a:gd name="connsiteX251" fmla="*/ 396583 w 6475019"/>
              <a:gd name="connsiteY251" fmla="*/ 1897544 h 4821822"/>
              <a:gd name="connsiteX252" fmla="*/ 435534 w 6475019"/>
              <a:gd name="connsiteY252" fmla="*/ 1936494 h 4821822"/>
              <a:gd name="connsiteX253" fmla="*/ 435534 w 6475019"/>
              <a:gd name="connsiteY253" fmla="*/ 1936494 h 4821822"/>
              <a:gd name="connsiteX254" fmla="*/ 396583 w 6475019"/>
              <a:gd name="connsiteY254" fmla="*/ 1975444 h 4821822"/>
              <a:gd name="connsiteX255" fmla="*/ 396583 w 6475019"/>
              <a:gd name="connsiteY255" fmla="*/ 1975444 h 4821822"/>
              <a:gd name="connsiteX256" fmla="*/ 357633 w 6475019"/>
              <a:gd name="connsiteY256" fmla="*/ 1936494 h 4821822"/>
              <a:gd name="connsiteX257" fmla="*/ 6043501 w 6475019"/>
              <a:gd name="connsiteY257" fmla="*/ 1894538 h 4821822"/>
              <a:gd name="connsiteX258" fmla="*/ 6082452 w 6475019"/>
              <a:gd name="connsiteY258" fmla="*/ 1855587 h 4821822"/>
              <a:gd name="connsiteX259" fmla="*/ 6082452 w 6475019"/>
              <a:gd name="connsiteY259" fmla="*/ 1855587 h 4821822"/>
              <a:gd name="connsiteX260" fmla="*/ 6121402 w 6475019"/>
              <a:gd name="connsiteY260" fmla="*/ 1894538 h 4821822"/>
              <a:gd name="connsiteX261" fmla="*/ 6121402 w 6475019"/>
              <a:gd name="connsiteY261" fmla="*/ 1894538 h 4821822"/>
              <a:gd name="connsiteX262" fmla="*/ 6082452 w 6475019"/>
              <a:gd name="connsiteY262" fmla="*/ 1933488 h 4821822"/>
              <a:gd name="connsiteX263" fmla="*/ 6082452 w 6475019"/>
              <a:gd name="connsiteY263" fmla="*/ 1933488 h 4821822"/>
              <a:gd name="connsiteX264" fmla="*/ 6043501 w 6475019"/>
              <a:gd name="connsiteY264" fmla="*/ 1894538 h 4821822"/>
              <a:gd name="connsiteX265" fmla="*/ 357633 w 6475019"/>
              <a:gd name="connsiteY265" fmla="*/ 1722956 h 4821822"/>
              <a:gd name="connsiteX266" fmla="*/ 396583 w 6475019"/>
              <a:gd name="connsiteY266" fmla="*/ 1684006 h 4821822"/>
              <a:gd name="connsiteX267" fmla="*/ 396583 w 6475019"/>
              <a:gd name="connsiteY267" fmla="*/ 1684006 h 4821822"/>
              <a:gd name="connsiteX268" fmla="*/ 435534 w 6475019"/>
              <a:gd name="connsiteY268" fmla="*/ 1722956 h 4821822"/>
              <a:gd name="connsiteX269" fmla="*/ 435534 w 6475019"/>
              <a:gd name="connsiteY269" fmla="*/ 1722956 h 4821822"/>
              <a:gd name="connsiteX270" fmla="*/ 396583 w 6475019"/>
              <a:gd name="connsiteY270" fmla="*/ 1761906 h 4821822"/>
              <a:gd name="connsiteX271" fmla="*/ 396583 w 6475019"/>
              <a:gd name="connsiteY271" fmla="*/ 1761906 h 4821822"/>
              <a:gd name="connsiteX272" fmla="*/ 357633 w 6475019"/>
              <a:gd name="connsiteY272" fmla="*/ 1722956 h 4821822"/>
              <a:gd name="connsiteX273" fmla="*/ 6043501 w 6475019"/>
              <a:gd name="connsiteY273" fmla="*/ 1681000 h 4821822"/>
              <a:gd name="connsiteX274" fmla="*/ 6082452 w 6475019"/>
              <a:gd name="connsiteY274" fmla="*/ 1642050 h 4821822"/>
              <a:gd name="connsiteX275" fmla="*/ 6082452 w 6475019"/>
              <a:gd name="connsiteY275" fmla="*/ 1642050 h 4821822"/>
              <a:gd name="connsiteX276" fmla="*/ 6121402 w 6475019"/>
              <a:gd name="connsiteY276" fmla="*/ 1681000 h 4821822"/>
              <a:gd name="connsiteX277" fmla="*/ 6121402 w 6475019"/>
              <a:gd name="connsiteY277" fmla="*/ 1681000 h 4821822"/>
              <a:gd name="connsiteX278" fmla="*/ 6082452 w 6475019"/>
              <a:gd name="connsiteY278" fmla="*/ 1719950 h 4821822"/>
              <a:gd name="connsiteX279" fmla="*/ 6082452 w 6475019"/>
              <a:gd name="connsiteY279" fmla="*/ 1719950 h 4821822"/>
              <a:gd name="connsiteX280" fmla="*/ 6043501 w 6475019"/>
              <a:gd name="connsiteY280" fmla="*/ 1681000 h 4821822"/>
              <a:gd name="connsiteX281" fmla="*/ 357633 w 6475019"/>
              <a:gd name="connsiteY281" fmla="*/ 1509418 h 4821822"/>
              <a:gd name="connsiteX282" fmla="*/ 396583 w 6475019"/>
              <a:gd name="connsiteY282" fmla="*/ 1470468 h 4821822"/>
              <a:gd name="connsiteX283" fmla="*/ 396583 w 6475019"/>
              <a:gd name="connsiteY283" fmla="*/ 1470468 h 4821822"/>
              <a:gd name="connsiteX284" fmla="*/ 435534 w 6475019"/>
              <a:gd name="connsiteY284" fmla="*/ 1509418 h 4821822"/>
              <a:gd name="connsiteX285" fmla="*/ 435534 w 6475019"/>
              <a:gd name="connsiteY285" fmla="*/ 1509418 h 4821822"/>
              <a:gd name="connsiteX286" fmla="*/ 396583 w 6475019"/>
              <a:gd name="connsiteY286" fmla="*/ 1548368 h 4821822"/>
              <a:gd name="connsiteX287" fmla="*/ 396583 w 6475019"/>
              <a:gd name="connsiteY287" fmla="*/ 1548368 h 4821822"/>
              <a:gd name="connsiteX288" fmla="*/ 357633 w 6475019"/>
              <a:gd name="connsiteY288" fmla="*/ 1509418 h 4821822"/>
              <a:gd name="connsiteX289" fmla="*/ 6043501 w 6475019"/>
              <a:gd name="connsiteY289" fmla="*/ 1467462 h 4821822"/>
              <a:gd name="connsiteX290" fmla="*/ 6082452 w 6475019"/>
              <a:gd name="connsiteY290" fmla="*/ 1428512 h 4821822"/>
              <a:gd name="connsiteX291" fmla="*/ 6082452 w 6475019"/>
              <a:gd name="connsiteY291" fmla="*/ 1428512 h 4821822"/>
              <a:gd name="connsiteX292" fmla="*/ 6121402 w 6475019"/>
              <a:gd name="connsiteY292" fmla="*/ 1467462 h 4821822"/>
              <a:gd name="connsiteX293" fmla="*/ 6121402 w 6475019"/>
              <a:gd name="connsiteY293" fmla="*/ 1467462 h 4821822"/>
              <a:gd name="connsiteX294" fmla="*/ 6082452 w 6475019"/>
              <a:gd name="connsiteY294" fmla="*/ 1506413 h 4821822"/>
              <a:gd name="connsiteX295" fmla="*/ 6082452 w 6475019"/>
              <a:gd name="connsiteY295" fmla="*/ 1506413 h 4821822"/>
              <a:gd name="connsiteX296" fmla="*/ 6043501 w 6475019"/>
              <a:gd name="connsiteY296" fmla="*/ 1467462 h 4821822"/>
              <a:gd name="connsiteX297" fmla="*/ 357633 w 6475019"/>
              <a:gd name="connsiteY297" fmla="*/ 1295881 h 4821822"/>
              <a:gd name="connsiteX298" fmla="*/ 396583 w 6475019"/>
              <a:gd name="connsiteY298" fmla="*/ 1256930 h 4821822"/>
              <a:gd name="connsiteX299" fmla="*/ 396583 w 6475019"/>
              <a:gd name="connsiteY299" fmla="*/ 1256930 h 4821822"/>
              <a:gd name="connsiteX300" fmla="*/ 435534 w 6475019"/>
              <a:gd name="connsiteY300" fmla="*/ 1295881 h 4821822"/>
              <a:gd name="connsiteX301" fmla="*/ 435534 w 6475019"/>
              <a:gd name="connsiteY301" fmla="*/ 1295881 h 4821822"/>
              <a:gd name="connsiteX302" fmla="*/ 396583 w 6475019"/>
              <a:gd name="connsiteY302" fmla="*/ 1334831 h 4821822"/>
              <a:gd name="connsiteX303" fmla="*/ 396583 w 6475019"/>
              <a:gd name="connsiteY303" fmla="*/ 1334831 h 4821822"/>
              <a:gd name="connsiteX304" fmla="*/ 357633 w 6475019"/>
              <a:gd name="connsiteY304" fmla="*/ 1295881 h 4821822"/>
              <a:gd name="connsiteX305" fmla="*/ 6043501 w 6475019"/>
              <a:gd name="connsiteY305" fmla="*/ 1253924 h 4821822"/>
              <a:gd name="connsiteX306" fmla="*/ 6082452 w 6475019"/>
              <a:gd name="connsiteY306" fmla="*/ 1214974 h 4821822"/>
              <a:gd name="connsiteX307" fmla="*/ 6082452 w 6475019"/>
              <a:gd name="connsiteY307" fmla="*/ 1214974 h 4821822"/>
              <a:gd name="connsiteX308" fmla="*/ 6121402 w 6475019"/>
              <a:gd name="connsiteY308" fmla="*/ 1253924 h 4821822"/>
              <a:gd name="connsiteX309" fmla="*/ 6121402 w 6475019"/>
              <a:gd name="connsiteY309" fmla="*/ 1253924 h 4821822"/>
              <a:gd name="connsiteX310" fmla="*/ 6082452 w 6475019"/>
              <a:gd name="connsiteY310" fmla="*/ 1292874 h 4821822"/>
              <a:gd name="connsiteX311" fmla="*/ 6082452 w 6475019"/>
              <a:gd name="connsiteY311" fmla="*/ 1292874 h 4821822"/>
              <a:gd name="connsiteX312" fmla="*/ 6043501 w 6475019"/>
              <a:gd name="connsiteY312" fmla="*/ 1253924 h 4821822"/>
              <a:gd name="connsiteX313" fmla="*/ 357633 w 6475019"/>
              <a:gd name="connsiteY313" fmla="*/ 1082342 h 4821822"/>
              <a:gd name="connsiteX314" fmla="*/ 396583 w 6475019"/>
              <a:gd name="connsiteY314" fmla="*/ 1043392 h 4821822"/>
              <a:gd name="connsiteX315" fmla="*/ 396583 w 6475019"/>
              <a:gd name="connsiteY315" fmla="*/ 1043392 h 4821822"/>
              <a:gd name="connsiteX316" fmla="*/ 435534 w 6475019"/>
              <a:gd name="connsiteY316" fmla="*/ 1082342 h 4821822"/>
              <a:gd name="connsiteX317" fmla="*/ 435534 w 6475019"/>
              <a:gd name="connsiteY317" fmla="*/ 1082342 h 4821822"/>
              <a:gd name="connsiteX318" fmla="*/ 396583 w 6475019"/>
              <a:gd name="connsiteY318" fmla="*/ 1121293 h 4821822"/>
              <a:gd name="connsiteX319" fmla="*/ 396583 w 6475019"/>
              <a:gd name="connsiteY319" fmla="*/ 1121293 h 4821822"/>
              <a:gd name="connsiteX320" fmla="*/ 357633 w 6475019"/>
              <a:gd name="connsiteY320" fmla="*/ 1082342 h 4821822"/>
              <a:gd name="connsiteX321" fmla="*/ 6043501 w 6475019"/>
              <a:gd name="connsiteY321" fmla="*/ 1040386 h 4821822"/>
              <a:gd name="connsiteX322" fmla="*/ 6082452 w 6475019"/>
              <a:gd name="connsiteY322" fmla="*/ 1001436 h 4821822"/>
              <a:gd name="connsiteX323" fmla="*/ 6082452 w 6475019"/>
              <a:gd name="connsiteY323" fmla="*/ 1001436 h 4821822"/>
              <a:gd name="connsiteX324" fmla="*/ 6121402 w 6475019"/>
              <a:gd name="connsiteY324" fmla="*/ 1040386 h 4821822"/>
              <a:gd name="connsiteX325" fmla="*/ 6121402 w 6475019"/>
              <a:gd name="connsiteY325" fmla="*/ 1040386 h 4821822"/>
              <a:gd name="connsiteX326" fmla="*/ 6082452 w 6475019"/>
              <a:gd name="connsiteY326" fmla="*/ 1079337 h 4821822"/>
              <a:gd name="connsiteX327" fmla="*/ 6082452 w 6475019"/>
              <a:gd name="connsiteY327" fmla="*/ 1079337 h 4821822"/>
              <a:gd name="connsiteX328" fmla="*/ 6043501 w 6475019"/>
              <a:gd name="connsiteY328" fmla="*/ 1040386 h 4821822"/>
              <a:gd name="connsiteX329" fmla="*/ 357633 w 6475019"/>
              <a:gd name="connsiteY329" fmla="*/ 868805 h 4821822"/>
              <a:gd name="connsiteX330" fmla="*/ 396583 w 6475019"/>
              <a:gd name="connsiteY330" fmla="*/ 829854 h 4821822"/>
              <a:gd name="connsiteX331" fmla="*/ 396583 w 6475019"/>
              <a:gd name="connsiteY331" fmla="*/ 829854 h 4821822"/>
              <a:gd name="connsiteX332" fmla="*/ 435534 w 6475019"/>
              <a:gd name="connsiteY332" fmla="*/ 868805 h 4821822"/>
              <a:gd name="connsiteX333" fmla="*/ 435534 w 6475019"/>
              <a:gd name="connsiteY333" fmla="*/ 868805 h 4821822"/>
              <a:gd name="connsiteX334" fmla="*/ 396583 w 6475019"/>
              <a:gd name="connsiteY334" fmla="*/ 907755 h 4821822"/>
              <a:gd name="connsiteX335" fmla="*/ 396583 w 6475019"/>
              <a:gd name="connsiteY335" fmla="*/ 907755 h 4821822"/>
              <a:gd name="connsiteX336" fmla="*/ 357633 w 6475019"/>
              <a:gd name="connsiteY336" fmla="*/ 868805 h 4821822"/>
              <a:gd name="connsiteX337" fmla="*/ 6043501 w 6475019"/>
              <a:gd name="connsiteY337" fmla="*/ 826849 h 4821822"/>
              <a:gd name="connsiteX338" fmla="*/ 6082452 w 6475019"/>
              <a:gd name="connsiteY338" fmla="*/ 787898 h 4821822"/>
              <a:gd name="connsiteX339" fmla="*/ 6082452 w 6475019"/>
              <a:gd name="connsiteY339" fmla="*/ 787898 h 4821822"/>
              <a:gd name="connsiteX340" fmla="*/ 6121402 w 6475019"/>
              <a:gd name="connsiteY340" fmla="*/ 826849 h 4821822"/>
              <a:gd name="connsiteX341" fmla="*/ 6121402 w 6475019"/>
              <a:gd name="connsiteY341" fmla="*/ 826849 h 4821822"/>
              <a:gd name="connsiteX342" fmla="*/ 6082452 w 6475019"/>
              <a:gd name="connsiteY342" fmla="*/ 865799 h 4821822"/>
              <a:gd name="connsiteX343" fmla="*/ 6082452 w 6475019"/>
              <a:gd name="connsiteY343" fmla="*/ 865799 h 4821822"/>
              <a:gd name="connsiteX344" fmla="*/ 6043501 w 6475019"/>
              <a:gd name="connsiteY344" fmla="*/ 826849 h 4821822"/>
              <a:gd name="connsiteX345" fmla="*/ 406227 w 6475019"/>
              <a:gd name="connsiteY345" fmla="*/ 694593 h 4821822"/>
              <a:gd name="connsiteX346" fmla="*/ 376545 w 6475019"/>
              <a:gd name="connsiteY346" fmla="*/ 648128 h 4821822"/>
              <a:gd name="connsiteX347" fmla="*/ 376545 w 6475019"/>
              <a:gd name="connsiteY347" fmla="*/ 648128 h 4821822"/>
              <a:gd name="connsiteX348" fmla="*/ 422884 w 6475019"/>
              <a:gd name="connsiteY348" fmla="*/ 618445 h 4821822"/>
              <a:gd name="connsiteX349" fmla="*/ 422884 w 6475019"/>
              <a:gd name="connsiteY349" fmla="*/ 618445 h 4821822"/>
              <a:gd name="connsiteX350" fmla="*/ 452567 w 6475019"/>
              <a:gd name="connsiteY350" fmla="*/ 664785 h 4821822"/>
              <a:gd name="connsiteX351" fmla="*/ 452567 w 6475019"/>
              <a:gd name="connsiteY351" fmla="*/ 664785 h 4821822"/>
              <a:gd name="connsiteX352" fmla="*/ 414618 w 6475019"/>
              <a:gd name="connsiteY352" fmla="*/ 695344 h 4821822"/>
              <a:gd name="connsiteX353" fmla="*/ 414618 w 6475019"/>
              <a:gd name="connsiteY353" fmla="*/ 695344 h 4821822"/>
              <a:gd name="connsiteX354" fmla="*/ 406227 w 6475019"/>
              <a:gd name="connsiteY354" fmla="*/ 694593 h 4821822"/>
              <a:gd name="connsiteX355" fmla="*/ 6016699 w 6475019"/>
              <a:gd name="connsiteY355" fmla="*/ 626211 h 4821822"/>
              <a:gd name="connsiteX356" fmla="*/ 6043752 w 6475019"/>
              <a:gd name="connsiteY356" fmla="*/ 578368 h 4821822"/>
              <a:gd name="connsiteX357" fmla="*/ 6043752 w 6475019"/>
              <a:gd name="connsiteY357" fmla="*/ 578368 h 4821822"/>
              <a:gd name="connsiteX358" fmla="*/ 6091719 w 6475019"/>
              <a:gd name="connsiteY358" fmla="*/ 605421 h 4821822"/>
              <a:gd name="connsiteX359" fmla="*/ 6091719 w 6475019"/>
              <a:gd name="connsiteY359" fmla="*/ 605421 h 4821822"/>
              <a:gd name="connsiteX360" fmla="*/ 6091594 w 6475019"/>
              <a:gd name="connsiteY360" fmla="*/ 605421 h 4821822"/>
              <a:gd name="connsiteX361" fmla="*/ 6091594 w 6475019"/>
              <a:gd name="connsiteY361" fmla="*/ 605421 h 4821822"/>
              <a:gd name="connsiteX362" fmla="*/ 6064543 w 6475019"/>
              <a:gd name="connsiteY362" fmla="*/ 653263 h 4821822"/>
              <a:gd name="connsiteX363" fmla="*/ 6064543 w 6475019"/>
              <a:gd name="connsiteY363" fmla="*/ 653263 h 4821822"/>
              <a:gd name="connsiteX364" fmla="*/ 6054021 w 6475019"/>
              <a:gd name="connsiteY364" fmla="*/ 654641 h 4821822"/>
              <a:gd name="connsiteX365" fmla="*/ 6054021 w 6475019"/>
              <a:gd name="connsiteY365" fmla="*/ 654641 h 4821822"/>
              <a:gd name="connsiteX366" fmla="*/ 6016699 w 6475019"/>
              <a:gd name="connsiteY366" fmla="*/ 626211 h 4821822"/>
              <a:gd name="connsiteX367" fmla="*/ 470225 w 6475019"/>
              <a:gd name="connsiteY367" fmla="*/ 491325 h 4821822"/>
              <a:gd name="connsiteX368" fmla="*/ 454320 w 6475019"/>
              <a:gd name="connsiteY368" fmla="*/ 438598 h 4821822"/>
              <a:gd name="connsiteX369" fmla="*/ 454320 w 6475019"/>
              <a:gd name="connsiteY369" fmla="*/ 438598 h 4821822"/>
              <a:gd name="connsiteX370" fmla="*/ 507047 w 6475019"/>
              <a:gd name="connsiteY370" fmla="*/ 422692 h 4821822"/>
              <a:gd name="connsiteX371" fmla="*/ 507047 w 6475019"/>
              <a:gd name="connsiteY371" fmla="*/ 422692 h 4821822"/>
              <a:gd name="connsiteX372" fmla="*/ 522953 w 6475019"/>
              <a:gd name="connsiteY372" fmla="*/ 475419 h 4821822"/>
              <a:gd name="connsiteX373" fmla="*/ 522953 w 6475019"/>
              <a:gd name="connsiteY373" fmla="*/ 475419 h 4821822"/>
              <a:gd name="connsiteX374" fmla="*/ 488636 w 6475019"/>
              <a:gd name="connsiteY374" fmla="*/ 495834 h 4821822"/>
              <a:gd name="connsiteX375" fmla="*/ 488636 w 6475019"/>
              <a:gd name="connsiteY375" fmla="*/ 495834 h 4821822"/>
              <a:gd name="connsiteX376" fmla="*/ 470225 w 6475019"/>
              <a:gd name="connsiteY376" fmla="*/ 491325 h 4821822"/>
              <a:gd name="connsiteX377" fmla="*/ 5936295 w 6475019"/>
              <a:gd name="connsiteY377" fmla="*/ 440852 h 4821822"/>
              <a:gd name="connsiteX378" fmla="*/ 5936295 w 6475019"/>
              <a:gd name="connsiteY378" fmla="*/ 440852 h 4821822"/>
              <a:gd name="connsiteX379" fmla="*/ 5949194 w 6475019"/>
              <a:gd name="connsiteY379" fmla="*/ 387499 h 4821822"/>
              <a:gd name="connsiteX380" fmla="*/ 5949194 w 6475019"/>
              <a:gd name="connsiteY380" fmla="*/ 387499 h 4821822"/>
              <a:gd name="connsiteX381" fmla="*/ 6002672 w 6475019"/>
              <a:gd name="connsiteY381" fmla="*/ 400399 h 4821822"/>
              <a:gd name="connsiteX382" fmla="*/ 6002672 w 6475019"/>
              <a:gd name="connsiteY382" fmla="*/ 400399 h 4821822"/>
              <a:gd name="connsiteX383" fmla="*/ 6002798 w 6475019"/>
              <a:gd name="connsiteY383" fmla="*/ 400399 h 4821822"/>
              <a:gd name="connsiteX384" fmla="*/ 6002798 w 6475019"/>
              <a:gd name="connsiteY384" fmla="*/ 400399 h 4821822"/>
              <a:gd name="connsiteX385" fmla="*/ 5989772 w 6475019"/>
              <a:gd name="connsiteY385" fmla="*/ 453877 h 4821822"/>
              <a:gd name="connsiteX386" fmla="*/ 5989772 w 6475019"/>
              <a:gd name="connsiteY386" fmla="*/ 453877 h 4821822"/>
              <a:gd name="connsiteX387" fmla="*/ 5969483 w 6475019"/>
              <a:gd name="connsiteY387" fmla="*/ 459513 h 4821822"/>
              <a:gd name="connsiteX388" fmla="*/ 5969483 w 6475019"/>
              <a:gd name="connsiteY388" fmla="*/ 459513 h 4821822"/>
              <a:gd name="connsiteX389" fmla="*/ 5936295 w 6475019"/>
              <a:gd name="connsiteY389" fmla="*/ 440852 h 4821822"/>
              <a:gd name="connsiteX390" fmla="*/ 587077 w 6475019"/>
              <a:gd name="connsiteY390" fmla="*/ 313105 h 4821822"/>
              <a:gd name="connsiteX391" fmla="*/ 586200 w 6475019"/>
              <a:gd name="connsiteY391" fmla="*/ 258124 h 4821822"/>
              <a:gd name="connsiteX392" fmla="*/ 586200 w 6475019"/>
              <a:gd name="connsiteY392" fmla="*/ 258124 h 4821822"/>
              <a:gd name="connsiteX393" fmla="*/ 586200 w 6475019"/>
              <a:gd name="connsiteY393" fmla="*/ 258124 h 4821822"/>
              <a:gd name="connsiteX394" fmla="*/ 586200 w 6475019"/>
              <a:gd name="connsiteY394" fmla="*/ 258124 h 4821822"/>
              <a:gd name="connsiteX395" fmla="*/ 641181 w 6475019"/>
              <a:gd name="connsiteY395" fmla="*/ 257247 h 4821822"/>
              <a:gd name="connsiteX396" fmla="*/ 641181 w 6475019"/>
              <a:gd name="connsiteY396" fmla="*/ 257247 h 4821822"/>
              <a:gd name="connsiteX397" fmla="*/ 642183 w 6475019"/>
              <a:gd name="connsiteY397" fmla="*/ 312229 h 4821822"/>
              <a:gd name="connsiteX398" fmla="*/ 642183 w 6475019"/>
              <a:gd name="connsiteY398" fmla="*/ 312229 h 4821822"/>
              <a:gd name="connsiteX399" fmla="*/ 614129 w 6475019"/>
              <a:gd name="connsiteY399" fmla="*/ 324001 h 4821822"/>
              <a:gd name="connsiteX400" fmla="*/ 614129 w 6475019"/>
              <a:gd name="connsiteY400" fmla="*/ 324001 h 4821822"/>
              <a:gd name="connsiteX401" fmla="*/ 587077 w 6475019"/>
              <a:gd name="connsiteY401" fmla="*/ 313105 h 4821822"/>
              <a:gd name="connsiteX402" fmla="*/ 5808296 w 6475019"/>
              <a:gd name="connsiteY402" fmla="*/ 284299 h 4821822"/>
              <a:gd name="connsiteX403" fmla="*/ 5808296 w 6475019"/>
              <a:gd name="connsiteY403" fmla="*/ 284299 h 4821822"/>
              <a:gd name="connsiteX404" fmla="*/ 5806293 w 6475019"/>
              <a:gd name="connsiteY404" fmla="*/ 229318 h 4821822"/>
              <a:gd name="connsiteX405" fmla="*/ 5806293 w 6475019"/>
              <a:gd name="connsiteY405" fmla="*/ 229318 h 4821822"/>
              <a:gd name="connsiteX406" fmla="*/ 5861275 w 6475019"/>
              <a:gd name="connsiteY406" fmla="*/ 227314 h 4821822"/>
              <a:gd name="connsiteX407" fmla="*/ 5861275 w 6475019"/>
              <a:gd name="connsiteY407" fmla="*/ 227314 h 4821822"/>
              <a:gd name="connsiteX408" fmla="*/ 5863278 w 6475019"/>
              <a:gd name="connsiteY408" fmla="*/ 282296 h 4821822"/>
              <a:gd name="connsiteX409" fmla="*/ 5863278 w 6475019"/>
              <a:gd name="connsiteY409" fmla="*/ 282296 h 4821822"/>
              <a:gd name="connsiteX410" fmla="*/ 5834848 w 6475019"/>
              <a:gd name="connsiteY410" fmla="*/ 294695 h 4821822"/>
              <a:gd name="connsiteX411" fmla="*/ 5834848 w 6475019"/>
              <a:gd name="connsiteY411" fmla="*/ 294695 h 4821822"/>
              <a:gd name="connsiteX412" fmla="*/ 5808296 w 6475019"/>
              <a:gd name="connsiteY412" fmla="*/ 284299 h 4821822"/>
              <a:gd name="connsiteX413" fmla="*/ 747888 w 6475019"/>
              <a:gd name="connsiteY413" fmla="*/ 173335 h 4821822"/>
              <a:gd name="connsiteX414" fmla="*/ 761915 w 6475019"/>
              <a:gd name="connsiteY414" fmla="*/ 120107 h 4821822"/>
              <a:gd name="connsiteX415" fmla="*/ 761915 w 6475019"/>
              <a:gd name="connsiteY415" fmla="*/ 120107 h 4821822"/>
              <a:gd name="connsiteX416" fmla="*/ 761915 w 6475019"/>
              <a:gd name="connsiteY416" fmla="*/ 120107 h 4821822"/>
              <a:gd name="connsiteX417" fmla="*/ 761915 w 6475019"/>
              <a:gd name="connsiteY417" fmla="*/ 120107 h 4821822"/>
              <a:gd name="connsiteX418" fmla="*/ 815143 w 6475019"/>
              <a:gd name="connsiteY418" fmla="*/ 134009 h 4821822"/>
              <a:gd name="connsiteX419" fmla="*/ 815143 w 6475019"/>
              <a:gd name="connsiteY419" fmla="*/ 134009 h 4821822"/>
              <a:gd name="connsiteX420" fmla="*/ 801240 w 6475019"/>
              <a:gd name="connsiteY420" fmla="*/ 187237 h 4821822"/>
              <a:gd name="connsiteX421" fmla="*/ 801240 w 6475019"/>
              <a:gd name="connsiteY421" fmla="*/ 187237 h 4821822"/>
              <a:gd name="connsiteX422" fmla="*/ 781703 w 6475019"/>
              <a:gd name="connsiteY422" fmla="*/ 192497 h 4821822"/>
              <a:gd name="connsiteX423" fmla="*/ 781703 w 6475019"/>
              <a:gd name="connsiteY423" fmla="*/ 192497 h 4821822"/>
              <a:gd name="connsiteX424" fmla="*/ 747888 w 6475019"/>
              <a:gd name="connsiteY424" fmla="*/ 173335 h 4821822"/>
              <a:gd name="connsiteX425" fmla="*/ 5642852 w 6475019"/>
              <a:gd name="connsiteY425" fmla="*/ 168075 h 4821822"/>
              <a:gd name="connsiteX426" fmla="*/ 5626070 w 6475019"/>
              <a:gd name="connsiteY426" fmla="*/ 115598 h 4821822"/>
              <a:gd name="connsiteX427" fmla="*/ 5626070 w 6475019"/>
              <a:gd name="connsiteY427" fmla="*/ 115598 h 4821822"/>
              <a:gd name="connsiteX428" fmla="*/ 5678420 w 6475019"/>
              <a:gd name="connsiteY428" fmla="*/ 98816 h 4821822"/>
              <a:gd name="connsiteX429" fmla="*/ 5678420 w 6475019"/>
              <a:gd name="connsiteY429" fmla="*/ 98816 h 4821822"/>
              <a:gd name="connsiteX430" fmla="*/ 5695204 w 6475019"/>
              <a:gd name="connsiteY430" fmla="*/ 151167 h 4821822"/>
              <a:gd name="connsiteX431" fmla="*/ 5695204 w 6475019"/>
              <a:gd name="connsiteY431" fmla="*/ 151167 h 4821822"/>
              <a:gd name="connsiteX432" fmla="*/ 5660511 w 6475019"/>
              <a:gd name="connsiteY432" fmla="*/ 172333 h 4821822"/>
              <a:gd name="connsiteX433" fmla="*/ 5660511 w 6475019"/>
              <a:gd name="connsiteY433" fmla="*/ 172333 h 4821822"/>
              <a:gd name="connsiteX434" fmla="*/ 5642852 w 6475019"/>
              <a:gd name="connsiteY434" fmla="*/ 168075 h 4821822"/>
              <a:gd name="connsiteX435" fmla="*/ 940635 w 6475019"/>
              <a:gd name="connsiteY435" fmla="*/ 82409 h 4821822"/>
              <a:gd name="connsiteX436" fmla="*/ 968689 w 6475019"/>
              <a:gd name="connsiteY436" fmla="*/ 35068 h 4821822"/>
              <a:gd name="connsiteX437" fmla="*/ 968689 w 6475019"/>
              <a:gd name="connsiteY437" fmla="*/ 35068 h 4821822"/>
              <a:gd name="connsiteX438" fmla="*/ 1016031 w 6475019"/>
              <a:gd name="connsiteY438" fmla="*/ 63122 h 4821822"/>
              <a:gd name="connsiteX439" fmla="*/ 1016031 w 6475019"/>
              <a:gd name="connsiteY439" fmla="*/ 63122 h 4821822"/>
              <a:gd name="connsiteX440" fmla="*/ 988102 w 6475019"/>
              <a:gd name="connsiteY440" fmla="*/ 110463 h 4821822"/>
              <a:gd name="connsiteX441" fmla="*/ 988102 w 6475019"/>
              <a:gd name="connsiteY441" fmla="*/ 110463 h 4821822"/>
              <a:gd name="connsiteX442" fmla="*/ 978333 w 6475019"/>
              <a:gd name="connsiteY442" fmla="*/ 111716 h 4821822"/>
              <a:gd name="connsiteX443" fmla="*/ 978333 w 6475019"/>
              <a:gd name="connsiteY443" fmla="*/ 111716 h 4821822"/>
              <a:gd name="connsiteX444" fmla="*/ 940635 w 6475019"/>
              <a:gd name="connsiteY444" fmla="*/ 82409 h 4821822"/>
              <a:gd name="connsiteX445" fmla="*/ 5452108 w 6475019"/>
              <a:gd name="connsiteY445" fmla="*/ 101446 h 4821822"/>
              <a:gd name="connsiteX446" fmla="*/ 5452108 w 6475019"/>
              <a:gd name="connsiteY446" fmla="*/ 101446 h 4821822"/>
              <a:gd name="connsiteX447" fmla="*/ 5421674 w 6475019"/>
              <a:gd name="connsiteY447" fmla="*/ 55733 h 4821822"/>
              <a:gd name="connsiteX448" fmla="*/ 5421674 w 6475019"/>
              <a:gd name="connsiteY448" fmla="*/ 55733 h 4821822"/>
              <a:gd name="connsiteX449" fmla="*/ 5467388 w 6475019"/>
              <a:gd name="connsiteY449" fmla="*/ 25173 h 4821822"/>
              <a:gd name="connsiteX450" fmla="*/ 5467388 w 6475019"/>
              <a:gd name="connsiteY450" fmla="*/ 25173 h 4821822"/>
              <a:gd name="connsiteX451" fmla="*/ 5467388 w 6475019"/>
              <a:gd name="connsiteY451" fmla="*/ 25173 h 4821822"/>
              <a:gd name="connsiteX452" fmla="*/ 5467388 w 6475019"/>
              <a:gd name="connsiteY452" fmla="*/ 25173 h 4821822"/>
              <a:gd name="connsiteX453" fmla="*/ 5497822 w 6475019"/>
              <a:gd name="connsiteY453" fmla="*/ 70887 h 4821822"/>
              <a:gd name="connsiteX454" fmla="*/ 5497822 w 6475019"/>
              <a:gd name="connsiteY454" fmla="*/ 70887 h 4821822"/>
              <a:gd name="connsiteX455" fmla="*/ 5459748 w 6475019"/>
              <a:gd name="connsiteY455" fmla="*/ 102197 h 4821822"/>
              <a:gd name="connsiteX456" fmla="*/ 5459748 w 6475019"/>
              <a:gd name="connsiteY456" fmla="*/ 102197 h 4821822"/>
              <a:gd name="connsiteX457" fmla="*/ 5452108 w 6475019"/>
              <a:gd name="connsiteY457" fmla="*/ 101446 h 4821822"/>
              <a:gd name="connsiteX458" fmla="*/ 5208262 w 6475019"/>
              <a:gd name="connsiteY458" fmla="*/ 48343 h 4821822"/>
              <a:gd name="connsiteX459" fmla="*/ 5247212 w 6475019"/>
              <a:gd name="connsiteY459" fmla="*/ 9393 h 4821822"/>
              <a:gd name="connsiteX460" fmla="*/ 5247212 w 6475019"/>
              <a:gd name="connsiteY460" fmla="*/ 9393 h 4821822"/>
              <a:gd name="connsiteX461" fmla="*/ 5286162 w 6475019"/>
              <a:gd name="connsiteY461" fmla="*/ 48343 h 4821822"/>
              <a:gd name="connsiteX462" fmla="*/ 5286162 w 6475019"/>
              <a:gd name="connsiteY462" fmla="*/ 48343 h 4821822"/>
              <a:gd name="connsiteX463" fmla="*/ 5247212 w 6475019"/>
              <a:gd name="connsiteY463" fmla="*/ 87294 h 4821822"/>
              <a:gd name="connsiteX464" fmla="*/ 5247212 w 6475019"/>
              <a:gd name="connsiteY464" fmla="*/ 87294 h 4821822"/>
              <a:gd name="connsiteX465" fmla="*/ 5208262 w 6475019"/>
              <a:gd name="connsiteY465" fmla="*/ 48343 h 4821822"/>
              <a:gd name="connsiteX466" fmla="*/ 4994724 w 6475019"/>
              <a:gd name="connsiteY466" fmla="*/ 48343 h 4821822"/>
              <a:gd name="connsiteX467" fmla="*/ 5033674 w 6475019"/>
              <a:gd name="connsiteY467" fmla="*/ 9393 h 4821822"/>
              <a:gd name="connsiteX468" fmla="*/ 5033674 w 6475019"/>
              <a:gd name="connsiteY468" fmla="*/ 9393 h 4821822"/>
              <a:gd name="connsiteX469" fmla="*/ 5072624 w 6475019"/>
              <a:gd name="connsiteY469" fmla="*/ 48343 h 4821822"/>
              <a:gd name="connsiteX470" fmla="*/ 5072624 w 6475019"/>
              <a:gd name="connsiteY470" fmla="*/ 48343 h 4821822"/>
              <a:gd name="connsiteX471" fmla="*/ 5033674 w 6475019"/>
              <a:gd name="connsiteY471" fmla="*/ 87294 h 4821822"/>
              <a:gd name="connsiteX472" fmla="*/ 5033674 w 6475019"/>
              <a:gd name="connsiteY472" fmla="*/ 87294 h 4821822"/>
              <a:gd name="connsiteX473" fmla="*/ 4994724 w 6475019"/>
              <a:gd name="connsiteY473" fmla="*/ 48343 h 4821822"/>
              <a:gd name="connsiteX474" fmla="*/ 4781185 w 6475019"/>
              <a:gd name="connsiteY474" fmla="*/ 48343 h 4821822"/>
              <a:gd name="connsiteX475" fmla="*/ 4820137 w 6475019"/>
              <a:gd name="connsiteY475" fmla="*/ 9393 h 4821822"/>
              <a:gd name="connsiteX476" fmla="*/ 4820137 w 6475019"/>
              <a:gd name="connsiteY476" fmla="*/ 9393 h 4821822"/>
              <a:gd name="connsiteX477" fmla="*/ 4859087 w 6475019"/>
              <a:gd name="connsiteY477" fmla="*/ 48343 h 4821822"/>
              <a:gd name="connsiteX478" fmla="*/ 4859087 w 6475019"/>
              <a:gd name="connsiteY478" fmla="*/ 48343 h 4821822"/>
              <a:gd name="connsiteX479" fmla="*/ 4820137 w 6475019"/>
              <a:gd name="connsiteY479" fmla="*/ 87294 h 4821822"/>
              <a:gd name="connsiteX480" fmla="*/ 4820137 w 6475019"/>
              <a:gd name="connsiteY480" fmla="*/ 87294 h 4821822"/>
              <a:gd name="connsiteX481" fmla="*/ 4781185 w 6475019"/>
              <a:gd name="connsiteY481" fmla="*/ 48343 h 4821822"/>
              <a:gd name="connsiteX482" fmla="*/ 4567648 w 6475019"/>
              <a:gd name="connsiteY482" fmla="*/ 48343 h 4821822"/>
              <a:gd name="connsiteX483" fmla="*/ 4606598 w 6475019"/>
              <a:gd name="connsiteY483" fmla="*/ 9393 h 4821822"/>
              <a:gd name="connsiteX484" fmla="*/ 4606598 w 6475019"/>
              <a:gd name="connsiteY484" fmla="*/ 9393 h 4821822"/>
              <a:gd name="connsiteX485" fmla="*/ 4645549 w 6475019"/>
              <a:gd name="connsiteY485" fmla="*/ 48343 h 4821822"/>
              <a:gd name="connsiteX486" fmla="*/ 4645549 w 6475019"/>
              <a:gd name="connsiteY486" fmla="*/ 48343 h 4821822"/>
              <a:gd name="connsiteX487" fmla="*/ 4606598 w 6475019"/>
              <a:gd name="connsiteY487" fmla="*/ 87294 h 4821822"/>
              <a:gd name="connsiteX488" fmla="*/ 4606598 w 6475019"/>
              <a:gd name="connsiteY488" fmla="*/ 87294 h 4821822"/>
              <a:gd name="connsiteX489" fmla="*/ 4567648 w 6475019"/>
              <a:gd name="connsiteY489" fmla="*/ 48343 h 4821822"/>
              <a:gd name="connsiteX490" fmla="*/ 4354110 w 6475019"/>
              <a:gd name="connsiteY490" fmla="*/ 48343 h 4821822"/>
              <a:gd name="connsiteX491" fmla="*/ 4393061 w 6475019"/>
              <a:gd name="connsiteY491" fmla="*/ 9393 h 4821822"/>
              <a:gd name="connsiteX492" fmla="*/ 4393061 w 6475019"/>
              <a:gd name="connsiteY492" fmla="*/ 9393 h 4821822"/>
              <a:gd name="connsiteX493" fmla="*/ 4432011 w 6475019"/>
              <a:gd name="connsiteY493" fmla="*/ 48343 h 4821822"/>
              <a:gd name="connsiteX494" fmla="*/ 4432011 w 6475019"/>
              <a:gd name="connsiteY494" fmla="*/ 48343 h 4821822"/>
              <a:gd name="connsiteX495" fmla="*/ 4393061 w 6475019"/>
              <a:gd name="connsiteY495" fmla="*/ 87294 h 4821822"/>
              <a:gd name="connsiteX496" fmla="*/ 4393061 w 6475019"/>
              <a:gd name="connsiteY496" fmla="*/ 87294 h 4821822"/>
              <a:gd name="connsiteX497" fmla="*/ 4354110 w 6475019"/>
              <a:gd name="connsiteY497" fmla="*/ 48343 h 4821822"/>
              <a:gd name="connsiteX498" fmla="*/ 4140572 w 6475019"/>
              <a:gd name="connsiteY498" fmla="*/ 48343 h 4821822"/>
              <a:gd name="connsiteX499" fmla="*/ 4179523 w 6475019"/>
              <a:gd name="connsiteY499" fmla="*/ 9393 h 4821822"/>
              <a:gd name="connsiteX500" fmla="*/ 4179523 w 6475019"/>
              <a:gd name="connsiteY500" fmla="*/ 9393 h 4821822"/>
              <a:gd name="connsiteX501" fmla="*/ 4218473 w 6475019"/>
              <a:gd name="connsiteY501" fmla="*/ 48343 h 4821822"/>
              <a:gd name="connsiteX502" fmla="*/ 4218473 w 6475019"/>
              <a:gd name="connsiteY502" fmla="*/ 48343 h 4821822"/>
              <a:gd name="connsiteX503" fmla="*/ 4179523 w 6475019"/>
              <a:gd name="connsiteY503" fmla="*/ 87294 h 4821822"/>
              <a:gd name="connsiteX504" fmla="*/ 4179523 w 6475019"/>
              <a:gd name="connsiteY504" fmla="*/ 87294 h 4821822"/>
              <a:gd name="connsiteX505" fmla="*/ 4140572 w 6475019"/>
              <a:gd name="connsiteY505" fmla="*/ 48343 h 4821822"/>
              <a:gd name="connsiteX506" fmla="*/ 3927034 w 6475019"/>
              <a:gd name="connsiteY506" fmla="*/ 48343 h 4821822"/>
              <a:gd name="connsiteX507" fmla="*/ 3965984 w 6475019"/>
              <a:gd name="connsiteY507" fmla="*/ 9393 h 4821822"/>
              <a:gd name="connsiteX508" fmla="*/ 3965984 w 6475019"/>
              <a:gd name="connsiteY508" fmla="*/ 9393 h 4821822"/>
              <a:gd name="connsiteX509" fmla="*/ 4004935 w 6475019"/>
              <a:gd name="connsiteY509" fmla="*/ 48343 h 4821822"/>
              <a:gd name="connsiteX510" fmla="*/ 4004935 w 6475019"/>
              <a:gd name="connsiteY510" fmla="*/ 48343 h 4821822"/>
              <a:gd name="connsiteX511" fmla="*/ 3965984 w 6475019"/>
              <a:gd name="connsiteY511" fmla="*/ 87294 h 4821822"/>
              <a:gd name="connsiteX512" fmla="*/ 3965984 w 6475019"/>
              <a:gd name="connsiteY512" fmla="*/ 87294 h 4821822"/>
              <a:gd name="connsiteX513" fmla="*/ 3927034 w 6475019"/>
              <a:gd name="connsiteY513" fmla="*/ 48343 h 4821822"/>
              <a:gd name="connsiteX514" fmla="*/ 3713497 w 6475019"/>
              <a:gd name="connsiteY514" fmla="*/ 48343 h 4821822"/>
              <a:gd name="connsiteX515" fmla="*/ 3752447 w 6475019"/>
              <a:gd name="connsiteY515" fmla="*/ 9393 h 4821822"/>
              <a:gd name="connsiteX516" fmla="*/ 3752447 w 6475019"/>
              <a:gd name="connsiteY516" fmla="*/ 9393 h 4821822"/>
              <a:gd name="connsiteX517" fmla="*/ 3791397 w 6475019"/>
              <a:gd name="connsiteY517" fmla="*/ 48343 h 4821822"/>
              <a:gd name="connsiteX518" fmla="*/ 3791397 w 6475019"/>
              <a:gd name="connsiteY518" fmla="*/ 48343 h 4821822"/>
              <a:gd name="connsiteX519" fmla="*/ 3752447 w 6475019"/>
              <a:gd name="connsiteY519" fmla="*/ 87294 h 4821822"/>
              <a:gd name="connsiteX520" fmla="*/ 3752447 w 6475019"/>
              <a:gd name="connsiteY520" fmla="*/ 87294 h 4821822"/>
              <a:gd name="connsiteX521" fmla="*/ 3713497 w 6475019"/>
              <a:gd name="connsiteY521" fmla="*/ 48343 h 4821822"/>
              <a:gd name="connsiteX522" fmla="*/ 3499959 w 6475019"/>
              <a:gd name="connsiteY522" fmla="*/ 48343 h 4821822"/>
              <a:gd name="connsiteX523" fmla="*/ 3538909 w 6475019"/>
              <a:gd name="connsiteY523" fmla="*/ 9393 h 4821822"/>
              <a:gd name="connsiteX524" fmla="*/ 3538909 w 6475019"/>
              <a:gd name="connsiteY524" fmla="*/ 9393 h 4821822"/>
              <a:gd name="connsiteX525" fmla="*/ 3577859 w 6475019"/>
              <a:gd name="connsiteY525" fmla="*/ 48343 h 4821822"/>
              <a:gd name="connsiteX526" fmla="*/ 3577859 w 6475019"/>
              <a:gd name="connsiteY526" fmla="*/ 48343 h 4821822"/>
              <a:gd name="connsiteX527" fmla="*/ 3538909 w 6475019"/>
              <a:gd name="connsiteY527" fmla="*/ 87294 h 4821822"/>
              <a:gd name="connsiteX528" fmla="*/ 3538909 w 6475019"/>
              <a:gd name="connsiteY528" fmla="*/ 87294 h 4821822"/>
              <a:gd name="connsiteX529" fmla="*/ 3499959 w 6475019"/>
              <a:gd name="connsiteY529" fmla="*/ 48343 h 4821822"/>
              <a:gd name="connsiteX530" fmla="*/ 3286420 w 6475019"/>
              <a:gd name="connsiteY530" fmla="*/ 48343 h 4821822"/>
              <a:gd name="connsiteX531" fmla="*/ 3325371 w 6475019"/>
              <a:gd name="connsiteY531" fmla="*/ 9393 h 4821822"/>
              <a:gd name="connsiteX532" fmla="*/ 3325371 w 6475019"/>
              <a:gd name="connsiteY532" fmla="*/ 9393 h 4821822"/>
              <a:gd name="connsiteX533" fmla="*/ 3364321 w 6475019"/>
              <a:gd name="connsiteY533" fmla="*/ 48343 h 4821822"/>
              <a:gd name="connsiteX534" fmla="*/ 3364321 w 6475019"/>
              <a:gd name="connsiteY534" fmla="*/ 48343 h 4821822"/>
              <a:gd name="connsiteX535" fmla="*/ 3325371 w 6475019"/>
              <a:gd name="connsiteY535" fmla="*/ 87294 h 4821822"/>
              <a:gd name="connsiteX536" fmla="*/ 3325371 w 6475019"/>
              <a:gd name="connsiteY536" fmla="*/ 87294 h 4821822"/>
              <a:gd name="connsiteX537" fmla="*/ 3286420 w 6475019"/>
              <a:gd name="connsiteY537" fmla="*/ 48343 h 4821822"/>
              <a:gd name="connsiteX538" fmla="*/ 3072883 w 6475019"/>
              <a:gd name="connsiteY538" fmla="*/ 48343 h 4821822"/>
              <a:gd name="connsiteX539" fmla="*/ 3111834 w 6475019"/>
              <a:gd name="connsiteY539" fmla="*/ 9393 h 4821822"/>
              <a:gd name="connsiteX540" fmla="*/ 3111834 w 6475019"/>
              <a:gd name="connsiteY540" fmla="*/ 9393 h 4821822"/>
              <a:gd name="connsiteX541" fmla="*/ 3150784 w 6475019"/>
              <a:gd name="connsiteY541" fmla="*/ 48343 h 4821822"/>
              <a:gd name="connsiteX542" fmla="*/ 3150784 w 6475019"/>
              <a:gd name="connsiteY542" fmla="*/ 48343 h 4821822"/>
              <a:gd name="connsiteX543" fmla="*/ 3111834 w 6475019"/>
              <a:gd name="connsiteY543" fmla="*/ 87294 h 4821822"/>
              <a:gd name="connsiteX544" fmla="*/ 3111834 w 6475019"/>
              <a:gd name="connsiteY544" fmla="*/ 87294 h 4821822"/>
              <a:gd name="connsiteX545" fmla="*/ 3072883 w 6475019"/>
              <a:gd name="connsiteY545" fmla="*/ 48343 h 4821822"/>
              <a:gd name="connsiteX546" fmla="*/ 2859220 w 6475019"/>
              <a:gd name="connsiteY546" fmla="*/ 48343 h 4821822"/>
              <a:gd name="connsiteX547" fmla="*/ 2898170 w 6475019"/>
              <a:gd name="connsiteY547" fmla="*/ 9393 h 4821822"/>
              <a:gd name="connsiteX548" fmla="*/ 2898170 w 6475019"/>
              <a:gd name="connsiteY548" fmla="*/ 9393 h 4821822"/>
              <a:gd name="connsiteX549" fmla="*/ 2937121 w 6475019"/>
              <a:gd name="connsiteY549" fmla="*/ 48343 h 4821822"/>
              <a:gd name="connsiteX550" fmla="*/ 2937121 w 6475019"/>
              <a:gd name="connsiteY550" fmla="*/ 48343 h 4821822"/>
              <a:gd name="connsiteX551" fmla="*/ 2898170 w 6475019"/>
              <a:gd name="connsiteY551" fmla="*/ 87294 h 4821822"/>
              <a:gd name="connsiteX552" fmla="*/ 2898170 w 6475019"/>
              <a:gd name="connsiteY552" fmla="*/ 87294 h 4821822"/>
              <a:gd name="connsiteX553" fmla="*/ 2859220 w 6475019"/>
              <a:gd name="connsiteY553" fmla="*/ 48343 h 4821822"/>
              <a:gd name="connsiteX554" fmla="*/ 2645682 w 6475019"/>
              <a:gd name="connsiteY554" fmla="*/ 48343 h 4821822"/>
              <a:gd name="connsiteX555" fmla="*/ 2684632 w 6475019"/>
              <a:gd name="connsiteY555" fmla="*/ 9393 h 4821822"/>
              <a:gd name="connsiteX556" fmla="*/ 2684632 w 6475019"/>
              <a:gd name="connsiteY556" fmla="*/ 9393 h 4821822"/>
              <a:gd name="connsiteX557" fmla="*/ 2723583 w 6475019"/>
              <a:gd name="connsiteY557" fmla="*/ 48343 h 4821822"/>
              <a:gd name="connsiteX558" fmla="*/ 2723583 w 6475019"/>
              <a:gd name="connsiteY558" fmla="*/ 48343 h 4821822"/>
              <a:gd name="connsiteX559" fmla="*/ 2684632 w 6475019"/>
              <a:gd name="connsiteY559" fmla="*/ 87294 h 4821822"/>
              <a:gd name="connsiteX560" fmla="*/ 2684632 w 6475019"/>
              <a:gd name="connsiteY560" fmla="*/ 87294 h 4821822"/>
              <a:gd name="connsiteX561" fmla="*/ 2645682 w 6475019"/>
              <a:gd name="connsiteY561" fmla="*/ 48343 h 4821822"/>
              <a:gd name="connsiteX562" fmla="*/ 2432144 w 6475019"/>
              <a:gd name="connsiteY562" fmla="*/ 48343 h 4821822"/>
              <a:gd name="connsiteX563" fmla="*/ 2471094 w 6475019"/>
              <a:gd name="connsiteY563" fmla="*/ 9393 h 4821822"/>
              <a:gd name="connsiteX564" fmla="*/ 2471094 w 6475019"/>
              <a:gd name="connsiteY564" fmla="*/ 9393 h 4821822"/>
              <a:gd name="connsiteX565" fmla="*/ 2510044 w 6475019"/>
              <a:gd name="connsiteY565" fmla="*/ 48343 h 4821822"/>
              <a:gd name="connsiteX566" fmla="*/ 2510044 w 6475019"/>
              <a:gd name="connsiteY566" fmla="*/ 48343 h 4821822"/>
              <a:gd name="connsiteX567" fmla="*/ 2471094 w 6475019"/>
              <a:gd name="connsiteY567" fmla="*/ 87294 h 4821822"/>
              <a:gd name="connsiteX568" fmla="*/ 2471094 w 6475019"/>
              <a:gd name="connsiteY568" fmla="*/ 87294 h 4821822"/>
              <a:gd name="connsiteX569" fmla="*/ 2432144 w 6475019"/>
              <a:gd name="connsiteY569" fmla="*/ 48343 h 4821822"/>
              <a:gd name="connsiteX570" fmla="*/ 2218606 w 6475019"/>
              <a:gd name="connsiteY570" fmla="*/ 48343 h 4821822"/>
              <a:gd name="connsiteX571" fmla="*/ 2257557 w 6475019"/>
              <a:gd name="connsiteY571" fmla="*/ 9393 h 4821822"/>
              <a:gd name="connsiteX572" fmla="*/ 2257557 w 6475019"/>
              <a:gd name="connsiteY572" fmla="*/ 9393 h 4821822"/>
              <a:gd name="connsiteX573" fmla="*/ 2296507 w 6475019"/>
              <a:gd name="connsiteY573" fmla="*/ 48343 h 4821822"/>
              <a:gd name="connsiteX574" fmla="*/ 2296507 w 6475019"/>
              <a:gd name="connsiteY574" fmla="*/ 48343 h 4821822"/>
              <a:gd name="connsiteX575" fmla="*/ 2257557 w 6475019"/>
              <a:gd name="connsiteY575" fmla="*/ 87294 h 4821822"/>
              <a:gd name="connsiteX576" fmla="*/ 2257557 w 6475019"/>
              <a:gd name="connsiteY576" fmla="*/ 87294 h 4821822"/>
              <a:gd name="connsiteX577" fmla="*/ 2218606 w 6475019"/>
              <a:gd name="connsiteY577" fmla="*/ 48343 h 4821822"/>
              <a:gd name="connsiteX578" fmla="*/ 2005068 w 6475019"/>
              <a:gd name="connsiteY578" fmla="*/ 48343 h 4821822"/>
              <a:gd name="connsiteX579" fmla="*/ 2044019 w 6475019"/>
              <a:gd name="connsiteY579" fmla="*/ 9393 h 4821822"/>
              <a:gd name="connsiteX580" fmla="*/ 2044019 w 6475019"/>
              <a:gd name="connsiteY580" fmla="*/ 9393 h 4821822"/>
              <a:gd name="connsiteX581" fmla="*/ 2082969 w 6475019"/>
              <a:gd name="connsiteY581" fmla="*/ 48343 h 4821822"/>
              <a:gd name="connsiteX582" fmla="*/ 2082969 w 6475019"/>
              <a:gd name="connsiteY582" fmla="*/ 48343 h 4821822"/>
              <a:gd name="connsiteX583" fmla="*/ 2044019 w 6475019"/>
              <a:gd name="connsiteY583" fmla="*/ 87294 h 4821822"/>
              <a:gd name="connsiteX584" fmla="*/ 2044019 w 6475019"/>
              <a:gd name="connsiteY584" fmla="*/ 87294 h 4821822"/>
              <a:gd name="connsiteX585" fmla="*/ 2005068 w 6475019"/>
              <a:gd name="connsiteY585" fmla="*/ 48343 h 4821822"/>
              <a:gd name="connsiteX586" fmla="*/ 1791530 w 6475019"/>
              <a:gd name="connsiteY586" fmla="*/ 48343 h 4821822"/>
              <a:gd name="connsiteX587" fmla="*/ 1830480 w 6475019"/>
              <a:gd name="connsiteY587" fmla="*/ 9393 h 4821822"/>
              <a:gd name="connsiteX588" fmla="*/ 1830480 w 6475019"/>
              <a:gd name="connsiteY588" fmla="*/ 9393 h 4821822"/>
              <a:gd name="connsiteX589" fmla="*/ 1869431 w 6475019"/>
              <a:gd name="connsiteY589" fmla="*/ 48343 h 4821822"/>
              <a:gd name="connsiteX590" fmla="*/ 1869431 w 6475019"/>
              <a:gd name="connsiteY590" fmla="*/ 48343 h 4821822"/>
              <a:gd name="connsiteX591" fmla="*/ 1830480 w 6475019"/>
              <a:gd name="connsiteY591" fmla="*/ 87294 h 4821822"/>
              <a:gd name="connsiteX592" fmla="*/ 1830480 w 6475019"/>
              <a:gd name="connsiteY592" fmla="*/ 87294 h 4821822"/>
              <a:gd name="connsiteX593" fmla="*/ 1791530 w 6475019"/>
              <a:gd name="connsiteY593" fmla="*/ 48343 h 4821822"/>
              <a:gd name="connsiteX594" fmla="*/ 1577992 w 6475019"/>
              <a:gd name="connsiteY594" fmla="*/ 48343 h 4821822"/>
              <a:gd name="connsiteX595" fmla="*/ 1616943 w 6475019"/>
              <a:gd name="connsiteY595" fmla="*/ 9393 h 4821822"/>
              <a:gd name="connsiteX596" fmla="*/ 1616943 w 6475019"/>
              <a:gd name="connsiteY596" fmla="*/ 9393 h 4821822"/>
              <a:gd name="connsiteX597" fmla="*/ 1655893 w 6475019"/>
              <a:gd name="connsiteY597" fmla="*/ 48343 h 4821822"/>
              <a:gd name="connsiteX598" fmla="*/ 1655893 w 6475019"/>
              <a:gd name="connsiteY598" fmla="*/ 48343 h 4821822"/>
              <a:gd name="connsiteX599" fmla="*/ 1616943 w 6475019"/>
              <a:gd name="connsiteY599" fmla="*/ 87294 h 4821822"/>
              <a:gd name="connsiteX600" fmla="*/ 1616943 w 6475019"/>
              <a:gd name="connsiteY600" fmla="*/ 87294 h 4821822"/>
              <a:gd name="connsiteX601" fmla="*/ 1577992 w 6475019"/>
              <a:gd name="connsiteY601" fmla="*/ 48343 h 4821822"/>
              <a:gd name="connsiteX602" fmla="*/ 1364455 w 6475019"/>
              <a:gd name="connsiteY602" fmla="*/ 48343 h 4821822"/>
              <a:gd name="connsiteX603" fmla="*/ 1403405 w 6475019"/>
              <a:gd name="connsiteY603" fmla="*/ 9393 h 4821822"/>
              <a:gd name="connsiteX604" fmla="*/ 1403405 w 6475019"/>
              <a:gd name="connsiteY604" fmla="*/ 9393 h 4821822"/>
              <a:gd name="connsiteX605" fmla="*/ 1442355 w 6475019"/>
              <a:gd name="connsiteY605" fmla="*/ 48343 h 4821822"/>
              <a:gd name="connsiteX606" fmla="*/ 1442355 w 6475019"/>
              <a:gd name="connsiteY606" fmla="*/ 48343 h 4821822"/>
              <a:gd name="connsiteX607" fmla="*/ 1403405 w 6475019"/>
              <a:gd name="connsiteY607" fmla="*/ 87294 h 4821822"/>
              <a:gd name="connsiteX608" fmla="*/ 1403405 w 6475019"/>
              <a:gd name="connsiteY608" fmla="*/ 87294 h 4821822"/>
              <a:gd name="connsiteX609" fmla="*/ 1364455 w 6475019"/>
              <a:gd name="connsiteY609" fmla="*/ 48343 h 4821822"/>
              <a:gd name="connsiteX610" fmla="*/ 1150917 w 6475019"/>
              <a:gd name="connsiteY610" fmla="*/ 48343 h 4821822"/>
              <a:gd name="connsiteX611" fmla="*/ 1189867 w 6475019"/>
              <a:gd name="connsiteY611" fmla="*/ 9393 h 4821822"/>
              <a:gd name="connsiteX612" fmla="*/ 1189867 w 6475019"/>
              <a:gd name="connsiteY612" fmla="*/ 9393 h 4821822"/>
              <a:gd name="connsiteX613" fmla="*/ 1228817 w 6475019"/>
              <a:gd name="connsiteY613" fmla="*/ 48343 h 4821822"/>
              <a:gd name="connsiteX614" fmla="*/ 1228817 w 6475019"/>
              <a:gd name="connsiteY614" fmla="*/ 48343 h 4821822"/>
              <a:gd name="connsiteX615" fmla="*/ 1189867 w 6475019"/>
              <a:gd name="connsiteY615" fmla="*/ 87294 h 4821822"/>
              <a:gd name="connsiteX616" fmla="*/ 1189867 w 6475019"/>
              <a:gd name="connsiteY616" fmla="*/ 87294 h 4821822"/>
              <a:gd name="connsiteX617" fmla="*/ 1150917 w 6475019"/>
              <a:gd name="connsiteY617" fmla="*/ 48343 h 4821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Lst>
            <a:rect l="l" t="t" r="r" b="b"/>
            <a:pathLst>
              <a:path w="6475019" h="4821822">
                <a:moveTo>
                  <a:pt x="12215" y="4795898"/>
                </a:moveTo>
                <a:cubicBezTo>
                  <a:pt x="4200" y="4775984"/>
                  <a:pt x="13843" y="4753315"/>
                  <a:pt x="33757" y="4745300"/>
                </a:cubicBezTo>
                <a:lnTo>
                  <a:pt x="33757" y="4745300"/>
                </a:lnTo>
                <a:cubicBezTo>
                  <a:pt x="33757" y="4745300"/>
                  <a:pt x="33757" y="4745300"/>
                  <a:pt x="33757" y="4745425"/>
                </a:cubicBezTo>
                <a:lnTo>
                  <a:pt x="33757" y="4745425"/>
                </a:lnTo>
                <a:cubicBezTo>
                  <a:pt x="53670" y="4737410"/>
                  <a:pt x="76339" y="4747053"/>
                  <a:pt x="84354" y="4766967"/>
                </a:cubicBezTo>
                <a:lnTo>
                  <a:pt x="84354" y="4766967"/>
                </a:lnTo>
                <a:cubicBezTo>
                  <a:pt x="92370" y="4786880"/>
                  <a:pt x="82852" y="4809549"/>
                  <a:pt x="62813" y="4817564"/>
                </a:cubicBezTo>
                <a:lnTo>
                  <a:pt x="62813" y="4817564"/>
                </a:lnTo>
                <a:cubicBezTo>
                  <a:pt x="58054" y="4819443"/>
                  <a:pt x="53169" y="4820445"/>
                  <a:pt x="48285" y="4820445"/>
                </a:cubicBezTo>
                <a:lnTo>
                  <a:pt x="48285" y="4820445"/>
                </a:lnTo>
                <a:cubicBezTo>
                  <a:pt x="32880" y="4820320"/>
                  <a:pt x="18352" y="4811052"/>
                  <a:pt x="12215" y="4795898"/>
                </a:cubicBezTo>
                <a:close/>
                <a:moveTo>
                  <a:pt x="6414218" y="4776611"/>
                </a:moveTo>
                <a:lnTo>
                  <a:pt x="6414218" y="4776611"/>
                </a:lnTo>
                <a:cubicBezTo>
                  <a:pt x="6394305" y="4768470"/>
                  <a:pt x="6384786" y="4745801"/>
                  <a:pt x="6392802" y="4725887"/>
                </a:cubicBezTo>
                <a:lnTo>
                  <a:pt x="6392802" y="4725887"/>
                </a:lnTo>
                <a:cubicBezTo>
                  <a:pt x="6400818" y="4705974"/>
                  <a:pt x="6423611" y="4696455"/>
                  <a:pt x="6443526" y="4704471"/>
                </a:cubicBezTo>
                <a:lnTo>
                  <a:pt x="6443526" y="4704471"/>
                </a:lnTo>
                <a:cubicBezTo>
                  <a:pt x="6463439" y="4712611"/>
                  <a:pt x="6472957" y="4735280"/>
                  <a:pt x="6464942" y="4755194"/>
                </a:cubicBezTo>
                <a:lnTo>
                  <a:pt x="6464942" y="4755194"/>
                </a:lnTo>
                <a:cubicBezTo>
                  <a:pt x="6458805" y="4770223"/>
                  <a:pt x="6444276" y="4779491"/>
                  <a:pt x="6428872" y="4779491"/>
                </a:cubicBezTo>
                <a:lnTo>
                  <a:pt x="6428872" y="4779491"/>
                </a:lnTo>
                <a:cubicBezTo>
                  <a:pt x="6423987" y="4779491"/>
                  <a:pt x="6418977" y="4778614"/>
                  <a:pt x="6414218" y="4776611"/>
                </a:cubicBezTo>
                <a:close/>
                <a:moveTo>
                  <a:pt x="198325" y="4692824"/>
                </a:moveTo>
                <a:cubicBezTo>
                  <a:pt x="183421" y="4677418"/>
                  <a:pt x="183922" y="4652746"/>
                  <a:pt x="199327" y="4637842"/>
                </a:cubicBezTo>
                <a:lnTo>
                  <a:pt x="199327" y="4637842"/>
                </a:lnTo>
                <a:cubicBezTo>
                  <a:pt x="214732" y="4622938"/>
                  <a:pt x="239404" y="4623439"/>
                  <a:pt x="254308" y="4638844"/>
                </a:cubicBezTo>
                <a:lnTo>
                  <a:pt x="254308" y="4638844"/>
                </a:lnTo>
                <a:cubicBezTo>
                  <a:pt x="269212" y="4654374"/>
                  <a:pt x="268837" y="4678921"/>
                  <a:pt x="253306" y="4693825"/>
                </a:cubicBezTo>
                <a:lnTo>
                  <a:pt x="253306" y="4693825"/>
                </a:lnTo>
                <a:cubicBezTo>
                  <a:pt x="245792" y="4701089"/>
                  <a:pt x="236022" y="4704721"/>
                  <a:pt x="226254" y="4704721"/>
                </a:cubicBezTo>
                <a:lnTo>
                  <a:pt x="226254" y="4704721"/>
                </a:lnTo>
                <a:cubicBezTo>
                  <a:pt x="216109" y="4704721"/>
                  <a:pt x="205965" y="4700714"/>
                  <a:pt x="198325" y="4692824"/>
                </a:cubicBezTo>
                <a:close/>
                <a:moveTo>
                  <a:pt x="6224226" y="4652370"/>
                </a:moveTo>
                <a:cubicBezTo>
                  <a:pt x="6208822" y="4637466"/>
                  <a:pt x="6208446" y="4612794"/>
                  <a:pt x="6223349" y="4597389"/>
                </a:cubicBezTo>
                <a:lnTo>
                  <a:pt x="6223349" y="4597389"/>
                </a:lnTo>
                <a:cubicBezTo>
                  <a:pt x="6238254" y="4581858"/>
                  <a:pt x="6262926" y="4581483"/>
                  <a:pt x="6278330" y="4596512"/>
                </a:cubicBezTo>
                <a:lnTo>
                  <a:pt x="6278330" y="4596512"/>
                </a:lnTo>
                <a:cubicBezTo>
                  <a:pt x="6293735" y="4611416"/>
                  <a:pt x="6294111" y="4636089"/>
                  <a:pt x="6279083" y="4651493"/>
                </a:cubicBezTo>
                <a:lnTo>
                  <a:pt x="6279083" y="4651493"/>
                </a:lnTo>
                <a:cubicBezTo>
                  <a:pt x="6271567" y="4659383"/>
                  <a:pt x="6261298" y="4663266"/>
                  <a:pt x="6251152" y="4663266"/>
                </a:cubicBezTo>
                <a:lnTo>
                  <a:pt x="6251152" y="4663266"/>
                </a:lnTo>
                <a:cubicBezTo>
                  <a:pt x="6241510" y="4663391"/>
                  <a:pt x="6231741" y="4659760"/>
                  <a:pt x="6224226" y="4652370"/>
                </a:cubicBezTo>
                <a:close/>
                <a:moveTo>
                  <a:pt x="332459" y="4527754"/>
                </a:moveTo>
                <a:cubicBezTo>
                  <a:pt x="312796" y="4518987"/>
                  <a:pt x="304030" y="4495943"/>
                  <a:pt x="312796" y="4476405"/>
                </a:cubicBezTo>
                <a:lnTo>
                  <a:pt x="312796" y="4476405"/>
                </a:lnTo>
                <a:cubicBezTo>
                  <a:pt x="321563" y="4456867"/>
                  <a:pt x="344608" y="4447975"/>
                  <a:pt x="364271" y="4456867"/>
                </a:cubicBezTo>
                <a:lnTo>
                  <a:pt x="364271" y="4456867"/>
                </a:lnTo>
                <a:cubicBezTo>
                  <a:pt x="383809" y="4465509"/>
                  <a:pt x="392575" y="4488678"/>
                  <a:pt x="383809" y="4508216"/>
                </a:cubicBezTo>
                <a:lnTo>
                  <a:pt x="383809" y="4508216"/>
                </a:lnTo>
                <a:cubicBezTo>
                  <a:pt x="377421" y="4522619"/>
                  <a:pt x="363144" y="4531261"/>
                  <a:pt x="348240" y="4531261"/>
                </a:cubicBezTo>
                <a:lnTo>
                  <a:pt x="348240" y="4531261"/>
                </a:lnTo>
                <a:cubicBezTo>
                  <a:pt x="342980" y="4531136"/>
                  <a:pt x="337594" y="4530009"/>
                  <a:pt x="332459" y="4527754"/>
                </a:cubicBezTo>
                <a:close/>
                <a:moveTo>
                  <a:pt x="6094225" y="4466260"/>
                </a:moveTo>
                <a:lnTo>
                  <a:pt x="6094225" y="4466260"/>
                </a:lnTo>
                <a:cubicBezTo>
                  <a:pt x="6085457" y="4446597"/>
                  <a:pt x="6094350" y="4423553"/>
                  <a:pt x="6114013" y="4414911"/>
                </a:cubicBezTo>
                <a:lnTo>
                  <a:pt x="6114013" y="4414911"/>
                </a:lnTo>
                <a:cubicBezTo>
                  <a:pt x="6133677" y="4406270"/>
                  <a:pt x="6156721" y="4415161"/>
                  <a:pt x="6165362" y="4434699"/>
                </a:cubicBezTo>
                <a:lnTo>
                  <a:pt x="6165362" y="4434699"/>
                </a:lnTo>
                <a:lnTo>
                  <a:pt x="6165362" y="4434699"/>
                </a:lnTo>
                <a:lnTo>
                  <a:pt x="6165362" y="4434699"/>
                </a:lnTo>
                <a:cubicBezTo>
                  <a:pt x="6174004" y="4454362"/>
                  <a:pt x="6165111" y="4477407"/>
                  <a:pt x="6145574" y="4486049"/>
                </a:cubicBezTo>
                <a:lnTo>
                  <a:pt x="6145574" y="4486049"/>
                </a:lnTo>
                <a:cubicBezTo>
                  <a:pt x="6140439" y="4488303"/>
                  <a:pt x="6135054" y="4489430"/>
                  <a:pt x="6129793" y="4489430"/>
                </a:cubicBezTo>
                <a:lnTo>
                  <a:pt x="6129793" y="4489430"/>
                </a:lnTo>
                <a:cubicBezTo>
                  <a:pt x="6114890" y="4489430"/>
                  <a:pt x="6100738" y="4480788"/>
                  <a:pt x="6094225" y="4466260"/>
                </a:cubicBezTo>
                <a:close/>
                <a:moveTo>
                  <a:pt x="394830" y="4324486"/>
                </a:moveTo>
                <a:cubicBezTo>
                  <a:pt x="373288" y="4323735"/>
                  <a:pt x="356506" y="4305700"/>
                  <a:pt x="357382" y="4284284"/>
                </a:cubicBezTo>
                <a:lnTo>
                  <a:pt x="357382" y="4284284"/>
                </a:lnTo>
                <a:cubicBezTo>
                  <a:pt x="357382" y="4284284"/>
                  <a:pt x="357382" y="4284284"/>
                  <a:pt x="357382" y="4284158"/>
                </a:cubicBezTo>
                <a:lnTo>
                  <a:pt x="357382" y="4284158"/>
                </a:lnTo>
                <a:cubicBezTo>
                  <a:pt x="358134" y="4262742"/>
                  <a:pt x="376168" y="4245959"/>
                  <a:pt x="397585" y="4246711"/>
                </a:cubicBezTo>
                <a:lnTo>
                  <a:pt x="397585" y="4246711"/>
                </a:lnTo>
                <a:cubicBezTo>
                  <a:pt x="419002" y="4247463"/>
                  <a:pt x="435909" y="4265497"/>
                  <a:pt x="435032" y="4287039"/>
                </a:cubicBezTo>
                <a:lnTo>
                  <a:pt x="435032" y="4286913"/>
                </a:lnTo>
                <a:cubicBezTo>
                  <a:pt x="434281" y="4307954"/>
                  <a:pt x="416998" y="4324486"/>
                  <a:pt x="396208" y="4324486"/>
                </a:cubicBezTo>
                <a:lnTo>
                  <a:pt x="396208" y="4324486"/>
                </a:lnTo>
                <a:cubicBezTo>
                  <a:pt x="395706" y="4324486"/>
                  <a:pt x="395331" y="4324486"/>
                  <a:pt x="394830" y="4324486"/>
                </a:cubicBezTo>
                <a:close/>
                <a:moveTo>
                  <a:pt x="6043877" y="4244832"/>
                </a:moveTo>
                <a:lnTo>
                  <a:pt x="6043877" y="4244832"/>
                </a:lnTo>
                <a:cubicBezTo>
                  <a:pt x="6043125" y="4223416"/>
                  <a:pt x="6060034" y="4205381"/>
                  <a:pt x="6081450" y="4204755"/>
                </a:cubicBezTo>
                <a:lnTo>
                  <a:pt x="6081450" y="4204755"/>
                </a:lnTo>
                <a:cubicBezTo>
                  <a:pt x="6102991" y="4204129"/>
                  <a:pt x="6120902" y="4220911"/>
                  <a:pt x="6121527" y="4242327"/>
                </a:cubicBezTo>
                <a:lnTo>
                  <a:pt x="6121527" y="4242327"/>
                </a:lnTo>
                <a:cubicBezTo>
                  <a:pt x="6122279" y="4263869"/>
                  <a:pt x="6105372" y="4281779"/>
                  <a:pt x="6083954" y="4282530"/>
                </a:cubicBezTo>
                <a:lnTo>
                  <a:pt x="6083954" y="4282530"/>
                </a:lnTo>
                <a:cubicBezTo>
                  <a:pt x="6083580" y="4282530"/>
                  <a:pt x="6083078" y="4282530"/>
                  <a:pt x="6082702" y="4282530"/>
                </a:cubicBezTo>
                <a:lnTo>
                  <a:pt x="6082702" y="4282530"/>
                </a:lnTo>
                <a:cubicBezTo>
                  <a:pt x="6061786" y="4282530"/>
                  <a:pt x="6044503" y="4265873"/>
                  <a:pt x="6043877" y="4244832"/>
                </a:cubicBezTo>
                <a:close/>
                <a:moveTo>
                  <a:pt x="357633" y="4071998"/>
                </a:moveTo>
                <a:cubicBezTo>
                  <a:pt x="357633" y="4050456"/>
                  <a:pt x="375042" y="4033047"/>
                  <a:pt x="396583" y="4033047"/>
                </a:cubicBezTo>
                <a:lnTo>
                  <a:pt x="396583" y="4033047"/>
                </a:lnTo>
                <a:cubicBezTo>
                  <a:pt x="418125" y="4033047"/>
                  <a:pt x="435534" y="4050456"/>
                  <a:pt x="435534" y="4071998"/>
                </a:cubicBezTo>
                <a:lnTo>
                  <a:pt x="435534" y="4071998"/>
                </a:lnTo>
                <a:cubicBezTo>
                  <a:pt x="435534" y="4093539"/>
                  <a:pt x="418125" y="4110948"/>
                  <a:pt x="396583" y="4110948"/>
                </a:cubicBezTo>
                <a:lnTo>
                  <a:pt x="396583" y="4110948"/>
                </a:lnTo>
                <a:cubicBezTo>
                  <a:pt x="375042" y="4110823"/>
                  <a:pt x="357633" y="4093539"/>
                  <a:pt x="357633" y="4071998"/>
                </a:cubicBezTo>
                <a:close/>
                <a:moveTo>
                  <a:pt x="6043501" y="4030042"/>
                </a:moveTo>
                <a:cubicBezTo>
                  <a:pt x="6043501" y="4008500"/>
                  <a:pt x="6060910" y="3991091"/>
                  <a:pt x="6082452" y="3991091"/>
                </a:cubicBezTo>
                <a:lnTo>
                  <a:pt x="6082452" y="3991091"/>
                </a:lnTo>
                <a:cubicBezTo>
                  <a:pt x="6103869" y="3991091"/>
                  <a:pt x="6121402" y="4008500"/>
                  <a:pt x="6121402" y="4030042"/>
                </a:cubicBezTo>
                <a:lnTo>
                  <a:pt x="6121402" y="4030042"/>
                </a:lnTo>
                <a:cubicBezTo>
                  <a:pt x="6121402" y="4051584"/>
                  <a:pt x="6103869" y="4068992"/>
                  <a:pt x="6082452" y="4068992"/>
                </a:cubicBezTo>
                <a:lnTo>
                  <a:pt x="6082452" y="4068992"/>
                </a:lnTo>
                <a:cubicBezTo>
                  <a:pt x="6060910" y="4068992"/>
                  <a:pt x="6043501" y="4051584"/>
                  <a:pt x="6043501" y="4030042"/>
                </a:cubicBezTo>
                <a:close/>
                <a:moveTo>
                  <a:pt x="357633" y="3858460"/>
                </a:moveTo>
                <a:cubicBezTo>
                  <a:pt x="357633" y="3836918"/>
                  <a:pt x="375042" y="3819509"/>
                  <a:pt x="396583" y="3819509"/>
                </a:cubicBezTo>
                <a:lnTo>
                  <a:pt x="396583" y="3819509"/>
                </a:lnTo>
                <a:cubicBezTo>
                  <a:pt x="418125" y="3819509"/>
                  <a:pt x="435534" y="3836918"/>
                  <a:pt x="435534" y="3858460"/>
                </a:cubicBezTo>
                <a:lnTo>
                  <a:pt x="435534" y="3858460"/>
                </a:lnTo>
                <a:cubicBezTo>
                  <a:pt x="435534" y="3880002"/>
                  <a:pt x="418125" y="3897411"/>
                  <a:pt x="396583" y="3897411"/>
                </a:cubicBezTo>
                <a:lnTo>
                  <a:pt x="396583" y="3897411"/>
                </a:lnTo>
                <a:cubicBezTo>
                  <a:pt x="375042" y="3897285"/>
                  <a:pt x="357633" y="3879876"/>
                  <a:pt x="357633" y="3858460"/>
                </a:cubicBezTo>
                <a:close/>
                <a:moveTo>
                  <a:pt x="6043501" y="3816504"/>
                </a:moveTo>
                <a:cubicBezTo>
                  <a:pt x="6043501" y="3794963"/>
                  <a:pt x="6060910" y="3777554"/>
                  <a:pt x="6082452" y="3777554"/>
                </a:cubicBezTo>
                <a:lnTo>
                  <a:pt x="6082452" y="3777554"/>
                </a:lnTo>
                <a:cubicBezTo>
                  <a:pt x="6103869" y="3777554"/>
                  <a:pt x="6121402" y="3794963"/>
                  <a:pt x="6121402" y="3816504"/>
                </a:cubicBezTo>
                <a:lnTo>
                  <a:pt x="6121402" y="3816504"/>
                </a:lnTo>
                <a:cubicBezTo>
                  <a:pt x="6121402" y="3838046"/>
                  <a:pt x="6103869" y="3855454"/>
                  <a:pt x="6082452" y="3855454"/>
                </a:cubicBezTo>
                <a:lnTo>
                  <a:pt x="6082452" y="3855454"/>
                </a:lnTo>
                <a:cubicBezTo>
                  <a:pt x="6060910" y="3855329"/>
                  <a:pt x="6043501" y="3838046"/>
                  <a:pt x="6043501" y="3816504"/>
                </a:cubicBezTo>
                <a:close/>
                <a:moveTo>
                  <a:pt x="357633" y="3644922"/>
                </a:moveTo>
                <a:cubicBezTo>
                  <a:pt x="357633" y="3623381"/>
                  <a:pt x="375042" y="3605972"/>
                  <a:pt x="396583" y="3605972"/>
                </a:cubicBezTo>
                <a:lnTo>
                  <a:pt x="396583" y="3605972"/>
                </a:lnTo>
                <a:cubicBezTo>
                  <a:pt x="418125" y="3605972"/>
                  <a:pt x="435534" y="3623381"/>
                  <a:pt x="435534" y="3644922"/>
                </a:cubicBezTo>
                <a:lnTo>
                  <a:pt x="435534" y="3644922"/>
                </a:lnTo>
                <a:cubicBezTo>
                  <a:pt x="435534" y="3666464"/>
                  <a:pt x="418125" y="3683873"/>
                  <a:pt x="396583" y="3683873"/>
                </a:cubicBezTo>
                <a:lnTo>
                  <a:pt x="396583" y="3683873"/>
                </a:lnTo>
                <a:cubicBezTo>
                  <a:pt x="375042" y="3683747"/>
                  <a:pt x="357633" y="3666339"/>
                  <a:pt x="357633" y="3644922"/>
                </a:cubicBezTo>
                <a:close/>
                <a:moveTo>
                  <a:pt x="6043501" y="3602966"/>
                </a:moveTo>
                <a:cubicBezTo>
                  <a:pt x="6043501" y="3581424"/>
                  <a:pt x="6060910" y="3564016"/>
                  <a:pt x="6082452" y="3564016"/>
                </a:cubicBezTo>
                <a:lnTo>
                  <a:pt x="6082452" y="3564016"/>
                </a:lnTo>
                <a:cubicBezTo>
                  <a:pt x="6103869" y="3564016"/>
                  <a:pt x="6121402" y="3581424"/>
                  <a:pt x="6121402" y="3602966"/>
                </a:cubicBezTo>
                <a:lnTo>
                  <a:pt x="6121402" y="3602966"/>
                </a:lnTo>
                <a:cubicBezTo>
                  <a:pt x="6121402" y="3624507"/>
                  <a:pt x="6103869" y="3641916"/>
                  <a:pt x="6082452" y="3641916"/>
                </a:cubicBezTo>
                <a:lnTo>
                  <a:pt x="6082452" y="3641916"/>
                </a:lnTo>
                <a:cubicBezTo>
                  <a:pt x="6060910" y="3641791"/>
                  <a:pt x="6043501" y="3624383"/>
                  <a:pt x="6043501" y="3602966"/>
                </a:cubicBezTo>
                <a:close/>
                <a:moveTo>
                  <a:pt x="357633" y="3431384"/>
                </a:moveTo>
                <a:cubicBezTo>
                  <a:pt x="357633" y="3409843"/>
                  <a:pt x="375042" y="3392434"/>
                  <a:pt x="396583" y="3392434"/>
                </a:cubicBezTo>
                <a:lnTo>
                  <a:pt x="396583" y="3392434"/>
                </a:lnTo>
                <a:cubicBezTo>
                  <a:pt x="418125" y="3392434"/>
                  <a:pt x="435534" y="3409843"/>
                  <a:pt x="435534" y="3431384"/>
                </a:cubicBezTo>
                <a:lnTo>
                  <a:pt x="435534" y="3431384"/>
                </a:lnTo>
                <a:cubicBezTo>
                  <a:pt x="435534" y="3452926"/>
                  <a:pt x="418125" y="3470334"/>
                  <a:pt x="396583" y="3470334"/>
                </a:cubicBezTo>
                <a:lnTo>
                  <a:pt x="396583" y="3470334"/>
                </a:lnTo>
                <a:cubicBezTo>
                  <a:pt x="375042" y="3470210"/>
                  <a:pt x="357633" y="3452801"/>
                  <a:pt x="357633" y="3431384"/>
                </a:cubicBezTo>
                <a:close/>
                <a:moveTo>
                  <a:pt x="6043501" y="3389428"/>
                </a:moveTo>
                <a:cubicBezTo>
                  <a:pt x="6043501" y="3367886"/>
                  <a:pt x="6060910" y="3350477"/>
                  <a:pt x="6082452" y="3350477"/>
                </a:cubicBezTo>
                <a:lnTo>
                  <a:pt x="6082452" y="3350477"/>
                </a:lnTo>
                <a:cubicBezTo>
                  <a:pt x="6103869" y="3350477"/>
                  <a:pt x="6121402" y="3367886"/>
                  <a:pt x="6121402" y="3389428"/>
                </a:cubicBezTo>
                <a:lnTo>
                  <a:pt x="6121402" y="3389428"/>
                </a:lnTo>
                <a:cubicBezTo>
                  <a:pt x="6121402" y="3410970"/>
                  <a:pt x="6103869" y="3428379"/>
                  <a:pt x="6082452" y="3428379"/>
                </a:cubicBezTo>
                <a:lnTo>
                  <a:pt x="6082452" y="3428379"/>
                </a:lnTo>
                <a:cubicBezTo>
                  <a:pt x="6060910" y="3428253"/>
                  <a:pt x="6043501" y="3410844"/>
                  <a:pt x="6043501" y="3389428"/>
                </a:cubicBezTo>
                <a:close/>
                <a:moveTo>
                  <a:pt x="357633" y="3217846"/>
                </a:moveTo>
                <a:cubicBezTo>
                  <a:pt x="357633" y="3196304"/>
                  <a:pt x="375042" y="3178896"/>
                  <a:pt x="396583" y="3178896"/>
                </a:cubicBezTo>
                <a:lnTo>
                  <a:pt x="396583" y="3178896"/>
                </a:lnTo>
                <a:cubicBezTo>
                  <a:pt x="418125" y="3178896"/>
                  <a:pt x="435534" y="3196304"/>
                  <a:pt x="435534" y="3217846"/>
                </a:cubicBezTo>
                <a:lnTo>
                  <a:pt x="435534" y="3217846"/>
                </a:lnTo>
                <a:cubicBezTo>
                  <a:pt x="435534" y="3239388"/>
                  <a:pt x="418125" y="3256797"/>
                  <a:pt x="396583" y="3256797"/>
                </a:cubicBezTo>
                <a:lnTo>
                  <a:pt x="396583" y="3256797"/>
                </a:lnTo>
                <a:cubicBezTo>
                  <a:pt x="375042" y="3256671"/>
                  <a:pt x="357633" y="3239263"/>
                  <a:pt x="357633" y="3217846"/>
                </a:cubicBezTo>
                <a:close/>
                <a:moveTo>
                  <a:pt x="6043501" y="3175891"/>
                </a:moveTo>
                <a:cubicBezTo>
                  <a:pt x="6043501" y="3154349"/>
                  <a:pt x="6060910" y="3136940"/>
                  <a:pt x="6082452" y="3136940"/>
                </a:cubicBezTo>
                <a:lnTo>
                  <a:pt x="6082452" y="3136940"/>
                </a:lnTo>
                <a:cubicBezTo>
                  <a:pt x="6103869" y="3136940"/>
                  <a:pt x="6121402" y="3154349"/>
                  <a:pt x="6121402" y="3175891"/>
                </a:cubicBezTo>
                <a:lnTo>
                  <a:pt x="6121402" y="3175891"/>
                </a:lnTo>
                <a:cubicBezTo>
                  <a:pt x="6121402" y="3197432"/>
                  <a:pt x="6103869" y="3214841"/>
                  <a:pt x="6082452" y="3214841"/>
                </a:cubicBezTo>
                <a:lnTo>
                  <a:pt x="6082452" y="3214841"/>
                </a:lnTo>
                <a:cubicBezTo>
                  <a:pt x="6060910" y="3214715"/>
                  <a:pt x="6043501" y="3197307"/>
                  <a:pt x="6043501" y="3175891"/>
                </a:cubicBezTo>
                <a:close/>
                <a:moveTo>
                  <a:pt x="357633" y="3004183"/>
                </a:moveTo>
                <a:cubicBezTo>
                  <a:pt x="357633" y="2982642"/>
                  <a:pt x="375042" y="2965233"/>
                  <a:pt x="396583" y="2965233"/>
                </a:cubicBezTo>
                <a:lnTo>
                  <a:pt x="396583" y="2965233"/>
                </a:lnTo>
                <a:cubicBezTo>
                  <a:pt x="418125" y="2965233"/>
                  <a:pt x="435534" y="2982642"/>
                  <a:pt x="435534" y="3004183"/>
                </a:cubicBezTo>
                <a:lnTo>
                  <a:pt x="435534" y="3004183"/>
                </a:lnTo>
                <a:cubicBezTo>
                  <a:pt x="435534" y="3025725"/>
                  <a:pt x="418125" y="3043134"/>
                  <a:pt x="396583" y="3043134"/>
                </a:cubicBezTo>
                <a:lnTo>
                  <a:pt x="396583" y="3043134"/>
                </a:lnTo>
                <a:cubicBezTo>
                  <a:pt x="375042" y="3043134"/>
                  <a:pt x="357633" y="3025725"/>
                  <a:pt x="357633" y="3004183"/>
                </a:cubicBezTo>
                <a:close/>
                <a:moveTo>
                  <a:pt x="6043501" y="2962353"/>
                </a:moveTo>
                <a:cubicBezTo>
                  <a:pt x="6043501" y="2940811"/>
                  <a:pt x="6060910" y="2923402"/>
                  <a:pt x="6082452" y="2923402"/>
                </a:cubicBezTo>
                <a:lnTo>
                  <a:pt x="6082452" y="2923402"/>
                </a:lnTo>
                <a:cubicBezTo>
                  <a:pt x="6103869" y="2923402"/>
                  <a:pt x="6121402" y="2940811"/>
                  <a:pt x="6121402" y="2962353"/>
                </a:cubicBezTo>
                <a:lnTo>
                  <a:pt x="6121402" y="2962353"/>
                </a:lnTo>
                <a:cubicBezTo>
                  <a:pt x="6121402" y="2983894"/>
                  <a:pt x="6103869" y="3001303"/>
                  <a:pt x="6082452" y="3001303"/>
                </a:cubicBezTo>
                <a:lnTo>
                  <a:pt x="6082452" y="3001303"/>
                </a:lnTo>
                <a:cubicBezTo>
                  <a:pt x="6060910" y="3001177"/>
                  <a:pt x="6043501" y="2983769"/>
                  <a:pt x="6043501" y="2962353"/>
                </a:cubicBezTo>
                <a:close/>
                <a:moveTo>
                  <a:pt x="357633" y="2790645"/>
                </a:moveTo>
                <a:cubicBezTo>
                  <a:pt x="357633" y="2769104"/>
                  <a:pt x="375042" y="2751695"/>
                  <a:pt x="396583" y="2751695"/>
                </a:cubicBezTo>
                <a:lnTo>
                  <a:pt x="396583" y="2751695"/>
                </a:lnTo>
                <a:cubicBezTo>
                  <a:pt x="418125" y="2751695"/>
                  <a:pt x="435534" y="2769104"/>
                  <a:pt x="435534" y="2790645"/>
                </a:cubicBezTo>
                <a:lnTo>
                  <a:pt x="435534" y="2790645"/>
                </a:lnTo>
                <a:cubicBezTo>
                  <a:pt x="435534" y="2812187"/>
                  <a:pt x="418125" y="2829596"/>
                  <a:pt x="396583" y="2829596"/>
                </a:cubicBezTo>
                <a:lnTo>
                  <a:pt x="396583" y="2829596"/>
                </a:lnTo>
                <a:cubicBezTo>
                  <a:pt x="375042" y="2829596"/>
                  <a:pt x="357633" y="2812187"/>
                  <a:pt x="357633" y="2790645"/>
                </a:cubicBezTo>
                <a:close/>
                <a:moveTo>
                  <a:pt x="6043501" y="2748690"/>
                </a:moveTo>
                <a:cubicBezTo>
                  <a:pt x="6043501" y="2727148"/>
                  <a:pt x="6060910" y="2709739"/>
                  <a:pt x="6082452" y="2709739"/>
                </a:cubicBezTo>
                <a:lnTo>
                  <a:pt x="6082452" y="2709739"/>
                </a:lnTo>
                <a:cubicBezTo>
                  <a:pt x="6103869" y="2709739"/>
                  <a:pt x="6121402" y="2727148"/>
                  <a:pt x="6121402" y="2748690"/>
                </a:cubicBezTo>
                <a:lnTo>
                  <a:pt x="6121402" y="2748690"/>
                </a:lnTo>
                <a:cubicBezTo>
                  <a:pt x="6121402" y="2770231"/>
                  <a:pt x="6103869" y="2787640"/>
                  <a:pt x="6082452" y="2787640"/>
                </a:cubicBezTo>
                <a:lnTo>
                  <a:pt x="6082452" y="2787640"/>
                </a:lnTo>
                <a:cubicBezTo>
                  <a:pt x="6060910" y="2787640"/>
                  <a:pt x="6043501" y="2770231"/>
                  <a:pt x="6043501" y="2748690"/>
                </a:cubicBezTo>
                <a:close/>
                <a:moveTo>
                  <a:pt x="357633" y="2577108"/>
                </a:moveTo>
                <a:cubicBezTo>
                  <a:pt x="357633" y="2555566"/>
                  <a:pt x="375042" y="2538157"/>
                  <a:pt x="396583" y="2538157"/>
                </a:cubicBezTo>
                <a:lnTo>
                  <a:pt x="396583" y="2538157"/>
                </a:lnTo>
                <a:cubicBezTo>
                  <a:pt x="418125" y="2538157"/>
                  <a:pt x="435534" y="2555566"/>
                  <a:pt x="435534" y="2577108"/>
                </a:cubicBezTo>
                <a:lnTo>
                  <a:pt x="435534" y="2577108"/>
                </a:lnTo>
                <a:cubicBezTo>
                  <a:pt x="435534" y="2598649"/>
                  <a:pt x="418125" y="2616058"/>
                  <a:pt x="396583" y="2616058"/>
                </a:cubicBezTo>
                <a:lnTo>
                  <a:pt x="396583" y="2616058"/>
                </a:lnTo>
                <a:cubicBezTo>
                  <a:pt x="375042" y="2616058"/>
                  <a:pt x="357633" y="2598649"/>
                  <a:pt x="357633" y="2577108"/>
                </a:cubicBezTo>
                <a:close/>
                <a:moveTo>
                  <a:pt x="6043501" y="2535151"/>
                </a:moveTo>
                <a:cubicBezTo>
                  <a:pt x="6043501" y="2513610"/>
                  <a:pt x="6060910" y="2496201"/>
                  <a:pt x="6082452" y="2496201"/>
                </a:cubicBezTo>
                <a:lnTo>
                  <a:pt x="6082452" y="2496201"/>
                </a:lnTo>
                <a:cubicBezTo>
                  <a:pt x="6103869" y="2496201"/>
                  <a:pt x="6121402" y="2513610"/>
                  <a:pt x="6121402" y="2535151"/>
                </a:cubicBezTo>
                <a:lnTo>
                  <a:pt x="6121402" y="2535151"/>
                </a:lnTo>
                <a:cubicBezTo>
                  <a:pt x="6121402" y="2556693"/>
                  <a:pt x="6103869" y="2574102"/>
                  <a:pt x="6082452" y="2574102"/>
                </a:cubicBezTo>
                <a:lnTo>
                  <a:pt x="6082452" y="2574102"/>
                </a:lnTo>
                <a:cubicBezTo>
                  <a:pt x="6060910" y="2574102"/>
                  <a:pt x="6043501" y="2556693"/>
                  <a:pt x="6043501" y="2535151"/>
                </a:cubicBezTo>
                <a:close/>
                <a:moveTo>
                  <a:pt x="357633" y="2363570"/>
                </a:moveTo>
                <a:cubicBezTo>
                  <a:pt x="357633" y="2342028"/>
                  <a:pt x="375042" y="2324619"/>
                  <a:pt x="396583" y="2324619"/>
                </a:cubicBezTo>
                <a:lnTo>
                  <a:pt x="396583" y="2324619"/>
                </a:lnTo>
                <a:cubicBezTo>
                  <a:pt x="418125" y="2324619"/>
                  <a:pt x="435534" y="2342028"/>
                  <a:pt x="435534" y="2363570"/>
                </a:cubicBezTo>
                <a:lnTo>
                  <a:pt x="435534" y="2363570"/>
                </a:lnTo>
                <a:cubicBezTo>
                  <a:pt x="435534" y="2385112"/>
                  <a:pt x="418125" y="2402520"/>
                  <a:pt x="396583" y="2402520"/>
                </a:cubicBezTo>
                <a:lnTo>
                  <a:pt x="396583" y="2402520"/>
                </a:lnTo>
                <a:cubicBezTo>
                  <a:pt x="375042" y="2402520"/>
                  <a:pt x="357633" y="2385112"/>
                  <a:pt x="357633" y="2363570"/>
                </a:cubicBezTo>
                <a:close/>
                <a:moveTo>
                  <a:pt x="6043501" y="2321614"/>
                </a:moveTo>
                <a:cubicBezTo>
                  <a:pt x="6043501" y="2300072"/>
                  <a:pt x="6060910" y="2282663"/>
                  <a:pt x="6082452" y="2282663"/>
                </a:cubicBezTo>
                <a:lnTo>
                  <a:pt x="6082452" y="2282663"/>
                </a:lnTo>
                <a:cubicBezTo>
                  <a:pt x="6103869" y="2282663"/>
                  <a:pt x="6121402" y="2300072"/>
                  <a:pt x="6121402" y="2321614"/>
                </a:cubicBezTo>
                <a:lnTo>
                  <a:pt x="6121402" y="2321614"/>
                </a:lnTo>
                <a:cubicBezTo>
                  <a:pt x="6121402" y="2343155"/>
                  <a:pt x="6103869" y="2360564"/>
                  <a:pt x="6082452" y="2360564"/>
                </a:cubicBezTo>
                <a:lnTo>
                  <a:pt x="6082452" y="2360564"/>
                </a:lnTo>
                <a:cubicBezTo>
                  <a:pt x="6060910" y="2360564"/>
                  <a:pt x="6043501" y="2343155"/>
                  <a:pt x="6043501" y="2321614"/>
                </a:cubicBezTo>
                <a:close/>
                <a:moveTo>
                  <a:pt x="357633" y="2150032"/>
                </a:moveTo>
                <a:cubicBezTo>
                  <a:pt x="357633" y="2128490"/>
                  <a:pt x="375042" y="2111082"/>
                  <a:pt x="396583" y="2111082"/>
                </a:cubicBezTo>
                <a:lnTo>
                  <a:pt x="396583" y="2111082"/>
                </a:lnTo>
                <a:cubicBezTo>
                  <a:pt x="418125" y="2111082"/>
                  <a:pt x="435534" y="2128490"/>
                  <a:pt x="435534" y="2150032"/>
                </a:cubicBezTo>
                <a:lnTo>
                  <a:pt x="435534" y="2150032"/>
                </a:lnTo>
                <a:cubicBezTo>
                  <a:pt x="435534" y="2171573"/>
                  <a:pt x="418125" y="2188982"/>
                  <a:pt x="396583" y="2188982"/>
                </a:cubicBezTo>
                <a:lnTo>
                  <a:pt x="396583" y="2188982"/>
                </a:lnTo>
                <a:cubicBezTo>
                  <a:pt x="375042" y="2188982"/>
                  <a:pt x="357633" y="2171573"/>
                  <a:pt x="357633" y="2150032"/>
                </a:cubicBezTo>
                <a:close/>
                <a:moveTo>
                  <a:pt x="6043501" y="2108076"/>
                </a:moveTo>
                <a:cubicBezTo>
                  <a:pt x="6043501" y="2086534"/>
                  <a:pt x="6060910" y="2069125"/>
                  <a:pt x="6082452" y="2069125"/>
                </a:cubicBezTo>
                <a:lnTo>
                  <a:pt x="6082452" y="2069125"/>
                </a:lnTo>
                <a:cubicBezTo>
                  <a:pt x="6103869" y="2069125"/>
                  <a:pt x="6121402" y="2086534"/>
                  <a:pt x="6121402" y="2108076"/>
                </a:cubicBezTo>
                <a:lnTo>
                  <a:pt x="6121402" y="2108076"/>
                </a:lnTo>
                <a:cubicBezTo>
                  <a:pt x="6121402" y="2129617"/>
                  <a:pt x="6103869" y="2147026"/>
                  <a:pt x="6082452" y="2147026"/>
                </a:cubicBezTo>
                <a:lnTo>
                  <a:pt x="6082452" y="2147026"/>
                </a:lnTo>
                <a:cubicBezTo>
                  <a:pt x="6060910" y="2147026"/>
                  <a:pt x="6043501" y="2129617"/>
                  <a:pt x="6043501" y="2108076"/>
                </a:cubicBezTo>
                <a:close/>
                <a:moveTo>
                  <a:pt x="357633" y="1936494"/>
                </a:moveTo>
                <a:cubicBezTo>
                  <a:pt x="357633" y="1914952"/>
                  <a:pt x="375042" y="1897544"/>
                  <a:pt x="396583" y="1897544"/>
                </a:cubicBezTo>
                <a:lnTo>
                  <a:pt x="396583" y="1897544"/>
                </a:lnTo>
                <a:cubicBezTo>
                  <a:pt x="418125" y="1897544"/>
                  <a:pt x="435534" y="1914952"/>
                  <a:pt x="435534" y="1936494"/>
                </a:cubicBezTo>
                <a:lnTo>
                  <a:pt x="435534" y="1936494"/>
                </a:lnTo>
                <a:cubicBezTo>
                  <a:pt x="435534" y="1958036"/>
                  <a:pt x="418125" y="1975444"/>
                  <a:pt x="396583" y="1975444"/>
                </a:cubicBezTo>
                <a:lnTo>
                  <a:pt x="396583" y="1975444"/>
                </a:lnTo>
                <a:cubicBezTo>
                  <a:pt x="375042" y="1975444"/>
                  <a:pt x="357633" y="1958036"/>
                  <a:pt x="357633" y="1936494"/>
                </a:cubicBezTo>
                <a:close/>
                <a:moveTo>
                  <a:pt x="6043501" y="1894538"/>
                </a:moveTo>
                <a:cubicBezTo>
                  <a:pt x="6043501" y="1872996"/>
                  <a:pt x="6060910" y="1855587"/>
                  <a:pt x="6082452" y="1855587"/>
                </a:cubicBezTo>
                <a:lnTo>
                  <a:pt x="6082452" y="1855587"/>
                </a:lnTo>
                <a:cubicBezTo>
                  <a:pt x="6103869" y="1855587"/>
                  <a:pt x="6121402" y="1872996"/>
                  <a:pt x="6121402" y="1894538"/>
                </a:cubicBezTo>
                <a:lnTo>
                  <a:pt x="6121402" y="1894538"/>
                </a:lnTo>
                <a:cubicBezTo>
                  <a:pt x="6121402" y="1916080"/>
                  <a:pt x="6103869" y="1933488"/>
                  <a:pt x="6082452" y="1933488"/>
                </a:cubicBezTo>
                <a:lnTo>
                  <a:pt x="6082452" y="1933488"/>
                </a:lnTo>
                <a:cubicBezTo>
                  <a:pt x="6060910" y="1933488"/>
                  <a:pt x="6043501" y="1916080"/>
                  <a:pt x="6043501" y="1894538"/>
                </a:cubicBezTo>
                <a:close/>
                <a:moveTo>
                  <a:pt x="357633" y="1722956"/>
                </a:moveTo>
                <a:cubicBezTo>
                  <a:pt x="357633" y="1701414"/>
                  <a:pt x="375042" y="1684006"/>
                  <a:pt x="396583" y="1684006"/>
                </a:cubicBezTo>
                <a:lnTo>
                  <a:pt x="396583" y="1684006"/>
                </a:lnTo>
                <a:cubicBezTo>
                  <a:pt x="418125" y="1684006"/>
                  <a:pt x="435534" y="1701414"/>
                  <a:pt x="435534" y="1722956"/>
                </a:cubicBezTo>
                <a:lnTo>
                  <a:pt x="435534" y="1722956"/>
                </a:lnTo>
                <a:cubicBezTo>
                  <a:pt x="435534" y="1744498"/>
                  <a:pt x="418125" y="1761906"/>
                  <a:pt x="396583" y="1761906"/>
                </a:cubicBezTo>
                <a:lnTo>
                  <a:pt x="396583" y="1761906"/>
                </a:lnTo>
                <a:cubicBezTo>
                  <a:pt x="375042" y="1761906"/>
                  <a:pt x="357633" y="1744498"/>
                  <a:pt x="357633" y="1722956"/>
                </a:cubicBezTo>
                <a:close/>
                <a:moveTo>
                  <a:pt x="6043501" y="1681000"/>
                </a:moveTo>
                <a:cubicBezTo>
                  <a:pt x="6043501" y="1659458"/>
                  <a:pt x="6060910" y="1642050"/>
                  <a:pt x="6082452" y="1642050"/>
                </a:cubicBezTo>
                <a:lnTo>
                  <a:pt x="6082452" y="1642050"/>
                </a:lnTo>
                <a:cubicBezTo>
                  <a:pt x="6103869" y="1642050"/>
                  <a:pt x="6121402" y="1659458"/>
                  <a:pt x="6121402" y="1681000"/>
                </a:cubicBezTo>
                <a:lnTo>
                  <a:pt x="6121402" y="1681000"/>
                </a:lnTo>
                <a:cubicBezTo>
                  <a:pt x="6121402" y="1702542"/>
                  <a:pt x="6103869" y="1719950"/>
                  <a:pt x="6082452" y="1719950"/>
                </a:cubicBezTo>
                <a:lnTo>
                  <a:pt x="6082452" y="1719950"/>
                </a:lnTo>
                <a:cubicBezTo>
                  <a:pt x="6060910" y="1719950"/>
                  <a:pt x="6043501" y="1702542"/>
                  <a:pt x="6043501" y="1681000"/>
                </a:cubicBezTo>
                <a:close/>
                <a:moveTo>
                  <a:pt x="357633" y="1509418"/>
                </a:moveTo>
                <a:cubicBezTo>
                  <a:pt x="357633" y="1487877"/>
                  <a:pt x="375042" y="1470468"/>
                  <a:pt x="396583" y="1470468"/>
                </a:cubicBezTo>
                <a:lnTo>
                  <a:pt x="396583" y="1470468"/>
                </a:lnTo>
                <a:cubicBezTo>
                  <a:pt x="418125" y="1470468"/>
                  <a:pt x="435534" y="1487877"/>
                  <a:pt x="435534" y="1509418"/>
                </a:cubicBezTo>
                <a:lnTo>
                  <a:pt x="435534" y="1509418"/>
                </a:lnTo>
                <a:cubicBezTo>
                  <a:pt x="435534" y="1530960"/>
                  <a:pt x="418125" y="1548368"/>
                  <a:pt x="396583" y="1548368"/>
                </a:cubicBezTo>
                <a:lnTo>
                  <a:pt x="396583" y="1548368"/>
                </a:lnTo>
                <a:cubicBezTo>
                  <a:pt x="375042" y="1548243"/>
                  <a:pt x="357633" y="1530835"/>
                  <a:pt x="357633" y="1509418"/>
                </a:cubicBezTo>
                <a:close/>
                <a:moveTo>
                  <a:pt x="6043501" y="1467462"/>
                </a:moveTo>
                <a:cubicBezTo>
                  <a:pt x="6043501" y="1445920"/>
                  <a:pt x="6060910" y="1428512"/>
                  <a:pt x="6082452" y="1428512"/>
                </a:cubicBezTo>
                <a:lnTo>
                  <a:pt x="6082452" y="1428512"/>
                </a:lnTo>
                <a:cubicBezTo>
                  <a:pt x="6103869" y="1428512"/>
                  <a:pt x="6121402" y="1445920"/>
                  <a:pt x="6121402" y="1467462"/>
                </a:cubicBezTo>
                <a:lnTo>
                  <a:pt x="6121402" y="1467462"/>
                </a:lnTo>
                <a:cubicBezTo>
                  <a:pt x="6121402" y="1489004"/>
                  <a:pt x="6103869" y="1506413"/>
                  <a:pt x="6082452" y="1506413"/>
                </a:cubicBezTo>
                <a:lnTo>
                  <a:pt x="6082452" y="1506413"/>
                </a:lnTo>
                <a:cubicBezTo>
                  <a:pt x="6060910" y="1506413"/>
                  <a:pt x="6043501" y="1489004"/>
                  <a:pt x="6043501" y="1467462"/>
                </a:cubicBezTo>
                <a:close/>
                <a:moveTo>
                  <a:pt x="357633" y="1295881"/>
                </a:moveTo>
                <a:cubicBezTo>
                  <a:pt x="357633" y="1274339"/>
                  <a:pt x="375042" y="1256930"/>
                  <a:pt x="396583" y="1256930"/>
                </a:cubicBezTo>
                <a:lnTo>
                  <a:pt x="396583" y="1256930"/>
                </a:lnTo>
                <a:cubicBezTo>
                  <a:pt x="418125" y="1256930"/>
                  <a:pt x="435534" y="1274339"/>
                  <a:pt x="435534" y="1295881"/>
                </a:cubicBezTo>
                <a:lnTo>
                  <a:pt x="435534" y="1295881"/>
                </a:lnTo>
                <a:cubicBezTo>
                  <a:pt x="435534" y="1317422"/>
                  <a:pt x="418125" y="1334831"/>
                  <a:pt x="396583" y="1334831"/>
                </a:cubicBezTo>
                <a:lnTo>
                  <a:pt x="396583" y="1334831"/>
                </a:lnTo>
                <a:cubicBezTo>
                  <a:pt x="375042" y="1334705"/>
                  <a:pt x="357633" y="1317297"/>
                  <a:pt x="357633" y="1295881"/>
                </a:cubicBezTo>
                <a:close/>
                <a:moveTo>
                  <a:pt x="6043501" y="1253924"/>
                </a:moveTo>
                <a:cubicBezTo>
                  <a:pt x="6043501" y="1232383"/>
                  <a:pt x="6060910" y="1214974"/>
                  <a:pt x="6082452" y="1214974"/>
                </a:cubicBezTo>
                <a:lnTo>
                  <a:pt x="6082452" y="1214974"/>
                </a:lnTo>
                <a:cubicBezTo>
                  <a:pt x="6103869" y="1214974"/>
                  <a:pt x="6121402" y="1232383"/>
                  <a:pt x="6121402" y="1253924"/>
                </a:cubicBezTo>
                <a:lnTo>
                  <a:pt x="6121402" y="1253924"/>
                </a:lnTo>
                <a:cubicBezTo>
                  <a:pt x="6121402" y="1275466"/>
                  <a:pt x="6103869" y="1292874"/>
                  <a:pt x="6082452" y="1292874"/>
                </a:cubicBezTo>
                <a:lnTo>
                  <a:pt x="6082452" y="1292874"/>
                </a:lnTo>
                <a:cubicBezTo>
                  <a:pt x="6060910" y="1292750"/>
                  <a:pt x="6043501" y="1275341"/>
                  <a:pt x="6043501" y="1253924"/>
                </a:cubicBezTo>
                <a:close/>
                <a:moveTo>
                  <a:pt x="357633" y="1082342"/>
                </a:moveTo>
                <a:cubicBezTo>
                  <a:pt x="357633" y="1060801"/>
                  <a:pt x="375042" y="1043392"/>
                  <a:pt x="396583" y="1043392"/>
                </a:cubicBezTo>
                <a:lnTo>
                  <a:pt x="396583" y="1043392"/>
                </a:lnTo>
                <a:cubicBezTo>
                  <a:pt x="418125" y="1043392"/>
                  <a:pt x="435534" y="1060801"/>
                  <a:pt x="435534" y="1082342"/>
                </a:cubicBezTo>
                <a:lnTo>
                  <a:pt x="435534" y="1082342"/>
                </a:lnTo>
                <a:cubicBezTo>
                  <a:pt x="435534" y="1103884"/>
                  <a:pt x="418125" y="1121293"/>
                  <a:pt x="396583" y="1121293"/>
                </a:cubicBezTo>
                <a:lnTo>
                  <a:pt x="396583" y="1121293"/>
                </a:lnTo>
                <a:cubicBezTo>
                  <a:pt x="375042" y="1121168"/>
                  <a:pt x="357633" y="1103759"/>
                  <a:pt x="357633" y="1082342"/>
                </a:cubicBezTo>
                <a:close/>
                <a:moveTo>
                  <a:pt x="6043501" y="1040386"/>
                </a:moveTo>
                <a:cubicBezTo>
                  <a:pt x="6043501" y="1018845"/>
                  <a:pt x="6060910" y="1001436"/>
                  <a:pt x="6082452" y="1001436"/>
                </a:cubicBezTo>
                <a:lnTo>
                  <a:pt x="6082452" y="1001436"/>
                </a:lnTo>
                <a:cubicBezTo>
                  <a:pt x="6103869" y="1001436"/>
                  <a:pt x="6121402" y="1018845"/>
                  <a:pt x="6121402" y="1040386"/>
                </a:cubicBezTo>
                <a:lnTo>
                  <a:pt x="6121402" y="1040386"/>
                </a:lnTo>
                <a:cubicBezTo>
                  <a:pt x="6121402" y="1061928"/>
                  <a:pt x="6103869" y="1079337"/>
                  <a:pt x="6082452" y="1079337"/>
                </a:cubicBezTo>
                <a:lnTo>
                  <a:pt x="6082452" y="1079337"/>
                </a:lnTo>
                <a:cubicBezTo>
                  <a:pt x="6060910" y="1079211"/>
                  <a:pt x="6043501" y="1061803"/>
                  <a:pt x="6043501" y="1040386"/>
                </a:cubicBezTo>
                <a:close/>
                <a:moveTo>
                  <a:pt x="357633" y="868805"/>
                </a:moveTo>
                <a:cubicBezTo>
                  <a:pt x="357633" y="847263"/>
                  <a:pt x="375042" y="829854"/>
                  <a:pt x="396583" y="829854"/>
                </a:cubicBezTo>
                <a:lnTo>
                  <a:pt x="396583" y="829854"/>
                </a:lnTo>
                <a:cubicBezTo>
                  <a:pt x="418125" y="829854"/>
                  <a:pt x="435534" y="847263"/>
                  <a:pt x="435534" y="868805"/>
                </a:cubicBezTo>
                <a:lnTo>
                  <a:pt x="435534" y="868805"/>
                </a:lnTo>
                <a:cubicBezTo>
                  <a:pt x="435534" y="890346"/>
                  <a:pt x="418125" y="907755"/>
                  <a:pt x="396583" y="907755"/>
                </a:cubicBezTo>
                <a:lnTo>
                  <a:pt x="396583" y="907755"/>
                </a:lnTo>
                <a:cubicBezTo>
                  <a:pt x="375042" y="907630"/>
                  <a:pt x="357633" y="890221"/>
                  <a:pt x="357633" y="868805"/>
                </a:cubicBezTo>
                <a:close/>
                <a:moveTo>
                  <a:pt x="6043501" y="826849"/>
                </a:moveTo>
                <a:cubicBezTo>
                  <a:pt x="6043501" y="805307"/>
                  <a:pt x="6060910" y="787898"/>
                  <a:pt x="6082452" y="787898"/>
                </a:cubicBezTo>
                <a:lnTo>
                  <a:pt x="6082452" y="787898"/>
                </a:lnTo>
                <a:cubicBezTo>
                  <a:pt x="6103869" y="787898"/>
                  <a:pt x="6121402" y="805307"/>
                  <a:pt x="6121402" y="826849"/>
                </a:cubicBezTo>
                <a:lnTo>
                  <a:pt x="6121402" y="826849"/>
                </a:lnTo>
                <a:cubicBezTo>
                  <a:pt x="6121402" y="848390"/>
                  <a:pt x="6103869" y="865799"/>
                  <a:pt x="6082452" y="865799"/>
                </a:cubicBezTo>
                <a:lnTo>
                  <a:pt x="6082452" y="865799"/>
                </a:lnTo>
                <a:cubicBezTo>
                  <a:pt x="6060910" y="865674"/>
                  <a:pt x="6043501" y="848265"/>
                  <a:pt x="6043501" y="826849"/>
                </a:cubicBezTo>
                <a:close/>
                <a:moveTo>
                  <a:pt x="406227" y="694593"/>
                </a:moveTo>
                <a:cubicBezTo>
                  <a:pt x="385186" y="689959"/>
                  <a:pt x="372036" y="669169"/>
                  <a:pt x="376545" y="648128"/>
                </a:cubicBezTo>
                <a:lnTo>
                  <a:pt x="376545" y="648128"/>
                </a:lnTo>
                <a:cubicBezTo>
                  <a:pt x="381178" y="627213"/>
                  <a:pt x="401968" y="613937"/>
                  <a:pt x="422884" y="618445"/>
                </a:cubicBezTo>
                <a:lnTo>
                  <a:pt x="422884" y="618445"/>
                </a:lnTo>
                <a:cubicBezTo>
                  <a:pt x="443925" y="623080"/>
                  <a:pt x="457201" y="643870"/>
                  <a:pt x="452567" y="664785"/>
                </a:cubicBezTo>
                <a:lnTo>
                  <a:pt x="452567" y="664785"/>
                </a:lnTo>
                <a:cubicBezTo>
                  <a:pt x="448559" y="682945"/>
                  <a:pt x="432527" y="695344"/>
                  <a:pt x="414618" y="695344"/>
                </a:cubicBezTo>
                <a:lnTo>
                  <a:pt x="414618" y="695344"/>
                </a:lnTo>
                <a:cubicBezTo>
                  <a:pt x="411863" y="695470"/>
                  <a:pt x="409107" y="695219"/>
                  <a:pt x="406227" y="694593"/>
                </a:cubicBezTo>
                <a:close/>
                <a:moveTo>
                  <a:pt x="6016699" y="626211"/>
                </a:moveTo>
                <a:cubicBezTo>
                  <a:pt x="6010939" y="605421"/>
                  <a:pt x="6023087" y="584004"/>
                  <a:pt x="6043752" y="578368"/>
                </a:cubicBezTo>
                <a:lnTo>
                  <a:pt x="6043752" y="578368"/>
                </a:lnTo>
                <a:cubicBezTo>
                  <a:pt x="6064543" y="572607"/>
                  <a:pt x="6085959" y="584756"/>
                  <a:pt x="6091719" y="605421"/>
                </a:cubicBezTo>
                <a:lnTo>
                  <a:pt x="6091719" y="605421"/>
                </a:lnTo>
                <a:cubicBezTo>
                  <a:pt x="6091719" y="605421"/>
                  <a:pt x="6091719" y="605421"/>
                  <a:pt x="6091594" y="605421"/>
                </a:cubicBezTo>
                <a:lnTo>
                  <a:pt x="6091594" y="605421"/>
                </a:lnTo>
                <a:cubicBezTo>
                  <a:pt x="6097356" y="626085"/>
                  <a:pt x="6085206" y="647502"/>
                  <a:pt x="6064543" y="653263"/>
                </a:cubicBezTo>
                <a:lnTo>
                  <a:pt x="6064543" y="653263"/>
                </a:lnTo>
                <a:cubicBezTo>
                  <a:pt x="6061036" y="654140"/>
                  <a:pt x="6057528" y="654641"/>
                  <a:pt x="6054021" y="654641"/>
                </a:cubicBezTo>
                <a:lnTo>
                  <a:pt x="6054021" y="654641"/>
                </a:lnTo>
                <a:cubicBezTo>
                  <a:pt x="6037114" y="654766"/>
                  <a:pt x="6021459" y="643494"/>
                  <a:pt x="6016699" y="626211"/>
                </a:cubicBezTo>
                <a:close/>
                <a:moveTo>
                  <a:pt x="470225" y="491325"/>
                </a:moveTo>
                <a:cubicBezTo>
                  <a:pt x="451314" y="481180"/>
                  <a:pt x="444176" y="457510"/>
                  <a:pt x="454320" y="438598"/>
                </a:cubicBezTo>
                <a:lnTo>
                  <a:pt x="454320" y="438598"/>
                </a:lnTo>
                <a:cubicBezTo>
                  <a:pt x="464465" y="419686"/>
                  <a:pt x="488010" y="412548"/>
                  <a:pt x="507047" y="422692"/>
                </a:cubicBezTo>
                <a:lnTo>
                  <a:pt x="507047" y="422692"/>
                </a:lnTo>
                <a:cubicBezTo>
                  <a:pt x="525958" y="432837"/>
                  <a:pt x="533097" y="456382"/>
                  <a:pt x="522953" y="475419"/>
                </a:cubicBezTo>
                <a:lnTo>
                  <a:pt x="522953" y="475419"/>
                </a:lnTo>
                <a:cubicBezTo>
                  <a:pt x="515939" y="488444"/>
                  <a:pt x="502538" y="495834"/>
                  <a:pt x="488636" y="495834"/>
                </a:cubicBezTo>
                <a:lnTo>
                  <a:pt x="488636" y="495834"/>
                </a:lnTo>
                <a:cubicBezTo>
                  <a:pt x="482374" y="495959"/>
                  <a:pt x="476112" y="494456"/>
                  <a:pt x="470225" y="491325"/>
                </a:cubicBezTo>
                <a:close/>
                <a:moveTo>
                  <a:pt x="5936295" y="440852"/>
                </a:moveTo>
                <a:lnTo>
                  <a:pt x="5936295" y="440852"/>
                </a:lnTo>
                <a:cubicBezTo>
                  <a:pt x="5925148" y="422567"/>
                  <a:pt x="5930909" y="398646"/>
                  <a:pt x="5949194" y="387499"/>
                </a:cubicBezTo>
                <a:lnTo>
                  <a:pt x="5949194" y="387499"/>
                </a:lnTo>
                <a:cubicBezTo>
                  <a:pt x="5967605" y="376227"/>
                  <a:pt x="5991526" y="382114"/>
                  <a:pt x="6002672" y="400399"/>
                </a:cubicBezTo>
                <a:lnTo>
                  <a:pt x="6002672" y="400399"/>
                </a:lnTo>
                <a:cubicBezTo>
                  <a:pt x="6002672" y="400399"/>
                  <a:pt x="6002672" y="400399"/>
                  <a:pt x="6002798" y="400399"/>
                </a:cubicBezTo>
                <a:lnTo>
                  <a:pt x="6002798" y="400399"/>
                </a:lnTo>
                <a:cubicBezTo>
                  <a:pt x="6013944" y="418684"/>
                  <a:pt x="6008058" y="442606"/>
                  <a:pt x="5989772" y="453877"/>
                </a:cubicBezTo>
                <a:lnTo>
                  <a:pt x="5989772" y="453877"/>
                </a:lnTo>
                <a:cubicBezTo>
                  <a:pt x="5983510" y="457635"/>
                  <a:pt x="5976497" y="459513"/>
                  <a:pt x="5969483" y="459513"/>
                </a:cubicBezTo>
                <a:lnTo>
                  <a:pt x="5969483" y="459513"/>
                </a:lnTo>
                <a:cubicBezTo>
                  <a:pt x="5956459" y="459513"/>
                  <a:pt x="5943558" y="452875"/>
                  <a:pt x="5936295" y="440852"/>
                </a:cubicBezTo>
                <a:close/>
                <a:moveTo>
                  <a:pt x="587077" y="313105"/>
                </a:moveTo>
                <a:cubicBezTo>
                  <a:pt x="571672" y="298202"/>
                  <a:pt x="571171" y="273529"/>
                  <a:pt x="586200" y="258124"/>
                </a:cubicBezTo>
                <a:lnTo>
                  <a:pt x="586200" y="258124"/>
                </a:lnTo>
                <a:lnTo>
                  <a:pt x="586200" y="258124"/>
                </a:lnTo>
                <a:lnTo>
                  <a:pt x="586200" y="258124"/>
                </a:lnTo>
                <a:cubicBezTo>
                  <a:pt x="601104" y="242719"/>
                  <a:pt x="625777" y="242343"/>
                  <a:pt x="641181" y="257247"/>
                </a:cubicBezTo>
                <a:lnTo>
                  <a:pt x="641181" y="257247"/>
                </a:lnTo>
                <a:cubicBezTo>
                  <a:pt x="656711" y="272151"/>
                  <a:pt x="657087" y="296824"/>
                  <a:pt x="642183" y="312229"/>
                </a:cubicBezTo>
                <a:lnTo>
                  <a:pt x="642183" y="312229"/>
                </a:lnTo>
                <a:cubicBezTo>
                  <a:pt x="634543" y="320119"/>
                  <a:pt x="624399" y="324001"/>
                  <a:pt x="614129" y="324001"/>
                </a:cubicBezTo>
                <a:lnTo>
                  <a:pt x="614129" y="324001"/>
                </a:lnTo>
                <a:cubicBezTo>
                  <a:pt x="604485" y="324001"/>
                  <a:pt x="594716" y="320369"/>
                  <a:pt x="587077" y="313105"/>
                </a:cubicBezTo>
                <a:close/>
                <a:moveTo>
                  <a:pt x="5808296" y="284299"/>
                </a:moveTo>
                <a:lnTo>
                  <a:pt x="5808296" y="284299"/>
                </a:lnTo>
                <a:cubicBezTo>
                  <a:pt x="5792641" y="269646"/>
                  <a:pt x="5791640" y="245099"/>
                  <a:pt x="5806293" y="229318"/>
                </a:cubicBezTo>
                <a:lnTo>
                  <a:pt x="5806293" y="229318"/>
                </a:lnTo>
                <a:cubicBezTo>
                  <a:pt x="5820946" y="213663"/>
                  <a:pt x="5845494" y="212661"/>
                  <a:pt x="5861275" y="227314"/>
                </a:cubicBezTo>
                <a:lnTo>
                  <a:pt x="5861275" y="227314"/>
                </a:lnTo>
                <a:cubicBezTo>
                  <a:pt x="5877054" y="241968"/>
                  <a:pt x="5877932" y="266515"/>
                  <a:pt x="5863278" y="282296"/>
                </a:cubicBezTo>
                <a:lnTo>
                  <a:pt x="5863278" y="282296"/>
                </a:lnTo>
                <a:cubicBezTo>
                  <a:pt x="5855638" y="290562"/>
                  <a:pt x="5845244" y="294695"/>
                  <a:pt x="5834848" y="294695"/>
                </a:cubicBezTo>
                <a:lnTo>
                  <a:pt x="5834848" y="294695"/>
                </a:lnTo>
                <a:cubicBezTo>
                  <a:pt x="5825454" y="294695"/>
                  <a:pt x="5815812" y="291313"/>
                  <a:pt x="5808296" y="284299"/>
                </a:cubicBezTo>
                <a:close/>
                <a:moveTo>
                  <a:pt x="747888" y="173335"/>
                </a:moveTo>
                <a:cubicBezTo>
                  <a:pt x="737116" y="154799"/>
                  <a:pt x="743379" y="131003"/>
                  <a:pt x="761915" y="120107"/>
                </a:cubicBezTo>
                <a:lnTo>
                  <a:pt x="761915" y="120107"/>
                </a:lnTo>
                <a:lnTo>
                  <a:pt x="761915" y="120107"/>
                </a:lnTo>
                <a:lnTo>
                  <a:pt x="761915" y="120107"/>
                </a:lnTo>
                <a:cubicBezTo>
                  <a:pt x="780450" y="109336"/>
                  <a:pt x="804247" y="115473"/>
                  <a:pt x="815143" y="134009"/>
                </a:cubicBezTo>
                <a:lnTo>
                  <a:pt x="815143" y="134009"/>
                </a:lnTo>
                <a:cubicBezTo>
                  <a:pt x="826039" y="152670"/>
                  <a:pt x="819777" y="176341"/>
                  <a:pt x="801240" y="187237"/>
                </a:cubicBezTo>
                <a:lnTo>
                  <a:pt x="801240" y="187237"/>
                </a:lnTo>
                <a:cubicBezTo>
                  <a:pt x="795104" y="190869"/>
                  <a:pt x="788341" y="192497"/>
                  <a:pt x="781703" y="192497"/>
                </a:cubicBezTo>
                <a:lnTo>
                  <a:pt x="781703" y="192497"/>
                </a:lnTo>
                <a:cubicBezTo>
                  <a:pt x="768177" y="192622"/>
                  <a:pt x="755151" y="185609"/>
                  <a:pt x="747888" y="173335"/>
                </a:cubicBezTo>
                <a:close/>
                <a:moveTo>
                  <a:pt x="5642852" y="168075"/>
                </a:moveTo>
                <a:cubicBezTo>
                  <a:pt x="5623689" y="158181"/>
                  <a:pt x="5616175" y="134886"/>
                  <a:pt x="5626070" y="115598"/>
                </a:cubicBezTo>
                <a:lnTo>
                  <a:pt x="5626070" y="115598"/>
                </a:lnTo>
                <a:cubicBezTo>
                  <a:pt x="5635839" y="96436"/>
                  <a:pt x="5659259" y="89047"/>
                  <a:pt x="5678420" y="98816"/>
                </a:cubicBezTo>
                <a:lnTo>
                  <a:pt x="5678420" y="98816"/>
                </a:lnTo>
                <a:cubicBezTo>
                  <a:pt x="5697457" y="108585"/>
                  <a:pt x="5705097" y="132130"/>
                  <a:pt x="5695204" y="151167"/>
                </a:cubicBezTo>
                <a:lnTo>
                  <a:pt x="5695204" y="151167"/>
                </a:lnTo>
                <a:cubicBezTo>
                  <a:pt x="5688315" y="164568"/>
                  <a:pt x="5674664" y="172333"/>
                  <a:pt x="5660511" y="172333"/>
                </a:cubicBezTo>
                <a:lnTo>
                  <a:pt x="5660511" y="172333"/>
                </a:lnTo>
                <a:cubicBezTo>
                  <a:pt x="5654625" y="172458"/>
                  <a:pt x="5648613" y="170955"/>
                  <a:pt x="5642852" y="168075"/>
                </a:cubicBezTo>
                <a:close/>
                <a:moveTo>
                  <a:pt x="940635" y="82409"/>
                </a:moveTo>
                <a:cubicBezTo>
                  <a:pt x="935250" y="61619"/>
                  <a:pt x="947774" y="40453"/>
                  <a:pt x="968689" y="35068"/>
                </a:cubicBezTo>
                <a:lnTo>
                  <a:pt x="968689" y="35068"/>
                </a:lnTo>
                <a:cubicBezTo>
                  <a:pt x="989480" y="29682"/>
                  <a:pt x="1010771" y="42332"/>
                  <a:pt x="1016031" y="63122"/>
                </a:cubicBezTo>
                <a:lnTo>
                  <a:pt x="1016031" y="63122"/>
                </a:lnTo>
                <a:cubicBezTo>
                  <a:pt x="1021416" y="83912"/>
                  <a:pt x="1008892" y="105203"/>
                  <a:pt x="988102" y="110463"/>
                </a:cubicBezTo>
                <a:lnTo>
                  <a:pt x="988102" y="110463"/>
                </a:lnTo>
                <a:cubicBezTo>
                  <a:pt x="984846" y="111340"/>
                  <a:pt x="981589" y="111716"/>
                  <a:pt x="978333" y="111716"/>
                </a:cubicBezTo>
                <a:lnTo>
                  <a:pt x="978333" y="111716"/>
                </a:lnTo>
                <a:cubicBezTo>
                  <a:pt x="960924" y="111590"/>
                  <a:pt x="945144" y="99943"/>
                  <a:pt x="940635" y="82409"/>
                </a:cubicBezTo>
                <a:close/>
                <a:moveTo>
                  <a:pt x="5452108" y="101446"/>
                </a:moveTo>
                <a:lnTo>
                  <a:pt x="5452108" y="101446"/>
                </a:lnTo>
                <a:cubicBezTo>
                  <a:pt x="5431067" y="97188"/>
                  <a:pt x="5417416" y="76773"/>
                  <a:pt x="5421674" y="55733"/>
                </a:cubicBezTo>
                <a:lnTo>
                  <a:pt x="5421674" y="55733"/>
                </a:lnTo>
                <a:cubicBezTo>
                  <a:pt x="5425808" y="34692"/>
                  <a:pt x="5446348" y="21041"/>
                  <a:pt x="5467388" y="25173"/>
                </a:cubicBezTo>
                <a:lnTo>
                  <a:pt x="5467388" y="25173"/>
                </a:lnTo>
                <a:lnTo>
                  <a:pt x="5467388" y="25173"/>
                </a:lnTo>
                <a:lnTo>
                  <a:pt x="5467388" y="25173"/>
                </a:lnTo>
                <a:cubicBezTo>
                  <a:pt x="5488429" y="29432"/>
                  <a:pt x="5502080" y="49971"/>
                  <a:pt x="5497822" y="70887"/>
                </a:cubicBezTo>
                <a:lnTo>
                  <a:pt x="5497822" y="70887"/>
                </a:lnTo>
                <a:cubicBezTo>
                  <a:pt x="5494190" y="89423"/>
                  <a:pt x="5477907" y="102197"/>
                  <a:pt x="5459748" y="102197"/>
                </a:cubicBezTo>
                <a:lnTo>
                  <a:pt x="5459748" y="102197"/>
                </a:lnTo>
                <a:cubicBezTo>
                  <a:pt x="5457244" y="102323"/>
                  <a:pt x="5454613" y="101947"/>
                  <a:pt x="5452108" y="101446"/>
                </a:cubicBezTo>
                <a:close/>
                <a:moveTo>
                  <a:pt x="5208262" y="48343"/>
                </a:moveTo>
                <a:cubicBezTo>
                  <a:pt x="5208262" y="26802"/>
                  <a:pt x="5225671" y="9393"/>
                  <a:pt x="5247212" y="9393"/>
                </a:cubicBezTo>
                <a:lnTo>
                  <a:pt x="5247212" y="9393"/>
                </a:lnTo>
                <a:cubicBezTo>
                  <a:pt x="5268754" y="9393"/>
                  <a:pt x="5286162" y="26927"/>
                  <a:pt x="5286162" y="48343"/>
                </a:cubicBezTo>
                <a:lnTo>
                  <a:pt x="5286162" y="48343"/>
                </a:lnTo>
                <a:cubicBezTo>
                  <a:pt x="5286162" y="69760"/>
                  <a:pt x="5268754" y="87294"/>
                  <a:pt x="5247212" y="87294"/>
                </a:cubicBezTo>
                <a:lnTo>
                  <a:pt x="5247212" y="87294"/>
                </a:lnTo>
                <a:cubicBezTo>
                  <a:pt x="5225671" y="87168"/>
                  <a:pt x="5208262" y="69760"/>
                  <a:pt x="5208262" y="48343"/>
                </a:cubicBezTo>
                <a:close/>
                <a:moveTo>
                  <a:pt x="4994724" y="48343"/>
                </a:moveTo>
                <a:cubicBezTo>
                  <a:pt x="4994724" y="26802"/>
                  <a:pt x="5012133" y="9393"/>
                  <a:pt x="5033674" y="9393"/>
                </a:cubicBezTo>
                <a:lnTo>
                  <a:pt x="5033674" y="9393"/>
                </a:lnTo>
                <a:cubicBezTo>
                  <a:pt x="5055215" y="9393"/>
                  <a:pt x="5072624" y="26927"/>
                  <a:pt x="5072624" y="48343"/>
                </a:cubicBezTo>
                <a:lnTo>
                  <a:pt x="5072624" y="48343"/>
                </a:lnTo>
                <a:cubicBezTo>
                  <a:pt x="5072624" y="69760"/>
                  <a:pt x="5055215" y="87294"/>
                  <a:pt x="5033674" y="87294"/>
                </a:cubicBezTo>
                <a:lnTo>
                  <a:pt x="5033674" y="87294"/>
                </a:lnTo>
                <a:cubicBezTo>
                  <a:pt x="5012133" y="87168"/>
                  <a:pt x="4994724" y="69760"/>
                  <a:pt x="4994724" y="48343"/>
                </a:cubicBezTo>
                <a:close/>
                <a:moveTo>
                  <a:pt x="4781185" y="48343"/>
                </a:moveTo>
                <a:cubicBezTo>
                  <a:pt x="4781185" y="26802"/>
                  <a:pt x="4798594" y="9393"/>
                  <a:pt x="4820137" y="9393"/>
                </a:cubicBezTo>
                <a:lnTo>
                  <a:pt x="4820137" y="9393"/>
                </a:lnTo>
                <a:cubicBezTo>
                  <a:pt x="4841678" y="9393"/>
                  <a:pt x="4859087" y="26927"/>
                  <a:pt x="4859087" y="48343"/>
                </a:cubicBezTo>
                <a:lnTo>
                  <a:pt x="4859087" y="48343"/>
                </a:lnTo>
                <a:cubicBezTo>
                  <a:pt x="4859087" y="69760"/>
                  <a:pt x="4841678" y="87294"/>
                  <a:pt x="4820137" y="87294"/>
                </a:cubicBezTo>
                <a:lnTo>
                  <a:pt x="4820137" y="87294"/>
                </a:lnTo>
                <a:cubicBezTo>
                  <a:pt x="4798594" y="87168"/>
                  <a:pt x="4781185" y="69760"/>
                  <a:pt x="4781185" y="48343"/>
                </a:cubicBezTo>
                <a:close/>
                <a:moveTo>
                  <a:pt x="4567648" y="48343"/>
                </a:moveTo>
                <a:cubicBezTo>
                  <a:pt x="4567648" y="26802"/>
                  <a:pt x="4585057" y="9393"/>
                  <a:pt x="4606598" y="9393"/>
                </a:cubicBezTo>
                <a:lnTo>
                  <a:pt x="4606598" y="9393"/>
                </a:lnTo>
                <a:cubicBezTo>
                  <a:pt x="4628140" y="9393"/>
                  <a:pt x="4645549" y="26927"/>
                  <a:pt x="4645549" y="48343"/>
                </a:cubicBezTo>
                <a:lnTo>
                  <a:pt x="4645549" y="48343"/>
                </a:lnTo>
                <a:cubicBezTo>
                  <a:pt x="4645549" y="69760"/>
                  <a:pt x="4628140" y="87294"/>
                  <a:pt x="4606598" y="87294"/>
                </a:cubicBezTo>
                <a:lnTo>
                  <a:pt x="4606598" y="87294"/>
                </a:lnTo>
                <a:cubicBezTo>
                  <a:pt x="4585057" y="87168"/>
                  <a:pt x="4567648" y="69760"/>
                  <a:pt x="4567648" y="48343"/>
                </a:cubicBezTo>
                <a:close/>
                <a:moveTo>
                  <a:pt x="4354110" y="48343"/>
                </a:moveTo>
                <a:cubicBezTo>
                  <a:pt x="4354110" y="26802"/>
                  <a:pt x="4371519" y="9393"/>
                  <a:pt x="4393061" y="9393"/>
                </a:cubicBezTo>
                <a:lnTo>
                  <a:pt x="4393061" y="9393"/>
                </a:lnTo>
                <a:cubicBezTo>
                  <a:pt x="4414602" y="9393"/>
                  <a:pt x="4432011" y="26927"/>
                  <a:pt x="4432011" y="48343"/>
                </a:cubicBezTo>
                <a:lnTo>
                  <a:pt x="4432011" y="48343"/>
                </a:lnTo>
                <a:cubicBezTo>
                  <a:pt x="4432011" y="69760"/>
                  <a:pt x="4414602" y="87294"/>
                  <a:pt x="4393061" y="87294"/>
                </a:cubicBezTo>
                <a:lnTo>
                  <a:pt x="4393061" y="87294"/>
                </a:lnTo>
                <a:cubicBezTo>
                  <a:pt x="4371519" y="87168"/>
                  <a:pt x="4354110" y="69760"/>
                  <a:pt x="4354110" y="48343"/>
                </a:cubicBezTo>
                <a:close/>
                <a:moveTo>
                  <a:pt x="4140572" y="48343"/>
                </a:moveTo>
                <a:cubicBezTo>
                  <a:pt x="4140572" y="26802"/>
                  <a:pt x="4157981" y="9393"/>
                  <a:pt x="4179523" y="9393"/>
                </a:cubicBezTo>
                <a:lnTo>
                  <a:pt x="4179523" y="9393"/>
                </a:lnTo>
                <a:cubicBezTo>
                  <a:pt x="4201064" y="9393"/>
                  <a:pt x="4218473" y="26927"/>
                  <a:pt x="4218473" y="48343"/>
                </a:cubicBezTo>
                <a:lnTo>
                  <a:pt x="4218473" y="48343"/>
                </a:lnTo>
                <a:cubicBezTo>
                  <a:pt x="4218473" y="69760"/>
                  <a:pt x="4201064" y="87294"/>
                  <a:pt x="4179523" y="87294"/>
                </a:cubicBezTo>
                <a:lnTo>
                  <a:pt x="4179523" y="87294"/>
                </a:lnTo>
                <a:cubicBezTo>
                  <a:pt x="4157981" y="87168"/>
                  <a:pt x="4140572" y="69760"/>
                  <a:pt x="4140572" y="48343"/>
                </a:cubicBezTo>
                <a:close/>
                <a:moveTo>
                  <a:pt x="3927034" y="48343"/>
                </a:moveTo>
                <a:cubicBezTo>
                  <a:pt x="3927034" y="26802"/>
                  <a:pt x="3944443" y="9393"/>
                  <a:pt x="3965984" y="9393"/>
                </a:cubicBezTo>
                <a:lnTo>
                  <a:pt x="3965984" y="9393"/>
                </a:lnTo>
                <a:cubicBezTo>
                  <a:pt x="3987526" y="9393"/>
                  <a:pt x="4004935" y="26927"/>
                  <a:pt x="4004935" y="48343"/>
                </a:cubicBezTo>
                <a:lnTo>
                  <a:pt x="4004935" y="48343"/>
                </a:lnTo>
                <a:cubicBezTo>
                  <a:pt x="4004935" y="69760"/>
                  <a:pt x="3987526" y="87294"/>
                  <a:pt x="3965984" y="87294"/>
                </a:cubicBezTo>
                <a:lnTo>
                  <a:pt x="3965984" y="87294"/>
                </a:lnTo>
                <a:cubicBezTo>
                  <a:pt x="3944443" y="87168"/>
                  <a:pt x="3927034" y="69760"/>
                  <a:pt x="3927034" y="48343"/>
                </a:cubicBezTo>
                <a:close/>
                <a:moveTo>
                  <a:pt x="3713497" y="48343"/>
                </a:moveTo>
                <a:cubicBezTo>
                  <a:pt x="3713497" y="26802"/>
                  <a:pt x="3730905" y="9393"/>
                  <a:pt x="3752447" y="9393"/>
                </a:cubicBezTo>
                <a:lnTo>
                  <a:pt x="3752447" y="9393"/>
                </a:lnTo>
                <a:cubicBezTo>
                  <a:pt x="3773863" y="9393"/>
                  <a:pt x="3791397" y="26927"/>
                  <a:pt x="3791397" y="48343"/>
                </a:cubicBezTo>
                <a:lnTo>
                  <a:pt x="3791397" y="48343"/>
                </a:lnTo>
                <a:cubicBezTo>
                  <a:pt x="3791397" y="69760"/>
                  <a:pt x="3773989" y="87294"/>
                  <a:pt x="3752447" y="87294"/>
                </a:cubicBezTo>
                <a:lnTo>
                  <a:pt x="3752447" y="87294"/>
                </a:lnTo>
                <a:cubicBezTo>
                  <a:pt x="3730905" y="87168"/>
                  <a:pt x="3713497" y="69760"/>
                  <a:pt x="3713497" y="48343"/>
                </a:cubicBezTo>
                <a:close/>
                <a:moveTo>
                  <a:pt x="3499959" y="48343"/>
                </a:moveTo>
                <a:cubicBezTo>
                  <a:pt x="3499959" y="26802"/>
                  <a:pt x="3517367" y="9393"/>
                  <a:pt x="3538909" y="9393"/>
                </a:cubicBezTo>
                <a:lnTo>
                  <a:pt x="3538909" y="9393"/>
                </a:lnTo>
                <a:cubicBezTo>
                  <a:pt x="3560450" y="9393"/>
                  <a:pt x="3577859" y="26927"/>
                  <a:pt x="3577859" y="48343"/>
                </a:cubicBezTo>
                <a:lnTo>
                  <a:pt x="3577859" y="48343"/>
                </a:lnTo>
                <a:cubicBezTo>
                  <a:pt x="3577859" y="69760"/>
                  <a:pt x="3560450" y="87294"/>
                  <a:pt x="3538909" y="87294"/>
                </a:cubicBezTo>
                <a:lnTo>
                  <a:pt x="3538909" y="87294"/>
                </a:lnTo>
                <a:cubicBezTo>
                  <a:pt x="3517367" y="87168"/>
                  <a:pt x="3499959" y="69760"/>
                  <a:pt x="3499959" y="48343"/>
                </a:cubicBezTo>
                <a:close/>
                <a:moveTo>
                  <a:pt x="3286420" y="48343"/>
                </a:moveTo>
                <a:cubicBezTo>
                  <a:pt x="3286420" y="26802"/>
                  <a:pt x="3303829" y="9393"/>
                  <a:pt x="3325371" y="9393"/>
                </a:cubicBezTo>
                <a:lnTo>
                  <a:pt x="3325371" y="9393"/>
                </a:lnTo>
                <a:cubicBezTo>
                  <a:pt x="3346913" y="9393"/>
                  <a:pt x="3364321" y="26927"/>
                  <a:pt x="3364321" y="48343"/>
                </a:cubicBezTo>
                <a:lnTo>
                  <a:pt x="3364321" y="48343"/>
                </a:lnTo>
                <a:cubicBezTo>
                  <a:pt x="3364321" y="69760"/>
                  <a:pt x="3346913" y="87294"/>
                  <a:pt x="3325371" y="87294"/>
                </a:cubicBezTo>
                <a:lnTo>
                  <a:pt x="3325371" y="87294"/>
                </a:lnTo>
                <a:cubicBezTo>
                  <a:pt x="3303829" y="87168"/>
                  <a:pt x="3286420" y="69760"/>
                  <a:pt x="3286420" y="48343"/>
                </a:cubicBezTo>
                <a:close/>
                <a:moveTo>
                  <a:pt x="3072883" y="48343"/>
                </a:moveTo>
                <a:cubicBezTo>
                  <a:pt x="3072883" y="26802"/>
                  <a:pt x="3090291" y="9393"/>
                  <a:pt x="3111834" y="9393"/>
                </a:cubicBezTo>
                <a:lnTo>
                  <a:pt x="3111834" y="9393"/>
                </a:lnTo>
                <a:cubicBezTo>
                  <a:pt x="3133375" y="9393"/>
                  <a:pt x="3150784" y="26927"/>
                  <a:pt x="3150784" y="48343"/>
                </a:cubicBezTo>
                <a:lnTo>
                  <a:pt x="3150784" y="48343"/>
                </a:lnTo>
                <a:cubicBezTo>
                  <a:pt x="3150784" y="69760"/>
                  <a:pt x="3133375" y="87294"/>
                  <a:pt x="3111834" y="87294"/>
                </a:cubicBezTo>
                <a:lnTo>
                  <a:pt x="3111834" y="87294"/>
                </a:lnTo>
                <a:cubicBezTo>
                  <a:pt x="3090166" y="87168"/>
                  <a:pt x="3072883" y="69760"/>
                  <a:pt x="3072883" y="48343"/>
                </a:cubicBezTo>
                <a:close/>
                <a:moveTo>
                  <a:pt x="2859220" y="48343"/>
                </a:moveTo>
                <a:cubicBezTo>
                  <a:pt x="2859220" y="26802"/>
                  <a:pt x="2876628" y="9393"/>
                  <a:pt x="2898170" y="9393"/>
                </a:cubicBezTo>
                <a:lnTo>
                  <a:pt x="2898170" y="9393"/>
                </a:lnTo>
                <a:cubicBezTo>
                  <a:pt x="2919712" y="9393"/>
                  <a:pt x="2937121" y="26927"/>
                  <a:pt x="2937121" y="48343"/>
                </a:cubicBezTo>
                <a:lnTo>
                  <a:pt x="2937121" y="48343"/>
                </a:lnTo>
                <a:cubicBezTo>
                  <a:pt x="2937121" y="69760"/>
                  <a:pt x="2919712" y="87294"/>
                  <a:pt x="2898170" y="87294"/>
                </a:cubicBezTo>
                <a:lnTo>
                  <a:pt x="2898170" y="87294"/>
                </a:lnTo>
                <a:cubicBezTo>
                  <a:pt x="2876628" y="87168"/>
                  <a:pt x="2859220" y="69760"/>
                  <a:pt x="2859220" y="48343"/>
                </a:cubicBezTo>
                <a:close/>
                <a:moveTo>
                  <a:pt x="2645682" y="48343"/>
                </a:moveTo>
                <a:cubicBezTo>
                  <a:pt x="2645682" y="26802"/>
                  <a:pt x="2663091" y="9393"/>
                  <a:pt x="2684632" y="9393"/>
                </a:cubicBezTo>
                <a:lnTo>
                  <a:pt x="2684632" y="9393"/>
                </a:lnTo>
                <a:cubicBezTo>
                  <a:pt x="2706174" y="9393"/>
                  <a:pt x="2723583" y="26927"/>
                  <a:pt x="2723583" y="48343"/>
                </a:cubicBezTo>
                <a:lnTo>
                  <a:pt x="2723583" y="48343"/>
                </a:lnTo>
                <a:cubicBezTo>
                  <a:pt x="2723583" y="69760"/>
                  <a:pt x="2706174" y="87294"/>
                  <a:pt x="2684632" y="87294"/>
                </a:cubicBezTo>
                <a:lnTo>
                  <a:pt x="2684632" y="87294"/>
                </a:lnTo>
                <a:cubicBezTo>
                  <a:pt x="2663091" y="87168"/>
                  <a:pt x="2645682" y="69760"/>
                  <a:pt x="2645682" y="48343"/>
                </a:cubicBezTo>
                <a:close/>
                <a:moveTo>
                  <a:pt x="2432144" y="48343"/>
                </a:moveTo>
                <a:cubicBezTo>
                  <a:pt x="2432144" y="26802"/>
                  <a:pt x="2449553" y="9393"/>
                  <a:pt x="2471094" y="9393"/>
                </a:cubicBezTo>
                <a:lnTo>
                  <a:pt x="2471094" y="9393"/>
                </a:lnTo>
                <a:cubicBezTo>
                  <a:pt x="2492636" y="9393"/>
                  <a:pt x="2510044" y="26927"/>
                  <a:pt x="2510044" y="48343"/>
                </a:cubicBezTo>
                <a:lnTo>
                  <a:pt x="2510044" y="48343"/>
                </a:lnTo>
                <a:cubicBezTo>
                  <a:pt x="2510044" y="69760"/>
                  <a:pt x="2492636" y="87294"/>
                  <a:pt x="2471094" y="87294"/>
                </a:cubicBezTo>
                <a:lnTo>
                  <a:pt x="2471094" y="87294"/>
                </a:lnTo>
                <a:cubicBezTo>
                  <a:pt x="2449553" y="87168"/>
                  <a:pt x="2432144" y="69760"/>
                  <a:pt x="2432144" y="48343"/>
                </a:cubicBezTo>
                <a:close/>
                <a:moveTo>
                  <a:pt x="2218606" y="48343"/>
                </a:moveTo>
                <a:cubicBezTo>
                  <a:pt x="2218606" y="26802"/>
                  <a:pt x="2236015" y="9393"/>
                  <a:pt x="2257557" y="9393"/>
                </a:cubicBezTo>
                <a:lnTo>
                  <a:pt x="2257557" y="9393"/>
                </a:lnTo>
                <a:cubicBezTo>
                  <a:pt x="2279098" y="9393"/>
                  <a:pt x="2296507" y="26927"/>
                  <a:pt x="2296507" y="48343"/>
                </a:cubicBezTo>
                <a:lnTo>
                  <a:pt x="2296507" y="48343"/>
                </a:lnTo>
                <a:cubicBezTo>
                  <a:pt x="2296507" y="69760"/>
                  <a:pt x="2279098" y="87294"/>
                  <a:pt x="2257557" y="87294"/>
                </a:cubicBezTo>
                <a:lnTo>
                  <a:pt x="2257557" y="87294"/>
                </a:lnTo>
                <a:cubicBezTo>
                  <a:pt x="2236015" y="87168"/>
                  <a:pt x="2218606" y="69760"/>
                  <a:pt x="2218606" y="48343"/>
                </a:cubicBezTo>
                <a:close/>
                <a:moveTo>
                  <a:pt x="2005068" y="48343"/>
                </a:moveTo>
                <a:cubicBezTo>
                  <a:pt x="2005068" y="26802"/>
                  <a:pt x="2022477" y="9393"/>
                  <a:pt x="2044019" y="9393"/>
                </a:cubicBezTo>
                <a:lnTo>
                  <a:pt x="2044019" y="9393"/>
                </a:lnTo>
                <a:cubicBezTo>
                  <a:pt x="2065560" y="9393"/>
                  <a:pt x="2082969" y="26927"/>
                  <a:pt x="2082969" y="48343"/>
                </a:cubicBezTo>
                <a:lnTo>
                  <a:pt x="2082969" y="48343"/>
                </a:lnTo>
                <a:cubicBezTo>
                  <a:pt x="2082969" y="69760"/>
                  <a:pt x="2065560" y="87294"/>
                  <a:pt x="2044019" y="87294"/>
                </a:cubicBezTo>
                <a:lnTo>
                  <a:pt x="2044019" y="87294"/>
                </a:lnTo>
                <a:cubicBezTo>
                  <a:pt x="2022477" y="87168"/>
                  <a:pt x="2005068" y="69760"/>
                  <a:pt x="2005068" y="48343"/>
                </a:cubicBezTo>
                <a:close/>
                <a:moveTo>
                  <a:pt x="1791530" y="48343"/>
                </a:moveTo>
                <a:cubicBezTo>
                  <a:pt x="1791530" y="26802"/>
                  <a:pt x="1808939" y="9393"/>
                  <a:pt x="1830480" y="9393"/>
                </a:cubicBezTo>
                <a:lnTo>
                  <a:pt x="1830480" y="9393"/>
                </a:lnTo>
                <a:cubicBezTo>
                  <a:pt x="1851897" y="9393"/>
                  <a:pt x="1869431" y="26927"/>
                  <a:pt x="1869431" y="48343"/>
                </a:cubicBezTo>
                <a:lnTo>
                  <a:pt x="1869431" y="48343"/>
                </a:lnTo>
                <a:cubicBezTo>
                  <a:pt x="1869431" y="69760"/>
                  <a:pt x="1852022" y="87294"/>
                  <a:pt x="1830480" y="87294"/>
                </a:cubicBezTo>
                <a:lnTo>
                  <a:pt x="1830480" y="87294"/>
                </a:lnTo>
                <a:cubicBezTo>
                  <a:pt x="1808939" y="87168"/>
                  <a:pt x="1791530" y="69760"/>
                  <a:pt x="1791530" y="48343"/>
                </a:cubicBezTo>
                <a:close/>
                <a:moveTo>
                  <a:pt x="1577992" y="48343"/>
                </a:moveTo>
                <a:cubicBezTo>
                  <a:pt x="1577992" y="26802"/>
                  <a:pt x="1595401" y="9393"/>
                  <a:pt x="1616943" y="9393"/>
                </a:cubicBezTo>
                <a:lnTo>
                  <a:pt x="1616943" y="9393"/>
                </a:lnTo>
                <a:cubicBezTo>
                  <a:pt x="1638485" y="9393"/>
                  <a:pt x="1655893" y="26927"/>
                  <a:pt x="1655893" y="48343"/>
                </a:cubicBezTo>
                <a:lnTo>
                  <a:pt x="1655893" y="48343"/>
                </a:lnTo>
                <a:cubicBezTo>
                  <a:pt x="1655893" y="69760"/>
                  <a:pt x="1638485" y="87294"/>
                  <a:pt x="1616943" y="87294"/>
                </a:cubicBezTo>
                <a:lnTo>
                  <a:pt x="1616943" y="87294"/>
                </a:lnTo>
                <a:cubicBezTo>
                  <a:pt x="1595401" y="87168"/>
                  <a:pt x="1577992" y="69760"/>
                  <a:pt x="1577992" y="48343"/>
                </a:cubicBezTo>
                <a:close/>
                <a:moveTo>
                  <a:pt x="1364455" y="48343"/>
                </a:moveTo>
                <a:cubicBezTo>
                  <a:pt x="1364455" y="26802"/>
                  <a:pt x="1381864" y="9393"/>
                  <a:pt x="1403405" y="9393"/>
                </a:cubicBezTo>
                <a:lnTo>
                  <a:pt x="1403405" y="9393"/>
                </a:lnTo>
                <a:cubicBezTo>
                  <a:pt x="1424947" y="9393"/>
                  <a:pt x="1442355" y="26927"/>
                  <a:pt x="1442355" y="48343"/>
                </a:cubicBezTo>
                <a:lnTo>
                  <a:pt x="1442355" y="48343"/>
                </a:lnTo>
                <a:cubicBezTo>
                  <a:pt x="1442355" y="69760"/>
                  <a:pt x="1424947" y="87294"/>
                  <a:pt x="1403405" y="87294"/>
                </a:cubicBezTo>
                <a:lnTo>
                  <a:pt x="1403405" y="87294"/>
                </a:lnTo>
                <a:cubicBezTo>
                  <a:pt x="1381864" y="87168"/>
                  <a:pt x="1364455" y="69760"/>
                  <a:pt x="1364455" y="48343"/>
                </a:cubicBezTo>
                <a:close/>
                <a:moveTo>
                  <a:pt x="1150917" y="48343"/>
                </a:moveTo>
                <a:cubicBezTo>
                  <a:pt x="1150917" y="26802"/>
                  <a:pt x="1168325" y="9393"/>
                  <a:pt x="1189867" y="9393"/>
                </a:cubicBezTo>
                <a:lnTo>
                  <a:pt x="1189867" y="9393"/>
                </a:lnTo>
                <a:cubicBezTo>
                  <a:pt x="1211408" y="9393"/>
                  <a:pt x="1228817" y="26927"/>
                  <a:pt x="1228817" y="48343"/>
                </a:cubicBezTo>
                <a:lnTo>
                  <a:pt x="1228817" y="48343"/>
                </a:lnTo>
                <a:cubicBezTo>
                  <a:pt x="1228817" y="69760"/>
                  <a:pt x="1211408" y="87294"/>
                  <a:pt x="1189867" y="87294"/>
                </a:cubicBezTo>
                <a:lnTo>
                  <a:pt x="1189867" y="87294"/>
                </a:lnTo>
                <a:cubicBezTo>
                  <a:pt x="1168325" y="87168"/>
                  <a:pt x="1150917" y="69760"/>
                  <a:pt x="1150917" y="48343"/>
                </a:cubicBezTo>
                <a:close/>
              </a:path>
            </a:pathLst>
          </a:custGeom>
          <a:solidFill>
            <a:schemeClr val="bg1">
              <a:lumMod val="75000"/>
            </a:schemeClr>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75" name="Freeform: Shape 274">
            <a:extLst>
              <a:ext uri="{FF2B5EF4-FFF2-40B4-BE49-F238E27FC236}">
                <a16:creationId xmlns:a16="http://schemas.microsoft.com/office/drawing/2014/main" id="{AEC84CD9-5E0F-4FCA-84E1-E4EAAA0F0036}"/>
              </a:ext>
            </a:extLst>
          </p:cNvPr>
          <p:cNvSpPr/>
          <p:nvPr/>
        </p:nvSpPr>
        <p:spPr>
          <a:xfrm>
            <a:off x="7664052" y="4995002"/>
            <a:ext cx="42008" cy="42008"/>
          </a:xfrm>
          <a:custGeom>
            <a:avLst/>
            <a:gdLst>
              <a:gd name="connsiteX0" fmla="*/ 48343 w 87669"/>
              <a:gd name="connsiteY0" fmla="*/ 87262 h 87669"/>
              <a:gd name="connsiteX1" fmla="*/ 20791 w 87669"/>
              <a:gd name="connsiteY1" fmla="*/ 75740 h 87669"/>
              <a:gd name="connsiteX2" fmla="*/ 9393 w 87669"/>
              <a:gd name="connsiteY2" fmla="*/ 48312 h 87669"/>
              <a:gd name="connsiteX3" fmla="*/ 20791 w 87669"/>
              <a:gd name="connsiteY3" fmla="*/ 20759 h 87669"/>
              <a:gd name="connsiteX4" fmla="*/ 26677 w 87669"/>
              <a:gd name="connsiteY4" fmla="*/ 15874 h 87669"/>
              <a:gd name="connsiteX5" fmla="*/ 33440 w 87669"/>
              <a:gd name="connsiteY5" fmla="*/ 12367 h 87669"/>
              <a:gd name="connsiteX6" fmla="*/ 40704 w 87669"/>
              <a:gd name="connsiteY6" fmla="*/ 10238 h 87669"/>
              <a:gd name="connsiteX7" fmla="*/ 55858 w 87669"/>
              <a:gd name="connsiteY7" fmla="*/ 10238 h 87669"/>
              <a:gd name="connsiteX8" fmla="*/ 63123 w 87669"/>
              <a:gd name="connsiteY8" fmla="*/ 12367 h 87669"/>
              <a:gd name="connsiteX9" fmla="*/ 69885 w 87669"/>
              <a:gd name="connsiteY9" fmla="*/ 15874 h 87669"/>
              <a:gd name="connsiteX10" fmla="*/ 75772 w 87669"/>
              <a:gd name="connsiteY10" fmla="*/ 20759 h 87669"/>
              <a:gd name="connsiteX11" fmla="*/ 80531 w 87669"/>
              <a:gd name="connsiteY11" fmla="*/ 26645 h 87669"/>
              <a:gd name="connsiteX12" fmla="*/ 84162 w 87669"/>
              <a:gd name="connsiteY12" fmla="*/ 33408 h 87669"/>
              <a:gd name="connsiteX13" fmla="*/ 86292 w 87669"/>
              <a:gd name="connsiteY13" fmla="*/ 40672 h 87669"/>
              <a:gd name="connsiteX14" fmla="*/ 87043 w 87669"/>
              <a:gd name="connsiteY14" fmla="*/ 48312 h 87669"/>
              <a:gd name="connsiteX15" fmla="*/ 75647 w 87669"/>
              <a:gd name="connsiteY15" fmla="*/ 75740 h 87669"/>
              <a:gd name="connsiteX16" fmla="*/ 69759 w 87669"/>
              <a:gd name="connsiteY16" fmla="*/ 80624 h 87669"/>
              <a:gd name="connsiteX17" fmla="*/ 62997 w 87669"/>
              <a:gd name="connsiteY17" fmla="*/ 84131 h 87669"/>
              <a:gd name="connsiteX18" fmla="*/ 55732 w 87669"/>
              <a:gd name="connsiteY18" fmla="*/ 86386 h 87669"/>
              <a:gd name="connsiteX19" fmla="*/ 48343 w 87669"/>
              <a:gd name="connsiteY19" fmla="*/ 87262 h 87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7669" h="87669">
                <a:moveTo>
                  <a:pt x="48343" y="87262"/>
                </a:moveTo>
                <a:cubicBezTo>
                  <a:pt x="38074" y="87262"/>
                  <a:pt x="28054" y="83129"/>
                  <a:pt x="20791" y="75740"/>
                </a:cubicBezTo>
                <a:cubicBezTo>
                  <a:pt x="13526" y="68476"/>
                  <a:pt x="9393" y="58457"/>
                  <a:pt x="9393" y="48312"/>
                </a:cubicBezTo>
                <a:cubicBezTo>
                  <a:pt x="9393" y="38042"/>
                  <a:pt x="13526" y="28022"/>
                  <a:pt x="20791" y="20759"/>
                </a:cubicBezTo>
                <a:cubicBezTo>
                  <a:pt x="22544" y="18880"/>
                  <a:pt x="24547" y="17252"/>
                  <a:pt x="26677" y="15874"/>
                </a:cubicBezTo>
                <a:cubicBezTo>
                  <a:pt x="28681" y="14497"/>
                  <a:pt x="30934" y="13369"/>
                  <a:pt x="33440" y="12367"/>
                </a:cubicBezTo>
                <a:cubicBezTo>
                  <a:pt x="35819" y="11366"/>
                  <a:pt x="38199" y="10614"/>
                  <a:pt x="40704" y="10238"/>
                </a:cubicBezTo>
                <a:cubicBezTo>
                  <a:pt x="45839" y="9111"/>
                  <a:pt x="50973" y="9111"/>
                  <a:pt x="55858" y="10238"/>
                </a:cubicBezTo>
                <a:cubicBezTo>
                  <a:pt x="58363" y="10739"/>
                  <a:pt x="60868" y="11491"/>
                  <a:pt x="63123" y="12367"/>
                </a:cubicBezTo>
                <a:cubicBezTo>
                  <a:pt x="65501" y="13369"/>
                  <a:pt x="67756" y="14622"/>
                  <a:pt x="69885" y="15874"/>
                </a:cubicBezTo>
                <a:cubicBezTo>
                  <a:pt x="72014" y="17252"/>
                  <a:pt x="74019" y="18880"/>
                  <a:pt x="75772" y="20759"/>
                </a:cubicBezTo>
                <a:cubicBezTo>
                  <a:pt x="77524" y="22512"/>
                  <a:pt x="79152" y="24516"/>
                  <a:pt x="80531" y="26645"/>
                </a:cubicBezTo>
                <a:cubicBezTo>
                  <a:pt x="81909" y="28774"/>
                  <a:pt x="83161" y="31029"/>
                  <a:pt x="84162" y="33408"/>
                </a:cubicBezTo>
                <a:cubicBezTo>
                  <a:pt x="85165" y="35787"/>
                  <a:pt x="85916" y="38167"/>
                  <a:pt x="86292" y="40672"/>
                </a:cubicBezTo>
                <a:cubicBezTo>
                  <a:pt x="86793" y="43177"/>
                  <a:pt x="87043" y="45807"/>
                  <a:pt x="87043" y="48312"/>
                </a:cubicBezTo>
                <a:cubicBezTo>
                  <a:pt x="87043" y="58457"/>
                  <a:pt x="82910" y="68601"/>
                  <a:pt x="75647" y="75740"/>
                </a:cubicBezTo>
                <a:cubicBezTo>
                  <a:pt x="73768" y="77619"/>
                  <a:pt x="71889" y="79247"/>
                  <a:pt x="69759" y="80624"/>
                </a:cubicBezTo>
                <a:cubicBezTo>
                  <a:pt x="67631" y="82002"/>
                  <a:pt x="65501" y="83255"/>
                  <a:pt x="62997" y="84131"/>
                </a:cubicBezTo>
                <a:cubicBezTo>
                  <a:pt x="60617" y="85133"/>
                  <a:pt x="58238" y="85884"/>
                  <a:pt x="55732" y="86386"/>
                </a:cubicBezTo>
                <a:cubicBezTo>
                  <a:pt x="53353" y="87012"/>
                  <a:pt x="50849" y="87262"/>
                  <a:pt x="48343" y="87262"/>
                </a:cubicBezTo>
                <a:close/>
              </a:path>
            </a:pathLst>
          </a:custGeom>
          <a:solidFill>
            <a:srgbClr val="95A2AB"/>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76" name="Freeform: Shape 275">
            <a:extLst>
              <a:ext uri="{FF2B5EF4-FFF2-40B4-BE49-F238E27FC236}">
                <a16:creationId xmlns:a16="http://schemas.microsoft.com/office/drawing/2014/main" id="{4A63CACC-61D8-47FF-A288-CFCCFDE9DDEB}"/>
              </a:ext>
            </a:extLst>
          </p:cNvPr>
          <p:cNvSpPr/>
          <p:nvPr/>
        </p:nvSpPr>
        <p:spPr>
          <a:xfrm>
            <a:off x="2527892" y="4813877"/>
            <a:ext cx="1914323" cy="1572265"/>
          </a:xfrm>
          <a:custGeom>
            <a:avLst/>
            <a:gdLst>
              <a:gd name="connsiteX0" fmla="*/ 1646338 w 3995224"/>
              <a:gd name="connsiteY0" fmla="*/ 3283349 h 3281344"/>
              <a:gd name="connsiteX1" fmla="*/ 464302 w 3995224"/>
              <a:gd name="connsiteY1" fmla="*/ 2778748 h 3281344"/>
              <a:gd name="connsiteX2" fmla="*/ 125522 w 3995224"/>
              <a:gd name="connsiteY2" fmla="*/ 2251604 h 3281344"/>
              <a:gd name="connsiteX3" fmla="*/ 9422 w 3995224"/>
              <a:gd name="connsiteY3" fmla="*/ 1635788 h 3281344"/>
              <a:gd name="connsiteX4" fmla="*/ 488849 w 3995224"/>
              <a:gd name="connsiteY4" fmla="*/ 488820 h 3281344"/>
              <a:gd name="connsiteX5" fmla="*/ 1646338 w 3995224"/>
              <a:gd name="connsiteY5" fmla="*/ 9393 h 3281344"/>
              <a:gd name="connsiteX6" fmla="*/ 1671135 w 3995224"/>
              <a:gd name="connsiteY6" fmla="*/ 34191 h 3281344"/>
              <a:gd name="connsiteX7" fmla="*/ 1646338 w 3995224"/>
              <a:gd name="connsiteY7" fmla="*/ 58989 h 3281344"/>
              <a:gd name="connsiteX8" fmla="*/ 523917 w 3995224"/>
              <a:gd name="connsiteY8" fmla="*/ 523888 h 3281344"/>
              <a:gd name="connsiteX9" fmla="*/ 59018 w 3995224"/>
              <a:gd name="connsiteY9" fmla="*/ 1636164 h 3281344"/>
              <a:gd name="connsiteX10" fmla="*/ 499996 w 3995224"/>
              <a:gd name="connsiteY10" fmla="*/ 2744431 h 3281344"/>
              <a:gd name="connsiteX11" fmla="*/ 1646338 w 3995224"/>
              <a:gd name="connsiteY11" fmla="*/ 3233752 h 3281344"/>
              <a:gd name="connsiteX12" fmla="*/ 1654729 w 3995224"/>
              <a:gd name="connsiteY12" fmla="*/ 3233752 h 3281344"/>
              <a:gd name="connsiteX13" fmla="*/ 2776773 w 3995224"/>
              <a:gd name="connsiteY13" fmla="*/ 2760963 h 3281344"/>
              <a:gd name="connsiteX14" fmla="*/ 3233907 w 3995224"/>
              <a:gd name="connsiteY14" fmla="*/ 1646308 h 3281344"/>
              <a:gd name="connsiteX15" fmla="*/ 3233907 w 3995224"/>
              <a:gd name="connsiteY15" fmla="*/ 1022101 h 3281344"/>
              <a:gd name="connsiteX16" fmla="*/ 3404236 w 3995224"/>
              <a:gd name="connsiteY16" fmla="*/ 611182 h 3281344"/>
              <a:gd name="connsiteX17" fmla="*/ 3814530 w 3995224"/>
              <a:gd name="connsiteY17" fmla="*/ 441353 h 3281344"/>
              <a:gd name="connsiteX18" fmla="*/ 3815281 w 3995224"/>
              <a:gd name="connsiteY18" fmla="*/ 441353 h 3281344"/>
              <a:gd name="connsiteX19" fmla="*/ 3969079 w 3995224"/>
              <a:gd name="connsiteY19" fmla="*/ 441604 h 3281344"/>
              <a:gd name="connsiteX20" fmla="*/ 3993751 w 3995224"/>
              <a:gd name="connsiteY20" fmla="*/ 466402 h 3281344"/>
              <a:gd name="connsiteX21" fmla="*/ 3968953 w 3995224"/>
              <a:gd name="connsiteY21" fmla="*/ 491075 h 3281344"/>
              <a:gd name="connsiteX22" fmla="*/ 3968953 w 3995224"/>
              <a:gd name="connsiteY22" fmla="*/ 491075 h 3281344"/>
              <a:gd name="connsiteX23" fmla="*/ 3815156 w 3995224"/>
              <a:gd name="connsiteY23" fmla="*/ 490824 h 3281344"/>
              <a:gd name="connsiteX24" fmla="*/ 3814404 w 3995224"/>
              <a:gd name="connsiteY24" fmla="*/ 490824 h 3281344"/>
              <a:gd name="connsiteX25" fmla="*/ 3439054 w 3995224"/>
              <a:gd name="connsiteY25" fmla="*/ 646125 h 3281344"/>
              <a:gd name="connsiteX26" fmla="*/ 3283253 w 3995224"/>
              <a:gd name="connsiteY26" fmla="*/ 1021976 h 3281344"/>
              <a:gd name="connsiteX27" fmla="*/ 3283253 w 3995224"/>
              <a:gd name="connsiteY27" fmla="*/ 1646183 h 3281344"/>
              <a:gd name="connsiteX28" fmla="*/ 2811841 w 3995224"/>
              <a:gd name="connsiteY28" fmla="*/ 2795530 h 3281344"/>
              <a:gd name="connsiteX29" fmla="*/ 2281816 w 3995224"/>
              <a:gd name="connsiteY29" fmla="*/ 3154474 h 3281344"/>
              <a:gd name="connsiteX30" fmla="*/ 1654854 w 3995224"/>
              <a:gd name="connsiteY30" fmla="*/ 3283098 h 3281344"/>
              <a:gd name="connsiteX31" fmla="*/ 1646338 w 3995224"/>
              <a:gd name="connsiteY31" fmla="*/ 3283349 h 32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95224" h="3281344">
                <a:moveTo>
                  <a:pt x="1646338" y="3283349"/>
                </a:moveTo>
                <a:cubicBezTo>
                  <a:pt x="1196092" y="3283349"/>
                  <a:pt x="776656" y="3104377"/>
                  <a:pt x="464302" y="2778748"/>
                </a:cubicBezTo>
                <a:cubicBezTo>
                  <a:pt x="317894" y="2626203"/>
                  <a:pt x="203923" y="2448860"/>
                  <a:pt x="125522" y="2251604"/>
                </a:cubicBezTo>
                <a:cubicBezTo>
                  <a:pt x="47120" y="2054597"/>
                  <a:pt x="8170" y="1847447"/>
                  <a:pt x="9422" y="1635788"/>
                </a:cubicBezTo>
                <a:cubicBezTo>
                  <a:pt x="12178" y="1202575"/>
                  <a:pt x="182382" y="795288"/>
                  <a:pt x="488849" y="488820"/>
                </a:cubicBezTo>
                <a:cubicBezTo>
                  <a:pt x="798072" y="179598"/>
                  <a:pt x="1209117" y="9393"/>
                  <a:pt x="1646338" y="9393"/>
                </a:cubicBezTo>
                <a:cubicBezTo>
                  <a:pt x="1659989" y="9393"/>
                  <a:pt x="1671135" y="20540"/>
                  <a:pt x="1671135" y="34191"/>
                </a:cubicBezTo>
                <a:cubicBezTo>
                  <a:pt x="1671135" y="47843"/>
                  <a:pt x="1660114" y="58989"/>
                  <a:pt x="1646338" y="58989"/>
                </a:cubicBezTo>
                <a:cubicBezTo>
                  <a:pt x="1222267" y="58989"/>
                  <a:pt x="823622" y="224058"/>
                  <a:pt x="523917" y="523888"/>
                </a:cubicBezTo>
                <a:cubicBezTo>
                  <a:pt x="226718" y="821088"/>
                  <a:pt x="61649" y="1216102"/>
                  <a:pt x="59018" y="1636164"/>
                </a:cubicBezTo>
                <a:cubicBezTo>
                  <a:pt x="56388" y="2051592"/>
                  <a:pt x="213066" y="2445228"/>
                  <a:pt x="499996" y="2744431"/>
                </a:cubicBezTo>
                <a:cubicBezTo>
                  <a:pt x="802832" y="3060167"/>
                  <a:pt x="1209743" y="3233752"/>
                  <a:pt x="1646338" y="3233752"/>
                </a:cubicBezTo>
                <a:cubicBezTo>
                  <a:pt x="1649093" y="3233752"/>
                  <a:pt x="1651848" y="3233752"/>
                  <a:pt x="1654729" y="3233752"/>
                </a:cubicBezTo>
                <a:cubicBezTo>
                  <a:pt x="2073413" y="3231624"/>
                  <a:pt x="2482454" y="3059290"/>
                  <a:pt x="2776773" y="2760963"/>
                </a:cubicBezTo>
                <a:cubicBezTo>
                  <a:pt x="3071593" y="2462136"/>
                  <a:pt x="3233907" y="2066245"/>
                  <a:pt x="3233907" y="1646308"/>
                </a:cubicBezTo>
                <a:lnTo>
                  <a:pt x="3233907" y="1022101"/>
                </a:lnTo>
                <a:cubicBezTo>
                  <a:pt x="3233907" y="866801"/>
                  <a:pt x="3294399" y="720894"/>
                  <a:pt x="3404236" y="611182"/>
                </a:cubicBezTo>
                <a:cubicBezTo>
                  <a:pt x="3513949" y="501720"/>
                  <a:pt x="3659605" y="441353"/>
                  <a:pt x="3814530" y="441353"/>
                </a:cubicBezTo>
                <a:cubicBezTo>
                  <a:pt x="3814780" y="441353"/>
                  <a:pt x="3815030" y="441353"/>
                  <a:pt x="3815281" y="441353"/>
                </a:cubicBezTo>
                <a:lnTo>
                  <a:pt x="3969079" y="441604"/>
                </a:lnTo>
                <a:cubicBezTo>
                  <a:pt x="3982730" y="441604"/>
                  <a:pt x="3993877" y="452751"/>
                  <a:pt x="3993751" y="466402"/>
                </a:cubicBezTo>
                <a:cubicBezTo>
                  <a:pt x="3993751" y="480053"/>
                  <a:pt x="3982604" y="491075"/>
                  <a:pt x="3968953" y="491075"/>
                </a:cubicBezTo>
                <a:cubicBezTo>
                  <a:pt x="3968953" y="491075"/>
                  <a:pt x="3968953" y="491075"/>
                  <a:pt x="3968953" y="491075"/>
                </a:cubicBezTo>
                <a:lnTo>
                  <a:pt x="3815156" y="490824"/>
                </a:lnTo>
                <a:cubicBezTo>
                  <a:pt x="3814905" y="490824"/>
                  <a:pt x="3814655" y="490824"/>
                  <a:pt x="3814404" y="490824"/>
                </a:cubicBezTo>
                <a:cubicBezTo>
                  <a:pt x="3672630" y="490824"/>
                  <a:pt x="3539372" y="545931"/>
                  <a:pt x="3439054" y="646125"/>
                </a:cubicBezTo>
                <a:cubicBezTo>
                  <a:pt x="3338610" y="746444"/>
                  <a:pt x="3283253" y="879951"/>
                  <a:pt x="3283253" y="1021976"/>
                </a:cubicBezTo>
                <a:lnTo>
                  <a:pt x="3283253" y="1646183"/>
                </a:lnTo>
                <a:cubicBezTo>
                  <a:pt x="3283253" y="2079270"/>
                  <a:pt x="3115804" y="2487434"/>
                  <a:pt x="2811841" y="2795530"/>
                </a:cubicBezTo>
                <a:cubicBezTo>
                  <a:pt x="2659922" y="2949453"/>
                  <a:pt x="2481703" y="3070312"/>
                  <a:pt x="2281816" y="3154474"/>
                </a:cubicBezTo>
                <a:cubicBezTo>
                  <a:pt x="2081930" y="3238762"/>
                  <a:pt x="1871022" y="3281970"/>
                  <a:pt x="1654854" y="3283098"/>
                </a:cubicBezTo>
                <a:cubicBezTo>
                  <a:pt x="1652099" y="3283349"/>
                  <a:pt x="1649218" y="3283349"/>
                  <a:pt x="1646338" y="3283349"/>
                </a:cubicBezTo>
                <a:close/>
              </a:path>
            </a:pathLst>
          </a:custGeom>
          <a:solidFill>
            <a:srgbClr val="2A9D8F"/>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77" name="Freeform: Shape 276">
            <a:extLst>
              <a:ext uri="{FF2B5EF4-FFF2-40B4-BE49-F238E27FC236}">
                <a16:creationId xmlns:a16="http://schemas.microsoft.com/office/drawing/2014/main" id="{1E61B1A3-08FF-4791-8CF0-7407F1A1162D}"/>
              </a:ext>
            </a:extLst>
          </p:cNvPr>
          <p:cNvSpPr/>
          <p:nvPr/>
        </p:nvSpPr>
        <p:spPr>
          <a:xfrm>
            <a:off x="7398927" y="2385748"/>
            <a:ext cx="252043" cy="252043"/>
          </a:xfrm>
          <a:custGeom>
            <a:avLst/>
            <a:gdLst>
              <a:gd name="connsiteX0" fmla="*/ 268395 w 526017"/>
              <a:gd name="connsiteY0" fmla="*/ 527395 h 526017"/>
              <a:gd name="connsiteX1" fmla="*/ 9393 w 526017"/>
              <a:gd name="connsiteY1" fmla="*/ 268394 h 526017"/>
              <a:gd name="connsiteX2" fmla="*/ 268395 w 526017"/>
              <a:gd name="connsiteY2" fmla="*/ 9393 h 526017"/>
              <a:gd name="connsiteX3" fmla="*/ 527396 w 526017"/>
              <a:gd name="connsiteY3" fmla="*/ 268394 h 526017"/>
              <a:gd name="connsiteX4" fmla="*/ 268395 w 526017"/>
              <a:gd name="connsiteY4" fmla="*/ 527395 h 526017"/>
              <a:gd name="connsiteX5" fmla="*/ 268395 w 526017"/>
              <a:gd name="connsiteY5" fmla="*/ 58864 h 526017"/>
              <a:gd name="connsiteX6" fmla="*/ 58865 w 526017"/>
              <a:gd name="connsiteY6" fmla="*/ 268394 h 526017"/>
              <a:gd name="connsiteX7" fmla="*/ 268395 w 526017"/>
              <a:gd name="connsiteY7" fmla="*/ 477924 h 526017"/>
              <a:gd name="connsiteX8" fmla="*/ 477924 w 526017"/>
              <a:gd name="connsiteY8" fmla="*/ 268394 h 526017"/>
              <a:gd name="connsiteX9" fmla="*/ 268395 w 526017"/>
              <a:gd name="connsiteY9" fmla="*/ 58864 h 52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6017" h="526017">
                <a:moveTo>
                  <a:pt x="268395" y="527395"/>
                </a:moveTo>
                <a:cubicBezTo>
                  <a:pt x="125618" y="527395"/>
                  <a:pt x="9393" y="411170"/>
                  <a:pt x="9393" y="268394"/>
                </a:cubicBezTo>
                <a:cubicBezTo>
                  <a:pt x="9393" y="125618"/>
                  <a:pt x="125618" y="9393"/>
                  <a:pt x="268395" y="9393"/>
                </a:cubicBezTo>
                <a:cubicBezTo>
                  <a:pt x="411171" y="9393"/>
                  <a:pt x="527396" y="125618"/>
                  <a:pt x="527396" y="268394"/>
                </a:cubicBezTo>
                <a:cubicBezTo>
                  <a:pt x="527396" y="411170"/>
                  <a:pt x="411171" y="527395"/>
                  <a:pt x="268395" y="527395"/>
                </a:cubicBezTo>
                <a:close/>
                <a:moveTo>
                  <a:pt x="268395" y="58864"/>
                </a:moveTo>
                <a:cubicBezTo>
                  <a:pt x="152922" y="58864"/>
                  <a:pt x="58865" y="152795"/>
                  <a:pt x="58865" y="268394"/>
                </a:cubicBezTo>
                <a:cubicBezTo>
                  <a:pt x="58865" y="383867"/>
                  <a:pt x="152796" y="477924"/>
                  <a:pt x="268395" y="477924"/>
                </a:cubicBezTo>
                <a:cubicBezTo>
                  <a:pt x="383868" y="477924"/>
                  <a:pt x="477924" y="383992"/>
                  <a:pt x="477924" y="268394"/>
                </a:cubicBezTo>
                <a:cubicBezTo>
                  <a:pt x="477924" y="152795"/>
                  <a:pt x="383993" y="58864"/>
                  <a:pt x="268395" y="58864"/>
                </a:cubicBezTo>
                <a:close/>
              </a:path>
            </a:pathLst>
          </a:custGeom>
          <a:solidFill>
            <a:srgbClr val="E76F51"/>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78" name="Freeform: Shape 277">
            <a:extLst>
              <a:ext uri="{FF2B5EF4-FFF2-40B4-BE49-F238E27FC236}">
                <a16:creationId xmlns:a16="http://schemas.microsoft.com/office/drawing/2014/main" id="{46210DE2-5A55-4409-A063-DB15CF71072D}"/>
              </a:ext>
            </a:extLst>
          </p:cNvPr>
          <p:cNvSpPr/>
          <p:nvPr/>
        </p:nvSpPr>
        <p:spPr>
          <a:xfrm>
            <a:off x="7464759" y="2451579"/>
            <a:ext cx="120020" cy="120020"/>
          </a:xfrm>
          <a:custGeom>
            <a:avLst/>
            <a:gdLst>
              <a:gd name="connsiteX0" fmla="*/ 252613 w 250484"/>
              <a:gd name="connsiteY0" fmla="*/ 131003 h 250484"/>
              <a:gd name="connsiteX1" fmla="*/ 131003 w 250484"/>
              <a:gd name="connsiteY1" fmla="*/ 252614 h 250484"/>
              <a:gd name="connsiteX2" fmla="*/ 9394 w 250484"/>
              <a:gd name="connsiteY2" fmla="*/ 131003 h 250484"/>
              <a:gd name="connsiteX3" fmla="*/ 131003 w 250484"/>
              <a:gd name="connsiteY3" fmla="*/ 9393 h 250484"/>
              <a:gd name="connsiteX4" fmla="*/ 252613 w 250484"/>
              <a:gd name="connsiteY4" fmla="*/ 131003 h 250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484" h="250484">
                <a:moveTo>
                  <a:pt x="252613" y="131003"/>
                </a:moveTo>
                <a:cubicBezTo>
                  <a:pt x="252613" y="198167"/>
                  <a:pt x="198167" y="252614"/>
                  <a:pt x="131003" y="252614"/>
                </a:cubicBezTo>
                <a:cubicBezTo>
                  <a:pt x="63840" y="252614"/>
                  <a:pt x="9394" y="198167"/>
                  <a:pt x="9394" y="131003"/>
                </a:cubicBezTo>
                <a:cubicBezTo>
                  <a:pt x="9394" y="63840"/>
                  <a:pt x="63840" y="9393"/>
                  <a:pt x="131003" y="9393"/>
                </a:cubicBezTo>
                <a:cubicBezTo>
                  <a:pt x="198167" y="9393"/>
                  <a:pt x="252613" y="63840"/>
                  <a:pt x="252613" y="131003"/>
                </a:cubicBezTo>
                <a:close/>
              </a:path>
            </a:pathLst>
          </a:custGeom>
          <a:solidFill>
            <a:schemeClr val="accent5"/>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79" name="Freeform: Shape 278">
            <a:extLst>
              <a:ext uri="{FF2B5EF4-FFF2-40B4-BE49-F238E27FC236}">
                <a16:creationId xmlns:a16="http://schemas.microsoft.com/office/drawing/2014/main" id="{EA0B3D99-985D-4308-89D3-B9AD5596B5DE}"/>
              </a:ext>
            </a:extLst>
          </p:cNvPr>
          <p:cNvSpPr/>
          <p:nvPr/>
        </p:nvSpPr>
        <p:spPr>
          <a:xfrm>
            <a:off x="4387020" y="2385748"/>
            <a:ext cx="252043" cy="252043"/>
          </a:xfrm>
          <a:custGeom>
            <a:avLst/>
            <a:gdLst>
              <a:gd name="connsiteX0" fmla="*/ 268394 w 526017"/>
              <a:gd name="connsiteY0" fmla="*/ 527395 h 526017"/>
              <a:gd name="connsiteX1" fmla="*/ 9393 w 526017"/>
              <a:gd name="connsiteY1" fmla="*/ 268394 h 526017"/>
              <a:gd name="connsiteX2" fmla="*/ 268394 w 526017"/>
              <a:gd name="connsiteY2" fmla="*/ 9393 h 526017"/>
              <a:gd name="connsiteX3" fmla="*/ 527395 w 526017"/>
              <a:gd name="connsiteY3" fmla="*/ 268394 h 526017"/>
              <a:gd name="connsiteX4" fmla="*/ 268394 w 526017"/>
              <a:gd name="connsiteY4" fmla="*/ 527395 h 526017"/>
              <a:gd name="connsiteX5" fmla="*/ 268394 w 526017"/>
              <a:gd name="connsiteY5" fmla="*/ 58864 h 526017"/>
              <a:gd name="connsiteX6" fmla="*/ 58864 w 526017"/>
              <a:gd name="connsiteY6" fmla="*/ 268394 h 526017"/>
              <a:gd name="connsiteX7" fmla="*/ 268394 w 526017"/>
              <a:gd name="connsiteY7" fmla="*/ 477924 h 526017"/>
              <a:gd name="connsiteX8" fmla="*/ 477924 w 526017"/>
              <a:gd name="connsiteY8" fmla="*/ 268394 h 526017"/>
              <a:gd name="connsiteX9" fmla="*/ 268394 w 526017"/>
              <a:gd name="connsiteY9" fmla="*/ 58864 h 52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6017" h="526017">
                <a:moveTo>
                  <a:pt x="268394" y="527395"/>
                </a:moveTo>
                <a:cubicBezTo>
                  <a:pt x="125618" y="527395"/>
                  <a:pt x="9393" y="411170"/>
                  <a:pt x="9393" y="268394"/>
                </a:cubicBezTo>
                <a:cubicBezTo>
                  <a:pt x="9393" y="125618"/>
                  <a:pt x="125618" y="9393"/>
                  <a:pt x="268394" y="9393"/>
                </a:cubicBezTo>
                <a:cubicBezTo>
                  <a:pt x="411170" y="9393"/>
                  <a:pt x="527395" y="125618"/>
                  <a:pt x="527395" y="268394"/>
                </a:cubicBezTo>
                <a:cubicBezTo>
                  <a:pt x="527395" y="411170"/>
                  <a:pt x="411170" y="527395"/>
                  <a:pt x="268394" y="527395"/>
                </a:cubicBezTo>
                <a:close/>
                <a:moveTo>
                  <a:pt x="268394" y="58864"/>
                </a:moveTo>
                <a:cubicBezTo>
                  <a:pt x="152921" y="58864"/>
                  <a:pt x="58864" y="152795"/>
                  <a:pt x="58864" y="268394"/>
                </a:cubicBezTo>
                <a:cubicBezTo>
                  <a:pt x="58864" y="383867"/>
                  <a:pt x="152796" y="477924"/>
                  <a:pt x="268394" y="477924"/>
                </a:cubicBezTo>
                <a:cubicBezTo>
                  <a:pt x="383868" y="477924"/>
                  <a:pt x="477924" y="383992"/>
                  <a:pt x="477924" y="268394"/>
                </a:cubicBezTo>
                <a:cubicBezTo>
                  <a:pt x="477799" y="152795"/>
                  <a:pt x="383868" y="58864"/>
                  <a:pt x="268394" y="58864"/>
                </a:cubicBezTo>
                <a:close/>
              </a:path>
            </a:pathLst>
          </a:custGeom>
          <a:solidFill>
            <a:srgbClr val="264653"/>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80" name="Freeform: Shape 279">
            <a:extLst>
              <a:ext uri="{FF2B5EF4-FFF2-40B4-BE49-F238E27FC236}">
                <a16:creationId xmlns:a16="http://schemas.microsoft.com/office/drawing/2014/main" id="{C20C8631-6A45-406E-A713-08229C6D9F20}"/>
              </a:ext>
            </a:extLst>
          </p:cNvPr>
          <p:cNvSpPr/>
          <p:nvPr/>
        </p:nvSpPr>
        <p:spPr>
          <a:xfrm>
            <a:off x="3224097" y="4737984"/>
            <a:ext cx="180030" cy="180030"/>
          </a:xfrm>
          <a:custGeom>
            <a:avLst/>
            <a:gdLst>
              <a:gd name="connsiteX0" fmla="*/ 283211 w 375726"/>
              <a:gd name="connsiteY0" fmla="*/ 103260 h 375726"/>
              <a:gd name="connsiteX1" fmla="*/ 283211 w 375726"/>
              <a:gd name="connsiteY1" fmla="*/ 283211 h 375726"/>
              <a:gd name="connsiteX2" fmla="*/ 103260 w 375726"/>
              <a:gd name="connsiteY2" fmla="*/ 283211 h 375726"/>
              <a:gd name="connsiteX3" fmla="*/ 103260 w 375726"/>
              <a:gd name="connsiteY3" fmla="*/ 103260 h 375726"/>
              <a:gd name="connsiteX4" fmla="*/ 283211 w 375726"/>
              <a:gd name="connsiteY4" fmla="*/ 103260 h 375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26" h="375726">
                <a:moveTo>
                  <a:pt x="283211" y="103260"/>
                </a:moveTo>
                <a:cubicBezTo>
                  <a:pt x="332903" y="152952"/>
                  <a:pt x="332903" y="233519"/>
                  <a:pt x="283211" y="283211"/>
                </a:cubicBezTo>
                <a:cubicBezTo>
                  <a:pt x="233519" y="332903"/>
                  <a:pt x="152952" y="332903"/>
                  <a:pt x="103260" y="283211"/>
                </a:cubicBezTo>
                <a:cubicBezTo>
                  <a:pt x="53568" y="233519"/>
                  <a:pt x="53568" y="152952"/>
                  <a:pt x="103260" y="103260"/>
                </a:cubicBezTo>
                <a:cubicBezTo>
                  <a:pt x="152952" y="53568"/>
                  <a:pt x="233519" y="53567"/>
                  <a:pt x="283211" y="103260"/>
                </a:cubicBezTo>
                <a:close/>
              </a:path>
            </a:pathLst>
          </a:custGeom>
          <a:solidFill>
            <a:srgbClr val="FFFFFF"/>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81" name="Freeform: Shape 280">
            <a:extLst>
              <a:ext uri="{FF2B5EF4-FFF2-40B4-BE49-F238E27FC236}">
                <a16:creationId xmlns:a16="http://schemas.microsoft.com/office/drawing/2014/main" id="{D67AB368-305F-4E53-A986-BEB85B684B2F}"/>
              </a:ext>
            </a:extLst>
          </p:cNvPr>
          <p:cNvSpPr/>
          <p:nvPr/>
        </p:nvSpPr>
        <p:spPr>
          <a:xfrm>
            <a:off x="3239387" y="4753206"/>
            <a:ext cx="150025" cy="150025"/>
          </a:xfrm>
          <a:custGeom>
            <a:avLst/>
            <a:gdLst>
              <a:gd name="connsiteX0" fmla="*/ 161437 w 313105"/>
              <a:gd name="connsiteY0" fmla="*/ 313481 h 313105"/>
              <a:gd name="connsiteX1" fmla="*/ 9393 w 313105"/>
              <a:gd name="connsiteY1" fmla="*/ 161437 h 313105"/>
              <a:gd name="connsiteX2" fmla="*/ 161437 w 313105"/>
              <a:gd name="connsiteY2" fmla="*/ 9393 h 313105"/>
              <a:gd name="connsiteX3" fmla="*/ 313481 w 313105"/>
              <a:gd name="connsiteY3" fmla="*/ 161437 h 313105"/>
              <a:gd name="connsiteX4" fmla="*/ 161437 w 313105"/>
              <a:gd name="connsiteY4" fmla="*/ 313481 h 313105"/>
              <a:gd name="connsiteX5" fmla="*/ 161437 w 313105"/>
              <a:gd name="connsiteY5" fmla="*/ 58989 h 313105"/>
              <a:gd name="connsiteX6" fmla="*/ 58864 w 313105"/>
              <a:gd name="connsiteY6" fmla="*/ 161562 h 313105"/>
              <a:gd name="connsiteX7" fmla="*/ 161437 w 313105"/>
              <a:gd name="connsiteY7" fmla="*/ 264135 h 313105"/>
              <a:gd name="connsiteX8" fmla="*/ 264011 w 313105"/>
              <a:gd name="connsiteY8" fmla="*/ 161562 h 313105"/>
              <a:gd name="connsiteX9" fmla="*/ 161437 w 313105"/>
              <a:gd name="connsiteY9" fmla="*/ 58989 h 313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105" h="313105">
                <a:moveTo>
                  <a:pt x="161437" y="313481"/>
                </a:moveTo>
                <a:cubicBezTo>
                  <a:pt x="77650" y="313481"/>
                  <a:pt x="9393" y="245224"/>
                  <a:pt x="9393" y="161437"/>
                </a:cubicBezTo>
                <a:cubicBezTo>
                  <a:pt x="9393" y="77650"/>
                  <a:pt x="77650" y="9393"/>
                  <a:pt x="161437" y="9393"/>
                </a:cubicBezTo>
                <a:cubicBezTo>
                  <a:pt x="245224" y="9393"/>
                  <a:pt x="313481" y="77650"/>
                  <a:pt x="313481" y="161437"/>
                </a:cubicBezTo>
                <a:cubicBezTo>
                  <a:pt x="313481" y="245224"/>
                  <a:pt x="245349" y="313481"/>
                  <a:pt x="161437" y="313481"/>
                </a:cubicBezTo>
                <a:close/>
                <a:moveTo>
                  <a:pt x="161437" y="58989"/>
                </a:moveTo>
                <a:cubicBezTo>
                  <a:pt x="104953" y="58989"/>
                  <a:pt x="58864" y="104953"/>
                  <a:pt x="58864" y="161562"/>
                </a:cubicBezTo>
                <a:cubicBezTo>
                  <a:pt x="58864" y="218046"/>
                  <a:pt x="104828" y="264135"/>
                  <a:pt x="161437" y="264135"/>
                </a:cubicBezTo>
                <a:cubicBezTo>
                  <a:pt x="217921" y="264135"/>
                  <a:pt x="264011" y="218172"/>
                  <a:pt x="264011" y="161562"/>
                </a:cubicBezTo>
                <a:cubicBezTo>
                  <a:pt x="264011" y="104953"/>
                  <a:pt x="218047" y="58989"/>
                  <a:pt x="161437" y="58989"/>
                </a:cubicBezTo>
                <a:close/>
              </a:path>
            </a:pathLst>
          </a:custGeom>
          <a:solidFill>
            <a:srgbClr val="287271"/>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82" name="Freeform: Shape 281">
            <a:extLst>
              <a:ext uri="{FF2B5EF4-FFF2-40B4-BE49-F238E27FC236}">
                <a16:creationId xmlns:a16="http://schemas.microsoft.com/office/drawing/2014/main" id="{50655236-A930-4FC9-B0F4-9AB18EA16992}"/>
              </a:ext>
            </a:extLst>
          </p:cNvPr>
          <p:cNvSpPr/>
          <p:nvPr/>
        </p:nvSpPr>
        <p:spPr>
          <a:xfrm>
            <a:off x="8633366" y="4738009"/>
            <a:ext cx="180030" cy="180030"/>
          </a:xfrm>
          <a:custGeom>
            <a:avLst/>
            <a:gdLst>
              <a:gd name="connsiteX0" fmla="*/ 283211 w 375726"/>
              <a:gd name="connsiteY0" fmla="*/ 103260 h 375726"/>
              <a:gd name="connsiteX1" fmla="*/ 283211 w 375726"/>
              <a:gd name="connsiteY1" fmla="*/ 283211 h 375726"/>
              <a:gd name="connsiteX2" fmla="*/ 103259 w 375726"/>
              <a:gd name="connsiteY2" fmla="*/ 283212 h 375726"/>
              <a:gd name="connsiteX3" fmla="*/ 103260 w 375726"/>
              <a:gd name="connsiteY3" fmla="*/ 103260 h 375726"/>
              <a:gd name="connsiteX4" fmla="*/ 283211 w 375726"/>
              <a:gd name="connsiteY4" fmla="*/ 103260 h 375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26" h="375726">
                <a:moveTo>
                  <a:pt x="283211" y="103260"/>
                </a:moveTo>
                <a:cubicBezTo>
                  <a:pt x="332903" y="152952"/>
                  <a:pt x="332903" y="233519"/>
                  <a:pt x="283211" y="283211"/>
                </a:cubicBezTo>
                <a:cubicBezTo>
                  <a:pt x="233518" y="332903"/>
                  <a:pt x="152951" y="332904"/>
                  <a:pt x="103259" y="283212"/>
                </a:cubicBezTo>
                <a:cubicBezTo>
                  <a:pt x="53567" y="233519"/>
                  <a:pt x="53568" y="152952"/>
                  <a:pt x="103260" y="103260"/>
                </a:cubicBezTo>
                <a:cubicBezTo>
                  <a:pt x="152952" y="53568"/>
                  <a:pt x="233519" y="53567"/>
                  <a:pt x="283211" y="103260"/>
                </a:cubicBezTo>
                <a:close/>
              </a:path>
            </a:pathLst>
          </a:custGeom>
          <a:solidFill>
            <a:srgbClr val="FFFFFF"/>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83" name="Freeform: Shape 282">
            <a:extLst>
              <a:ext uri="{FF2B5EF4-FFF2-40B4-BE49-F238E27FC236}">
                <a16:creationId xmlns:a16="http://schemas.microsoft.com/office/drawing/2014/main" id="{CC7D1C00-2613-48BD-B6A9-23126259A5D7}"/>
              </a:ext>
            </a:extLst>
          </p:cNvPr>
          <p:cNvSpPr/>
          <p:nvPr/>
        </p:nvSpPr>
        <p:spPr>
          <a:xfrm>
            <a:off x="8648698" y="4753206"/>
            <a:ext cx="150025" cy="150025"/>
          </a:xfrm>
          <a:custGeom>
            <a:avLst/>
            <a:gdLst>
              <a:gd name="connsiteX0" fmla="*/ 161437 w 313105"/>
              <a:gd name="connsiteY0" fmla="*/ 313481 h 313105"/>
              <a:gd name="connsiteX1" fmla="*/ 9393 w 313105"/>
              <a:gd name="connsiteY1" fmla="*/ 161437 h 313105"/>
              <a:gd name="connsiteX2" fmla="*/ 161437 w 313105"/>
              <a:gd name="connsiteY2" fmla="*/ 9393 h 313105"/>
              <a:gd name="connsiteX3" fmla="*/ 313481 w 313105"/>
              <a:gd name="connsiteY3" fmla="*/ 161437 h 313105"/>
              <a:gd name="connsiteX4" fmla="*/ 161437 w 313105"/>
              <a:gd name="connsiteY4" fmla="*/ 313481 h 313105"/>
              <a:gd name="connsiteX5" fmla="*/ 161437 w 313105"/>
              <a:gd name="connsiteY5" fmla="*/ 58989 h 313105"/>
              <a:gd name="connsiteX6" fmla="*/ 58865 w 313105"/>
              <a:gd name="connsiteY6" fmla="*/ 161562 h 313105"/>
              <a:gd name="connsiteX7" fmla="*/ 161437 w 313105"/>
              <a:gd name="connsiteY7" fmla="*/ 264135 h 313105"/>
              <a:gd name="connsiteX8" fmla="*/ 264011 w 313105"/>
              <a:gd name="connsiteY8" fmla="*/ 161562 h 313105"/>
              <a:gd name="connsiteX9" fmla="*/ 161437 w 313105"/>
              <a:gd name="connsiteY9" fmla="*/ 58989 h 313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105" h="313105">
                <a:moveTo>
                  <a:pt x="161437" y="313481"/>
                </a:moveTo>
                <a:cubicBezTo>
                  <a:pt x="77651" y="313481"/>
                  <a:pt x="9393" y="245224"/>
                  <a:pt x="9393" y="161437"/>
                </a:cubicBezTo>
                <a:cubicBezTo>
                  <a:pt x="9393" y="77650"/>
                  <a:pt x="77651" y="9393"/>
                  <a:pt x="161437" y="9393"/>
                </a:cubicBezTo>
                <a:cubicBezTo>
                  <a:pt x="245225" y="9393"/>
                  <a:pt x="313481" y="77650"/>
                  <a:pt x="313481" y="161437"/>
                </a:cubicBezTo>
                <a:cubicBezTo>
                  <a:pt x="313481" y="245224"/>
                  <a:pt x="245225" y="313481"/>
                  <a:pt x="161437" y="313481"/>
                </a:cubicBezTo>
                <a:close/>
                <a:moveTo>
                  <a:pt x="161437" y="58989"/>
                </a:moveTo>
                <a:cubicBezTo>
                  <a:pt x="104953" y="58989"/>
                  <a:pt x="58865" y="104953"/>
                  <a:pt x="58865" y="161562"/>
                </a:cubicBezTo>
                <a:cubicBezTo>
                  <a:pt x="58865" y="218046"/>
                  <a:pt x="104828" y="264135"/>
                  <a:pt x="161437" y="264135"/>
                </a:cubicBezTo>
                <a:cubicBezTo>
                  <a:pt x="217922" y="264135"/>
                  <a:pt x="264011" y="218172"/>
                  <a:pt x="264011" y="161562"/>
                </a:cubicBezTo>
                <a:cubicBezTo>
                  <a:pt x="264011" y="104953"/>
                  <a:pt x="217922" y="58989"/>
                  <a:pt x="161437" y="58989"/>
                </a:cubicBezTo>
                <a:close/>
              </a:path>
            </a:pathLst>
          </a:custGeom>
          <a:solidFill>
            <a:srgbClr val="F4A261"/>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84" name="Freeform: Shape 283">
            <a:extLst>
              <a:ext uri="{FF2B5EF4-FFF2-40B4-BE49-F238E27FC236}">
                <a16:creationId xmlns:a16="http://schemas.microsoft.com/office/drawing/2014/main" id="{38AE8327-EE5B-4DBF-BD51-44E1404D722A}"/>
              </a:ext>
            </a:extLst>
          </p:cNvPr>
          <p:cNvSpPr/>
          <p:nvPr/>
        </p:nvSpPr>
        <p:spPr>
          <a:xfrm>
            <a:off x="8633403" y="3193407"/>
            <a:ext cx="180030" cy="180030"/>
          </a:xfrm>
          <a:custGeom>
            <a:avLst/>
            <a:gdLst>
              <a:gd name="connsiteX0" fmla="*/ 283211 w 375726"/>
              <a:gd name="connsiteY0" fmla="*/ 103259 h 375726"/>
              <a:gd name="connsiteX1" fmla="*/ 283211 w 375726"/>
              <a:gd name="connsiteY1" fmla="*/ 283211 h 375726"/>
              <a:gd name="connsiteX2" fmla="*/ 103259 w 375726"/>
              <a:gd name="connsiteY2" fmla="*/ 283211 h 375726"/>
              <a:gd name="connsiteX3" fmla="*/ 103259 w 375726"/>
              <a:gd name="connsiteY3" fmla="*/ 103260 h 375726"/>
              <a:gd name="connsiteX4" fmla="*/ 283211 w 375726"/>
              <a:gd name="connsiteY4" fmla="*/ 103259 h 375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26" h="375726">
                <a:moveTo>
                  <a:pt x="283211" y="103259"/>
                </a:moveTo>
                <a:cubicBezTo>
                  <a:pt x="332903" y="152952"/>
                  <a:pt x="332903" y="233519"/>
                  <a:pt x="283211" y="283211"/>
                </a:cubicBezTo>
                <a:cubicBezTo>
                  <a:pt x="233519" y="332903"/>
                  <a:pt x="152951" y="332904"/>
                  <a:pt x="103259" y="283211"/>
                </a:cubicBezTo>
                <a:cubicBezTo>
                  <a:pt x="53567" y="233519"/>
                  <a:pt x="53567" y="152952"/>
                  <a:pt x="103259" y="103260"/>
                </a:cubicBezTo>
                <a:cubicBezTo>
                  <a:pt x="152951" y="53568"/>
                  <a:pt x="233519" y="53567"/>
                  <a:pt x="283211" y="103259"/>
                </a:cubicBezTo>
                <a:close/>
              </a:path>
            </a:pathLst>
          </a:custGeom>
          <a:solidFill>
            <a:srgbClr val="FFFFFF"/>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85" name="Freeform: Shape 284">
            <a:extLst>
              <a:ext uri="{FF2B5EF4-FFF2-40B4-BE49-F238E27FC236}">
                <a16:creationId xmlns:a16="http://schemas.microsoft.com/office/drawing/2014/main" id="{6CD6A44D-F4CE-444E-B3E6-FF6A0F0A1214}"/>
              </a:ext>
            </a:extLst>
          </p:cNvPr>
          <p:cNvSpPr/>
          <p:nvPr/>
        </p:nvSpPr>
        <p:spPr>
          <a:xfrm>
            <a:off x="8648698" y="3208607"/>
            <a:ext cx="150025" cy="150025"/>
          </a:xfrm>
          <a:custGeom>
            <a:avLst/>
            <a:gdLst>
              <a:gd name="connsiteX0" fmla="*/ 161437 w 313105"/>
              <a:gd name="connsiteY0" fmla="*/ 313481 h 313105"/>
              <a:gd name="connsiteX1" fmla="*/ 9393 w 313105"/>
              <a:gd name="connsiteY1" fmla="*/ 161437 h 313105"/>
              <a:gd name="connsiteX2" fmla="*/ 161437 w 313105"/>
              <a:gd name="connsiteY2" fmla="*/ 9393 h 313105"/>
              <a:gd name="connsiteX3" fmla="*/ 313481 w 313105"/>
              <a:gd name="connsiteY3" fmla="*/ 161437 h 313105"/>
              <a:gd name="connsiteX4" fmla="*/ 161437 w 313105"/>
              <a:gd name="connsiteY4" fmla="*/ 313481 h 313105"/>
              <a:gd name="connsiteX5" fmla="*/ 161437 w 313105"/>
              <a:gd name="connsiteY5" fmla="*/ 58864 h 313105"/>
              <a:gd name="connsiteX6" fmla="*/ 58865 w 313105"/>
              <a:gd name="connsiteY6" fmla="*/ 161437 h 313105"/>
              <a:gd name="connsiteX7" fmla="*/ 161437 w 313105"/>
              <a:gd name="connsiteY7" fmla="*/ 264011 h 313105"/>
              <a:gd name="connsiteX8" fmla="*/ 264011 w 313105"/>
              <a:gd name="connsiteY8" fmla="*/ 161437 h 313105"/>
              <a:gd name="connsiteX9" fmla="*/ 161437 w 313105"/>
              <a:gd name="connsiteY9" fmla="*/ 58864 h 313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105" h="313105">
                <a:moveTo>
                  <a:pt x="161437" y="313481"/>
                </a:moveTo>
                <a:cubicBezTo>
                  <a:pt x="77651" y="313481"/>
                  <a:pt x="9393" y="245224"/>
                  <a:pt x="9393" y="161437"/>
                </a:cubicBezTo>
                <a:cubicBezTo>
                  <a:pt x="9393" y="77650"/>
                  <a:pt x="77651" y="9393"/>
                  <a:pt x="161437" y="9393"/>
                </a:cubicBezTo>
                <a:cubicBezTo>
                  <a:pt x="245225" y="9393"/>
                  <a:pt x="313481" y="77650"/>
                  <a:pt x="313481" y="161437"/>
                </a:cubicBezTo>
                <a:cubicBezTo>
                  <a:pt x="313481" y="245224"/>
                  <a:pt x="245225" y="313481"/>
                  <a:pt x="161437" y="313481"/>
                </a:cubicBezTo>
                <a:close/>
                <a:moveTo>
                  <a:pt x="161437" y="58864"/>
                </a:moveTo>
                <a:cubicBezTo>
                  <a:pt x="104953" y="58864"/>
                  <a:pt x="58865" y="104828"/>
                  <a:pt x="58865" y="161437"/>
                </a:cubicBezTo>
                <a:cubicBezTo>
                  <a:pt x="58865" y="217921"/>
                  <a:pt x="104828" y="264011"/>
                  <a:pt x="161437" y="264011"/>
                </a:cubicBezTo>
                <a:cubicBezTo>
                  <a:pt x="217922" y="264011"/>
                  <a:pt x="264011" y="218047"/>
                  <a:pt x="264011" y="161437"/>
                </a:cubicBezTo>
                <a:cubicBezTo>
                  <a:pt x="264011" y="104828"/>
                  <a:pt x="217922" y="58864"/>
                  <a:pt x="161437" y="58864"/>
                </a:cubicBezTo>
                <a:close/>
              </a:path>
            </a:pathLst>
          </a:custGeom>
          <a:solidFill>
            <a:srgbClr val="E76F51"/>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86" name="Freeform: Shape 285">
            <a:extLst>
              <a:ext uri="{FF2B5EF4-FFF2-40B4-BE49-F238E27FC236}">
                <a16:creationId xmlns:a16="http://schemas.microsoft.com/office/drawing/2014/main" id="{8BF6B1B8-AD86-4083-A135-46C5F33235C4}"/>
              </a:ext>
            </a:extLst>
          </p:cNvPr>
          <p:cNvSpPr/>
          <p:nvPr/>
        </p:nvSpPr>
        <p:spPr>
          <a:xfrm>
            <a:off x="4310716" y="4944336"/>
            <a:ext cx="180030" cy="180030"/>
          </a:xfrm>
          <a:custGeom>
            <a:avLst/>
            <a:gdLst>
              <a:gd name="connsiteX0" fmla="*/ 283210 w 375726"/>
              <a:gd name="connsiteY0" fmla="*/ 103259 h 375726"/>
              <a:gd name="connsiteX1" fmla="*/ 283210 w 375726"/>
              <a:gd name="connsiteY1" fmla="*/ 283210 h 375726"/>
              <a:gd name="connsiteX2" fmla="*/ 103260 w 375726"/>
              <a:gd name="connsiteY2" fmla="*/ 283210 h 375726"/>
              <a:gd name="connsiteX3" fmla="*/ 103260 w 375726"/>
              <a:gd name="connsiteY3" fmla="*/ 103259 h 375726"/>
              <a:gd name="connsiteX4" fmla="*/ 283210 w 375726"/>
              <a:gd name="connsiteY4" fmla="*/ 103259 h 375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26" h="375726">
                <a:moveTo>
                  <a:pt x="283210" y="103259"/>
                </a:moveTo>
                <a:cubicBezTo>
                  <a:pt x="332903" y="152951"/>
                  <a:pt x="332903" y="233518"/>
                  <a:pt x="283210" y="283210"/>
                </a:cubicBezTo>
                <a:cubicBezTo>
                  <a:pt x="233518" y="332902"/>
                  <a:pt x="152952" y="332902"/>
                  <a:pt x="103260" y="283210"/>
                </a:cubicBezTo>
                <a:cubicBezTo>
                  <a:pt x="53568" y="233518"/>
                  <a:pt x="53568" y="152951"/>
                  <a:pt x="103260" y="103259"/>
                </a:cubicBezTo>
                <a:cubicBezTo>
                  <a:pt x="152952" y="53567"/>
                  <a:pt x="233518" y="53567"/>
                  <a:pt x="283210" y="103259"/>
                </a:cubicBezTo>
                <a:close/>
              </a:path>
            </a:pathLst>
          </a:custGeom>
          <a:solidFill>
            <a:srgbClr val="FFFFFF"/>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87" name="Freeform: Shape 286">
            <a:extLst>
              <a:ext uri="{FF2B5EF4-FFF2-40B4-BE49-F238E27FC236}">
                <a16:creationId xmlns:a16="http://schemas.microsoft.com/office/drawing/2014/main" id="{611421DA-5DA2-40E7-B120-B1FD267BAF5E}"/>
              </a:ext>
            </a:extLst>
          </p:cNvPr>
          <p:cNvSpPr/>
          <p:nvPr/>
        </p:nvSpPr>
        <p:spPr>
          <a:xfrm>
            <a:off x="4325990" y="4959582"/>
            <a:ext cx="150025" cy="150025"/>
          </a:xfrm>
          <a:custGeom>
            <a:avLst/>
            <a:gdLst>
              <a:gd name="connsiteX0" fmla="*/ 161437 w 313105"/>
              <a:gd name="connsiteY0" fmla="*/ 313481 h 313105"/>
              <a:gd name="connsiteX1" fmla="*/ 9393 w 313105"/>
              <a:gd name="connsiteY1" fmla="*/ 161437 h 313105"/>
              <a:gd name="connsiteX2" fmla="*/ 161437 w 313105"/>
              <a:gd name="connsiteY2" fmla="*/ 9393 h 313105"/>
              <a:gd name="connsiteX3" fmla="*/ 313481 w 313105"/>
              <a:gd name="connsiteY3" fmla="*/ 161437 h 313105"/>
              <a:gd name="connsiteX4" fmla="*/ 161437 w 313105"/>
              <a:gd name="connsiteY4" fmla="*/ 313481 h 313105"/>
              <a:gd name="connsiteX5" fmla="*/ 161437 w 313105"/>
              <a:gd name="connsiteY5" fmla="*/ 58863 h 313105"/>
              <a:gd name="connsiteX6" fmla="*/ 58864 w 313105"/>
              <a:gd name="connsiteY6" fmla="*/ 161437 h 313105"/>
              <a:gd name="connsiteX7" fmla="*/ 161437 w 313105"/>
              <a:gd name="connsiteY7" fmla="*/ 264010 h 313105"/>
              <a:gd name="connsiteX8" fmla="*/ 264011 w 313105"/>
              <a:gd name="connsiteY8" fmla="*/ 161437 h 313105"/>
              <a:gd name="connsiteX9" fmla="*/ 161437 w 313105"/>
              <a:gd name="connsiteY9" fmla="*/ 58863 h 313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105" h="313105">
                <a:moveTo>
                  <a:pt x="161437" y="313481"/>
                </a:moveTo>
                <a:cubicBezTo>
                  <a:pt x="77650" y="313481"/>
                  <a:pt x="9393" y="245224"/>
                  <a:pt x="9393" y="161437"/>
                </a:cubicBezTo>
                <a:cubicBezTo>
                  <a:pt x="9393" y="77650"/>
                  <a:pt x="77650" y="9393"/>
                  <a:pt x="161437" y="9393"/>
                </a:cubicBezTo>
                <a:cubicBezTo>
                  <a:pt x="245224" y="9393"/>
                  <a:pt x="313481" y="77650"/>
                  <a:pt x="313481" y="161437"/>
                </a:cubicBezTo>
                <a:cubicBezTo>
                  <a:pt x="313481" y="245224"/>
                  <a:pt x="245224" y="313481"/>
                  <a:pt x="161437" y="313481"/>
                </a:cubicBezTo>
                <a:close/>
                <a:moveTo>
                  <a:pt x="161437" y="58863"/>
                </a:moveTo>
                <a:cubicBezTo>
                  <a:pt x="104953" y="58863"/>
                  <a:pt x="58864" y="104828"/>
                  <a:pt x="58864" y="161437"/>
                </a:cubicBezTo>
                <a:cubicBezTo>
                  <a:pt x="58864" y="217921"/>
                  <a:pt x="104828" y="264010"/>
                  <a:pt x="161437" y="264010"/>
                </a:cubicBezTo>
                <a:cubicBezTo>
                  <a:pt x="218046" y="264010"/>
                  <a:pt x="264011" y="218046"/>
                  <a:pt x="264011" y="161437"/>
                </a:cubicBezTo>
                <a:cubicBezTo>
                  <a:pt x="264011" y="104828"/>
                  <a:pt x="217922" y="58863"/>
                  <a:pt x="161437" y="58863"/>
                </a:cubicBezTo>
                <a:close/>
              </a:path>
            </a:pathLst>
          </a:custGeom>
          <a:solidFill>
            <a:srgbClr val="2A9D8F"/>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88" name="Freeform: Shape 287">
            <a:extLst>
              <a:ext uri="{FF2B5EF4-FFF2-40B4-BE49-F238E27FC236}">
                <a16:creationId xmlns:a16="http://schemas.microsoft.com/office/drawing/2014/main" id="{A9C5032A-26C7-4C61-B99B-FF89A2503553}"/>
              </a:ext>
            </a:extLst>
          </p:cNvPr>
          <p:cNvSpPr/>
          <p:nvPr/>
        </p:nvSpPr>
        <p:spPr>
          <a:xfrm>
            <a:off x="7597931" y="4924039"/>
            <a:ext cx="180030" cy="180030"/>
          </a:xfrm>
          <a:custGeom>
            <a:avLst/>
            <a:gdLst>
              <a:gd name="connsiteX0" fmla="*/ 283211 w 375726"/>
              <a:gd name="connsiteY0" fmla="*/ 103260 h 375726"/>
              <a:gd name="connsiteX1" fmla="*/ 283210 w 375726"/>
              <a:gd name="connsiteY1" fmla="*/ 283211 h 375726"/>
              <a:gd name="connsiteX2" fmla="*/ 103259 w 375726"/>
              <a:gd name="connsiteY2" fmla="*/ 283212 h 375726"/>
              <a:gd name="connsiteX3" fmla="*/ 103259 w 375726"/>
              <a:gd name="connsiteY3" fmla="*/ 103261 h 375726"/>
              <a:gd name="connsiteX4" fmla="*/ 283211 w 375726"/>
              <a:gd name="connsiteY4" fmla="*/ 103260 h 375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26" h="375726">
                <a:moveTo>
                  <a:pt x="283211" y="103260"/>
                </a:moveTo>
                <a:cubicBezTo>
                  <a:pt x="332903" y="152952"/>
                  <a:pt x="332902" y="233519"/>
                  <a:pt x="283210" y="283211"/>
                </a:cubicBezTo>
                <a:cubicBezTo>
                  <a:pt x="233518" y="332904"/>
                  <a:pt x="152951" y="332904"/>
                  <a:pt x="103259" y="283212"/>
                </a:cubicBezTo>
                <a:cubicBezTo>
                  <a:pt x="53567" y="233520"/>
                  <a:pt x="53567" y="152953"/>
                  <a:pt x="103259" y="103261"/>
                </a:cubicBezTo>
                <a:cubicBezTo>
                  <a:pt x="152951" y="53568"/>
                  <a:pt x="233518" y="53568"/>
                  <a:pt x="283211" y="103260"/>
                </a:cubicBezTo>
                <a:close/>
              </a:path>
            </a:pathLst>
          </a:custGeom>
          <a:solidFill>
            <a:srgbClr val="FFFFFF"/>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89" name="Freeform: Shape 288">
            <a:extLst>
              <a:ext uri="{FF2B5EF4-FFF2-40B4-BE49-F238E27FC236}">
                <a16:creationId xmlns:a16="http://schemas.microsoft.com/office/drawing/2014/main" id="{433B41C0-AF97-4F77-A00F-50551109458B}"/>
              </a:ext>
            </a:extLst>
          </p:cNvPr>
          <p:cNvSpPr/>
          <p:nvPr/>
        </p:nvSpPr>
        <p:spPr>
          <a:xfrm>
            <a:off x="7613224" y="4939238"/>
            <a:ext cx="150025" cy="150025"/>
          </a:xfrm>
          <a:custGeom>
            <a:avLst/>
            <a:gdLst>
              <a:gd name="connsiteX0" fmla="*/ 161437 w 313105"/>
              <a:gd name="connsiteY0" fmla="*/ 313481 h 313105"/>
              <a:gd name="connsiteX1" fmla="*/ 9393 w 313105"/>
              <a:gd name="connsiteY1" fmla="*/ 161437 h 313105"/>
              <a:gd name="connsiteX2" fmla="*/ 161437 w 313105"/>
              <a:gd name="connsiteY2" fmla="*/ 9393 h 313105"/>
              <a:gd name="connsiteX3" fmla="*/ 313481 w 313105"/>
              <a:gd name="connsiteY3" fmla="*/ 161437 h 313105"/>
              <a:gd name="connsiteX4" fmla="*/ 161437 w 313105"/>
              <a:gd name="connsiteY4" fmla="*/ 313481 h 313105"/>
              <a:gd name="connsiteX5" fmla="*/ 161437 w 313105"/>
              <a:gd name="connsiteY5" fmla="*/ 58864 h 313105"/>
              <a:gd name="connsiteX6" fmla="*/ 58863 w 313105"/>
              <a:gd name="connsiteY6" fmla="*/ 161437 h 313105"/>
              <a:gd name="connsiteX7" fmla="*/ 161437 w 313105"/>
              <a:gd name="connsiteY7" fmla="*/ 264011 h 313105"/>
              <a:gd name="connsiteX8" fmla="*/ 264010 w 313105"/>
              <a:gd name="connsiteY8" fmla="*/ 161437 h 313105"/>
              <a:gd name="connsiteX9" fmla="*/ 161437 w 313105"/>
              <a:gd name="connsiteY9" fmla="*/ 58864 h 313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105" h="313105">
                <a:moveTo>
                  <a:pt x="161437" y="313481"/>
                </a:moveTo>
                <a:cubicBezTo>
                  <a:pt x="77650" y="313481"/>
                  <a:pt x="9393" y="245224"/>
                  <a:pt x="9393" y="161437"/>
                </a:cubicBezTo>
                <a:cubicBezTo>
                  <a:pt x="9393" y="77650"/>
                  <a:pt x="77650" y="9393"/>
                  <a:pt x="161437" y="9393"/>
                </a:cubicBezTo>
                <a:cubicBezTo>
                  <a:pt x="245224" y="9393"/>
                  <a:pt x="313481" y="77650"/>
                  <a:pt x="313481" y="161437"/>
                </a:cubicBezTo>
                <a:cubicBezTo>
                  <a:pt x="313481" y="245224"/>
                  <a:pt x="245349" y="313481"/>
                  <a:pt x="161437" y="313481"/>
                </a:cubicBezTo>
                <a:close/>
                <a:moveTo>
                  <a:pt x="161437" y="58864"/>
                </a:moveTo>
                <a:cubicBezTo>
                  <a:pt x="104953" y="58864"/>
                  <a:pt x="58863" y="104828"/>
                  <a:pt x="58863" y="161437"/>
                </a:cubicBezTo>
                <a:cubicBezTo>
                  <a:pt x="58863" y="217921"/>
                  <a:pt x="104828" y="264011"/>
                  <a:pt x="161437" y="264011"/>
                </a:cubicBezTo>
                <a:cubicBezTo>
                  <a:pt x="217922" y="264011"/>
                  <a:pt x="264010" y="218046"/>
                  <a:pt x="264010" y="161437"/>
                </a:cubicBezTo>
                <a:cubicBezTo>
                  <a:pt x="264010" y="104828"/>
                  <a:pt x="218045" y="58864"/>
                  <a:pt x="161437" y="58864"/>
                </a:cubicBezTo>
                <a:close/>
              </a:path>
            </a:pathLst>
          </a:custGeom>
          <a:solidFill>
            <a:srgbClr val="E9C46A"/>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90" name="Freeform: Shape 289">
            <a:extLst>
              <a:ext uri="{FF2B5EF4-FFF2-40B4-BE49-F238E27FC236}">
                <a16:creationId xmlns:a16="http://schemas.microsoft.com/office/drawing/2014/main" id="{23F21AC8-996F-444A-9F1E-5061AFBFD324}"/>
              </a:ext>
            </a:extLst>
          </p:cNvPr>
          <p:cNvSpPr/>
          <p:nvPr/>
        </p:nvSpPr>
        <p:spPr>
          <a:xfrm>
            <a:off x="3241266" y="3211045"/>
            <a:ext cx="150025" cy="150025"/>
          </a:xfrm>
          <a:custGeom>
            <a:avLst/>
            <a:gdLst>
              <a:gd name="connsiteX0" fmla="*/ 178742 w 313105"/>
              <a:gd name="connsiteY0" fmla="*/ 32053 h 313105"/>
              <a:gd name="connsiteX1" fmla="*/ 282982 w 313105"/>
              <a:gd name="connsiteY1" fmla="*/ 178742 h 313105"/>
              <a:gd name="connsiteX2" fmla="*/ 136293 w 313105"/>
              <a:gd name="connsiteY2" fmla="*/ 282982 h 313105"/>
              <a:gd name="connsiteX3" fmla="*/ 32053 w 313105"/>
              <a:gd name="connsiteY3" fmla="*/ 136293 h 313105"/>
              <a:gd name="connsiteX4" fmla="*/ 178742 w 313105"/>
              <a:gd name="connsiteY4" fmla="*/ 32053 h 313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05" h="313105">
                <a:moveTo>
                  <a:pt x="178742" y="32053"/>
                </a:moveTo>
                <a:cubicBezTo>
                  <a:pt x="248034" y="43775"/>
                  <a:pt x="294704" y="109450"/>
                  <a:pt x="282982" y="178742"/>
                </a:cubicBezTo>
                <a:cubicBezTo>
                  <a:pt x="271260" y="248034"/>
                  <a:pt x="205585" y="294704"/>
                  <a:pt x="136293" y="282982"/>
                </a:cubicBezTo>
                <a:cubicBezTo>
                  <a:pt x="67001" y="271260"/>
                  <a:pt x="20331" y="205585"/>
                  <a:pt x="32053" y="136293"/>
                </a:cubicBezTo>
                <a:cubicBezTo>
                  <a:pt x="43775" y="67001"/>
                  <a:pt x="109450" y="20331"/>
                  <a:pt x="178742" y="32053"/>
                </a:cubicBezTo>
                <a:close/>
              </a:path>
            </a:pathLst>
          </a:custGeom>
          <a:solidFill>
            <a:srgbClr val="FFFFFF"/>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91" name="Freeform: Shape 290">
            <a:extLst>
              <a:ext uri="{FF2B5EF4-FFF2-40B4-BE49-F238E27FC236}">
                <a16:creationId xmlns:a16="http://schemas.microsoft.com/office/drawing/2014/main" id="{7B6808CE-377D-4F0D-B560-E8A905EB82A1}"/>
              </a:ext>
            </a:extLst>
          </p:cNvPr>
          <p:cNvSpPr/>
          <p:nvPr/>
        </p:nvSpPr>
        <p:spPr>
          <a:xfrm>
            <a:off x="3239387" y="3209207"/>
            <a:ext cx="150025" cy="150025"/>
          </a:xfrm>
          <a:custGeom>
            <a:avLst/>
            <a:gdLst>
              <a:gd name="connsiteX0" fmla="*/ 161437 w 313105"/>
              <a:gd name="connsiteY0" fmla="*/ 313481 h 313105"/>
              <a:gd name="connsiteX1" fmla="*/ 9393 w 313105"/>
              <a:gd name="connsiteY1" fmla="*/ 161437 h 313105"/>
              <a:gd name="connsiteX2" fmla="*/ 161437 w 313105"/>
              <a:gd name="connsiteY2" fmla="*/ 9393 h 313105"/>
              <a:gd name="connsiteX3" fmla="*/ 313481 w 313105"/>
              <a:gd name="connsiteY3" fmla="*/ 161437 h 313105"/>
              <a:gd name="connsiteX4" fmla="*/ 161437 w 313105"/>
              <a:gd name="connsiteY4" fmla="*/ 313481 h 313105"/>
              <a:gd name="connsiteX5" fmla="*/ 161437 w 313105"/>
              <a:gd name="connsiteY5" fmla="*/ 58989 h 313105"/>
              <a:gd name="connsiteX6" fmla="*/ 58864 w 313105"/>
              <a:gd name="connsiteY6" fmla="*/ 161562 h 313105"/>
              <a:gd name="connsiteX7" fmla="*/ 161437 w 313105"/>
              <a:gd name="connsiteY7" fmla="*/ 264136 h 313105"/>
              <a:gd name="connsiteX8" fmla="*/ 264011 w 313105"/>
              <a:gd name="connsiteY8" fmla="*/ 161562 h 313105"/>
              <a:gd name="connsiteX9" fmla="*/ 161437 w 313105"/>
              <a:gd name="connsiteY9" fmla="*/ 58989 h 313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105" h="313105">
                <a:moveTo>
                  <a:pt x="161437" y="313481"/>
                </a:moveTo>
                <a:cubicBezTo>
                  <a:pt x="77650" y="313481"/>
                  <a:pt x="9393" y="245224"/>
                  <a:pt x="9393" y="161437"/>
                </a:cubicBezTo>
                <a:cubicBezTo>
                  <a:pt x="9393" y="77650"/>
                  <a:pt x="77650" y="9393"/>
                  <a:pt x="161437" y="9393"/>
                </a:cubicBezTo>
                <a:cubicBezTo>
                  <a:pt x="245224" y="9393"/>
                  <a:pt x="313481" y="77650"/>
                  <a:pt x="313481" y="161437"/>
                </a:cubicBezTo>
                <a:cubicBezTo>
                  <a:pt x="313481" y="245224"/>
                  <a:pt x="245349" y="313481"/>
                  <a:pt x="161437" y="313481"/>
                </a:cubicBezTo>
                <a:close/>
                <a:moveTo>
                  <a:pt x="161437" y="58989"/>
                </a:moveTo>
                <a:cubicBezTo>
                  <a:pt x="104953" y="58989"/>
                  <a:pt x="58864" y="104953"/>
                  <a:pt x="58864" y="161562"/>
                </a:cubicBezTo>
                <a:cubicBezTo>
                  <a:pt x="58864" y="218172"/>
                  <a:pt x="104828" y="264136"/>
                  <a:pt x="161437" y="264136"/>
                </a:cubicBezTo>
                <a:cubicBezTo>
                  <a:pt x="217921" y="264136"/>
                  <a:pt x="264011" y="218172"/>
                  <a:pt x="264011" y="161562"/>
                </a:cubicBezTo>
                <a:cubicBezTo>
                  <a:pt x="264011" y="104953"/>
                  <a:pt x="218047" y="58989"/>
                  <a:pt x="161437" y="58989"/>
                </a:cubicBezTo>
                <a:close/>
              </a:path>
            </a:pathLst>
          </a:custGeom>
          <a:solidFill>
            <a:srgbClr val="264653"/>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292" name="Freeform: Shape 291">
            <a:extLst>
              <a:ext uri="{FF2B5EF4-FFF2-40B4-BE49-F238E27FC236}">
                <a16:creationId xmlns:a16="http://schemas.microsoft.com/office/drawing/2014/main" id="{2A3180D3-7906-4069-BFF5-E2E2E27605AC}"/>
              </a:ext>
            </a:extLst>
          </p:cNvPr>
          <p:cNvSpPr/>
          <p:nvPr/>
        </p:nvSpPr>
        <p:spPr>
          <a:xfrm>
            <a:off x="4876907" y="2930784"/>
            <a:ext cx="2358397" cy="2358397"/>
          </a:xfrm>
          <a:custGeom>
            <a:avLst/>
            <a:gdLst>
              <a:gd name="connsiteX0" fmla="*/ 4356498 w 4922016"/>
              <a:gd name="connsiteY0" fmla="*/ 12348 h 4922016"/>
              <a:gd name="connsiteX1" fmla="*/ 576063 w 4922016"/>
              <a:gd name="connsiteY1" fmla="*/ 12348 h 4922016"/>
              <a:gd name="connsiteX2" fmla="*/ 12348 w 4922016"/>
              <a:gd name="connsiteY2" fmla="*/ 576063 h 4922016"/>
              <a:gd name="connsiteX3" fmla="*/ 12348 w 4922016"/>
              <a:gd name="connsiteY3" fmla="*/ 4356497 h 4922016"/>
              <a:gd name="connsiteX4" fmla="*/ 576063 w 4922016"/>
              <a:gd name="connsiteY4" fmla="*/ 4920212 h 4922016"/>
              <a:gd name="connsiteX5" fmla="*/ 4356498 w 4922016"/>
              <a:gd name="connsiteY5" fmla="*/ 4920212 h 4922016"/>
              <a:gd name="connsiteX6" fmla="*/ 4920213 w 4922016"/>
              <a:gd name="connsiteY6" fmla="*/ 4356497 h 4922016"/>
              <a:gd name="connsiteX7" fmla="*/ 4920213 w 4922016"/>
              <a:gd name="connsiteY7" fmla="*/ 575938 h 4922016"/>
              <a:gd name="connsiteX8" fmla="*/ 4356498 w 4922016"/>
              <a:gd name="connsiteY8" fmla="*/ 12348 h 492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2016" h="4922016">
                <a:moveTo>
                  <a:pt x="4356498" y="12348"/>
                </a:moveTo>
                <a:lnTo>
                  <a:pt x="576063" y="12348"/>
                </a:lnTo>
                <a:cubicBezTo>
                  <a:pt x="264711" y="12348"/>
                  <a:pt x="12348" y="264711"/>
                  <a:pt x="12348" y="576063"/>
                </a:cubicBezTo>
                <a:lnTo>
                  <a:pt x="12348" y="4356497"/>
                </a:lnTo>
                <a:cubicBezTo>
                  <a:pt x="12348" y="4667850"/>
                  <a:pt x="264711" y="4920212"/>
                  <a:pt x="576063" y="4920212"/>
                </a:cubicBezTo>
                <a:lnTo>
                  <a:pt x="4356498" y="4920212"/>
                </a:lnTo>
                <a:cubicBezTo>
                  <a:pt x="4667850" y="4920212"/>
                  <a:pt x="4920213" y="4667850"/>
                  <a:pt x="4920213" y="4356497"/>
                </a:cubicBezTo>
                <a:lnTo>
                  <a:pt x="4920213" y="575938"/>
                </a:lnTo>
                <a:cubicBezTo>
                  <a:pt x="4920213" y="264711"/>
                  <a:pt x="4667725" y="12348"/>
                  <a:pt x="4356498" y="12348"/>
                </a:cubicBezTo>
                <a:close/>
              </a:path>
            </a:pathLst>
          </a:custGeom>
          <a:solidFill>
            <a:srgbClr val="FEFFFF"/>
          </a:solidFill>
          <a:ln w="12700" cap="flat" cmpd="sng" algn="ctr">
            <a:noFill/>
            <a:prstDash val="solid"/>
            <a:miter lim="800000"/>
          </a:ln>
          <a:effectLst>
            <a:outerShdw blurRad="762000" dist="254000" dir="5400000" algn="t" rotWithShape="0">
              <a:prstClr val="black">
                <a:alpha val="20000"/>
              </a:prstClr>
            </a:outerShdw>
          </a:effectLst>
        </p:spPr>
        <p:txBody>
          <a:bodyPr lIns="89988" tIns="863888" rIns="89988" rtlCol="0" anchor="t"/>
          <a:lstStyle/>
          <a:p>
            <a:pPr algn="ctr" defTabSz="457074">
              <a:spcBef>
                <a:spcPts val="500"/>
              </a:spcBef>
            </a:pPr>
            <a:endParaRPr lang="es-CO" sz="600" b="1" noProof="0" dirty="0">
              <a:solidFill>
                <a:srgbClr val="222222"/>
              </a:solidFill>
              <a:latin typeface="Verdana" panose="020B0604030504040204" pitchFamily="34" charset="0"/>
              <a:ea typeface="Verdana" panose="020B0604030504040204" pitchFamily="34" charset="0"/>
            </a:endParaRPr>
          </a:p>
        </p:txBody>
      </p:sp>
      <p:sp>
        <p:nvSpPr>
          <p:cNvPr id="293" name="Freeform: Shape 292">
            <a:extLst>
              <a:ext uri="{FF2B5EF4-FFF2-40B4-BE49-F238E27FC236}">
                <a16:creationId xmlns:a16="http://schemas.microsoft.com/office/drawing/2014/main" id="{DA6B0EFB-27FB-4B16-A6FA-6D0B788CC12E}"/>
              </a:ext>
            </a:extLst>
          </p:cNvPr>
          <p:cNvSpPr/>
          <p:nvPr/>
        </p:nvSpPr>
        <p:spPr>
          <a:xfrm>
            <a:off x="8054442" y="1842500"/>
            <a:ext cx="1338226" cy="1338226"/>
          </a:xfrm>
          <a:custGeom>
            <a:avLst/>
            <a:gdLst>
              <a:gd name="connsiteX0" fmla="*/ 1401659 w 2792899"/>
              <a:gd name="connsiteY0" fmla="*/ 2790971 h 2792899"/>
              <a:gd name="connsiteX1" fmla="*/ 419260 w 2792899"/>
              <a:gd name="connsiteY1" fmla="*/ 2384059 h 2792899"/>
              <a:gd name="connsiteX2" fmla="*/ 12348 w 2792899"/>
              <a:gd name="connsiteY2" fmla="*/ 1401659 h 2792899"/>
              <a:gd name="connsiteX3" fmla="*/ 419260 w 2792899"/>
              <a:gd name="connsiteY3" fmla="*/ 419260 h 2792899"/>
              <a:gd name="connsiteX4" fmla="*/ 1401659 w 2792899"/>
              <a:gd name="connsiteY4" fmla="*/ 12348 h 2792899"/>
              <a:gd name="connsiteX5" fmla="*/ 2384059 w 2792899"/>
              <a:gd name="connsiteY5" fmla="*/ 419260 h 2792899"/>
              <a:gd name="connsiteX6" fmla="*/ 2790971 w 2792899"/>
              <a:gd name="connsiteY6" fmla="*/ 1401659 h 2792899"/>
              <a:gd name="connsiteX7" fmla="*/ 2384059 w 2792899"/>
              <a:gd name="connsiteY7" fmla="*/ 2384059 h 2792899"/>
              <a:gd name="connsiteX8" fmla="*/ 1401659 w 2792899"/>
              <a:gd name="connsiteY8" fmla="*/ 2790971 h 2792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2899" h="2792899">
                <a:moveTo>
                  <a:pt x="1401659" y="2790971"/>
                </a:moveTo>
                <a:cubicBezTo>
                  <a:pt x="1030566" y="2790971"/>
                  <a:pt x="681642" y="2646441"/>
                  <a:pt x="419260" y="2384059"/>
                </a:cubicBezTo>
                <a:cubicBezTo>
                  <a:pt x="156877" y="2121677"/>
                  <a:pt x="12348" y="1772752"/>
                  <a:pt x="12348" y="1401659"/>
                </a:cubicBezTo>
                <a:cubicBezTo>
                  <a:pt x="12348" y="1030567"/>
                  <a:pt x="156877" y="681642"/>
                  <a:pt x="419260" y="419260"/>
                </a:cubicBezTo>
                <a:cubicBezTo>
                  <a:pt x="681642" y="156878"/>
                  <a:pt x="1030566" y="12348"/>
                  <a:pt x="1401659" y="12348"/>
                </a:cubicBezTo>
                <a:cubicBezTo>
                  <a:pt x="1772751" y="12348"/>
                  <a:pt x="2121676" y="156878"/>
                  <a:pt x="2384059" y="419260"/>
                </a:cubicBezTo>
                <a:cubicBezTo>
                  <a:pt x="2646441" y="681642"/>
                  <a:pt x="2790971" y="1030567"/>
                  <a:pt x="2790971" y="1401659"/>
                </a:cubicBezTo>
                <a:cubicBezTo>
                  <a:pt x="2790971" y="1772752"/>
                  <a:pt x="2646441" y="2121677"/>
                  <a:pt x="2384059" y="2384059"/>
                </a:cubicBezTo>
                <a:cubicBezTo>
                  <a:pt x="2121676" y="2646567"/>
                  <a:pt x="1772751" y="2790971"/>
                  <a:pt x="1401659" y="2790971"/>
                </a:cubicBezTo>
                <a:close/>
              </a:path>
            </a:pathLst>
          </a:custGeom>
          <a:solidFill>
            <a:srgbClr val="FEFFFF"/>
          </a:solidFill>
          <a:ln w="12700" cap="flat" cmpd="sng" algn="ctr">
            <a:noFill/>
            <a:prstDash val="solid"/>
            <a:miter lim="800000"/>
          </a:ln>
          <a:effectLst>
            <a:outerShdw blurRad="762000" dist="254000" dir="5400000" algn="t" rotWithShape="0">
              <a:prstClr val="black">
                <a:alpha val="20000"/>
              </a:prstClr>
            </a:outerShdw>
          </a:effectLst>
        </p:spPr>
        <p:txBody>
          <a:bodyPr lIns="89988" tIns="863888" rIns="89988" rtlCol="0" anchor="t"/>
          <a:lstStyle/>
          <a:p>
            <a:pPr algn="ctr" defTabSz="457074">
              <a:spcBef>
                <a:spcPts val="500"/>
              </a:spcBef>
            </a:pPr>
            <a:endParaRPr lang="es-CO" sz="600" b="1" noProof="0" dirty="0">
              <a:solidFill>
                <a:srgbClr val="222222"/>
              </a:solidFill>
              <a:latin typeface="Verdana" panose="020B0604030504040204" pitchFamily="34" charset="0"/>
              <a:ea typeface="Verdana" panose="020B0604030504040204" pitchFamily="34" charset="0"/>
            </a:endParaRPr>
          </a:p>
        </p:txBody>
      </p:sp>
      <p:sp>
        <p:nvSpPr>
          <p:cNvPr id="294" name="Freeform: Shape 293">
            <a:extLst>
              <a:ext uri="{FF2B5EF4-FFF2-40B4-BE49-F238E27FC236}">
                <a16:creationId xmlns:a16="http://schemas.microsoft.com/office/drawing/2014/main" id="{7BCEA114-7A64-4C3C-9AF1-FF553F9CAA11}"/>
              </a:ext>
            </a:extLst>
          </p:cNvPr>
          <p:cNvSpPr/>
          <p:nvPr/>
        </p:nvSpPr>
        <p:spPr>
          <a:xfrm>
            <a:off x="8054442" y="3386861"/>
            <a:ext cx="1338226" cy="1338226"/>
          </a:xfrm>
          <a:custGeom>
            <a:avLst/>
            <a:gdLst>
              <a:gd name="connsiteX0" fmla="*/ 1401659 w 2792899"/>
              <a:gd name="connsiteY0" fmla="*/ 2790970 h 2792899"/>
              <a:gd name="connsiteX1" fmla="*/ 419260 w 2792899"/>
              <a:gd name="connsiteY1" fmla="*/ 2384059 h 2792899"/>
              <a:gd name="connsiteX2" fmla="*/ 12348 w 2792899"/>
              <a:gd name="connsiteY2" fmla="*/ 1401659 h 2792899"/>
              <a:gd name="connsiteX3" fmla="*/ 419260 w 2792899"/>
              <a:gd name="connsiteY3" fmla="*/ 419260 h 2792899"/>
              <a:gd name="connsiteX4" fmla="*/ 1401659 w 2792899"/>
              <a:gd name="connsiteY4" fmla="*/ 12348 h 2792899"/>
              <a:gd name="connsiteX5" fmla="*/ 2384059 w 2792899"/>
              <a:gd name="connsiteY5" fmla="*/ 419260 h 2792899"/>
              <a:gd name="connsiteX6" fmla="*/ 2790971 w 2792899"/>
              <a:gd name="connsiteY6" fmla="*/ 1401659 h 2792899"/>
              <a:gd name="connsiteX7" fmla="*/ 2384059 w 2792899"/>
              <a:gd name="connsiteY7" fmla="*/ 2384059 h 2792899"/>
              <a:gd name="connsiteX8" fmla="*/ 1401659 w 2792899"/>
              <a:gd name="connsiteY8" fmla="*/ 2790970 h 2792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2899" h="2792899">
                <a:moveTo>
                  <a:pt x="1401659" y="2790970"/>
                </a:moveTo>
                <a:cubicBezTo>
                  <a:pt x="1030566" y="2790970"/>
                  <a:pt x="681642" y="2646441"/>
                  <a:pt x="419260" y="2384059"/>
                </a:cubicBezTo>
                <a:cubicBezTo>
                  <a:pt x="156877" y="2121676"/>
                  <a:pt x="12348" y="1772752"/>
                  <a:pt x="12348" y="1401659"/>
                </a:cubicBezTo>
                <a:cubicBezTo>
                  <a:pt x="12348" y="1030567"/>
                  <a:pt x="156877" y="681642"/>
                  <a:pt x="419260" y="419260"/>
                </a:cubicBezTo>
                <a:cubicBezTo>
                  <a:pt x="681642" y="156878"/>
                  <a:pt x="1030566" y="12348"/>
                  <a:pt x="1401659" y="12348"/>
                </a:cubicBezTo>
                <a:cubicBezTo>
                  <a:pt x="1772751" y="12348"/>
                  <a:pt x="2121676" y="156878"/>
                  <a:pt x="2384059" y="419260"/>
                </a:cubicBezTo>
                <a:cubicBezTo>
                  <a:pt x="2646441" y="681642"/>
                  <a:pt x="2790971" y="1030567"/>
                  <a:pt x="2790971" y="1401659"/>
                </a:cubicBezTo>
                <a:cubicBezTo>
                  <a:pt x="2790971" y="1772752"/>
                  <a:pt x="2646441" y="2121676"/>
                  <a:pt x="2384059" y="2384059"/>
                </a:cubicBezTo>
                <a:cubicBezTo>
                  <a:pt x="2121676" y="2646441"/>
                  <a:pt x="1772751" y="2790970"/>
                  <a:pt x="1401659" y="2790970"/>
                </a:cubicBezTo>
                <a:close/>
              </a:path>
            </a:pathLst>
          </a:custGeom>
          <a:solidFill>
            <a:srgbClr val="FEFFFF"/>
          </a:solidFill>
          <a:ln w="12700" cap="flat" cmpd="sng" algn="ctr">
            <a:noFill/>
            <a:prstDash val="solid"/>
            <a:miter lim="800000"/>
          </a:ln>
          <a:effectLst>
            <a:outerShdw blurRad="762000" dist="254000" dir="5400000" algn="t" rotWithShape="0">
              <a:prstClr val="black">
                <a:alpha val="20000"/>
              </a:prstClr>
            </a:outerShdw>
          </a:effectLst>
        </p:spPr>
        <p:txBody>
          <a:bodyPr lIns="89988" tIns="863888" rIns="89988" rtlCol="0" anchor="t"/>
          <a:lstStyle/>
          <a:p>
            <a:pPr algn="ctr" defTabSz="457074">
              <a:spcBef>
                <a:spcPts val="500"/>
              </a:spcBef>
            </a:pPr>
            <a:endParaRPr lang="es-CO" sz="600" b="1" noProof="0" dirty="0">
              <a:solidFill>
                <a:srgbClr val="222222"/>
              </a:solidFill>
              <a:latin typeface="Verdana" panose="020B0604030504040204" pitchFamily="34" charset="0"/>
              <a:ea typeface="Verdana" panose="020B0604030504040204" pitchFamily="34" charset="0"/>
            </a:endParaRPr>
          </a:p>
        </p:txBody>
      </p:sp>
      <p:sp>
        <p:nvSpPr>
          <p:cNvPr id="296" name="Freeform: Shape 295">
            <a:extLst>
              <a:ext uri="{FF2B5EF4-FFF2-40B4-BE49-F238E27FC236}">
                <a16:creationId xmlns:a16="http://schemas.microsoft.com/office/drawing/2014/main" id="{03524064-9961-4FDB-8700-F6880D5096DD}"/>
              </a:ext>
            </a:extLst>
          </p:cNvPr>
          <p:cNvSpPr/>
          <p:nvPr/>
        </p:nvSpPr>
        <p:spPr>
          <a:xfrm>
            <a:off x="2645131" y="1842500"/>
            <a:ext cx="1338226" cy="1338226"/>
          </a:xfrm>
          <a:custGeom>
            <a:avLst/>
            <a:gdLst>
              <a:gd name="connsiteX0" fmla="*/ 1401659 w 2792899"/>
              <a:gd name="connsiteY0" fmla="*/ 2790971 h 2792899"/>
              <a:gd name="connsiteX1" fmla="*/ 419260 w 2792899"/>
              <a:gd name="connsiteY1" fmla="*/ 2384059 h 2792899"/>
              <a:gd name="connsiteX2" fmla="*/ 12348 w 2792899"/>
              <a:gd name="connsiteY2" fmla="*/ 1401659 h 2792899"/>
              <a:gd name="connsiteX3" fmla="*/ 419260 w 2792899"/>
              <a:gd name="connsiteY3" fmla="*/ 419260 h 2792899"/>
              <a:gd name="connsiteX4" fmla="*/ 1401659 w 2792899"/>
              <a:gd name="connsiteY4" fmla="*/ 12348 h 2792899"/>
              <a:gd name="connsiteX5" fmla="*/ 2384059 w 2792899"/>
              <a:gd name="connsiteY5" fmla="*/ 419260 h 2792899"/>
              <a:gd name="connsiteX6" fmla="*/ 2790971 w 2792899"/>
              <a:gd name="connsiteY6" fmla="*/ 1401659 h 2792899"/>
              <a:gd name="connsiteX7" fmla="*/ 2384059 w 2792899"/>
              <a:gd name="connsiteY7" fmla="*/ 2384059 h 2792899"/>
              <a:gd name="connsiteX8" fmla="*/ 1401659 w 2792899"/>
              <a:gd name="connsiteY8" fmla="*/ 2790971 h 2792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2899" h="2792899">
                <a:moveTo>
                  <a:pt x="1401659" y="2790971"/>
                </a:moveTo>
                <a:cubicBezTo>
                  <a:pt x="1030567" y="2790971"/>
                  <a:pt x="681642" y="2646441"/>
                  <a:pt x="419260" y="2384059"/>
                </a:cubicBezTo>
                <a:cubicBezTo>
                  <a:pt x="156877" y="2121677"/>
                  <a:pt x="12348" y="1772752"/>
                  <a:pt x="12348" y="1401659"/>
                </a:cubicBezTo>
                <a:cubicBezTo>
                  <a:pt x="12348" y="1030567"/>
                  <a:pt x="156877" y="681642"/>
                  <a:pt x="419260" y="419260"/>
                </a:cubicBezTo>
                <a:cubicBezTo>
                  <a:pt x="681642" y="156878"/>
                  <a:pt x="1030567" y="12348"/>
                  <a:pt x="1401659" y="12348"/>
                </a:cubicBezTo>
                <a:cubicBezTo>
                  <a:pt x="1772752" y="12348"/>
                  <a:pt x="2121676" y="156878"/>
                  <a:pt x="2384059" y="419260"/>
                </a:cubicBezTo>
                <a:cubicBezTo>
                  <a:pt x="2646441" y="681642"/>
                  <a:pt x="2790971" y="1030567"/>
                  <a:pt x="2790971" y="1401659"/>
                </a:cubicBezTo>
                <a:cubicBezTo>
                  <a:pt x="2790971" y="1772752"/>
                  <a:pt x="2646441" y="2121677"/>
                  <a:pt x="2384059" y="2384059"/>
                </a:cubicBezTo>
                <a:cubicBezTo>
                  <a:pt x="2121676" y="2646567"/>
                  <a:pt x="1772752" y="2790971"/>
                  <a:pt x="1401659" y="2790971"/>
                </a:cubicBezTo>
                <a:close/>
              </a:path>
            </a:pathLst>
          </a:custGeom>
          <a:solidFill>
            <a:srgbClr val="FEFFFF"/>
          </a:solidFill>
          <a:ln w="12700" cap="flat" cmpd="sng" algn="ctr">
            <a:noFill/>
            <a:prstDash val="solid"/>
            <a:miter lim="800000"/>
          </a:ln>
          <a:effectLst>
            <a:outerShdw blurRad="762000" dist="254000" dir="5400000" algn="t" rotWithShape="0">
              <a:prstClr val="black">
                <a:alpha val="20000"/>
              </a:prstClr>
            </a:outerShdw>
          </a:effectLst>
        </p:spPr>
        <p:txBody>
          <a:bodyPr lIns="89988" tIns="863888" rIns="89988" rtlCol="0" anchor="t"/>
          <a:lstStyle/>
          <a:p>
            <a:pPr algn="ctr" defTabSz="457074">
              <a:spcBef>
                <a:spcPts val="500"/>
              </a:spcBef>
            </a:pPr>
            <a:endParaRPr lang="es-CO" sz="600" b="1" noProof="0" dirty="0">
              <a:solidFill>
                <a:srgbClr val="222222"/>
              </a:solidFill>
              <a:latin typeface="Verdana" panose="020B0604030504040204" pitchFamily="34" charset="0"/>
              <a:ea typeface="Verdana" panose="020B0604030504040204" pitchFamily="34" charset="0"/>
            </a:endParaRPr>
          </a:p>
        </p:txBody>
      </p:sp>
      <p:sp>
        <p:nvSpPr>
          <p:cNvPr id="297" name="Freeform: Shape 296">
            <a:extLst>
              <a:ext uri="{FF2B5EF4-FFF2-40B4-BE49-F238E27FC236}">
                <a16:creationId xmlns:a16="http://schemas.microsoft.com/office/drawing/2014/main" id="{C89924DF-954F-4C5E-AE71-E425560B02FD}"/>
              </a:ext>
            </a:extLst>
          </p:cNvPr>
          <p:cNvSpPr/>
          <p:nvPr/>
        </p:nvSpPr>
        <p:spPr>
          <a:xfrm>
            <a:off x="2645131" y="3367811"/>
            <a:ext cx="1338226" cy="1338226"/>
          </a:xfrm>
          <a:custGeom>
            <a:avLst/>
            <a:gdLst>
              <a:gd name="connsiteX0" fmla="*/ 1401659 w 2792899"/>
              <a:gd name="connsiteY0" fmla="*/ 2790970 h 2792899"/>
              <a:gd name="connsiteX1" fmla="*/ 419260 w 2792899"/>
              <a:gd name="connsiteY1" fmla="*/ 2384059 h 2792899"/>
              <a:gd name="connsiteX2" fmla="*/ 12348 w 2792899"/>
              <a:gd name="connsiteY2" fmla="*/ 1401659 h 2792899"/>
              <a:gd name="connsiteX3" fmla="*/ 419260 w 2792899"/>
              <a:gd name="connsiteY3" fmla="*/ 419260 h 2792899"/>
              <a:gd name="connsiteX4" fmla="*/ 1401659 w 2792899"/>
              <a:gd name="connsiteY4" fmla="*/ 12348 h 2792899"/>
              <a:gd name="connsiteX5" fmla="*/ 2384059 w 2792899"/>
              <a:gd name="connsiteY5" fmla="*/ 419260 h 2792899"/>
              <a:gd name="connsiteX6" fmla="*/ 2790971 w 2792899"/>
              <a:gd name="connsiteY6" fmla="*/ 1401659 h 2792899"/>
              <a:gd name="connsiteX7" fmla="*/ 2384059 w 2792899"/>
              <a:gd name="connsiteY7" fmla="*/ 2384059 h 2792899"/>
              <a:gd name="connsiteX8" fmla="*/ 1401659 w 2792899"/>
              <a:gd name="connsiteY8" fmla="*/ 2790970 h 2792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2899" h="2792899">
                <a:moveTo>
                  <a:pt x="1401659" y="2790970"/>
                </a:moveTo>
                <a:cubicBezTo>
                  <a:pt x="1030567" y="2790970"/>
                  <a:pt x="681642" y="2646441"/>
                  <a:pt x="419260" y="2384059"/>
                </a:cubicBezTo>
                <a:cubicBezTo>
                  <a:pt x="156877" y="2121676"/>
                  <a:pt x="12348" y="1772752"/>
                  <a:pt x="12348" y="1401659"/>
                </a:cubicBezTo>
                <a:cubicBezTo>
                  <a:pt x="12348" y="1030567"/>
                  <a:pt x="156877" y="681642"/>
                  <a:pt x="419260" y="419260"/>
                </a:cubicBezTo>
                <a:cubicBezTo>
                  <a:pt x="681642" y="156878"/>
                  <a:pt x="1030567" y="12348"/>
                  <a:pt x="1401659" y="12348"/>
                </a:cubicBezTo>
                <a:cubicBezTo>
                  <a:pt x="1772752" y="12348"/>
                  <a:pt x="2121676" y="156878"/>
                  <a:pt x="2384059" y="419260"/>
                </a:cubicBezTo>
                <a:cubicBezTo>
                  <a:pt x="2646441" y="681642"/>
                  <a:pt x="2790971" y="1030567"/>
                  <a:pt x="2790971" y="1401659"/>
                </a:cubicBezTo>
                <a:cubicBezTo>
                  <a:pt x="2790971" y="1772752"/>
                  <a:pt x="2646441" y="2121676"/>
                  <a:pt x="2384059" y="2384059"/>
                </a:cubicBezTo>
                <a:cubicBezTo>
                  <a:pt x="2121676" y="2646441"/>
                  <a:pt x="1772752" y="2790970"/>
                  <a:pt x="1401659" y="2790970"/>
                </a:cubicBezTo>
                <a:close/>
              </a:path>
            </a:pathLst>
          </a:custGeom>
          <a:solidFill>
            <a:srgbClr val="FEFFFF"/>
          </a:solidFill>
          <a:ln w="12700" cap="flat" cmpd="sng" algn="ctr">
            <a:noFill/>
            <a:prstDash val="solid"/>
            <a:miter lim="800000"/>
          </a:ln>
          <a:effectLst>
            <a:outerShdw blurRad="762000" dist="254000" dir="5400000" algn="t" rotWithShape="0">
              <a:prstClr val="black">
                <a:alpha val="20000"/>
              </a:prstClr>
            </a:outerShdw>
          </a:effectLst>
        </p:spPr>
        <p:txBody>
          <a:bodyPr lIns="89988" tIns="863888" rIns="89988" rtlCol="0" anchor="t"/>
          <a:lstStyle/>
          <a:p>
            <a:pPr algn="ctr" defTabSz="457074">
              <a:spcBef>
                <a:spcPts val="500"/>
              </a:spcBef>
            </a:pPr>
            <a:endParaRPr lang="es-CO" sz="600" b="1" noProof="0" dirty="0">
              <a:solidFill>
                <a:srgbClr val="222222"/>
              </a:solidFill>
              <a:latin typeface="Verdana" panose="020B0604030504040204" pitchFamily="34" charset="0"/>
              <a:ea typeface="Verdana" panose="020B0604030504040204" pitchFamily="34" charset="0"/>
            </a:endParaRPr>
          </a:p>
        </p:txBody>
      </p:sp>
      <p:sp>
        <p:nvSpPr>
          <p:cNvPr id="298" name="Freeform: Shape 297">
            <a:extLst>
              <a:ext uri="{FF2B5EF4-FFF2-40B4-BE49-F238E27FC236}">
                <a16:creationId xmlns:a16="http://schemas.microsoft.com/office/drawing/2014/main" id="{B1C32E89-9E59-4204-8149-77C3FD28ED1D}"/>
              </a:ext>
            </a:extLst>
          </p:cNvPr>
          <p:cNvSpPr/>
          <p:nvPr/>
        </p:nvSpPr>
        <p:spPr>
          <a:xfrm>
            <a:off x="2645131" y="4931161"/>
            <a:ext cx="1338226" cy="1338226"/>
          </a:xfrm>
          <a:custGeom>
            <a:avLst/>
            <a:gdLst>
              <a:gd name="connsiteX0" fmla="*/ 1401659 w 2792899"/>
              <a:gd name="connsiteY0" fmla="*/ 2790970 h 2792899"/>
              <a:gd name="connsiteX1" fmla="*/ 419260 w 2792899"/>
              <a:gd name="connsiteY1" fmla="*/ 2384059 h 2792899"/>
              <a:gd name="connsiteX2" fmla="*/ 12348 w 2792899"/>
              <a:gd name="connsiteY2" fmla="*/ 1401659 h 2792899"/>
              <a:gd name="connsiteX3" fmla="*/ 419260 w 2792899"/>
              <a:gd name="connsiteY3" fmla="*/ 419260 h 2792899"/>
              <a:gd name="connsiteX4" fmla="*/ 1401659 w 2792899"/>
              <a:gd name="connsiteY4" fmla="*/ 12348 h 2792899"/>
              <a:gd name="connsiteX5" fmla="*/ 2384059 w 2792899"/>
              <a:gd name="connsiteY5" fmla="*/ 419260 h 2792899"/>
              <a:gd name="connsiteX6" fmla="*/ 2790971 w 2792899"/>
              <a:gd name="connsiteY6" fmla="*/ 1401659 h 2792899"/>
              <a:gd name="connsiteX7" fmla="*/ 2384059 w 2792899"/>
              <a:gd name="connsiteY7" fmla="*/ 2384059 h 2792899"/>
              <a:gd name="connsiteX8" fmla="*/ 1401659 w 2792899"/>
              <a:gd name="connsiteY8" fmla="*/ 2790970 h 2792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2899" h="2792899">
                <a:moveTo>
                  <a:pt x="1401659" y="2790970"/>
                </a:moveTo>
                <a:cubicBezTo>
                  <a:pt x="1030567" y="2790970"/>
                  <a:pt x="681642" y="2646441"/>
                  <a:pt x="419260" y="2384059"/>
                </a:cubicBezTo>
                <a:cubicBezTo>
                  <a:pt x="156877" y="2121676"/>
                  <a:pt x="12348" y="1772752"/>
                  <a:pt x="12348" y="1401659"/>
                </a:cubicBezTo>
                <a:cubicBezTo>
                  <a:pt x="12348" y="1030567"/>
                  <a:pt x="156877" y="681642"/>
                  <a:pt x="419260" y="419260"/>
                </a:cubicBezTo>
                <a:cubicBezTo>
                  <a:pt x="681642" y="156877"/>
                  <a:pt x="1030567" y="12348"/>
                  <a:pt x="1401659" y="12348"/>
                </a:cubicBezTo>
                <a:cubicBezTo>
                  <a:pt x="1772752" y="12348"/>
                  <a:pt x="2121676" y="156877"/>
                  <a:pt x="2384059" y="419260"/>
                </a:cubicBezTo>
                <a:cubicBezTo>
                  <a:pt x="2646441" y="681642"/>
                  <a:pt x="2790971" y="1030567"/>
                  <a:pt x="2790971" y="1401659"/>
                </a:cubicBezTo>
                <a:cubicBezTo>
                  <a:pt x="2790971" y="1772752"/>
                  <a:pt x="2646441" y="2121676"/>
                  <a:pt x="2384059" y="2384059"/>
                </a:cubicBezTo>
                <a:cubicBezTo>
                  <a:pt x="2121676" y="2646441"/>
                  <a:pt x="1772752" y="2790970"/>
                  <a:pt x="1401659" y="2790970"/>
                </a:cubicBezTo>
                <a:close/>
              </a:path>
            </a:pathLst>
          </a:custGeom>
          <a:solidFill>
            <a:srgbClr val="FEFFFF"/>
          </a:solidFill>
          <a:ln w="12700" cap="flat" cmpd="sng" algn="ctr">
            <a:noFill/>
            <a:prstDash val="solid"/>
            <a:miter lim="800000"/>
          </a:ln>
          <a:effectLst>
            <a:outerShdw blurRad="762000" dist="254000" dir="5400000" algn="t" rotWithShape="0">
              <a:prstClr val="black">
                <a:alpha val="20000"/>
              </a:prstClr>
            </a:outerShdw>
          </a:effectLst>
        </p:spPr>
        <p:txBody>
          <a:bodyPr lIns="89988" tIns="863888" rIns="89988" rtlCol="0" anchor="t"/>
          <a:lstStyle/>
          <a:p>
            <a:pPr algn="ctr" defTabSz="457074">
              <a:spcBef>
                <a:spcPts val="500"/>
              </a:spcBef>
            </a:pPr>
            <a:endParaRPr lang="es-CO" sz="600" b="1" noProof="0" dirty="0">
              <a:solidFill>
                <a:srgbClr val="222222"/>
              </a:solidFill>
              <a:latin typeface="Verdana" panose="020B0604030504040204" pitchFamily="34" charset="0"/>
              <a:ea typeface="Verdana" panose="020B0604030504040204" pitchFamily="34" charset="0"/>
            </a:endParaRPr>
          </a:p>
        </p:txBody>
      </p:sp>
      <p:sp>
        <p:nvSpPr>
          <p:cNvPr id="401" name="Freeform: Shape 400">
            <a:extLst>
              <a:ext uri="{FF2B5EF4-FFF2-40B4-BE49-F238E27FC236}">
                <a16:creationId xmlns:a16="http://schemas.microsoft.com/office/drawing/2014/main" id="{0A2BF012-A7E4-4788-A4F1-85D66292CB99}"/>
              </a:ext>
            </a:extLst>
          </p:cNvPr>
          <p:cNvSpPr/>
          <p:nvPr/>
        </p:nvSpPr>
        <p:spPr>
          <a:xfrm>
            <a:off x="5397111" y="5934566"/>
            <a:ext cx="144024" cy="144024"/>
          </a:xfrm>
          <a:custGeom>
            <a:avLst/>
            <a:gdLst>
              <a:gd name="connsiteX0" fmla="*/ 150291 w 300581"/>
              <a:gd name="connsiteY0" fmla="*/ 291188 h 300581"/>
              <a:gd name="connsiteX1" fmla="*/ 9393 w 300581"/>
              <a:gd name="connsiteY1" fmla="*/ 150291 h 300581"/>
              <a:gd name="connsiteX2" fmla="*/ 150291 w 300581"/>
              <a:gd name="connsiteY2" fmla="*/ 9393 h 300581"/>
              <a:gd name="connsiteX3" fmla="*/ 291188 w 300581"/>
              <a:gd name="connsiteY3" fmla="*/ 150291 h 300581"/>
              <a:gd name="connsiteX4" fmla="*/ 150291 w 300581"/>
              <a:gd name="connsiteY4" fmla="*/ 291188 h 300581"/>
              <a:gd name="connsiteX5" fmla="*/ 150291 w 300581"/>
              <a:gd name="connsiteY5" fmla="*/ 58989 h 300581"/>
              <a:gd name="connsiteX6" fmla="*/ 58989 w 300581"/>
              <a:gd name="connsiteY6" fmla="*/ 150291 h 300581"/>
              <a:gd name="connsiteX7" fmla="*/ 150291 w 300581"/>
              <a:gd name="connsiteY7" fmla="*/ 241592 h 300581"/>
              <a:gd name="connsiteX8" fmla="*/ 241593 w 300581"/>
              <a:gd name="connsiteY8" fmla="*/ 150291 h 300581"/>
              <a:gd name="connsiteX9" fmla="*/ 150291 w 300581"/>
              <a:gd name="connsiteY9" fmla="*/ 58989 h 300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581" h="300581">
                <a:moveTo>
                  <a:pt x="150291" y="291188"/>
                </a:moveTo>
                <a:cubicBezTo>
                  <a:pt x="72640" y="291188"/>
                  <a:pt x="9393" y="227941"/>
                  <a:pt x="9393" y="150291"/>
                </a:cubicBezTo>
                <a:cubicBezTo>
                  <a:pt x="9393" y="72640"/>
                  <a:pt x="72640" y="9393"/>
                  <a:pt x="150291" y="9393"/>
                </a:cubicBezTo>
                <a:cubicBezTo>
                  <a:pt x="227941" y="9393"/>
                  <a:pt x="291188" y="72640"/>
                  <a:pt x="291188" y="150291"/>
                </a:cubicBezTo>
                <a:cubicBezTo>
                  <a:pt x="291063" y="227941"/>
                  <a:pt x="227941" y="291188"/>
                  <a:pt x="150291" y="291188"/>
                </a:cubicBezTo>
                <a:close/>
                <a:moveTo>
                  <a:pt x="150291" y="58989"/>
                </a:moveTo>
                <a:cubicBezTo>
                  <a:pt x="99943" y="58989"/>
                  <a:pt x="58989" y="99943"/>
                  <a:pt x="58989" y="150291"/>
                </a:cubicBezTo>
                <a:cubicBezTo>
                  <a:pt x="58989" y="200638"/>
                  <a:pt x="99943" y="241592"/>
                  <a:pt x="150291" y="241592"/>
                </a:cubicBezTo>
                <a:cubicBezTo>
                  <a:pt x="200638" y="241592"/>
                  <a:pt x="241593" y="200638"/>
                  <a:pt x="241593" y="150291"/>
                </a:cubicBezTo>
                <a:cubicBezTo>
                  <a:pt x="241593" y="99943"/>
                  <a:pt x="200638" y="58989"/>
                  <a:pt x="150291" y="58989"/>
                </a:cubicBezTo>
                <a:close/>
              </a:path>
            </a:pathLst>
          </a:custGeom>
          <a:solidFill>
            <a:srgbClr val="287271"/>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403" name="Freeform: Shape 402">
            <a:extLst>
              <a:ext uri="{FF2B5EF4-FFF2-40B4-BE49-F238E27FC236}">
                <a16:creationId xmlns:a16="http://schemas.microsoft.com/office/drawing/2014/main" id="{B2E96A49-5DB8-4661-B704-2F58AF527BE7}"/>
              </a:ext>
            </a:extLst>
          </p:cNvPr>
          <p:cNvSpPr/>
          <p:nvPr/>
        </p:nvSpPr>
        <p:spPr>
          <a:xfrm>
            <a:off x="5004104" y="5934566"/>
            <a:ext cx="144024" cy="144024"/>
          </a:xfrm>
          <a:custGeom>
            <a:avLst/>
            <a:gdLst>
              <a:gd name="connsiteX0" fmla="*/ 150291 w 300581"/>
              <a:gd name="connsiteY0" fmla="*/ 291188 h 300581"/>
              <a:gd name="connsiteX1" fmla="*/ 9393 w 300581"/>
              <a:gd name="connsiteY1" fmla="*/ 150291 h 300581"/>
              <a:gd name="connsiteX2" fmla="*/ 150291 w 300581"/>
              <a:gd name="connsiteY2" fmla="*/ 9393 h 300581"/>
              <a:gd name="connsiteX3" fmla="*/ 291188 w 300581"/>
              <a:gd name="connsiteY3" fmla="*/ 150291 h 300581"/>
              <a:gd name="connsiteX4" fmla="*/ 150291 w 300581"/>
              <a:gd name="connsiteY4" fmla="*/ 291188 h 300581"/>
              <a:gd name="connsiteX5" fmla="*/ 150291 w 300581"/>
              <a:gd name="connsiteY5" fmla="*/ 58989 h 300581"/>
              <a:gd name="connsiteX6" fmla="*/ 58989 w 300581"/>
              <a:gd name="connsiteY6" fmla="*/ 150291 h 300581"/>
              <a:gd name="connsiteX7" fmla="*/ 150291 w 300581"/>
              <a:gd name="connsiteY7" fmla="*/ 241592 h 300581"/>
              <a:gd name="connsiteX8" fmla="*/ 241592 w 300581"/>
              <a:gd name="connsiteY8" fmla="*/ 150291 h 300581"/>
              <a:gd name="connsiteX9" fmla="*/ 150291 w 300581"/>
              <a:gd name="connsiteY9" fmla="*/ 58989 h 300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581" h="300581">
                <a:moveTo>
                  <a:pt x="150291" y="291188"/>
                </a:moveTo>
                <a:cubicBezTo>
                  <a:pt x="72640" y="291188"/>
                  <a:pt x="9393" y="227941"/>
                  <a:pt x="9393" y="150291"/>
                </a:cubicBezTo>
                <a:cubicBezTo>
                  <a:pt x="9393" y="72640"/>
                  <a:pt x="72640" y="9393"/>
                  <a:pt x="150291" y="9393"/>
                </a:cubicBezTo>
                <a:cubicBezTo>
                  <a:pt x="227941" y="9393"/>
                  <a:pt x="291188" y="72640"/>
                  <a:pt x="291188" y="150291"/>
                </a:cubicBezTo>
                <a:cubicBezTo>
                  <a:pt x="291063" y="227941"/>
                  <a:pt x="227941" y="291188"/>
                  <a:pt x="150291" y="291188"/>
                </a:cubicBezTo>
                <a:close/>
                <a:moveTo>
                  <a:pt x="150291" y="58989"/>
                </a:moveTo>
                <a:cubicBezTo>
                  <a:pt x="99943" y="58989"/>
                  <a:pt x="58989" y="99943"/>
                  <a:pt x="58989" y="150291"/>
                </a:cubicBezTo>
                <a:cubicBezTo>
                  <a:pt x="58989" y="200638"/>
                  <a:pt x="99943" y="241592"/>
                  <a:pt x="150291" y="241592"/>
                </a:cubicBezTo>
                <a:cubicBezTo>
                  <a:pt x="200638" y="241592"/>
                  <a:pt x="241592" y="200638"/>
                  <a:pt x="241592" y="150291"/>
                </a:cubicBezTo>
                <a:cubicBezTo>
                  <a:pt x="241592" y="99943"/>
                  <a:pt x="200638" y="58989"/>
                  <a:pt x="150291" y="58989"/>
                </a:cubicBezTo>
                <a:close/>
              </a:path>
            </a:pathLst>
          </a:custGeom>
          <a:solidFill>
            <a:srgbClr val="264653"/>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405" name="Freeform: Shape 404">
            <a:extLst>
              <a:ext uri="{FF2B5EF4-FFF2-40B4-BE49-F238E27FC236}">
                <a16:creationId xmlns:a16="http://schemas.microsoft.com/office/drawing/2014/main" id="{EE9D05FC-C841-473E-8E6A-3D716BDD3D64}"/>
              </a:ext>
            </a:extLst>
          </p:cNvPr>
          <p:cNvSpPr/>
          <p:nvPr/>
        </p:nvSpPr>
        <p:spPr>
          <a:xfrm>
            <a:off x="6576129" y="5934566"/>
            <a:ext cx="138024" cy="144024"/>
          </a:xfrm>
          <a:custGeom>
            <a:avLst/>
            <a:gdLst>
              <a:gd name="connsiteX0" fmla="*/ 150291 w 288056"/>
              <a:gd name="connsiteY0" fmla="*/ 291188 h 300581"/>
              <a:gd name="connsiteX1" fmla="*/ 9393 w 288056"/>
              <a:gd name="connsiteY1" fmla="*/ 150291 h 300581"/>
              <a:gd name="connsiteX2" fmla="*/ 150291 w 288056"/>
              <a:gd name="connsiteY2" fmla="*/ 9393 h 300581"/>
              <a:gd name="connsiteX3" fmla="*/ 291187 w 288056"/>
              <a:gd name="connsiteY3" fmla="*/ 150291 h 300581"/>
              <a:gd name="connsiteX4" fmla="*/ 150291 w 288056"/>
              <a:gd name="connsiteY4" fmla="*/ 291188 h 300581"/>
              <a:gd name="connsiteX5" fmla="*/ 150291 w 288056"/>
              <a:gd name="connsiteY5" fmla="*/ 58989 h 300581"/>
              <a:gd name="connsiteX6" fmla="*/ 58989 w 288056"/>
              <a:gd name="connsiteY6" fmla="*/ 150291 h 300581"/>
              <a:gd name="connsiteX7" fmla="*/ 150291 w 288056"/>
              <a:gd name="connsiteY7" fmla="*/ 241592 h 300581"/>
              <a:gd name="connsiteX8" fmla="*/ 241592 w 288056"/>
              <a:gd name="connsiteY8" fmla="*/ 150291 h 300581"/>
              <a:gd name="connsiteX9" fmla="*/ 150291 w 288056"/>
              <a:gd name="connsiteY9" fmla="*/ 58989 h 300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056" h="300581">
                <a:moveTo>
                  <a:pt x="150291" y="291188"/>
                </a:moveTo>
                <a:cubicBezTo>
                  <a:pt x="72640" y="291188"/>
                  <a:pt x="9393" y="227941"/>
                  <a:pt x="9393" y="150291"/>
                </a:cubicBezTo>
                <a:cubicBezTo>
                  <a:pt x="9393" y="72640"/>
                  <a:pt x="72640" y="9393"/>
                  <a:pt x="150291" y="9393"/>
                </a:cubicBezTo>
                <a:cubicBezTo>
                  <a:pt x="227940" y="9393"/>
                  <a:pt x="291187" y="72640"/>
                  <a:pt x="291187" y="150291"/>
                </a:cubicBezTo>
                <a:cubicBezTo>
                  <a:pt x="291062" y="227941"/>
                  <a:pt x="227940" y="291188"/>
                  <a:pt x="150291" y="291188"/>
                </a:cubicBezTo>
                <a:close/>
                <a:moveTo>
                  <a:pt x="150291" y="58989"/>
                </a:moveTo>
                <a:cubicBezTo>
                  <a:pt x="99943" y="58989"/>
                  <a:pt x="58989" y="99943"/>
                  <a:pt x="58989" y="150291"/>
                </a:cubicBezTo>
                <a:cubicBezTo>
                  <a:pt x="58989" y="200638"/>
                  <a:pt x="99943" y="241592"/>
                  <a:pt x="150291" y="241592"/>
                </a:cubicBezTo>
                <a:cubicBezTo>
                  <a:pt x="200637" y="241592"/>
                  <a:pt x="241592" y="200638"/>
                  <a:pt x="241592" y="150291"/>
                </a:cubicBezTo>
                <a:cubicBezTo>
                  <a:pt x="241592" y="99943"/>
                  <a:pt x="200637" y="58989"/>
                  <a:pt x="150291" y="58989"/>
                </a:cubicBezTo>
                <a:close/>
              </a:path>
            </a:pathLst>
          </a:custGeom>
          <a:solidFill>
            <a:srgbClr val="F4A261"/>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407" name="Freeform: Shape 406">
            <a:extLst>
              <a:ext uri="{FF2B5EF4-FFF2-40B4-BE49-F238E27FC236}">
                <a16:creationId xmlns:a16="http://schemas.microsoft.com/office/drawing/2014/main" id="{9119800F-DED6-4193-91E1-26222641D68D}"/>
              </a:ext>
            </a:extLst>
          </p:cNvPr>
          <p:cNvSpPr/>
          <p:nvPr/>
        </p:nvSpPr>
        <p:spPr>
          <a:xfrm>
            <a:off x="6969134" y="5934566"/>
            <a:ext cx="144024" cy="144024"/>
          </a:xfrm>
          <a:custGeom>
            <a:avLst/>
            <a:gdLst>
              <a:gd name="connsiteX0" fmla="*/ 150291 w 300581"/>
              <a:gd name="connsiteY0" fmla="*/ 291188 h 300581"/>
              <a:gd name="connsiteX1" fmla="*/ 9393 w 300581"/>
              <a:gd name="connsiteY1" fmla="*/ 150291 h 300581"/>
              <a:gd name="connsiteX2" fmla="*/ 150291 w 300581"/>
              <a:gd name="connsiteY2" fmla="*/ 9393 h 300581"/>
              <a:gd name="connsiteX3" fmla="*/ 291188 w 300581"/>
              <a:gd name="connsiteY3" fmla="*/ 150291 h 300581"/>
              <a:gd name="connsiteX4" fmla="*/ 150291 w 300581"/>
              <a:gd name="connsiteY4" fmla="*/ 291188 h 300581"/>
              <a:gd name="connsiteX5" fmla="*/ 150291 w 300581"/>
              <a:gd name="connsiteY5" fmla="*/ 58989 h 300581"/>
              <a:gd name="connsiteX6" fmla="*/ 58990 w 300581"/>
              <a:gd name="connsiteY6" fmla="*/ 150291 h 300581"/>
              <a:gd name="connsiteX7" fmla="*/ 150291 w 300581"/>
              <a:gd name="connsiteY7" fmla="*/ 241592 h 300581"/>
              <a:gd name="connsiteX8" fmla="*/ 241593 w 300581"/>
              <a:gd name="connsiteY8" fmla="*/ 150291 h 300581"/>
              <a:gd name="connsiteX9" fmla="*/ 150291 w 300581"/>
              <a:gd name="connsiteY9" fmla="*/ 58989 h 300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581" h="300581">
                <a:moveTo>
                  <a:pt x="150291" y="291188"/>
                </a:moveTo>
                <a:cubicBezTo>
                  <a:pt x="72641" y="291188"/>
                  <a:pt x="9393" y="227941"/>
                  <a:pt x="9393" y="150291"/>
                </a:cubicBezTo>
                <a:cubicBezTo>
                  <a:pt x="9393" y="72640"/>
                  <a:pt x="72641" y="9393"/>
                  <a:pt x="150291" y="9393"/>
                </a:cubicBezTo>
                <a:cubicBezTo>
                  <a:pt x="227942" y="9393"/>
                  <a:pt x="291188" y="72640"/>
                  <a:pt x="291188" y="150291"/>
                </a:cubicBezTo>
                <a:cubicBezTo>
                  <a:pt x="291188" y="227941"/>
                  <a:pt x="227942" y="291188"/>
                  <a:pt x="150291" y="291188"/>
                </a:cubicBezTo>
                <a:close/>
                <a:moveTo>
                  <a:pt x="150291" y="58989"/>
                </a:moveTo>
                <a:cubicBezTo>
                  <a:pt x="99945" y="58989"/>
                  <a:pt x="58990" y="99943"/>
                  <a:pt x="58990" y="150291"/>
                </a:cubicBezTo>
                <a:cubicBezTo>
                  <a:pt x="58990" y="200638"/>
                  <a:pt x="99945" y="241592"/>
                  <a:pt x="150291" y="241592"/>
                </a:cubicBezTo>
                <a:cubicBezTo>
                  <a:pt x="200638" y="241592"/>
                  <a:pt x="241593" y="200638"/>
                  <a:pt x="241593" y="150291"/>
                </a:cubicBezTo>
                <a:cubicBezTo>
                  <a:pt x="241593" y="99943"/>
                  <a:pt x="200638" y="58989"/>
                  <a:pt x="150291" y="58989"/>
                </a:cubicBezTo>
                <a:close/>
              </a:path>
            </a:pathLst>
          </a:custGeom>
          <a:solidFill>
            <a:srgbClr val="E76F51"/>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409" name="Freeform: Shape 408">
            <a:extLst>
              <a:ext uri="{FF2B5EF4-FFF2-40B4-BE49-F238E27FC236}">
                <a16:creationId xmlns:a16="http://schemas.microsoft.com/office/drawing/2014/main" id="{9EE4FDDC-0B6B-47B0-AD8D-E672D1F109FF}"/>
              </a:ext>
            </a:extLst>
          </p:cNvPr>
          <p:cNvSpPr/>
          <p:nvPr/>
        </p:nvSpPr>
        <p:spPr>
          <a:xfrm>
            <a:off x="5790116" y="5934566"/>
            <a:ext cx="144024" cy="144024"/>
          </a:xfrm>
          <a:custGeom>
            <a:avLst/>
            <a:gdLst>
              <a:gd name="connsiteX0" fmla="*/ 150291 w 300581"/>
              <a:gd name="connsiteY0" fmla="*/ 291188 h 300581"/>
              <a:gd name="connsiteX1" fmla="*/ 9393 w 300581"/>
              <a:gd name="connsiteY1" fmla="*/ 150291 h 300581"/>
              <a:gd name="connsiteX2" fmla="*/ 150291 w 300581"/>
              <a:gd name="connsiteY2" fmla="*/ 9393 h 300581"/>
              <a:gd name="connsiteX3" fmla="*/ 291188 w 300581"/>
              <a:gd name="connsiteY3" fmla="*/ 150291 h 300581"/>
              <a:gd name="connsiteX4" fmla="*/ 150291 w 300581"/>
              <a:gd name="connsiteY4" fmla="*/ 291188 h 300581"/>
              <a:gd name="connsiteX5" fmla="*/ 150291 w 300581"/>
              <a:gd name="connsiteY5" fmla="*/ 58989 h 300581"/>
              <a:gd name="connsiteX6" fmla="*/ 58989 w 300581"/>
              <a:gd name="connsiteY6" fmla="*/ 150291 h 300581"/>
              <a:gd name="connsiteX7" fmla="*/ 150291 w 300581"/>
              <a:gd name="connsiteY7" fmla="*/ 241592 h 300581"/>
              <a:gd name="connsiteX8" fmla="*/ 241593 w 300581"/>
              <a:gd name="connsiteY8" fmla="*/ 150291 h 300581"/>
              <a:gd name="connsiteX9" fmla="*/ 150291 w 300581"/>
              <a:gd name="connsiteY9" fmla="*/ 58989 h 300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581" h="300581">
                <a:moveTo>
                  <a:pt x="150291" y="291188"/>
                </a:moveTo>
                <a:cubicBezTo>
                  <a:pt x="72641" y="291188"/>
                  <a:pt x="9393" y="227941"/>
                  <a:pt x="9393" y="150291"/>
                </a:cubicBezTo>
                <a:cubicBezTo>
                  <a:pt x="9393" y="72640"/>
                  <a:pt x="72641" y="9393"/>
                  <a:pt x="150291" y="9393"/>
                </a:cubicBezTo>
                <a:cubicBezTo>
                  <a:pt x="227941" y="9393"/>
                  <a:pt x="291188" y="72640"/>
                  <a:pt x="291188" y="150291"/>
                </a:cubicBezTo>
                <a:cubicBezTo>
                  <a:pt x="291063" y="227941"/>
                  <a:pt x="227941" y="291188"/>
                  <a:pt x="150291" y="291188"/>
                </a:cubicBezTo>
                <a:close/>
                <a:moveTo>
                  <a:pt x="150291" y="58989"/>
                </a:moveTo>
                <a:cubicBezTo>
                  <a:pt x="99944" y="58989"/>
                  <a:pt x="58989" y="99943"/>
                  <a:pt x="58989" y="150291"/>
                </a:cubicBezTo>
                <a:cubicBezTo>
                  <a:pt x="58989" y="200638"/>
                  <a:pt x="99944" y="241592"/>
                  <a:pt x="150291" y="241592"/>
                </a:cubicBezTo>
                <a:cubicBezTo>
                  <a:pt x="200638" y="241592"/>
                  <a:pt x="241593" y="200638"/>
                  <a:pt x="241593" y="150291"/>
                </a:cubicBezTo>
                <a:cubicBezTo>
                  <a:pt x="241593" y="99943"/>
                  <a:pt x="200638" y="58989"/>
                  <a:pt x="150291" y="58989"/>
                </a:cubicBezTo>
                <a:close/>
              </a:path>
            </a:pathLst>
          </a:custGeom>
          <a:solidFill>
            <a:srgbClr val="2A9D8F"/>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411" name="Freeform: Shape 410">
            <a:extLst>
              <a:ext uri="{FF2B5EF4-FFF2-40B4-BE49-F238E27FC236}">
                <a16:creationId xmlns:a16="http://schemas.microsoft.com/office/drawing/2014/main" id="{51704495-29FB-428D-AD96-DC04246D5268}"/>
              </a:ext>
            </a:extLst>
          </p:cNvPr>
          <p:cNvSpPr/>
          <p:nvPr/>
        </p:nvSpPr>
        <p:spPr>
          <a:xfrm>
            <a:off x="6183123" y="5934566"/>
            <a:ext cx="144024" cy="144024"/>
          </a:xfrm>
          <a:custGeom>
            <a:avLst/>
            <a:gdLst>
              <a:gd name="connsiteX0" fmla="*/ 150291 w 300581"/>
              <a:gd name="connsiteY0" fmla="*/ 291188 h 300581"/>
              <a:gd name="connsiteX1" fmla="*/ 9393 w 300581"/>
              <a:gd name="connsiteY1" fmla="*/ 150291 h 300581"/>
              <a:gd name="connsiteX2" fmla="*/ 150291 w 300581"/>
              <a:gd name="connsiteY2" fmla="*/ 9393 h 300581"/>
              <a:gd name="connsiteX3" fmla="*/ 291188 w 300581"/>
              <a:gd name="connsiteY3" fmla="*/ 150291 h 300581"/>
              <a:gd name="connsiteX4" fmla="*/ 150291 w 300581"/>
              <a:gd name="connsiteY4" fmla="*/ 291188 h 300581"/>
              <a:gd name="connsiteX5" fmla="*/ 150291 w 300581"/>
              <a:gd name="connsiteY5" fmla="*/ 58989 h 300581"/>
              <a:gd name="connsiteX6" fmla="*/ 58989 w 300581"/>
              <a:gd name="connsiteY6" fmla="*/ 150291 h 300581"/>
              <a:gd name="connsiteX7" fmla="*/ 150291 w 300581"/>
              <a:gd name="connsiteY7" fmla="*/ 241592 h 300581"/>
              <a:gd name="connsiteX8" fmla="*/ 241593 w 300581"/>
              <a:gd name="connsiteY8" fmla="*/ 150291 h 300581"/>
              <a:gd name="connsiteX9" fmla="*/ 150291 w 300581"/>
              <a:gd name="connsiteY9" fmla="*/ 58989 h 300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581" h="300581">
                <a:moveTo>
                  <a:pt x="150291" y="291188"/>
                </a:moveTo>
                <a:cubicBezTo>
                  <a:pt x="72641" y="291188"/>
                  <a:pt x="9393" y="227941"/>
                  <a:pt x="9393" y="150291"/>
                </a:cubicBezTo>
                <a:cubicBezTo>
                  <a:pt x="9393" y="72640"/>
                  <a:pt x="72641" y="9393"/>
                  <a:pt x="150291" y="9393"/>
                </a:cubicBezTo>
                <a:cubicBezTo>
                  <a:pt x="227941" y="9393"/>
                  <a:pt x="291188" y="72640"/>
                  <a:pt x="291188" y="150291"/>
                </a:cubicBezTo>
                <a:cubicBezTo>
                  <a:pt x="291063" y="227941"/>
                  <a:pt x="227941" y="291188"/>
                  <a:pt x="150291" y="291188"/>
                </a:cubicBezTo>
                <a:close/>
                <a:moveTo>
                  <a:pt x="150291" y="58989"/>
                </a:moveTo>
                <a:cubicBezTo>
                  <a:pt x="99944" y="58989"/>
                  <a:pt x="58989" y="99943"/>
                  <a:pt x="58989" y="150291"/>
                </a:cubicBezTo>
                <a:cubicBezTo>
                  <a:pt x="58989" y="200638"/>
                  <a:pt x="99944" y="241592"/>
                  <a:pt x="150291" y="241592"/>
                </a:cubicBezTo>
                <a:cubicBezTo>
                  <a:pt x="200638" y="241592"/>
                  <a:pt x="241593" y="200638"/>
                  <a:pt x="241593" y="150291"/>
                </a:cubicBezTo>
                <a:cubicBezTo>
                  <a:pt x="241593" y="99943"/>
                  <a:pt x="200638" y="58989"/>
                  <a:pt x="150291" y="58989"/>
                </a:cubicBezTo>
                <a:close/>
              </a:path>
            </a:pathLst>
          </a:custGeom>
          <a:solidFill>
            <a:srgbClr val="E9C46A"/>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429" name="Freeform: Shape 428">
            <a:extLst>
              <a:ext uri="{FF2B5EF4-FFF2-40B4-BE49-F238E27FC236}">
                <a16:creationId xmlns:a16="http://schemas.microsoft.com/office/drawing/2014/main" id="{7E52EFC2-9FD9-4931-AC98-5D052CEBDC1D}"/>
              </a:ext>
            </a:extLst>
          </p:cNvPr>
          <p:cNvSpPr/>
          <p:nvPr/>
        </p:nvSpPr>
        <p:spPr>
          <a:xfrm>
            <a:off x="4451755" y="2451579"/>
            <a:ext cx="120020" cy="120020"/>
          </a:xfrm>
          <a:custGeom>
            <a:avLst/>
            <a:gdLst>
              <a:gd name="connsiteX0" fmla="*/ 252613 w 250484"/>
              <a:gd name="connsiteY0" fmla="*/ 131003 h 250484"/>
              <a:gd name="connsiteX1" fmla="*/ 131003 w 250484"/>
              <a:gd name="connsiteY1" fmla="*/ 252614 h 250484"/>
              <a:gd name="connsiteX2" fmla="*/ 9394 w 250484"/>
              <a:gd name="connsiteY2" fmla="*/ 131003 h 250484"/>
              <a:gd name="connsiteX3" fmla="*/ 131003 w 250484"/>
              <a:gd name="connsiteY3" fmla="*/ 9393 h 250484"/>
              <a:gd name="connsiteX4" fmla="*/ 252613 w 250484"/>
              <a:gd name="connsiteY4" fmla="*/ 131003 h 250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484" h="250484">
                <a:moveTo>
                  <a:pt x="252613" y="131003"/>
                </a:moveTo>
                <a:cubicBezTo>
                  <a:pt x="252613" y="198167"/>
                  <a:pt x="198167" y="252614"/>
                  <a:pt x="131003" y="252614"/>
                </a:cubicBezTo>
                <a:cubicBezTo>
                  <a:pt x="63840" y="252614"/>
                  <a:pt x="9394" y="198167"/>
                  <a:pt x="9394" y="131003"/>
                </a:cubicBezTo>
                <a:cubicBezTo>
                  <a:pt x="9394" y="63840"/>
                  <a:pt x="63840" y="9393"/>
                  <a:pt x="131003" y="9393"/>
                </a:cubicBezTo>
                <a:cubicBezTo>
                  <a:pt x="198167" y="9393"/>
                  <a:pt x="252613" y="63840"/>
                  <a:pt x="252613" y="131003"/>
                </a:cubicBezTo>
                <a:close/>
              </a:path>
            </a:pathLst>
          </a:custGeom>
          <a:solidFill>
            <a:srgbClr val="264653"/>
          </a:solidFill>
          <a:ln w="9525"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
        <p:nvSpPr>
          <p:cNvPr id="430" name="TextBox 429">
            <a:extLst>
              <a:ext uri="{FF2B5EF4-FFF2-40B4-BE49-F238E27FC236}">
                <a16:creationId xmlns:a16="http://schemas.microsoft.com/office/drawing/2014/main" id="{B1F8F871-E7A1-4682-82B8-95550EBEBE6C}"/>
              </a:ext>
            </a:extLst>
          </p:cNvPr>
          <p:cNvSpPr txBox="1"/>
          <p:nvPr/>
        </p:nvSpPr>
        <p:spPr>
          <a:xfrm>
            <a:off x="4861929" y="3074930"/>
            <a:ext cx="2361541" cy="1508105"/>
          </a:xfrm>
          <a:prstGeom prst="rect">
            <a:avLst/>
          </a:prstGeom>
          <a:noFill/>
        </p:spPr>
        <p:txBody>
          <a:bodyPr wrap="square" rtlCol="0">
            <a:spAutoFit/>
          </a:bodyPr>
          <a:lstStyle/>
          <a:p>
            <a:pPr algn="ctr" defTabSz="228577" rtl="0">
              <a:defRPr/>
            </a:pPr>
            <a:r>
              <a:rPr lang="es-CO" sz="4000" b="1" kern="1200" noProof="0" dirty="0">
                <a:solidFill>
                  <a:srgbClr val="272E3A"/>
                </a:solidFill>
                <a:latin typeface="Verdana" panose="020B0604030504040204" pitchFamily="34" charset="0"/>
                <a:ea typeface="Verdana" panose="020B0604030504040204" pitchFamily="34" charset="0"/>
                <a:cs typeface="+mn-cs"/>
              </a:rPr>
              <a:t>38 </a:t>
            </a:r>
            <a:r>
              <a:rPr lang="es-CO" sz="2000" b="1" kern="1200" noProof="0" dirty="0">
                <a:solidFill>
                  <a:srgbClr val="272E3A"/>
                </a:solidFill>
                <a:latin typeface="Verdana" panose="020B0604030504040204" pitchFamily="34" charset="0"/>
                <a:ea typeface="Verdana" panose="020B0604030504040204" pitchFamily="34" charset="0"/>
                <a:cs typeface="+mn-cs"/>
              </a:rPr>
              <a:t>Indicadores</a:t>
            </a:r>
          </a:p>
          <a:p>
            <a:pPr algn="ctr" defTabSz="228577" rtl="0">
              <a:defRPr/>
            </a:pPr>
            <a:r>
              <a:rPr lang="es-CO" sz="1600" b="1" kern="1200" noProof="0" dirty="0">
                <a:solidFill>
                  <a:schemeClr val="accent2"/>
                </a:solidFill>
                <a:latin typeface="Verdana" panose="020B0604030504040204" pitchFamily="34" charset="0"/>
                <a:ea typeface="Verdana" panose="020B0604030504040204" pitchFamily="34" charset="0"/>
                <a:cs typeface="+mn-cs"/>
              </a:rPr>
              <a:t>Resumen de Ejecución</a:t>
            </a:r>
          </a:p>
        </p:txBody>
      </p:sp>
      <p:sp>
        <p:nvSpPr>
          <p:cNvPr id="6" name="CuadroTexto 5">
            <a:extLst>
              <a:ext uri="{FF2B5EF4-FFF2-40B4-BE49-F238E27FC236}">
                <a16:creationId xmlns:a16="http://schemas.microsoft.com/office/drawing/2014/main" id="{19DC9F89-C3E4-6B06-4FB7-BAAD05FF6FE5}"/>
              </a:ext>
            </a:extLst>
          </p:cNvPr>
          <p:cNvSpPr txBox="1"/>
          <p:nvPr/>
        </p:nvSpPr>
        <p:spPr>
          <a:xfrm>
            <a:off x="1190533" y="210226"/>
            <a:ext cx="6698805" cy="954107"/>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Resumen </a:t>
            </a:r>
            <a:r>
              <a:rPr lang="es-CO" sz="2800" kern="1200" noProof="0" dirty="0">
                <a:solidFill>
                  <a:prstClr val="white"/>
                </a:solidFill>
                <a:latin typeface="Verdana" panose="020B0604030504040204" pitchFamily="34" charset="0"/>
                <a:ea typeface="Verdana" panose="020B0604030504040204" pitchFamily="34" charset="0"/>
                <a:cs typeface="Arial" panose="020B0604020202020204" pitchFamily="34" charset="0"/>
              </a:rPr>
              <a:t>E</a:t>
            </a: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jecución</a:t>
            </a:r>
          </a:p>
          <a:p>
            <a:pPr marL="0" marR="0" lvl="0" indent="0" algn="l" defTabSz="609630" rtl="0" eaLnBrk="1" fontAlgn="auto" latinLnBrk="0" hangingPunct="1">
              <a:lnSpc>
                <a:spcPct val="100000"/>
              </a:lnSpc>
              <a:spcBef>
                <a:spcPts val="0"/>
              </a:spcBef>
              <a:spcAft>
                <a:spcPts val="0"/>
              </a:spcAft>
              <a:buClrTx/>
              <a:buSzTx/>
              <a:buFontTx/>
              <a:buNone/>
              <a:tabLst/>
              <a:defRPr/>
            </a:pPr>
            <a:r>
              <a:rPr lang="es-CO" sz="2800" kern="1200" noProof="0" dirty="0">
                <a:solidFill>
                  <a:prstClr val="white"/>
                </a:solidFill>
                <a:latin typeface="Verdana" panose="020B0604030504040204" pitchFamily="34" charset="0"/>
                <a:ea typeface="Verdana" panose="020B0604030504040204" pitchFamily="34" charset="0"/>
                <a:cs typeface="Arial" panose="020B0604020202020204" pitchFamily="34" charset="0"/>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EC2425B4-BCDF-B98E-377E-50E979829F62}"/>
              </a:ext>
            </a:extLst>
          </p:cNvPr>
          <p:cNvSpPr txBox="1"/>
          <p:nvPr/>
        </p:nvSpPr>
        <p:spPr>
          <a:xfrm>
            <a:off x="2532205" y="1968167"/>
            <a:ext cx="1558074" cy="892552"/>
          </a:xfrm>
          <a:prstGeom prst="rect">
            <a:avLst/>
          </a:prstGeom>
          <a:noFill/>
        </p:spPr>
        <p:txBody>
          <a:bodyPr wrap="square" rtlCol="0">
            <a:spAutoFit/>
          </a:bodyPr>
          <a:lstStyle/>
          <a:p>
            <a:pPr algn="ctr"/>
            <a:r>
              <a:rPr lang="es-CO" sz="2400" b="1" noProof="0" dirty="0">
                <a:solidFill>
                  <a:srgbClr val="0066FF"/>
                </a:solidFill>
                <a:latin typeface="Verdana" panose="020B0604030504040204" pitchFamily="34" charset="0"/>
                <a:ea typeface="Verdana" panose="020B0604030504040204" pitchFamily="34" charset="0"/>
              </a:rPr>
              <a:t>02</a:t>
            </a:r>
          </a:p>
          <a:p>
            <a:pPr algn="ctr"/>
            <a:r>
              <a:rPr lang="es-CO" sz="1400" noProof="0" dirty="0">
                <a:solidFill>
                  <a:srgbClr val="0066FF"/>
                </a:solidFill>
                <a:latin typeface="Verdana" panose="020B0604030504040204" pitchFamily="34" charset="0"/>
                <a:ea typeface="Verdana" panose="020B0604030504040204" pitchFamily="34" charset="0"/>
              </a:rPr>
              <a:t>Sobre</a:t>
            </a:r>
          </a:p>
          <a:p>
            <a:pPr algn="ctr"/>
            <a:r>
              <a:rPr lang="es-CO" sz="1400" noProof="0" dirty="0">
                <a:solidFill>
                  <a:srgbClr val="0066FF"/>
                </a:solidFill>
                <a:latin typeface="Verdana" panose="020B0604030504040204" pitchFamily="34" charset="0"/>
                <a:ea typeface="Verdana" panose="020B0604030504040204" pitchFamily="34" charset="0"/>
              </a:rPr>
              <a:t>cumplimiento</a:t>
            </a:r>
          </a:p>
        </p:txBody>
      </p:sp>
      <p:sp>
        <p:nvSpPr>
          <p:cNvPr id="12" name="CuadroTexto 11">
            <a:extLst>
              <a:ext uri="{FF2B5EF4-FFF2-40B4-BE49-F238E27FC236}">
                <a16:creationId xmlns:a16="http://schemas.microsoft.com/office/drawing/2014/main" id="{868975D3-B52E-F35E-94C2-7BCD2F3828D2}"/>
              </a:ext>
            </a:extLst>
          </p:cNvPr>
          <p:cNvSpPr txBox="1"/>
          <p:nvPr/>
        </p:nvSpPr>
        <p:spPr>
          <a:xfrm>
            <a:off x="2820629" y="3657339"/>
            <a:ext cx="943795" cy="677108"/>
          </a:xfrm>
          <a:prstGeom prst="rect">
            <a:avLst/>
          </a:prstGeom>
          <a:noFill/>
        </p:spPr>
        <p:txBody>
          <a:bodyPr wrap="square" rtlCol="0">
            <a:spAutoFit/>
          </a:bodyPr>
          <a:lstStyle/>
          <a:p>
            <a:pPr algn="ctr"/>
            <a:r>
              <a:rPr lang="es-CO" sz="2400" b="1" noProof="0" dirty="0">
                <a:solidFill>
                  <a:srgbClr val="92D050"/>
                </a:solidFill>
                <a:latin typeface="Verdana" panose="020B0604030504040204" pitchFamily="34" charset="0"/>
                <a:ea typeface="Verdana" panose="020B0604030504040204" pitchFamily="34" charset="0"/>
              </a:rPr>
              <a:t>18</a:t>
            </a:r>
          </a:p>
          <a:p>
            <a:pPr algn="ctr"/>
            <a:r>
              <a:rPr lang="es-CO" sz="1400" noProof="0" dirty="0">
                <a:solidFill>
                  <a:srgbClr val="92D050"/>
                </a:solidFill>
                <a:latin typeface="Verdana" panose="020B0604030504040204" pitchFamily="34" charset="0"/>
                <a:ea typeface="Verdana" panose="020B0604030504040204" pitchFamily="34" charset="0"/>
              </a:rPr>
              <a:t>Buena</a:t>
            </a:r>
          </a:p>
        </p:txBody>
      </p:sp>
      <p:sp>
        <p:nvSpPr>
          <p:cNvPr id="16" name="CuadroTexto 15">
            <a:extLst>
              <a:ext uri="{FF2B5EF4-FFF2-40B4-BE49-F238E27FC236}">
                <a16:creationId xmlns:a16="http://schemas.microsoft.com/office/drawing/2014/main" id="{92FF9D8C-3564-5FA2-FFC9-B1DFFF87DE3E}"/>
              </a:ext>
            </a:extLst>
          </p:cNvPr>
          <p:cNvSpPr txBox="1"/>
          <p:nvPr/>
        </p:nvSpPr>
        <p:spPr>
          <a:xfrm>
            <a:off x="2794536" y="5259328"/>
            <a:ext cx="943795" cy="677108"/>
          </a:xfrm>
          <a:prstGeom prst="rect">
            <a:avLst/>
          </a:prstGeom>
          <a:noFill/>
        </p:spPr>
        <p:txBody>
          <a:bodyPr wrap="square" rtlCol="0">
            <a:spAutoFit/>
          </a:bodyPr>
          <a:lstStyle/>
          <a:p>
            <a:pPr algn="ctr"/>
            <a:r>
              <a:rPr lang="es-CO" sz="2400" b="1" noProof="0" dirty="0">
                <a:solidFill>
                  <a:srgbClr val="FFCC05"/>
                </a:solidFill>
                <a:latin typeface="Verdana" panose="020B0604030504040204" pitchFamily="34" charset="0"/>
                <a:ea typeface="Verdana" panose="020B0604030504040204" pitchFamily="34" charset="0"/>
              </a:rPr>
              <a:t>12</a:t>
            </a:r>
          </a:p>
          <a:p>
            <a:pPr algn="ctr"/>
            <a:r>
              <a:rPr lang="es-CO" sz="1400" noProof="0" dirty="0">
                <a:solidFill>
                  <a:srgbClr val="FFCC05"/>
                </a:solidFill>
                <a:latin typeface="Verdana" panose="020B0604030504040204" pitchFamily="34" charset="0"/>
                <a:ea typeface="Verdana" panose="020B0604030504040204" pitchFamily="34" charset="0"/>
              </a:rPr>
              <a:t>Baja</a:t>
            </a:r>
          </a:p>
        </p:txBody>
      </p:sp>
      <p:sp>
        <p:nvSpPr>
          <p:cNvPr id="17" name="CuadroTexto 16">
            <a:extLst>
              <a:ext uri="{FF2B5EF4-FFF2-40B4-BE49-F238E27FC236}">
                <a16:creationId xmlns:a16="http://schemas.microsoft.com/office/drawing/2014/main" id="{F4D61206-DE06-EE6A-CB92-28B744170FA9}"/>
              </a:ext>
            </a:extLst>
          </p:cNvPr>
          <p:cNvSpPr txBox="1"/>
          <p:nvPr/>
        </p:nvSpPr>
        <p:spPr>
          <a:xfrm>
            <a:off x="8259728" y="2079070"/>
            <a:ext cx="943795" cy="677108"/>
          </a:xfrm>
          <a:prstGeom prst="rect">
            <a:avLst/>
          </a:prstGeom>
          <a:noFill/>
        </p:spPr>
        <p:txBody>
          <a:bodyPr wrap="square" rtlCol="0">
            <a:spAutoFit/>
          </a:bodyPr>
          <a:lstStyle/>
          <a:p>
            <a:pPr algn="ctr"/>
            <a:r>
              <a:rPr lang="es-CO" sz="2400" b="1" noProof="0" dirty="0">
                <a:solidFill>
                  <a:srgbClr val="FF0000"/>
                </a:solidFill>
                <a:latin typeface="Verdana" panose="020B0604030504040204" pitchFamily="34" charset="0"/>
                <a:ea typeface="Verdana" panose="020B0604030504040204" pitchFamily="34" charset="0"/>
              </a:rPr>
              <a:t>03</a:t>
            </a:r>
          </a:p>
          <a:p>
            <a:pPr algn="ctr"/>
            <a:r>
              <a:rPr lang="es-CO" sz="1400" noProof="0" dirty="0">
                <a:solidFill>
                  <a:srgbClr val="FF0000"/>
                </a:solidFill>
                <a:latin typeface="Verdana" panose="020B0604030504040204" pitchFamily="34" charset="0"/>
                <a:ea typeface="Verdana" panose="020B0604030504040204" pitchFamily="34" charset="0"/>
              </a:rPr>
              <a:t>Crítica</a:t>
            </a:r>
          </a:p>
        </p:txBody>
      </p:sp>
      <p:sp>
        <p:nvSpPr>
          <p:cNvPr id="18" name="CuadroTexto 17">
            <a:extLst>
              <a:ext uri="{FF2B5EF4-FFF2-40B4-BE49-F238E27FC236}">
                <a16:creationId xmlns:a16="http://schemas.microsoft.com/office/drawing/2014/main" id="{00BB0A24-BE95-63FF-FF73-B3BA67C4C1C4}"/>
              </a:ext>
            </a:extLst>
          </p:cNvPr>
          <p:cNvSpPr txBox="1"/>
          <p:nvPr/>
        </p:nvSpPr>
        <p:spPr>
          <a:xfrm>
            <a:off x="8237029" y="3661032"/>
            <a:ext cx="943795" cy="677108"/>
          </a:xfrm>
          <a:prstGeom prst="rect">
            <a:avLst/>
          </a:prstGeom>
          <a:noFill/>
        </p:spPr>
        <p:txBody>
          <a:bodyPr wrap="square" rtlCol="0">
            <a:spAutoFit/>
          </a:bodyPr>
          <a:lstStyle/>
          <a:p>
            <a:pPr algn="ctr"/>
            <a:r>
              <a:rPr lang="es-CO" sz="2400" b="1" noProof="0" dirty="0">
                <a:solidFill>
                  <a:schemeClr val="tx1"/>
                </a:solidFill>
                <a:latin typeface="Verdana" panose="020B0604030504040204" pitchFamily="34" charset="0"/>
                <a:ea typeface="Verdana" panose="020B0604030504040204" pitchFamily="34" charset="0"/>
              </a:rPr>
              <a:t>03</a:t>
            </a:r>
          </a:p>
          <a:p>
            <a:pPr algn="ctr"/>
            <a:r>
              <a:rPr lang="es-CO" sz="1400" noProof="0" dirty="0">
                <a:solidFill>
                  <a:schemeClr val="tx1"/>
                </a:solidFill>
                <a:latin typeface="Verdana" panose="020B0604030504040204" pitchFamily="34" charset="0"/>
                <a:ea typeface="Verdana" panose="020B0604030504040204" pitchFamily="34" charset="0"/>
              </a:rPr>
              <a:t>NA/ND*</a:t>
            </a:r>
          </a:p>
        </p:txBody>
      </p:sp>
      <p:pic>
        <p:nvPicPr>
          <p:cNvPr id="19" name="Gráfico 18" descr="Bombilla con relleno sólido">
            <a:extLst>
              <a:ext uri="{FF2B5EF4-FFF2-40B4-BE49-F238E27FC236}">
                <a16:creationId xmlns:a16="http://schemas.microsoft.com/office/drawing/2014/main" id="{1CBB0A7D-2096-4701-A0E5-484B187A13C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17685" y="1992939"/>
            <a:ext cx="895080" cy="895080"/>
          </a:xfrm>
          <a:prstGeom prst="rect">
            <a:avLst/>
          </a:prstGeom>
        </p:spPr>
      </p:pic>
      <p:pic>
        <p:nvPicPr>
          <p:cNvPr id="20" name="Gráfico 19" descr="Bombilla con relleno sólido">
            <a:extLst>
              <a:ext uri="{FF2B5EF4-FFF2-40B4-BE49-F238E27FC236}">
                <a16:creationId xmlns:a16="http://schemas.microsoft.com/office/drawing/2014/main" id="{59C4DF47-3EB7-2E5D-BE81-2603DA84C31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26786" y="1998665"/>
            <a:ext cx="905825" cy="905825"/>
          </a:xfrm>
          <a:prstGeom prst="rect">
            <a:avLst/>
          </a:prstGeom>
        </p:spPr>
      </p:pic>
      <p:pic>
        <p:nvPicPr>
          <p:cNvPr id="21" name="Gráfico 20" descr="Bombilla con relleno sólido">
            <a:extLst>
              <a:ext uri="{FF2B5EF4-FFF2-40B4-BE49-F238E27FC236}">
                <a16:creationId xmlns:a16="http://schemas.microsoft.com/office/drawing/2014/main" id="{4AE1D590-0E59-7B0C-8C62-E349269579C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62146" y="3545215"/>
            <a:ext cx="852951" cy="852951"/>
          </a:xfrm>
          <a:prstGeom prst="rect">
            <a:avLst/>
          </a:prstGeom>
        </p:spPr>
      </p:pic>
      <p:pic>
        <p:nvPicPr>
          <p:cNvPr id="22" name="Gráfico 21" descr="Bombilla con relleno sólido">
            <a:extLst>
              <a:ext uri="{FF2B5EF4-FFF2-40B4-BE49-F238E27FC236}">
                <a16:creationId xmlns:a16="http://schemas.microsoft.com/office/drawing/2014/main" id="{F9C7D568-616D-7722-48C0-BE17B0B7DE8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70277" y="5191914"/>
            <a:ext cx="861130" cy="861130"/>
          </a:xfrm>
          <a:prstGeom prst="rect">
            <a:avLst/>
          </a:prstGeom>
        </p:spPr>
      </p:pic>
      <p:pic>
        <p:nvPicPr>
          <p:cNvPr id="24" name="Gráfico 23" descr="Bombilla con relleno sólido">
            <a:extLst>
              <a:ext uri="{FF2B5EF4-FFF2-40B4-BE49-F238E27FC236}">
                <a16:creationId xmlns:a16="http://schemas.microsoft.com/office/drawing/2014/main" id="{B9040F9D-3CC8-2F23-9BBA-79E7C3C14D8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310531" y="3673874"/>
            <a:ext cx="860484" cy="860484"/>
          </a:xfrm>
          <a:prstGeom prst="rect">
            <a:avLst/>
          </a:prstGeom>
        </p:spPr>
      </p:pic>
      <p:sp>
        <p:nvSpPr>
          <p:cNvPr id="25" name="Freeform: Shape 293">
            <a:extLst>
              <a:ext uri="{FF2B5EF4-FFF2-40B4-BE49-F238E27FC236}">
                <a16:creationId xmlns:a16="http://schemas.microsoft.com/office/drawing/2014/main" id="{1096EA1E-1A79-9DA0-57AF-3ED535E534AB}"/>
              </a:ext>
            </a:extLst>
          </p:cNvPr>
          <p:cNvSpPr/>
          <p:nvPr/>
        </p:nvSpPr>
        <p:spPr>
          <a:xfrm>
            <a:off x="8068763" y="4924039"/>
            <a:ext cx="1338226" cy="1338226"/>
          </a:xfrm>
          <a:custGeom>
            <a:avLst/>
            <a:gdLst>
              <a:gd name="connsiteX0" fmla="*/ 1401659 w 2792899"/>
              <a:gd name="connsiteY0" fmla="*/ 2790970 h 2792899"/>
              <a:gd name="connsiteX1" fmla="*/ 419260 w 2792899"/>
              <a:gd name="connsiteY1" fmla="*/ 2384059 h 2792899"/>
              <a:gd name="connsiteX2" fmla="*/ 12348 w 2792899"/>
              <a:gd name="connsiteY2" fmla="*/ 1401659 h 2792899"/>
              <a:gd name="connsiteX3" fmla="*/ 419260 w 2792899"/>
              <a:gd name="connsiteY3" fmla="*/ 419260 h 2792899"/>
              <a:gd name="connsiteX4" fmla="*/ 1401659 w 2792899"/>
              <a:gd name="connsiteY4" fmla="*/ 12348 h 2792899"/>
              <a:gd name="connsiteX5" fmla="*/ 2384059 w 2792899"/>
              <a:gd name="connsiteY5" fmla="*/ 419260 h 2792899"/>
              <a:gd name="connsiteX6" fmla="*/ 2790971 w 2792899"/>
              <a:gd name="connsiteY6" fmla="*/ 1401659 h 2792899"/>
              <a:gd name="connsiteX7" fmla="*/ 2384059 w 2792899"/>
              <a:gd name="connsiteY7" fmla="*/ 2384059 h 2792899"/>
              <a:gd name="connsiteX8" fmla="*/ 1401659 w 2792899"/>
              <a:gd name="connsiteY8" fmla="*/ 2790970 h 2792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2899" h="2792899">
                <a:moveTo>
                  <a:pt x="1401659" y="2790970"/>
                </a:moveTo>
                <a:cubicBezTo>
                  <a:pt x="1030566" y="2790970"/>
                  <a:pt x="681642" y="2646441"/>
                  <a:pt x="419260" y="2384059"/>
                </a:cubicBezTo>
                <a:cubicBezTo>
                  <a:pt x="156877" y="2121676"/>
                  <a:pt x="12348" y="1772752"/>
                  <a:pt x="12348" y="1401659"/>
                </a:cubicBezTo>
                <a:cubicBezTo>
                  <a:pt x="12348" y="1030567"/>
                  <a:pt x="156877" y="681642"/>
                  <a:pt x="419260" y="419260"/>
                </a:cubicBezTo>
                <a:cubicBezTo>
                  <a:pt x="681642" y="156878"/>
                  <a:pt x="1030566" y="12348"/>
                  <a:pt x="1401659" y="12348"/>
                </a:cubicBezTo>
                <a:cubicBezTo>
                  <a:pt x="1772751" y="12348"/>
                  <a:pt x="2121676" y="156878"/>
                  <a:pt x="2384059" y="419260"/>
                </a:cubicBezTo>
                <a:cubicBezTo>
                  <a:pt x="2646441" y="681642"/>
                  <a:pt x="2790971" y="1030567"/>
                  <a:pt x="2790971" y="1401659"/>
                </a:cubicBezTo>
                <a:cubicBezTo>
                  <a:pt x="2790971" y="1772752"/>
                  <a:pt x="2646441" y="2121676"/>
                  <a:pt x="2384059" y="2384059"/>
                </a:cubicBezTo>
                <a:cubicBezTo>
                  <a:pt x="2121676" y="2646441"/>
                  <a:pt x="1772751" y="2790970"/>
                  <a:pt x="1401659" y="2790970"/>
                </a:cubicBezTo>
                <a:close/>
              </a:path>
            </a:pathLst>
          </a:custGeom>
          <a:solidFill>
            <a:srgbClr val="FEFFFF"/>
          </a:solidFill>
          <a:ln w="12700" cap="flat" cmpd="sng" algn="ctr">
            <a:noFill/>
            <a:prstDash val="solid"/>
            <a:miter lim="800000"/>
          </a:ln>
          <a:effectLst>
            <a:outerShdw blurRad="762000" dist="254000" dir="5400000" algn="t" rotWithShape="0">
              <a:prstClr val="black">
                <a:alpha val="20000"/>
              </a:prstClr>
            </a:outerShdw>
          </a:effectLst>
        </p:spPr>
        <p:txBody>
          <a:bodyPr lIns="89988" tIns="863888" rIns="89988" rtlCol="0" anchor="t"/>
          <a:lstStyle/>
          <a:p>
            <a:pPr algn="ctr" defTabSz="457074">
              <a:spcBef>
                <a:spcPts val="500"/>
              </a:spcBef>
            </a:pPr>
            <a:endParaRPr lang="es-CO" sz="600" b="1" noProof="0" dirty="0">
              <a:solidFill>
                <a:srgbClr val="222222"/>
              </a:solidFill>
              <a:latin typeface="Verdana" panose="020B0604030504040204" pitchFamily="34" charset="0"/>
              <a:ea typeface="Verdana" panose="020B0604030504040204" pitchFamily="34" charset="0"/>
            </a:endParaRPr>
          </a:p>
        </p:txBody>
      </p:sp>
      <p:sp>
        <p:nvSpPr>
          <p:cNvPr id="39" name="CuadroTexto 38">
            <a:extLst>
              <a:ext uri="{FF2B5EF4-FFF2-40B4-BE49-F238E27FC236}">
                <a16:creationId xmlns:a16="http://schemas.microsoft.com/office/drawing/2014/main" id="{68949397-90C9-648A-F64F-9D3827B10758}"/>
              </a:ext>
            </a:extLst>
          </p:cNvPr>
          <p:cNvSpPr txBox="1"/>
          <p:nvPr/>
        </p:nvSpPr>
        <p:spPr>
          <a:xfrm>
            <a:off x="10010452" y="3715933"/>
            <a:ext cx="1792772" cy="830997"/>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w="0"/>
                <a:solidFill>
                  <a:schemeClr val="tx1"/>
                </a:solidFill>
                <a:uLnTx/>
                <a:uFillTx/>
                <a:latin typeface="Verdana" panose="020B0604030504040204" pitchFamily="34" charset="0"/>
                <a:ea typeface="Verdana" panose="020B0604030504040204" pitchFamily="34" charset="0"/>
                <a:cs typeface="+mn-cs"/>
              </a:rPr>
              <a:t>*NA/ND: No tienen dato disponible a por periodicidad de medición semestral/anual, o inicio la ejecución durante el tercer o cuarto trimestre del año. </a:t>
            </a:r>
          </a:p>
        </p:txBody>
      </p:sp>
      <p:sp>
        <p:nvSpPr>
          <p:cNvPr id="392" name="Freeform: Shape 391">
            <a:extLst>
              <a:ext uri="{FF2B5EF4-FFF2-40B4-BE49-F238E27FC236}">
                <a16:creationId xmlns:a16="http://schemas.microsoft.com/office/drawing/2014/main" id="{E627770A-B79B-4261-8D38-3983B8C930A9}"/>
              </a:ext>
            </a:extLst>
          </p:cNvPr>
          <p:cNvSpPr/>
          <p:nvPr/>
        </p:nvSpPr>
        <p:spPr>
          <a:xfrm>
            <a:off x="8350113" y="5247092"/>
            <a:ext cx="1014890" cy="733739"/>
          </a:xfrm>
          <a:custGeom>
            <a:avLst/>
            <a:gdLst>
              <a:gd name="connsiteX0" fmla="*/ 1133015 w 1139703"/>
              <a:gd name="connsiteY0" fmla="*/ 268343 h 839122"/>
              <a:gd name="connsiteX1" fmla="*/ 1132263 w 1139703"/>
              <a:gd name="connsiteY1" fmla="*/ 263960 h 839122"/>
              <a:gd name="connsiteX2" fmla="*/ 1132012 w 1139703"/>
              <a:gd name="connsiteY2" fmla="*/ 262582 h 839122"/>
              <a:gd name="connsiteX3" fmla="*/ 1132012 w 1139703"/>
              <a:gd name="connsiteY3" fmla="*/ 262582 h 839122"/>
              <a:gd name="connsiteX4" fmla="*/ 1128881 w 1139703"/>
              <a:gd name="connsiteY4" fmla="*/ 257572 h 839122"/>
              <a:gd name="connsiteX5" fmla="*/ 1124122 w 1139703"/>
              <a:gd name="connsiteY5" fmla="*/ 254191 h 839122"/>
              <a:gd name="connsiteX6" fmla="*/ 1123998 w 1139703"/>
              <a:gd name="connsiteY6" fmla="*/ 254191 h 839122"/>
              <a:gd name="connsiteX7" fmla="*/ 1018042 w 1139703"/>
              <a:gd name="connsiteY7" fmla="*/ 207851 h 839122"/>
              <a:gd name="connsiteX8" fmla="*/ 1020797 w 1139703"/>
              <a:gd name="connsiteY8" fmla="*/ 192572 h 839122"/>
              <a:gd name="connsiteX9" fmla="*/ 1008273 w 1139703"/>
              <a:gd name="connsiteY9" fmla="*/ 183178 h 839122"/>
              <a:gd name="connsiteX10" fmla="*/ 1054613 w 1139703"/>
              <a:gd name="connsiteY10" fmla="*/ 77224 h 839122"/>
              <a:gd name="connsiteX11" fmla="*/ 1054613 w 1139703"/>
              <a:gd name="connsiteY11" fmla="*/ 77224 h 839122"/>
              <a:gd name="connsiteX12" fmla="*/ 1054613 w 1139703"/>
              <a:gd name="connsiteY12" fmla="*/ 77098 h 839122"/>
              <a:gd name="connsiteX13" fmla="*/ 1054864 w 1139703"/>
              <a:gd name="connsiteY13" fmla="*/ 75846 h 839122"/>
              <a:gd name="connsiteX14" fmla="*/ 1055865 w 1139703"/>
              <a:gd name="connsiteY14" fmla="*/ 71337 h 839122"/>
              <a:gd name="connsiteX15" fmla="*/ 1055238 w 1139703"/>
              <a:gd name="connsiteY15" fmla="*/ 67329 h 839122"/>
              <a:gd name="connsiteX16" fmla="*/ 1054989 w 1139703"/>
              <a:gd name="connsiteY16" fmla="*/ 65576 h 839122"/>
              <a:gd name="connsiteX17" fmla="*/ 1054989 w 1139703"/>
              <a:gd name="connsiteY17" fmla="*/ 65451 h 839122"/>
              <a:gd name="connsiteX18" fmla="*/ 1051858 w 1139703"/>
              <a:gd name="connsiteY18" fmla="*/ 60441 h 839122"/>
              <a:gd name="connsiteX19" fmla="*/ 1046973 w 1139703"/>
              <a:gd name="connsiteY19" fmla="*/ 57060 h 839122"/>
              <a:gd name="connsiteX20" fmla="*/ 1046973 w 1139703"/>
              <a:gd name="connsiteY20" fmla="*/ 57060 h 839122"/>
              <a:gd name="connsiteX21" fmla="*/ 1046347 w 1139703"/>
              <a:gd name="connsiteY21" fmla="*/ 56934 h 839122"/>
              <a:gd name="connsiteX22" fmla="*/ 1041337 w 1139703"/>
              <a:gd name="connsiteY22" fmla="*/ 55807 h 839122"/>
              <a:gd name="connsiteX23" fmla="*/ 1036328 w 1139703"/>
              <a:gd name="connsiteY23" fmla="*/ 56684 h 839122"/>
              <a:gd name="connsiteX24" fmla="*/ 1035576 w 1139703"/>
              <a:gd name="connsiteY24" fmla="*/ 56809 h 839122"/>
              <a:gd name="connsiteX25" fmla="*/ 1035576 w 1139703"/>
              <a:gd name="connsiteY25" fmla="*/ 56809 h 839122"/>
              <a:gd name="connsiteX26" fmla="*/ 1035451 w 1139703"/>
              <a:gd name="connsiteY26" fmla="*/ 56809 h 839122"/>
              <a:gd name="connsiteX27" fmla="*/ 913089 w 1139703"/>
              <a:gd name="connsiteY27" fmla="*/ 103399 h 839122"/>
              <a:gd name="connsiteX28" fmla="*/ 913089 w 1139703"/>
              <a:gd name="connsiteY28" fmla="*/ 103399 h 839122"/>
              <a:gd name="connsiteX29" fmla="*/ 908079 w 1139703"/>
              <a:gd name="connsiteY29" fmla="*/ 106530 h 839122"/>
              <a:gd name="connsiteX30" fmla="*/ 904699 w 1139703"/>
              <a:gd name="connsiteY30" fmla="*/ 111289 h 839122"/>
              <a:gd name="connsiteX31" fmla="*/ 904699 w 1139703"/>
              <a:gd name="connsiteY31" fmla="*/ 111415 h 839122"/>
              <a:gd name="connsiteX32" fmla="*/ 846461 w 1139703"/>
              <a:gd name="connsiteY32" fmla="*/ 244297 h 839122"/>
              <a:gd name="connsiteX33" fmla="*/ 803878 w 1139703"/>
              <a:gd name="connsiteY33" fmla="*/ 260954 h 839122"/>
              <a:gd name="connsiteX34" fmla="*/ 425146 w 1139703"/>
              <a:gd name="connsiteY34" fmla="*/ 12348 h 839122"/>
              <a:gd name="connsiteX35" fmla="*/ 12348 w 1139703"/>
              <a:gd name="connsiteY35" fmla="*/ 425146 h 839122"/>
              <a:gd name="connsiteX36" fmla="*/ 425146 w 1139703"/>
              <a:gd name="connsiteY36" fmla="*/ 837944 h 839122"/>
              <a:gd name="connsiteX37" fmla="*/ 837944 w 1139703"/>
              <a:gd name="connsiteY37" fmla="*/ 425146 h 839122"/>
              <a:gd name="connsiteX38" fmla="*/ 814774 w 1139703"/>
              <a:gd name="connsiteY38" fmla="*/ 289133 h 839122"/>
              <a:gd name="connsiteX39" fmla="*/ 859736 w 1139703"/>
              <a:gd name="connsiteY39" fmla="*/ 271599 h 839122"/>
              <a:gd name="connsiteX40" fmla="*/ 989362 w 1139703"/>
              <a:gd name="connsiteY40" fmla="*/ 328334 h 839122"/>
              <a:gd name="connsiteX41" fmla="*/ 990113 w 1139703"/>
              <a:gd name="connsiteY41" fmla="*/ 328459 h 839122"/>
              <a:gd name="connsiteX42" fmla="*/ 995374 w 1139703"/>
              <a:gd name="connsiteY42" fmla="*/ 329587 h 839122"/>
              <a:gd name="connsiteX43" fmla="*/ 995374 w 1139703"/>
              <a:gd name="connsiteY43" fmla="*/ 329587 h 839122"/>
              <a:gd name="connsiteX44" fmla="*/ 995374 w 1139703"/>
              <a:gd name="connsiteY44" fmla="*/ 329587 h 839122"/>
              <a:gd name="connsiteX45" fmla="*/ 995374 w 1139703"/>
              <a:gd name="connsiteY45" fmla="*/ 329587 h 839122"/>
              <a:gd name="connsiteX46" fmla="*/ 995374 w 1139703"/>
              <a:gd name="connsiteY46" fmla="*/ 329587 h 839122"/>
              <a:gd name="connsiteX47" fmla="*/ 1000258 w 1139703"/>
              <a:gd name="connsiteY47" fmla="*/ 328710 h 839122"/>
              <a:gd name="connsiteX48" fmla="*/ 1000758 w 1139703"/>
              <a:gd name="connsiteY48" fmla="*/ 328585 h 839122"/>
              <a:gd name="connsiteX49" fmla="*/ 1123371 w 1139703"/>
              <a:gd name="connsiteY49" fmla="*/ 281995 h 839122"/>
              <a:gd name="connsiteX50" fmla="*/ 1124122 w 1139703"/>
              <a:gd name="connsiteY50" fmla="*/ 281493 h 839122"/>
              <a:gd name="connsiteX51" fmla="*/ 1127629 w 1139703"/>
              <a:gd name="connsiteY51" fmla="*/ 279239 h 839122"/>
              <a:gd name="connsiteX52" fmla="*/ 1128757 w 1139703"/>
              <a:gd name="connsiteY52" fmla="*/ 278362 h 839122"/>
              <a:gd name="connsiteX53" fmla="*/ 1131637 w 1139703"/>
              <a:gd name="connsiteY53" fmla="*/ 274355 h 839122"/>
              <a:gd name="connsiteX54" fmla="*/ 1131763 w 1139703"/>
              <a:gd name="connsiteY54" fmla="*/ 274104 h 839122"/>
              <a:gd name="connsiteX55" fmla="*/ 1131763 w 1139703"/>
              <a:gd name="connsiteY55" fmla="*/ 273979 h 839122"/>
              <a:gd name="connsiteX56" fmla="*/ 1132137 w 1139703"/>
              <a:gd name="connsiteY56" fmla="*/ 272351 h 839122"/>
              <a:gd name="connsiteX57" fmla="*/ 1133015 w 1139703"/>
              <a:gd name="connsiteY57" fmla="*/ 268343 h 839122"/>
              <a:gd name="connsiteX58" fmla="*/ 807761 w 1139703"/>
              <a:gd name="connsiteY58" fmla="*/ 425272 h 839122"/>
              <a:gd name="connsiteX59" fmla="*/ 425146 w 1139703"/>
              <a:gd name="connsiteY59" fmla="*/ 807886 h 839122"/>
              <a:gd name="connsiteX60" fmla="*/ 42405 w 1139703"/>
              <a:gd name="connsiteY60" fmla="*/ 425272 h 839122"/>
              <a:gd name="connsiteX61" fmla="*/ 425146 w 1139703"/>
              <a:gd name="connsiteY61" fmla="*/ 42657 h 839122"/>
              <a:gd name="connsiteX62" fmla="*/ 775573 w 1139703"/>
              <a:gd name="connsiteY62" fmla="*/ 272226 h 839122"/>
              <a:gd name="connsiteX63" fmla="*/ 705438 w 1139703"/>
              <a:gd name="connsiteY63" fmla="*/ 299654 h 839122"/>
              <a:gd name="connsiteX64" fmla="*/ 425146 w 1139703"/>
              <a:gd name="connsiteY64" fmla="*/ 117927 h 839122"/>
              <a:gd name="connsiteX65" fmla="*/ 117676 w 1139703"/>
              <a:gd name="connsiteY65" fmla="*/ 425397 h 839122"/>
              <a:gd name="connsiteX66" fmla="*/ 425146 w 1139703"/>
              <a:gd name="connsiteY66" fmla="*/ 732866 h 839122"/>
              <a:gd name="connsiteX67" fmla="*/ 732616 w 1139703"/>
              <a:gd name="connsiteY67" fmla="*/ 425397 h 839122"/>
              <a:gd name="connsiteX68" fmla="*/ 716459 w 1139703"/>
              <a:gd name="connsiteY68" fmla="*/ 327708 h 839122"/>
              <a:gd name="connsiteX69" fmla="*/ 786469 w 1139703"/>
              <a:gd name="connsiteY69" fmla="*/ 300405 h 839122"/>
              <a:gd name="connsiteX70" fmla="*/ 807761 w 1139703"/>
              <a:gd name="connsiteY70" fmla="*/ 425272 h 839122"/>
              <a:gd name="connsiteX71" fmla="*/ 410993 w 1139703"/>
              <a:gd name="connsiteY71" fmla="*/ 430782 h 839122"/>
              <a:gd name="connsiteX72" fmla="*/ 425020 w 1139703"/>
              <a:gd name="connsiteY72" fmla="*/ 440301 h 839122"/>
              <a:gd name="connsiteX73" fmla="*/ 430532 w 1139703"/>
              <a:gd name="connsiteY73" fmla="*/ 439299 h 839122"/>
              <a:gd name="connsiteX74" fmla="*/ 497411 w 1139703"/>
              <a:gd name="connsiteY74" fmla="*/ 413123 h 839122"/>
              <a:gd name="connsiteX75" fmla="*/ 498663 w 1139703"/>
              <a:gd name="connsiteY75" fmla="*/ 425272 h 839122"/>
              <a:gd name="connsiteX76" fmla="*/ 425020 w 1139703"/>
              <a:gd name="connsiteY76" fmla="*/ 498914 h 839122"/>
              <a:gd name="connsiteX77" fmla="*/ 351378 w 1139703"/>
              <a:gd name="connsiteY77" fmla="*/ 425272 h 839122"/>
              <a:gd name="connsiteX78" fmla="*/ 425020 w 1139703"/>
              <a:gd name="connsiteY78" fmla="*/ 351629 h 839122"/>
              <a:gd name="connsiteX79" fmla="*/ 486515 w 1139703"/>
              <a:gd name="connsiteY79" fmla="*/ 384944 h 839122"/>
              <a:gd name="connsiteX80" fmla="*/ 419511 w 1139703"/>
              <a:gd name="connsiteY80" fmla="*/ 411119 h 839122"/>
              <a:gd name="connsiteX81" fmla="*/ 410993 w 1139703"/>
              <a:gd name="connsiteY81" fmla="*/ 430782 h 839122"/>
              <a:gd name="connsiteX82" fmla="*/ 425020 w 1139703"/>
              <a:gd name="connsiteY82" fmla="*/ 321571 h 839122"/>
              <a:gd name="connsiteX83" fmla="*/ 321194 w 1139703"/>
              <a:gd name="connsiteY83" fmla="*/ 425397 h 839122"/>
              <a:gd name="connsiteX84" fmla="*/ 425020 w 1139703"/>
              <a:gd name="connsiteY84" fmla="*/ 529223 h 839122"/>
              <a:gd name="connsiteX85" fmla="*/ 528847 w 1139703"/>
              <a:gd name="connsiteY85" fmla="*/ 425397 h 839122"/>
              <a:gd name="connsiteX86" fmla="*/ 526090 w 1139703"/>
              <a:gd name="connsiteY86" fmla="*/ 402102 h 839122"/>
              <a:gd name="connsiteX87" fmla="*/ 589213 w 1139703"/>
              <a:gd name="connsiteY87" fmla="*/ 377429 h 839122"/>
              <a:gd name="connsiteX88" fmla="*/ 596227 w 1139703"/>
              <a:gd name="connsiteY88" fmla="*/ 425397 h 839122"/>
              <a:gd name="connsiteX89" fmla="*/ 425146 w 1139703"/>
              <a:gd name="connsiteY89" fmla="*/ 596478 h 839122"/>
              <a:gd name="connsiteX90" fmla="*/ 254065 w 1139703"/>
              <a:gd name="connsiteY90" fmla="*/ 425397 h 839122"/>
              <a:gd name="connsiteX91" fmla="*/ 425146 w 1139703"/>
              <a:gd name="connsiteY91" fmla="*/ 254316 h 839122"/>
              <a:gd name="connsiteX92" fmla="*/ 578191 w 1139703"/>
              <a:gd name="connsiteY92" fmla="*/ 349375 h 839122"/>
              <a:gd name="connsiteX93" fmla="*/ 515194 w 1139703"/>
              <a:gd name="connsiteY93" fmla="*/ 374047 h 839122"/>
              <a:gd name="connsiteX94" fmla="*/ 425020 w 1139703"/>
              <a:gd name="connsiteY94" fmla="*/ 321571 h 839122"/>
              <a:gd name="connsiteX95" fmla="*/ 425020 w 1139703"/>
              <a:gd name="connsiteY95" fmla="*/ 224007 h 839122"/>
              <a:gd name="connsiteX96" fmla="*/ 223757 w 1139703"/>
              <a:gd name="connsiteY96" fmla="*/ 425272 h 839122"/>
              <a:gd name="connsiteX97" fmla="*/ 425020 w 1139703"/>
              <a:gd name="connsiteY97" fmla="*/ 626536 h 839122"/>
              <a:gd name="connsiteX98" fmla="*/ 626284 w 1139703"/>
              <a:gd name="connsiteY98" fmla="*/ 425272 h 839122"/>
              <a:gd name="connsiteX99" fmla="*/ 617392 w 1139703"/>
              <a:gd name="connsiteY99" fmla="*/ 366282 h 839122"/>
              <a:gd name="connsiteX100" fmla="*/ 688280 w 1139703"/>
              <a:gd name="connsiteY100" fmla="*/ 338604 h 839122"/>
              <a:gd name="connsiteX101" fmla="*/ 702307 w 1139703"/>
              <a:gd name="connsiteY101" fmla="*/ 425272 h 839122"/>
              <a:gd name="connsiteX102" fmla="*/ 425020 w 1139703"/>
              <a:gd name="connsiteY102" fmla="*/ 702558 h 839122"/>
              <a:gd name="connsiteX103" fmla="*/ 147734 w 1139703"/>
              <a:gd name="connsiteY103" fmla="*/ 425272 h 839122"/>
              <a:gd name="connsiteX104" fmla="*/ 425020 w 1139703"/>
              <a:gd name="connsiteY104" fmla="*/ 147985 h 839122"/>
              <a:gd name="connsiteX105" fmla="*/ 677133 w 1139703"/>
              <a:gd name="connsiteY105" fmla="*/ 310550 h 839122"/>
              <a:gd name="connsiteX106" fmla="*/ 606120 w 1139703"/>
              <a:gd name="connsiteY106" fmla="*/ 338228 h 839122"/>
              <a:gd name="connsiteX107" fmla="*/ 425020 w 1139703"/>
              <a:gd name="connsiteY107" fmla="*/ 224007 h 839122"/>
              <a:gd name="connsiteX108" fmla="*/ 929622 w 1139703"/>
              <a:gd name="connsiteY108" fmla="*/ 129575 h 839122"/>
              <a:gd name="connsiteX109" fmla="*/ 1012657 w 1139703"/>
              <a:gd name="connsiteY109" fmla="*/ 97889 h 839122"/>
              <a:gd name="connsiteX110" fmla="*/ 969573 w 1139703"/>
              <a:gd name="connsiteY110" fmla="*/ 196329 h 839122"/>
              <a:gd name="connsiteX111" fmla="*/ 886038 w 1139703"/>
              <a:gd name="connsiteY111" fmla="*/ 229017 h 839122"/>
              <a:gd name="connsiteX112" fmla="*/ 929622 w 1139703"/>
              <a:gd name="connsiteY112" fmla="*/ 129575 h 839122"/>
              <a:gd name="connsiteX113" fmla="*/ 980845 w 1139703"/>
              <a:gd name="connsiteY113" fmla="*/ 224383 h 839122"/>
              <a:gd name="connsiteX114" fmla="*/ 1078159 w 1139703"/>
              <a:gd name="connsiteY114" fmla="*/ 266966 h 839122"/>
              <a:gd name="connsiteX115" fmla="*/ 995748 w 1139703"/>
              <a:gd name="connsiteY115" fmla="*/ 298276 h 839122"/>
              <a:gd name="connsiteX116" fmla="*/ 899438 w 1139703"/>
              <a:gd name="connsiteY116" fmla="*/ 256069 h 839122"/>
              <a:gd name="connsiteX117" fmla="*/ 980845 w 1139703"/>
              <a:gd name="connsiteY117" fmla="*/ 224383 h 83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139703" h="839122">
                <a:moveTo>
                  <a:pt x="1133015" y="268343"/>
                </a:moveTo>
                <a:cubicBezTo>
                  <a:pt x="1133015" y="266840"/>
                  <a:pt x="1132639" y="265337"/>
                  <a:pt x="1132263" y="263960"/>
                </a:cubicBezTo>
                <a:cubicBezTo>
                  <a:pt x="1132137" y="263459"/>
                  <a:pt x="1132263" y="263083"/>
                  <a:pt x="1132012" y="262582"/>
                </a:cubicBezTo>
                <a:cubicBezTo>
                  <a:pt x="1132012" y="262582"/>
                  <a:pt x="1132012" y="262582"/>
                  <a:pt x="1132012" y="262582"/>
                </a:cubicBezTo>
                <a:cubicBezTo>
                  <a:pt x="1131261" y="260703"/>
                  <a:pt x="1130260" y="259075"/>
                  <a:pt x="1128881" y="257572"/>
                </a:cubicBezTo>
                <a:cubicBezTo>
                  <a:pt x="1127503" y="256195"/>
                  <a:pt x="1125875" y="255067"/>
                  <a:pt x="1124122" y="254191"/>
                </a:cubicBezTo>
                <a:cubicBezTo>
                  <a:pt x="1124122" y="254191"/>
                  <a:pt x="1124122" y="254191"/>
                  <a:pt x="1123998" y="254191"/>
                </a:cubicBezTo>
                <a:lnTo>
                  <a:pt x="1018042" y="207851"/>
                </a:lnTo>
                <a:cubicBezTo>
                  <a:pt x="1021549" y="203718"/>
                  <a:pt x="1022926" y="197957"/>
                  <a:pt x="1020797" y="192572"/>
                </a:cubicBezTo>
                <a:cubicBezTo>
                  <a:pt x="1018669" y="187186"/>
                  <a:pt x="1013659" y="183805"/>
                  <a:pt x="1008273" y="183178"/>
                </a:cubicBezTo>
                <a:lnTo>
                  <a:pt x="1054613" y="77224"/>
                </a:lnTo>
                <a:cubicBezTo>
                  <a:pt x="1054613" y="77224"/>
                  <a:pt x="1054613" y="77224"/>
                  <a:pt x="1054613" y="77224"/>
                </a:cubicBezTo>
                <a:lnTo>
                  <a:pt x="1054613" y="77098"/>
                </a:lnTo>
                <a:cubicBezTo>
                  <a:pt x="1054738" y="76723"/>
                  <a:pt x="1054738" y="76222"/>
                  <a:pt x="1054864" y="75846"/>
                </a:cubicBezTo>
                <a:cubicBezTo>
                  <a:pt x="1055364" y="74343"/>
                  <a:pt x="1055740" y="72965"/>
                  <a:pt x="1055865" y="71337"/>
                </a:cubicBezTo>
                <a:cubicBezTo>
                  <a:pt x="1055865" y="69959"/>
                  <a:pt x="1055489" y="68707"/>
                  <a:pt x="1055238" y="67329"/>
                </a:cubicBezTo>
                <a:cubicBezTo>
                  <a:pt x="1055115" y="66703"/>
                  <a:pt x="1055115" y="66202"/>
                  <a:pt x="1054989" y="65576"/>
                </a:cubicBezTo>
                <a:cubicBezTo>
                  <a:pt x="1054989" y="65576"/>
                  <a:pt x="1054989" y="65576"/>
                  <a:pt x="1054989" y="65451"/>
                </a:cubicBezTo>
                <a:cubicBezTo>
                  <a:pt x="1054237" y="63572"/>
                  <a:pt x="1053236" y="61944"/>
                  <a:pt x="1051858" y="60441"/>
                </a:cubicBezTo>
                <a:cubicBezTo>
                  <a:pt x="1050481" y="58938"/>
                  <a:pt x="1048852" y="57811"/>
                  <a:pt x="1046973" y="57060"/>
                </a:cubicBezTo>
                <a:lnTo>
                  <a:pt x="1046973" y="57060"/>
                </a:lnTo>
                <a:cubicBezTo>
                  <a:pt x="1046723" y="56934"/>
                  <a:pt x="1046472" y="56934"/>
                  <a:pt x="1046347" y="56934"/>
                </a:cubicBezTo>
                <a:cubicBezTo>
                  <a:pt x="1044718" y="56308"/>
                  <a:pt x="1043090" y="55932"/>
                  <a:pt x="1041337" y="55807"/>
                </a:cubicBezTo>
                <a:cubicBezTo>
                  <a:pt x="1039583" y="55807"/>
                  <a:pt x="1037956" y="56058"/>
                  <a:pt x="1036328" y="56684"/>
                </a:cubicBezTo>
                <a:cubicBezTo>
                  <a:pt x="1036077" y="56809"/>
                  <a:pt x="1035827" y="56684"/>
                  <a:pt x="1035576" y="56809"/>
                </a:cubicBezTo>
                <a:lnTo>
                  <a:pt x="1035576" y="56809"/>
                </a:lnTo>
                <a:cubicBezTo>
                  <a:pt x="1035576" y="56809"/>
                  <a:pt x="1035451" y="56809"/>
                  <a:pt x="1035451" y="56809"/>
                </a:cubicBezTo>
                <a:lnTo>
                  <a:pt x="913089" y="103399"/>
                </a:lnTo>
                <a:cubicBezTo>
                  <a:pt x="913089" y="103399"/>
                  <a:pt x="913089" y="103399"/>
                  <a:pt x="913089" y="103399"/>
                </a:cubicBezTo>
                <a:cubicBezTo>
                  <a:pt x="911210" y="104151"/>
                  <a:pt x="909458" y="105153"/>
                  <a:pt x="908079" y="106530"/>
                </a:cubicBezTo>
                <a:cubicBezTo>
                  <a:pt x="906701" y="107908"/>
                  <a:pt x="905575" y="109536"/>
                  <a:pt x="904699" y="111289"/>
                </a:cubicBezTo>
                <a:cubicBezTo>
                  <a:pt x="904699" y="111289"/>
                  <a:pt x="904699" y="111289"/>
                  <a:pt x="904699" y="111415"/>
                </a:cubicBezTo>
                <a:lnTo>
                  <a:pt x="846461" y="244297"/>
                </a:lnTo>
                <a:lnTo>
                  <a:pt x="803878" y="260954"/>
                </a:lnTo>
                <a:cubicBezTo>
                  <a:pt x="740256" y="114796"/>
                  <a:pt x="594474" y="12348"/>
                  <a:pt x="425146" y="12348"/>
                </a:cubicBezTo>
                <a:cubicBezTo>
                  <a:pt x="197455" y="12348"/>
                  <a:pt x="12348" y="197581"/>
                  <a:pt x="12348" y="425146"/>
                </a:cubicBezTo>
                <a:cubicBezTo>
                  <a:pt x="12348" y="652837"/>
                  <a:pt x="197580" y="837944"/>
                  <a:pt x="425146" y="837944"/>
                </a:cubicBezTo>
                <a:cubicBezTo>
                  <a:pt x="652837" y="837944"/>
                  <a:pt x="837944" y="652711"/>
                  <a:pt x="837944" y="425146"/>
                </a:cubicBezTo>
                <a:cubicBezTo>
                  <a:pt x="837944" y="377429"/>
                  <a:pt x="829679" y="331716"/>
                  <a:pt x="814774" y="289133"/>
                </a:cubicBezTo>
                <a:lnTo>
                  <a:pt x="859736" y="271599"/>
                </a:lnTo>
                <a:lnTo>
                  <a:pt x="989362" y="328334"/>
                </a:lnTo>
                <a:cubicBezTo>
                  <a:pt x="989612" y="328459"/>
                  <a:pt x="989862" y="328459"/>
                  <a:pt x="990113" y="328459"/>
                </a:cubicBezTo>
                <a:cubicBezTo>
                  <a:pt x="991741" y="329086"/>
                  <a:pt x="993495" y="329587"/>
                  <a:pt x="995374" y="329587"/>
                </a:cubicBezTo>
                <a:lnTo>
                  <a:pt x="995374" y="329587"/>
                </a:lnTo>
                <a:lnTo>
                  <a:pt x="995374" y="329587"/>
                </a:lnTo>
                <a:lnTo>
                  <a:pt x="995374" y="329587"/>
                </a:lnTo>
                <a:lnTo>
                  <a:pt x="995374" y="329587"/>
                </a:lnTo>
                <a:cubicBezTo>
                  <a:pt x="997002" y="329587"/>
                  <a:pt x="998630" y="329211"/>
                  <a:pt x="1000258" y="328710"/>
                </a:cubicBezTo>
                <a:cubicBezTo>
                  <a:pt x="1000384" y="328710"/>
                  <a:pt x="1000633" y="328710"/>
                  <a:pt x="1000758" y="328585"/>
                </a:cubicBezTo>
                <a:lnTo>
                  <a:pt x="1123371" y="281995"/>
                </a:lnTo>
                <a:cubicBezTo>
                  <a:pt x="1123622" y="281869"/>
                  <a:pt x="1123872" y="281619"/>
                  <a:pt x="1124122" y="281493"/>
                </a:cubicBezTo>
                <a:cubicBezTo>
                  <a:pt x="1125375" y="280867"/>
                  <a:pt x="1126627" y="280116"/>
                  <a:pt x="1127629" y="279239"/>
                </a:cubicBezTo>
                <a:cubicBezTo>
                  <a:pt x="1128005" y="278989"/>
                  <a:pt x="1128381" y="278613"/>
                  <a:pt x="1128757" y="278362"/>
                </a:cubicBezTo>
                <a:cubicBezTo>
                  <a:pt x="1129884" y="277235"/>
                  <a:pt x="1130885" y="275858"/>
                  <a:pt x="1131637" y="274355"/>
                </a:cubicBezTo>
                <a:cubicBezTo>
                  <a:pt x="1131637" y="274230"/>
                  <a:pt x="1131763" y="274230"/>
                  <a:pt x="1131763" y="274104"/>
                </a:cubicBezTo>
                <a:cubicBezTo>
                  <a:pt x="1131763" y="274104"/>
                  <a:pt x="1131763" y="274104"/>
                  <a:pt x="1131763" y="273979"/>
                </a:cubicBezTo>
                <a:cubicBezTo>
                  <a:pt x="1132012" y="273478"/>
                  <a:pt x="1131888" y="272852"/>
                  <a:pt x="1132137" y="272351"/>
                </a:cubicBezTo>
                <a:cubicBezTo>
                  <a:pt x="1132513" y="271099"/>
                  <a:pt x="1133015" y="269721"/>
                  <a:pt x="1133015" y="268343"/>
                </a:cubicBezTo>
                <a:close/>
                <a:moveTo>
                  <a:pt x="807761" y="425272"/>
                </a:moveTo>
                <a:cubicBezTo>
                  <a:pt x="807761" y="636305"/>
                  <a:pt x="636053" y="807886"/>
                  <a:pt x="425146" y="807886"/>
                </a:cubicBezTo>
                <a:cubicBezTo>
                  <a:pt x="214238" y="807886"/>
                  <a:pt x="42405" y="636179"/>
                  <a:pt x="42405" y="425272"/>
                </a:cubicBezTo>
                <a:cubicBezTo>
                  <a:pt x="42405" y="214364"/>
                  <a:pt x="214113" y="42657"/>
                  <a:pt x="425146" y="42657"/>
                </a:cubicBezTo>
                <a:cubicBezTo>
                  <a:pt x="581699" y="42657"/>
                  <a:pt x="716459" y="137215"/>
                  <a:pt x="775573" y="272226"/>
                </a:cubicBezTo>
                <a:lnTo>
                  <a:pt x="705438" y="299654"/>
                </a:lnTo>
                <a:cubicBezTo>
                  <a:pt x="657220" y="192697"/>
                  <a:pt x="549887" y="117927"/>
                  <a:pt x="425146" y="117927"/>
                </a:cubicBezTo>
                <a:cubicBezTo>
                  <a:pt x="255567" y="117927"/>
                  <a:pt x="117676" y="255944"/>
                  <a:pt x="117676" y="425397"/>
                </a:cubicBezTo>
                <a:cubicBezTo>
                  <a:pt x="117676" y="594975"/>
                  <a:pt x="255567" y="732866"/>
                  <a:pt x="425146" y="732866"/>
                </a:cubicBezTo>
                <a:cubicBezTo>
                  <a:pt x="594724" y="732866"/>
                  <a:pt x="732616" y="594849"/>
                  <a:pt x="732616" y="425397"/>
                </a:cubicBezTo>
                <a:cubicBezTo>
                  <a:pt x="732616" y="391206"/>
                  <a:pt x="726728" y="358517"/>
                  <a:pt x="716459" y="327708"/>
                </a:cubicBezTo>
                <a:lnTo>
                  <a:pt x="786469" y="300405"/>
                </a:lnTo>
                <a:cubicBezTo>
                  <a:pt x="799996" y="339606"/>
                  <a:pt x="807761" y="381437"/>
                  <a:pt x="807761" y="425272"/>
                </a:cubicBezTo>
                <a:close/>
                <a:moveTo>
                  <a:pt x="410993" y="430782"/>
                </a:moveTo>
                <a:cubicBezTo>
                  <a:pt x="413372" y="436668"/>
                  <a:pt x="419009" y="440301"/>
                  <a:pt x="425020" y="440301"/>
                </a:cubicBezTo>
                <a:cubicBezTo>
                  <a:pt x="426899" y="440301"/>
                  <a:pt x="428653" y="439925"/>
                  <a:pt x="430532" y="439299"/>
                </a:cubicBezTo>
                <a:lnTo>
                  <a:pt x="497411" y="413123"/>
                </a:lnTo>
                <a:cubicBezTo>
                  <a:pt x="498036" y="417131"/>
                  <a:pt x="498663" y="421013"/>
                  <a:pt x="498663" y="425272"/>
                </a:cubicBezTo>
                <a:cubicBezTo>
                  <a:pt x="498663" y="465850"/>
                  <a:pt x="465599" y="498914"/>
                  <a:pt x="425020" y="498914"/>
                </a:cubicBezTo>
                <a:cubicBezTo>
                  <a:pt x="384442" y="498914"/>
                  <a:pt x="351378" y="465850"/>
                  <a:pt x="351378" y="425272"/>
                </a:cubicBezTo>
                <a:cubicBezTo>
                  <a:pt x="351378" y="384693"/>
                  <a:pt x="384442" y="351629"/>
                  <a:pt x="425020" y="351629"/>
                </a:cubicBezTo>
                <a:cubicBezTo>
                  <a:pt x="450821" y="351629"/>
                  <a:pt x="473364" y="364905"/>
                  <a:pt x="486515" y="384944"/>
                </a:cubicBezTo>
                <a:lnTo>
                  <a:pt x="419511" y="411119"/>
                </a:lnTo>
                <a:cubicBezTo>
                  <a:pt x="411869" y="414250"/>
                  <a:pt x="407988" y="423017"/>
                  <a:pt x="410993" y="430782"/>
                </a:cubicBezTo>
                <a:close/>
                <a:moveTo>
                  <a:pt x="425020" y="321571"/>
                </a:moveTo>
                <a:cubicBezTo>
                  <a:pt x="367786" y="321571"/>
                  <a:pt x="321194" y="368161"/>
                  <a:pt x="321194" y="425397"/>
                </a:cubicBezTo>
                <a:cubicBezTo>
                  <a:pt x="321194" y="482633"/>
                  <a:pt x="367786" y="529223"/>
                  <a:pt x="425020" y="529223"/>
                </a:cubicBezTo>
                <a:cubicBezTo>
                  <a:pt x="482255" y="529223"/>
                  <a:pt x="528847" y="482633"/>
                  <a:pt x="528847" y="425397"/>
                </a:cubicBezTo>
                <a:cubicBezTo>
                  <a:pt x="528847" y="417381"/>
                  <a:pt x="527844" y="409616"/>
                  <a:pt x="526090" y="402102"/>
                </a:cubicBezTo>
                <a:lnTo>
                  <a:pt x="589213" y="377429"/>
                </a:lnTo>
                <a:cubicBezTo>
                  <a:pt x="593721" y="392709"/>
                  <a:pt x="596227" y="408740"/>
                  <a:pt x="596227" y="425397"/>
                </a:cubicBezTo>
                <a:cubicBezTo>
                  <a:pt x="596227" y="519704"/>
                  <a:pt x="519454" y="596478"/>
                  <a:pt x="425146" y="596478"/>
                </a:cubicBezTo>
                <a:cubicBezTo>
                  <a:pt x="330838" y="596478"/>
                  <a:pt x="254065" y="519704"/>
                  <a:pt x="254065" y="425397"/>
                </a:cubicBezTo>
                <a:cubicBezTo>
                  <a:pt x="254065" y="331089"/>
                  <a:pt x="330838" y="254316"/>
                  <a:pt x="425146" y="254316"/>
                </a:cubicBezTo>
                <a:cubicBezTo>
                  <a:pt x="492150" y="254316"/>
                  <a:pt x="550137" y="293141"/>
                  <a:pt x="578191" y="349375"/>
                </a:cubicBezTo>
                <a:lnTo>
                  <a:pt x="515194" y="374047"/>
                </a:lnTo>
                <a:cubicBezTo>
                  <a:pt x="497160" y="342612"/>
                  <a:pt x="463595" y="321571"/>
                  <a:pt x="425020" y="321571"/>
                </a:cubicBezTo>
                <a:close/>
                <a:moveTo>
                  <a:pt x="425020" y="224007"/>
                </a:moveTo>
                <a:cubicBezTo>
                  <a:pt x="314056" y="224007"/>
                  <a:pt x="223757" y="314307"/>
                  <a:pt x="223757" y="425272"/>
                </a:cubicBezTo>
                <a:cubicBezTo>
                  <a:pt x="223757" y="536236"/>
                  <a:pt x="314056" y="626536"/>
                  <a:pt x="425020" y="626536"/>
                </a:cubicBezTo>
                <a:cubicBezTo>
                  <a:pt x="535985" y="626536"/>
                  <a:pt x="626284" y="536236"/>
                  <a:pt x="626284" y="425272"/>
                </a:cubicBezTo>
                <a:cubicBezTo>
                  <a:pt x="626284" y="404732"/>
                  <a:pt x="623153" y="384944"/>
                  <a:pt x="617392" y="366282"/>
                </a:cubicBezTo>
                <a:lnTo>
                  <a:pt x="688280" y="338604"/>
                </a:lnTo>
                <a:cubicBezTo>
                  <a:pt x="697297" y="365907"/>
                  <a:pt x="702307" y="394963"/>
                  <a:pt x="702307" y="425272"/>
                </a:cubicBezTo>
                <a:cubicBezTo>
                  <a:pt x="702307" y="578192"/>
                  <a:pt x="577941" y="702558"/>
                  <a:pt x="425020" y="702558"/>
                </a:cubicBezTo>
                <a:cubicBezTo>
                  <a:pt x="272100" y="702558"/>
                  <a:pt x="147734" y="578192"/>
                  <a:pt x="147734" y="425272"/>
                </a:cubicBezTo>
                <a:cubicBezTo>
                  <a:pt x="147734" y="272351"/>
                  <a:pt x="272100" y="147985"/>
                  <a:pt x="425020" y="147985"/>
                </a:cubicBezTo>
                <a:cubicBezTo>
                  <a:pt x="536988" y="147985"/>
                  <a:pt x="633424" y="214865"/>
                  <a:pt x="677133" y="310550"/>
                </a:cubicBezTo>
                <a:lnTo>
                  <a:pt x="606120" y="338228"/>
                </a:lnTo>
                <a:cubicBezTo>
                  <a:pt x="573683" y="270848"/>
                  <a:pt x="504800" y="224007"/>
                  <a:pt x="425020" y="224007"/>
                </a:cubicBezTo>
                <a:close/>
                <a:moveTo>
                  <a:pt x="929622" y="129575"/>
                </a:moveTo>
                <a:lnTo>
                  <a:pt x="1012657" y="97889"/>
                </a:lnTo>
                <a:lnTo>
                  <a:pt x="969573" y="196329"/>
                </a:lnTo>
                <a:lnTo>
                  <a:pt x="886038" y="229017"/>
                </a:lnTo>
                <a:lnTo>
                  <a:pt x="929622" y="129575"/>
                </a:lnTo>
                <a:close/>
                <a:moveTo>
                  <a:pt x="980845" y="224383"/>
                </a:moveTo>
                <a:lnTo>
                  <a:pt x="1078159" y="266966"/>
                </a:lnTo>
                <a:lnTo>
                  <a:pt x="995748" y="298276"/>
                </a:lnTo>
                <a:lnTo>
                  <a:pt x="899438" y="256069"/>
                </a:lnTo>
                <a:lnTo>
                  <a:pt x="980845" y="224383"/>
                </a:lnTo>
                <a:close/>
              </a:path>
            </a:pathLst>
          </a:custGeom>
          <a:solidFill>
            <a:schemeClr val="tx1">
              <a:lumMod val="65000"/>
              <a:lumOff val="35000"/>
            </a:schemeClr>
          </a:solidFill>
          <a:ln w="12522" cap="flat">
            <a:noFill/>
            <a:prstDash val="solid"/>
            <a:miter/>
          </a:ln>
        </p:spPr>
        <p:txBody>
          <a:bodyPr rtlCol="0" anchor="ctr"/>
          <a:lstStyle/>
          <a:p>
            <a:endParaRPr lang="es-CO" sz="1600" noProof="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979351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C7B98-6645-2EF5-9FC2-8CCD5C879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DD6123-48DE-F6A3-57CC-E484A93DD9D2}"/>
              </a:ext>
              <a:ext uri="{C183D7F6-B498-43B3-948B-1728B52AA6E4}">
                <adec:decorative xmlns:adec="http://schemas.microsoft.com/office/drawing/2017/decorative" val="1"/>
              </a:ext>
            </a:extLst>
          </p:cNvPr>
          <p:cNvSpPr txBox="1">
            <a:spLocks noGrp="1"/>
          </p:cNvSpPr>
          <p:nvPr>
            <p:ph type="title" idx="4294967295"/>
          </p:nvPr>
        </p:nvSpPr>
        <p:spPr>
          <a:xfrm>
            <a:off x="1006548" y="1506227"/>
            <a:ext cx="9067800" cy="9525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lumMod val="50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CO" sz="280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a:rPr>
              <a:t>)   </a:t>
            </a:r>
            <a:endParaRPr kumimoji="0" lang="es-CO" sz="280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nvGrpSpPr>
          <p:cNvPr id="3" name="Group 16">
            <a:extLst>
              <a:ext uri="{FF2B5EF4-FFF2-40B4-BE49-F238E27FC236}">
                <a16:creationId xmlns:a16="http://schemas.microsoft.com/office/drawing/2014/main" id="{64C3D588-878F-CCC9-EF6D-7A37713CF625}"/>
              </a:ext>
              <a:ext uri="{C183D7F6-B498-43B3-948B-1728B52AA6E4}">
                <adec:decorative xmlns:adec="http://schemas.microsoft.com/office/drawing/2017/decorative" val="1"/>
              </a:ext>
            </a:extLst>
          </p:cNvPr>
          <p:cNvGrpSpPr/>
          <p:nvPr/>
        </p:nvGrpSpPr>
        <p:grpSpPr>
          <a:xfrm>
            <a:off x="1252924" y="1358903"/>
            <a:ext cx="1059906" cy="2192870"/>
            <a:chOff x="1757450" y="1719463"/>
            <a:chExt cx="1515965" cy="3260351"/>
          </a:xfrm>
        </p:grpSpPr>
        <p:sp>
          <p:nvSpPr>
            <p:cNvPr id="4" name="L-Shape 6">
              <a:extLst>
                <a:ext uri="{FF2B5EF4-FFF2-40B4-BE49-F238E27FC236}">
                  <a16:creationId xmlns:a16="http://schemas.microsoft.com/office/drawing/2014/main" id="{4C727852-6675-A06F-0873-959E943A1AAA}"/>
                </a:ext>
              </a:extLst>
            </p:cNvPr>
            <p:cNvSpPr/>
            <p:nvPr/>
          </p:nvSpPr>
          <p:spPr>
            <a:xfrm rot="13476337">
              <a:off x="1947563" y="2304450"/>
              <a:ext cx="1186981" cy="1174348"/>
            </a:xfrm>
            <a:prstGeom prst="corner">
              <a:avLst>
                <a:gd name="adj1" fmla="val 53262"/>
                <a:gd name="adj2" fmla="val 54210"/>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5" name="Rectangle 7">
              <a:extLst>
                <a:ext uri="{FF2B5EF4-FFF2-40B4-BE49-F238E27FC236}">
                  <a16:creationId xmlns:a16="http://schemas.microsoft.com/office/drawing/2014/main" id="{277E2BBE-C29A-E8CE-57DF-E74A0404627C}"/>
                </a:ext>
              </a:extLst>
            </p:cNvPr>
            <p:cNvSpPr/>
            <p:nvPr/>
          </p:nvSpPr>
          <p:spPr>
            <a:xfrm rot="8058825" flipH="1">
              <a:off x="1750690" y="2219715"/>
              <a:ext cx="1391121" cy="390618"/>
            </a:xfrm>
            <a:prstGeom prst="rect">
              <a:avLst/>
            </a:prstGeom>
            <a:blipFill dpi="0" rotWithShape="1">
              <a:blip r:embed="rId3">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 name="Rectangle 8">
              <a:extLst>
                <a:ext uri="{FF2B5EF4-FFF2-40B4-BE49-F238E27FC236}">
                  <a16:creationId xmlns:a16="http://schemas.microsoft.com/office/drawing/2014/main" id="{68D0A3D5-C899-216B-A1D8-3747DDF56855}"/>
                </a:ext>
              </a:extLst>
            </p:cNvPr>
            <p:cNvSpPr/>
            <p:nvPr/>
          </p:nvSpPr>
          <p:spPr>
            <a:xfrm rot="13541175" flipH="1" flipV="1">
              <a:off x="1750690" y="3152613"/>
              <a:ext cx="1391121" cy="390619"/>
            </a:xfrm>
            <a:prstGeom prst="rect">
              <a:avLst/>
            </a:prstGeom>
            <a:blipFill dpi="0" rotWithShape="1">
              <a:blip r:embed="rId3">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pic>
          <p:nvPicPr>
            <p:cNvPr id="7" name="Graphic 12" descr="Research outline">
              <a:extLst>
                <a:ext uri="{FF2B5EF4-FFF2-40B4-BE49-F238E27FC236}">
                  <a16:creationId xmlns:a16="http://schemas.microsoft.com/office/drawing/2014/main" id="{AC6CEB52-3000-A3C4-29C7-6FE7272961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2608731" y="2660035"/>
              <a:ext cx="463178" cy="463178"/>
            </a:xfrm>
            <a:prstGeom prst="rect">
              <a:avLst/>
            </a:prstGeom>
          </p:spPr>
        </p:pic>
        <p:sp>
          <p:nvSpPr>
            <p:cNvPr id="8" name="TextBox 13">
              <a:extLst>
                <a:ext uri="{FF2B5EF4-FFF2-40B4-BE49-F238E27FC236}">
                  <a16:creationId xmlns:a16="http://schemas.microsoft.com/office/drawing/2014/main" id="{833E1EA6-5A89-0564-F9DA-C309A5175205}"/>
                </a:ext>
              </a:extLst>
            </p:cNvPr>
            <p:cNvSpPr txBox="1"/>
            <p:nvPr/>
          </p:nvSpPr>
          <p:spPr>
            <a:xfrm>
              <a:off x="1757450" y="3744291"/>
              <a:ext cx="1515965" cy="123552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48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panose="020B0604020202020204" pitchFamily="34" charset="0"/>
                </a:rPr>
                <a:t>01</a:t>
              </a:r>
            </a:p>
          </p:txBody>
        </p:sp>
      </p:grpSp>
      <p:grpSp>
        <p:nvGrpSpPr>
          <p:cNvPr id="9" name="Group 17">
            <a:extLst>
              <a:ext uri="{FF2B5EF4-FFF2-40B4-BE49-F238E27FC236}">
                <a16:creationId xmlns:a16="http://schemas.microsoft.com/office/drawing/2014/main" id="{90E37330-B6B9-3C8B-D032-2A41903CE7A0}"/>
              </a:ext>
              <a:ext uri="{C183D7F6-B498-43B3-948B-1728B52AA6E4}">
                <adec:decorative xmlns:adec="http://schemas.microsoft.com/office/drawing/2017/decorative" val="1"/>
              </a:ext>
            </a:extLst>
          </p:cNvPr>
          <p:cNvGrpSpPr/>
          <p:nvPr/>
        </p:nvGrpSpPr>
        <p:grpSpPr>
          <a:xfrm>
            <a:off x="4082706" y="1275972"/>
            <a:ext cx="1059906" cy="2275801"/>
            <a:chOff x="1751644" y="1719463"/>
            <a:chExt cx="1477717" cy="3252074"/>
          </a:xfrm>
        </p:grpSpPr>
        <p:sp>
          <p:nvSpPr>
            <p:cNvPr id="10" name="L-Shape 18">
              <a:extLst>
                <a:ext uri="{FF2B5EF4-FFF2-40B4-BE49-F238E27FC236}">
                  <a16:creationId xmlns:a16="http://schemas.microsoft.com/office/drawing/2014/main" id="{C7BFA870-7F8B-BD77-F5DC-02D5F6232B5B}"/>
                </a:ext>
              </a:extLst>
            </p:cNvPr>
            <p:cNvSpPr/>
            <p:nvPr/>
          </p:nvSpPr>
          <p:spPr>
            <a:xfrm rot="13476337">
              <a:off x="1947563" y="2304450"/>
              <a:ext cx="1186981" cy="1174348"/>
            </a:xfrm>
            <a:prstGeom prst="corner">
              <a:avLst>
                <a:gd name="adj1" fmla="val 53262"/>
                <a:gd name="adj2" fmla="val 5421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1" name="Rectangle 19">
              <a:extLst>
                <a:ext uri="{FF2B5EF4-FFF2-40B4-BE49-F238E27FC236}">
                  <a16:creationId xmlns:a16="http://schemas.microsoft.com/office/drawing/2014/main" id="{7123D9A9-98D3-8394-7BE8-79BC2645DD5D}"/>
                </a:ext>
              </a:extLst>
            </p:cNvPr>
            <p:cNvSpPr/>
            <p:nvPr/>
          </p:nvSpPr>
          <p:spPr>
            <a:xfrm rot="8058825" flipH="1">
              <a:off x="1750690" y="2219715"/>
              <a:ext cx="1391121" cy="390618"/>
            </a:xfrm>
            <a:prstGeom prst="rect">
              <a:avLst/>
            </a:prstGeom>
            <a:blipFill dpi="0" rotWithShape="1">
              <a:blip r:embed="rId3">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12" name="Rectangle 20">
              <a:extLst>
                <a:ext uri="{FF2B5EF4-FFF2-40B4-BE49-F238E27FC236}">
                  <a16:creationId xmlns:a16="http://schemas.microsoft.com/office/drawing/2014/main" id="{16F010DC-E40C-EA05-228E-F5C729F202E7}"/>
                </a:ext>
              </a:extLst>
            </p:cNvPr>
            <p:cNvSpPr/>
            <p:nvPr/>
          </p:nvSpPr>
          <p:spPr>
            <a:xfrm rot="13541175" flipH="1" flipV="1">
              <a:off x="1750690" y="3152613"/>
              <a:ext cx="1391121" cy="390618"/>
            </a:xfrm>
            <a:prstGeom prst="rect">
              <a:avLst/>
            </a:prstGeom>
            <a:blipFill dpi="0" rotWithShape="1">
              <a:blip r:embed="rId3">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pic>
          <p:nvPicPr>
            <p:cNvPr id="13" name="Graphic 21" descr="Lights On outline">
              <a:extLst>
                <a:ext uri="{FF2B5EF4-FFF2-40B4-BE49-F238E27FC236}">
                  <a16:creationId xmlns:a16="http://schemas.microsoft.com/office/drawing/2014/main" id="{795412F1-A51E-D669-3646-081CCC35498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08731" y="2660035"/>
              <a:ext cx="463178" cy="463178"/>
            </a:xfrm>
            <a:prstGeom prst="rect">
              <a:avLst/>
            </a:prstGeom>
          </p:spPr>
        </p:pic>
        <p:sp>
          <p:nvSpPr>
            <p:cNvPr id="14" name="TextBox 22">
              <a:extLst>
                <a:ext uri="{FF2B5EF4-FFF2-40B4-BE49-F238E27FC236}">
                  <a16:creationId xmlns:a16="http://schemas.microsoft.com/office/drawing/2014/main" id="{E0F03196-F4B5-E8D6-0E54-62E40A956AD5}"/>
                </a:ext>
              </a:extLst>
            </p:cNvPr>
            <p:cNvSpPr txBox="1"/>
            <p:nvPr/>
          </p:nvSpPr>
          <p:spPr>
            <a:xfrm>
              <a:off x="1751644" y="3784059"/>
              <a:ext cx="1477717" cy="118747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4800" b="1" i="0" u="none" strike="noStrike" kern="1200" cap="none" spc="0" normalizeH="0" baseline="0" noProof="0" dirty="0">
                  <a:ln>
                    <a:noFill/>
                  </a:ln>
                  <a:solidFill>
                    <a:srgbClr val="70AD47"/>
                  </a:solidFill>
                  <a:effectLst/>
                  <a:uLnTx/>
                  <a:uFillTx/>
                  <a:latin typeface="Verdana" panose="020B0604030504040204" pitchFamily="34" charset="0"/>
                  <a:ea typeface="Verdana" panose="020B0604030504040204" pitchFamily="34" charset="0"/>
                  <a:cs typeface="Arial" panose="020B0604020202020204" pitchFamily="34" charset="0"/>
                </a:rPr>
                <a:t>02</a:t>
              </a:r>
            </a:p>
          </p:txBody>
        </p:sp>
      </p:grpSp>
      <p:grpSp>
        <p:nvGrpSpPr>
          <p:cNvPr id="15" name="Group 25">
            <a:extLst>
              <a:ext uri="{FF2B5EF4-FFF2-40B4-BE49-F238E27FC236}">
                <a16:creationId xmlns:a16="http://schemas.microsoft.com/office/drawing/2014/main" id="{5565E0D3-0DA6-E1FA-9B34-2DEB455F04FA}"/>
              </a:ext>
              <a:ext uri="{C183D7F6-B498-43B3-948B-1728B52AA6E4}">
                <adec:decorative xmlns:adec="http://schemas.microsoft.com/office/drawing/2017/decorative" val="1"/>
              </a:ext>
            </a:extLst>
          </p:cNvPr>
          <p:cNvGrpSpPr/>
          <p:nvPr/>
        </p:nvGrpSpPr>
        <p:grpSpPr>
          <a:xfrm>
            <a:off x="6909714" y="1306605"/>
            <a:ext cx="1059906" cy="2234106"/>
            <a:chOff x="1908599" y="1719463"/>
            <a:chExt cx="1450038" cy="3456343"/>
          </a:xfrm>
        </p:grpSpPr>
        <p:sp>
          <p:nvSpPr>
            <p:cNvPr id="16" name="L-Shape 26">
              <a:extLst>
                <a:ext uri="{FF2B5EF4-FFF2-40B4-BE49-F238E27FC236}">
                  <a16:creationId xmlns:a16="http://schemas.microsoft.com/office/drawing/2014/main" id="{9490243E-8B38-C8BB-6F09-7DE5490A4097}"/>
                </a:ext>
              </a:extLst>
            </p:cNvPr>
            <p:cNvSpPr/>
            <p:nvPr/>
          </p:nvSpPr>
          <p:spPr>
            <a:xfrm rot="13476337">
              <a:off x="1947563" y="2304450"/>
              <a:ext cx="1186981" cy="1174348"/>
            </a:xfrm>
            <a:prstGeom prst="corner">
              <a:avLst>
                <a:gd name="adj1" fmla="val 53262"/>
                <a:gd name="adj2" fmla="val 5421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17" name="Rectangle 27">
              <a:extLst>
                <a:ext uri="{FF2B5EF4-FFF2-40B4-BE49-F238E27FC236}">
                  <a16:creationId xmlns:a16="http://schemas.microsoft.com/office/drawing/2014/main" id="{D88A116D-A3FB-A74B-ADD6-82E62E5662D5}"/>
                </a:ext>
              </a:extLst>
            </p:cNvPr>
            <p:cNvSpPr/>
            <p:nvPr/>
          </p:nvSpPr>
          <p:spPr>
            <a:xfrm rot="8058825" flipH="1">
              <a:off x="1750690" y="2219715"/>
              <a:ext cx="1391121" cy="390618"/>
            </a:xfrm>
            <a:prstGeom prst="rect">
              <a:avLst/>
            </a:prstGeom>
            <a:blipFill dpi="0" rotWithShape="1">
              <a:blip r:embed="rId3">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18" name="Rectangle 28">
              <a:extLst>
                <a:ext uri="{FF2B5EF4-FFF2-40B4-BE49-F238E27FC236}">
                  <a16:creationId xmlns:a16="http://schemas.microsoft.com/office/drawing/2014/main" id="{297CA829-E101-34E4-2B69-51E25F0B121B}"/>
                </a:ext>
              </a:extLst>
            </p:cNvPr>
            <p:cNvSpPr/>
            <p:nvPr/>
          </p:nvSpPr>
          <p:spPr>
            <a:xfrm rot="13541175" flipH="1" flipV="1">
              <a:off x="1750690" y="3152613"/>
              <a:ext cx="1391121" cy="390618"/>
            </a:xfrm>
            <a:prstGeom prst="rect">
              <a:avLst/>
            </a:prstGeom>
            <a:blipFill dpi="0" rotWithShape="1">
              <a:blip r:embed="rId3">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pic>
          <p:nvPicPr>
            <p:cNvPr id="19" name="Graphic 29" descr="Single gear outline">
              <a:extLst>
                <a:ext uri="{FF2B5EF4-FFF2-40B4-BE49-F238E27FC236}">
                  <a16:creationId xmlns:a16="http://schemas.microsoft.com/office/drawing/2014/main" id="{E1DD045E-6FCC-4C8F-68D8-3AD2C2EEE72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608731" y="2660035"/>
              <a:ext cx="463178" cy="463178"/>
            </a:xfrm>
            <a:prstGeom prst="rect">
              <a:avLst/>
            </a:prstGeom>
          </p:spPr>
        </p:pic>
        <p:sp>
          <p:nvSpPr>
            <p:cNvPr id="20" name="TextBox 30">
              <a:extLst>
                <a:ext uri="{FF2B5EF4-FFF2-40B4-BE49-F238E27FC236}">
                  <a16:creationId xmlns:a16="http://schemas.microsoft.com/office/drawing/2014/main" id="{DCF7A304-8A50-89C3-2AAB-6069957BF5FC}"/>
                </a:ext>
              </a:extLst>
            </p:cNvPr>
            <p:cNvSpPr txBox="1"/>
            <p:nvPr/>
          </p:nvSpPr>
          <p:spPr>
            <a:xfrm>
              <a:off x="1908599" y="3890186"/>
              <a:ext cx="1450038" cy="12856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4800" b="1" i="0" u="none" strike="noStrike" kern="1200" cap="none" spc="0" normalizeH="0" baseline="0" noProof="0" dirty="0">
                  <a:ln>
                    <a:noFill/>
                  </a:ln>
                  <a:solidFill>
                    <a:srgbClr val="44546A">
                      <a:lumMod val="75000"/>
                    </a:srgbClr>
                  </a:solidFill>
                  <a:effectLst/>
                  <a:uLnTx/>
                  <a:uFillTx/>
                  <a:latin typeface="Verdana" panose="020B0604030504040204" pitchFamily="34" charset="0"/>
                  <a:ea typeface="Verdana" panose="020B0604030504040204" pitchFamily="34" charset="0"/>
                  <a:cs typeface="Arial" panose="020B0604020202020204" pitchFamily="34" charset="0"/>
                </a:rPr>
                <a:t>03</a:t>
              </a:r>
            </a:p>
          </p:txBody>
        </p:sp>
      </p:grpSp>
      <p:grpSp>
        <p:nvGrpSpPr>
          <p:cNvPr id="21" name="Group 33">
            <a:extLst>
              <a:ext uri="{FF2B5EF4-FFF2-40B4-BE49-F238E27FC236}">
                <a16:creationId xmlns:a16="http://schemas.microsoft.com/office/drawing/2014/main" id="{B7AEACCF-5CEA-5665-5389-00D727F1B931}"/>
              </a:ext>
              <a:ext uri="{C183D7F6-B498-43B3-948B-1728B52AA6E4}">
                <adec:decorative xmlns:adec="http://schemas.microsoft.com/office/drawing/2017/decorative" val="1"/>
              </a:ext>
            </a:extLst>
          </p:cNvPr>
          <p:cNvGrpSpPr/>
          <p:nvPr/>
        </p:nvGrpSpPr>
        <p:grpSpPr>
          <a:xfrm>
            <a:off x="9822110" y="1314870"/>
            <a:ext cx="1059906" cy="2203851"/>
            <a:chOff x="1838869" y="1719463"/>
            <a:chExt cx="1430908" cy="3538689"/>
          </a:xfrm>
        </p:grpSpPr>
        <p:sp>
          <p:nvSpPr>
            <p:cNvPr id="22" name="L-Shape 34">
              <a:extLst>
                <a:ext uri="{FF2B5EF4-FFF2-40B4-BE49-F238E27FC236}">
                  <a16:creationId xmlns:a16="http://schemas.microsoft.com/office/drawing/2014/main" id="{F6275BF9-FFE6-D6FA-878D-7ADDC6B8536C}"/>
                </a:ext>
              </a:extLst>
            </p:cNvPr>
            <p:cNvSpPr/>
            <p:nvPr/>
          </p:nvSpPr>
          <p:spPr>
            <a:xfrm rot="13476337">
              <a:off x="1947563" y="2304450"/>
              <a:ext cx="1186981" cy="1174348"/>
            </a:xfrm>
            <a:prstGeom prst="corner">
              <a:avLst>
                <a:gd name="adj1" fmla="val 53262"/>
                <a:gd name="adj2" fmla="val 5421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23" name="Rectangle 35">
              <a:extLst>
                <a:ext uri="{FF2B5EF4-FFF2-40B4-BE49-F238E27FC236}">
                  <a16:creationId xmlns:a16="http://schemas.microsoft.com/office/drawing/2014/main" id="{95386DCE-DE48-ED4C-2F9A-B857AAAE51B4}"/>
                </a:ext>
              </a:extLst>
            </p:cNvPr>
            <p:cNvSpPr/>
            <p:nvPr/>
          </p:nvSpPr>
          <p:spPr>
            <a:xfrm rot="8058825" flipH="1">
              <a:off x="1750690" y="2219715"/>
              <a:ext cx="1391121" cy="390618"/>
            </a:xfrm>
            <a:prstGeom prst="rect">
              <a:avLst/>
            </a:prstGeom>
            <a:blipFill dpi="0" rotWithShape="1">
              <a:blip r:embed="rId3">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24" name="Rectangle 36">
              <a:extLst>
                <a:ext uri="{FF2B5EF4-FFF2-40B4-BE49-F238E27FC236}">
                  <a16:creationId xmlns:a16="http://schemas.microsoft.com/office/drawing/2014/main" id="{3A211A42-EC40-D9B4-7E81-CF0B82E0439B}"/>
                </a:ext>
              </a:extLst>
            </p:cNvPr>
            <p:cNvSpPr/>
            <p:nvPr/>
          </p:nvSpPr>
          <p:spPr>
            <a:xfrm rot="13541175" flipH="1" flipV="1">
              <a:off x="1750690" y="3152613"/>
              <a:ext cx="1391121" cy="390618"/>
            </a:xfrm>
            <a:prstGeom prst="rect">
              <a:avLst/>
            </a:prstGeom>
            <a:blipFill dpi="0" rotWithShape="1">
              <a:blip r:embed="rId3">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pic>
          <p:nvPicPr>
            <p:cNvPr id="25" name="Graphic 37" descr="Bullseye outline">
              <a:extLst>
                <a:ext uri="{FF2B5EF4-FFF2-40B4-BE49-F238E27FC236}">
                  <a16:creationId xmlns:a16="http://schemas.microsoft.com/office/drawing/2014/main" id="{9CAA709C-0BD3-2365-6438-944C97ED050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2608731" y="2660035"/>
              <a:ext cx="463178" cy="463178"/>
            </a:xfrm>
            <a:prstGeom prst="rect">
              <a:avLst/>
            </a:prstGeom>
          </p:spPr>
        </p:pic>
        <p:sp>
          <p:nvSpPr>
            <p:cNvPr id="26" name="TextBox 38">
              <a:extLst>
                <a:ext uri="{FF2B5EF4-FFF2-40B4-BE49-F238E27FC236}">
                  <a16:creationId xmlns:a16="http://schemas.microsoft.com/office/drawing/2014/main" id="{206C62EF-E7CF-2A08-F123-482A1A47BAE0}"/>
                </a:ext>
              </a:extLst>
            </p:cNvPr>
            <p:cNvSpPr txBox="1"/>
            <p:nvPr/>
          </p:nvSpPr>
          <p:spPr>
            <a:xfrm>
              <a:off x="1838869" y="3923833"/>
              <a:ext cx="1430908" cy="13343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4800" b="1" i="0" u="none" strike="noStrike" kern="1200" cap="none" spc="0" normalizeH="0" baseline="0" noProof="0" dirty="0">
                  <a:ln>
                    <a:noFill/>
                  </a:ln>
                  <a:solidFill>
                    <a:srgbClr val="4472C4">
                      <a:lumMod val="75000"/>
                    </a:srgbClr>
                  </a:solidFill>
                  <a:effectLst/>
                  <a:uLnTx/>
                  <a:uFillTx/>
                  <a:latin typeface="Verdana" panose="020B0604030504040204" pitchFamily="34" charset="0"/>
                  <a:ea typeface="Verdana" panose="020B0604030504040204" pitchFamily="34" charset="0"/>
                  <a:cs typeface="Arial" panose="020B0604020202020204" pitchFamily="34" charset="0"/>
                </a:rPr>
                <a:t>04</a:t>
              </a:r>
            </a:p>
          </p:txBody>
        </p:sp>
      </p:grpSp>
      <p:sp>
        <p:nvSpPr>
          <p:cNvPr id="27" name="TextBox 40">
            <a:extLst>
              <a:ext uri="{FF2B5EF4-FFF2-40B4-BE49-F238E27FC236}">
                <a16:creationId xmlns:a16="http://schemas.microsoft.com/office/drawing/2014/main" id="{6CED11D2-5EFF-D76A-A620-97618DC1DFBA}"/>
              </a:ext>
              <a:ext uri="{C183D7F6-B498-43B3-948B-1728B52AA6E4}">
                <adec:decorative xmlns:adec="http://schemas.microsoft.com/office/drawing/2017/decorative" val="1"/>
              </a:ext>
            </a:extLst>
          </p:cNvPr>
          <p:cNvSpPr txBox="1"/>
          <p:nvPr/>
        </p:nvSpPr>
        <p:spPr>
          <a:xfrm>
            <a:off x="3263316" y="4114312"/>
            <a:ext cx="2730037" cy="2477601"/>
          </a:xfrm>
          <a:prstGeom prst="rect">
            <a:avLst/>
          </a:prstGeom>
          <a:noFill/>
          <a:ln>
            <a:solidFill>
              <a:srgbClr val="92D050"/>
            </a:solidFill>
            <a:prstDash val="dash"/>
          </a:ln>
        </p:spPr>
        <p:txBody>
          <a:bodyPr wrap="square" lIns="91440" tIns="45720" rIns="91440" bIns="45720" rtlCol="0" anchor="t">
            <a:spAutoFit/>
          </a:bodyPr>
          <a:lstStyle/>
          <a:p>
            <a:pPr algn="ctr">
              <a:defRPr/>
            </a:pPr>
            <a:r>
              <a:rPr lang="es-CO" sz="1100" kern="1200" noProof="0" dirty="0">
                <a:solidFill>
                  <a:schemeClr val="tx1"/>
                </a:solidFill>
                <a:latin typeface="Verdana" panose="020B0604030504040204" pitchFamily="34" charset="0"/>
                <a:ea typeface="Verdana" panose="020B0604030504040204" pitchFamily="34" charset="0"/>
                <a:cs typeface="Arial"/>
                <a:sym typeface="Fira Sans"/>
              </a:rPr>
              <a:t>Fortalecer la capacidad institucional de la Superintendencia Nacional de Salud,  aumentando la presencia y visibilidad funcional en el territorio, la optimización de procesos, la ampliación y efectividad de los canales de atención, el empoderamiento del talento humano, la articulación interna, las tecnologías de la información y las comunicaciones, la infraestructura física y la administración eficiente de los recursos financieros. </a:t>
            </a:r>
            <a:r>
              <a:rPr lang="es-CO" sz="1100" kern="1200" noProof="0" dirty="0">
                <a:solidFill>
                  <a:schemeClr val="tx1"/>
                </a:solidFill>
                <a:latin typeface="Verdana" panose="020B0604030504040204" pitchFamily="34" charset="0"/>
                <a:ea typeface="Verdana" panose="020B0604030504040204" pitchFamily="34" charset="0"/>
                <a:cs typeface="Arial"/>
              </a:rPr>
              <a:t> </a:t>
            </a:r>
            <a:r>
              <a:rPr lang="es-CO" sz="1200" b="1" kern="1200" noProof="0" dirty="0">
                <a:solidFill>
                  <a:srgbClr val="0066FF"/>
                </a:solidFill>
                <a:latin typeface="Verdana" panose="020B0604030504040204" pitchFamily="34" charset="0"/>
                <a:ea typeface="Verdana" panose="020B0604030504040204" pitchFamily="34" charset="0"/>
                <a:cs typeface="Arial"/>
              </a:rPr>
              <a:t>(79,07%)</a:t>
            </a:r>
            <a:endParaRPr lang="es-CO" sz="1100" b="1" kern="1200" noProof="0" dirty="0">
              <a:solidFill>
                <a:srgbClr val="0066FF"/>
              </a:solidFill>
              <a:latin typeface="Verdana" panose="020B0604030504040204" pitchFamily="34" charset="0"/>
              <a:ea typeface="Verdana" panose="020B0604030504040204" pitchFamily="34" charset="0"/>
              <a:cs typeface="Arial"/>
            </a:endParaRPr>
          </a:p>
        </p:txBody>
      </p:sp>
      <p:sp>
        <p:nvSpPr>
          <p:cNvPr id="28" name="TextBox 40">
            <a:extLst>
              <a:ext uri="{FF2B5EF4-FFF2-40B4-BE49-F238E27FC236}">
                <a16:creationId xmlns:a16="http://schemas.microsoft.com/office/drawing/2014/main" id="{5C0CAB74-522F-8AC8-D8EC-FCB2FC9D14DF}"/>
              </a:ext>
              <a:ext uri="{C183D7F6-B498-43B3-948B-1728B52AA6E4}">
                <adec:decorative xmlns:adec="http://schemas.microsoft.com/office/drawing/2017/decorative" val="1"/>
              </a:ext>
            </a:extLst>
          </p:cNvPr>
          <p:cNvSpPr txBox="1"/>
          <p:nvPr/>
        </p:nvSpPr>
        <p:spPr>
          <a:xfrm>
            <a:off x="6115507" y="4296745"/>
            <a:ext cx="2730037" cy="1800493"/>
          </a:xfrm>
          <a:prstGeom prst="rect">
            <a:avLst/>
          </a:prstGeom>
          <a:noFill/>
          <a:ln>
            <a:solidFill>
              <a:srgbClr val="1B3A5F"/>
            </a:solidFill>
            <a:prstDash val="dash"/>
          </a:ln>
        </p:spPr>
        <p:txBody>
          <a:bodyPr wrap="square" lIns="91440" tIns="45720" rIns="91440" bIns="45720" rtlCol="0" anchor="t">
            <a:spAutoFit/>
          </a:bodyPr>
          <a:lstStyle>
            <a:defPPr>
              <a:defRPr lang="es-CO"/>
            </a:defPPr>
            <a:lvl1pPr marR="0" lvl="0" indent="0" algn="just" fontAlgn="auto">
              <a:lnSpc>
                <a:spcPct val="100000"/>
              </a:lnSpc>
              <a:spcBef>
                <a:spcPts val="0"/>
              </a:spcBef>
              <a:spcAft>
                <a:spcPts val="0"/>
              </a:spcAft>
              <a:buClrTx/>
              <a:buSzTx/>
              <a:buFontTx/>
              <a:buNone/>
              <a:tabLst/>
              <a:defRPr kumimoji="0" sz="1600" b="0" i="0" u="none" strike="noStrike" cap="none" spc="0" normalizeH="0" baseline="0">
                <a:ln>
                  <a:noFill/>
                </a:ln>
                <a:solidFill>
                  <a:srgbClr val="002060"/>
                </a:solidFill>
                <a:effectLst/>
                <a:uLnTx/>
                <a:uFillTx/>
                <a:latin typeface="Calibri Light" panose="020F0302020204030204" pitchFamily="34" charset="0"/>
                <a:ea typeface="Calibri" panose="020F050202020403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kern="1200" noProof="0" dirty="0">
                <a:solidFill>
                  <a:schemeClr val="tx1"/>
                </a:solidFill>
                <a:latin typeface="Verdana" panose="020B0604030504040204" pitchFamily="34" charset="0"/>
                <a:ea typeface="Verdana" panose="020B0604030504040204" pitchFamily="34" charset="0"/>
                <a:cs typeface="Arial"/>
                <a:sym typeface="Fira Sans"/>
              </a:rPr>
              <a:t>Implementar acciones preventivas y predictivas basadas en la transparencia, la gestión del conocimiento y la gobernanza de la información, sobre la generación, administración y destinación de los recursos de la salud, con el fin de tomar decisiones para garantizar la sostenibilidad del sistema.</a:t>
            </a:r>
            <a:r>
              <a:rPr lang="es-CO" sz="1100" kern="1200" noProof="0" dirty="0">
                <a:solidFill>
                  <a:schemeClr val="tx1"/>
                </a:solidFill>
                <a:latin typeface="Verdana" panose="020B0604030504040204" pitchFamily="34" charset="0"/>
                <a:ea typeface="Verdana" panose="020B0604030504040204" pitchFamily="34" charset="0"/>
                <a:cs typeface="Arial"/>
              </a:rPr>
              <a:t> </a:t>
            </a:r>
            <a:r>
              <a:rPr lang="es-CO" sz="1200" b="1" noProof="0" dirty="0">
                <a:solidFill>
                  <a:srgbClr val="0066FF"/>
                </a:solidFill>
                <a:latin typeface="Verdana" panose="020B0604030504040204" pitchFamily="34" charset="0"/>
                <a:ea typeface="Verdana" panose="020B0604030504040204" pitchFamily="34" charset="0"/>
                <a:cs typeface="Arial"/>
              </a:rPr>
              <a:t>(82,5%)</a:t>
            </a:r>
            <a:endParaRPr kumimoji="0" lang="es-CO" sz="1400" b="0" i="0" u="none" strike="noStrike" kern="1200" cap="none" spc="0" normalizeH="0" baseline="0" noProof="0" dirty="0">
              <a:ln>
                <a:noFill/>
              </a:ln>
              <a:solidFill>
                <a:srgbClr val="0066FF"/>
              </a:solidFill>
              <a:effectLst/>
              <a:uLnTx/>
              <a:uFillTx/>
              <a:latin typeface="Verdana" panose="020B0604030504040204" pitchFamily="34" charset="0"/>
              <a:ea typeface="Verdana" panose="020B0604030504040204" pitchFamily="34" charset="0"/>
              <a:cs typeface="Arial"/>
            </a:endParaRPr>
          </a:p>
        </p:txBody>
      </p:sp>
      <p:sp>
        <p:nvSpPr>
          <p:cNvPr id="29" name="TextBox 15">
            <a:extLst>
              <a:ext uri="{FF2B5EF4-FFF2-40B4-BE49-F238E27FC236}">
                <a16:creationId xmlns:a16="http://schemas.microsoft.com/office/drawing/2014/main" id="{C5540370-D4CB-B9D4-8521-8DA349618C0E}"/>
              </a:ext>
              <a:ext uri="{C183D7F6-B498-43B3-948B-1728B52AA6E4}">
                <adec:decorative xmlns:adec="http://schemas.microsoft.com/office/drawing/2017/decorative" val="1"/>
              </a:ext>
            </a:extLst>
          </p:cNvPr>
          <p:cNvSpPr txBox="1"/>
          <p:nvPr/>
        </p:nvSpPr>
        <p:spPr>
          <a:xfrm>
            <a:off x="306287" y="3539135"/>
            <a:ext cx="290435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Fira Sans"/>
                <a:sym typeface="Fira Sans"/>
              </a:rPr>
              <a:t>Defensa del derecho a la salud (10 Indicadores)</a:t>
            </a:r>
          </a:p>
        </p:txBody>
      </p:sp>
      <p:sp>
        <p:nvSpPr>
          <p:cNvPr id="30" name="TextBox 15">
            <a:extLst>
              <a:ext uri="{FF2B5EF4-FFF2-40B4-BE49-F238E27FC236}">
                <a16:creationId xmlns:a16="http://schemas.microsoft.com/office/drawing/2014/main" id="{7E093A20-406C-F6D8-F9DF-A650E177370A}"/>
              </a:ext>
              <a:ext uri="{C183D7F6-B498-43B3-948B-1728B52AA6E4}">
                <adec:decorative xmlns:adec="http://schemas.microsoft.com/office/drawing/2017/decorative" val="1"/>
              </a:ext>
            </a:extLst>
          </p:cNvPr>
          <p:cNvSpPr txBox="1"/>
          <p:nvPr/>
        </p:nvSpPr>
        <p:spPr>
          <a:xfrm>
            <a:off x="6148185" y="3535625"/>
            <a:ext cx="2496867" cy="646331"/>
          </a:xfrm>
          <a:prstGeom prst="rect">
            <a:avLst/>
          </a:prstGeom>
          <a:noFill/>
        </p:spPr>
        <p:txBody>
          <a:bodyPr wrap="square" rtlCol="0">
            <a:spAutoFit/>
          </a:bodyPr>
          <a:lstStyle/>
          <a:p>
            <a:pPr algn="ctr" rtl="0">
              <a:defRPr/>
            </a:pPr>
            <a:r>
              <a:rPr kumimoji="0" lang="es-CO" sz="1200" b="1" i="0" u="none" strike="noStrike" kern="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Fira Sans"/>
                <a:sym typeface="Fira Sans"/>
              </a:rPr>
              <a:t>Sostenibilidad del sistema (7 Indicadores)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100" kern="1200" noProof="0" dirty="0">
              <a:solidFill>
                <a:schemeClr val="tx1"/>
              </a:solidFill>
              <a:latin typeface="Verdana" panose="020B0604030504040204" pitchFamily="34" charset="0"/>
              <a:ea typeface="Verdana" panose="020B0604030504040204" pitchFamily="34" charset="0"/>
              <a:cs typeface="Arial"/>
            </a:endParaRPr>
          </a:p>
        </p:txBody>
      </p:sp>
      <p:sp>
        <p:nvSpPr>
          <p:cNvPr id="31" name="TextBox 15">
            <a:extLst>
              <a:ext uri="{FF2B5EF4-FFF2-40B4-BE49-F238E27FC236}">
                <a16:creationId xmlns:a16="http://schemas.microsoft.com/office/drawing/2014/main" id="{715AAB7B-8838-4EBA-D618-F73ED3A3772F}"/>
              </a:ext>
              <a:ext uri="{C183D7F6-B498-43B3-948B-1728B52AA6E4}">
                <adec:decorative xmlns:adec="http://schemas.microsoft.com/office/drawing/2017/decorative" val="1"/>
              </a:ext>
            </a:extLst>
          </p:cNvPr>
          <p:cNvSpPr txBox="1"/>
          <p:nvPr/>
        </p:nvSpPr>
        <p:spPr>
          <a:xfrm>
            <a:off x="8930901" y="3535625"/>
            <a:ext cx="279024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Fira Sans"/>
                <a:sym typeface="Fira Sans"/>
              </a:rPr>
              <a:t>Participación de los actores del sistema en salud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Fira Sans"/>
                <a:sym typeface="Fira Sans"/>
              </a:rPr>
              <a:t>(3 Indicadores)</a:t>
            </a:r>
          </a:p>
        </p:txBody>
      </p:sp>
      <p:sp>
        <p:nvSpPr>
          <p:cNvPr id="32" name="TextBox 15">
            <a:extLst>
              <a:ext uri="{FF2B5EF4-FFF2-40B4-BE49-F238E27FC236}">
                <a16:creationId xmlns:a16="http://schemas.microsoft.com/office/drawing/2014/main" id="{99BEDC5A-AFE7-4BC7-4DB0-C1270932776E}"/>
              </a:ext>
              <a:ext uri="{C183D7F6-B498-43B3-948B-1728B52AA6E4}">
                <adec:decorative xmlns:adec="http://schemas.microsoft.com/office/drawing/2017/decorative" val="1"/>
              </a:ext>
            </a:extLst>
          </p:cNvPr>
          <p:cNvSpPr txBox="1"/>
          <p:nvPr/>
        </p:nvSpPr>
        <p:spPr>
          <a:xfrm>
            <a:off x="3366558" y="3551773"/>
            <a:ext cx="237498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Fira Sans"/>
                <a:sym typeface="Fira Sans"/>
              </a:rPr>
              <a:t>Capacidad Institucional (18 Indicadores)</a:t>
            </a:r>
          </a:p>
        </p:txBody>
      </p:sp>
      <p:sp>
        <p:nvSpPr>
          <p:cNvPr id="33" name="TextBox 40">
            <a:extLst>
              <a:ext uri="{FF2B5EF4-FFF2-40B4-BE49-F238E27FC236}">
                <a16:creationId xmlns:a16="http://schemas.microsoft.com/office/drawing/2014/main" id="{5151F96B-6ACA-C88D-5C2D-562AEC8AF503}"/>
              </a:ext>
              <a:ext uri="{C183D7F6-B498-43B3-948B-1728B52AA6E4}">
                <adec:decorative xmlns:adec="http://schemas.microsoft.com/office/drawing/2017/decorative" val="1"/>
              </a:ext>
            </a:extLst>
          </p:cNvPr>
          <p:cNvSpPr txBox="1"/>
          <p:nvPr/>
        </p:nvSpPr>
        <p:spPr>
          <a:xfrm>
            <a:off x="9091399" y="4324779"/>
            <a:ext cx="2601929" cy="1631216"/>
          </a:xfrm>
          <a:prstGeom prst="rect">
            <a:avLst/>
          </a:prstGeom>
          <a:noFill/>
          <a:ln>
            <a:solidFill>
              <a:srgbClr val="92AECF"/>
            </a:solidFill>
            <a:prstDash val="dash"/>
          </a:ln>
        </p:spPr>
        <p:txBody>
          <a:bodyPr wrap="square" lIns="91440" tIns="45720" rIns="91440" bIns="45720" rtlCol="0" anchor="t">
            <a:spAutoFit/>
          </a:bodyPr>
          <a:lstStyle>
            <a:defPPr>
              <a:defRPr lang="es-CO"/>
            </a:defPPr>
            <a:lvl1pPr marR="0" lvl="0" indent="0" algn="just" fontAlgn="auto">
              <a:lnSpc>
                <a:spcPct val="100000"/>
              </a:lnSpc>
              <a:spcBef>
                <a:spcPts val="0"/>
              </a:spcBef>
              <a:spcAft>
                <a:spcPts val="0"/>
              </a:spcAft>
              <a:buClrTx/>
              <a:buSzTx/>
              <a:buFontTx/>
              <a:buNone/>
              <a:tabLst/>
              <a:defRPr kumimoji="0" sz="1600" b="0" i="0" u="none" strike="noStrike" cap="none" spc="0" normalizeH="0" baseline="0">
                <a:ln>
                  <a:noFill/>
                </a:ln>
                <a:solidFill>
                  <a:srgbClr val="002060"/>
                </a:solidFill>
                <a:effectLst/>
                <a:uLnTx/>
                <a:uFillTx/>
                <a:latin typeface="Calibri Light" panose="020F0302020204030204" pitchFamily="34" charset="0"/>
                <a:ea typeface="Calibri" panose="020F0502020204030204" pitchFamily="34" charset="0"/>
              </a:defRPr>
            </a:lvl1pPr>
          </a:lstStyle>
          <a:p>
            <a:pPr algn="ctr" rtl="0">
              <a:defRPr/>
            </a:pPr>
            <a:r>
              <a:rPr lang="es-CO" sz="1100" kern="1200" noProof="0" dirty="0">
                <a:solidFill>
                  <a:schemeClr val="tx1"/>
                </a:solidFill>
                <a:latin typeface="Verdana" panose="020B0604030504040204" pitchFamily="34" charset="0"/>
                <a:ea typeface="Verdana" panose="020B0604030504040204" pitchFamily="34" charset="0"/>
                <a:cs typeface="Arial"/>
                <a:sym typeface="Fira Sans"/>
              </a:rPr>
              <a:t>Promover la participación ciudadana y el control social, como mecanismos efectivos para escuchar y atender las necesidades de todos los actores, incluyendo a los trabajadores de la salud para tomar las acciones pertinentes. </a:t>
            </a:r>
          </a:p>
          <a:p>
            <a:pPr algn="ctr" rtl="0">
              <a:defRPr/>
            </a:pPr>
            <a:r>
              <a:rPr kumimoji="0" lang="es-CO" sz="1200" b="1" i="0" u="none" strike="noStrike" kern="1200" cap="none" spc="0" normalizeH="0" baseline="0" noProof="0" dirty="0">
                <a:ln>
                  <a:noFill/>
                </a:ln>
                <a:solidFill>
                  <a:srgbClr val="0066FF"/>
                </a:solidFill>
                <a:effectLst/>
                <a:uLnTx/>
                <a:uFillTx/>
                <a:latin typeface="Verdana" panose="020B0604030504040204" pitchFamily="34" charset="0"/>
                <a:ea typeface="Verdana" panose="020B0604030504040204" pitchFamily="34" charset="0"/>
                <a:cs typeface="Arial"/>
              </a:rPr>
              <a:t>(54,3%)</a:t>
            </a:r>
            <a:r>
              <a:rPr lang="es-CO" sz="1200" noProof="0" dirty="0">
                <a:solidFill>
                  <a:srgbClr val="0066FF"/>
                </a:solidFill>
                <a:latin typeface="Verdana" panose="020B0604030504040204" pitchFamily="34" charset="0"/>
                <a:ea typeface="Verdana" panose="020B0604030504040204" pitchFamily="34" charset="0"/>
                <a:cs typeface="Arial"/>
              </a:rPr>
              <a:t> </a:t>
            </a:r>
            <a:endParaRPr kumimoji="0" lang="es-CO" sz="1400" b="0" i="0" u="none" strike="noStrike" kern="1200" cap="none" spc="0" normalizeH="0" baseline="0" noProof="0" dirty="0">
              <a:ln>
                <a:noFill/>
              </a:ln>
              <a:solidFill>
                <a:srgbClr val="0066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34" name="TextBox 40">
            <a:extLst>
              <a:ext uri="{FF2B5EF4-FFF2-40B4-BE49-F238E27FC236}">
                <a16:creationId xmlns:a16="http://schemas.microsoft.com/office/drawing/2014/main" id="{BF43DC31-3BDF-271F-060D-AEC1DDF710E1}"/>
              </a:ext>
              <a:ext uri="{C183D7F6-B498-43B3-948B-1728B52AA6E4}">
                <adec:decorative xmlns:adec="http://schemas.microsoft.com/office/drawing/2017/decorative" val="1"/>
              </a:ext>
            </a:extLst>
          </p:cNvPr>
          <p:cNvSpPr txBox="1"/>
          <p:nvPr/>
        </p:nvSpPr>
        <p:spPr>
          <a:xfrm>
            <a:off x="498933" y="4119472"/>
            <a:ext cx="2616829" cy="2477601"/>
          </a:xfrm>
          <a:prstGeom prst="rect">
            <a:avLst/>
          </a:prstGeom>
          <a:noFill/>
          <a:ln>
            <a:solidFill>
              <a:srgbClr val="E46C0A"/>
            </a:solidFill>
            <a:prstDash val="dash"/>
          </a:ln>
        </p:spPr>
        <p:txBody>
          <a:bodyPr wrap="square" lIns="91440" tIns="45720" rIns="91440" bIns="45720" rtlCol="0" anchor="t">
            <a:spAutoFit/>
          </a:bodyPr>
          <a:lstStyle/>
          <a:p>
            <a:pPr algn="ctr">
              <a:defRPr/>
            </a:pPr>
            <a:r>
              <a:rPr lang="es-CO" sz="1100" kern="1200" noProof="0" dirty="0">
                <a:solidFill>
                  <a:schemeClr val="tx1"/>
                </a:solidFill>
                <a:latin typeface="Verdana" panose="020B0604030504040204" pitchFamily="34" charset="0"/>
                <a:ea typeface="Verdana" panose="020B0604030504040204" pitchFamily="34" charset="0"/>
                <a:cs typeface="Arial"/>
                <a:sym typeface="Fira Sans"/>
              </a:rPr>
              <a:t>Proteger el derecho a la salud de todos los habitantes del territorio Nacional mediante las acciones de Vigilancia, Inspección Control, Jurisdiccional y de Conciliación, a través de un enfoque diferencial que genere confianza en la Superintendencia Nacional de Salud, de forma oportuna y con calidad, para lograr una atención más digna, incluyente, humanizada y respetuosa a todos los usuarios del sistema</a:t>
            </a:r>
            <a:r>
              <a:rPr lang="es-CO" sz="1100" kern="1200" noProof="0" dirty="0">
                <a:solidFill>
                  <a:srgbClr val="FF0000"/>
                </a:solidFill>
                <a:latin typeface="Verdana" panose="020B0604030504040204" pitchFamily="34" charset="0"/>
                <a:ea typeface="Verdana" panose="020B0604030504040204" pitchFamily="34" charset="0"/>
                <a:cs typeface="Arial"/>
                <a:sym typeface="Fira Sans"/>
              </a:rPr>
              <a:t>.</a:t>
            </a:r>
            <a:r>
              <a:rPr lang="es-CO" sz="1100" kern="1200" noProof="0" dirty="0">
                <a:solidFill>
                  <a:srgbClr val="FF0000"/>
                </a:solidFill>
                <a:latin typeface="Verdana" panose="020B0604030504040204" pitchFamily="34" charset="0"/>
                <a:ea typeface="Verdana" panose="020B0604030504040204" pitchFamily="34" charset="0"/>
                <a:cs typeface="Arial"/>
              </a:rPr>
              <a:t> </a:t>
            </a:r>
            <a:r>
              <a:rPr lang="es-CO" sz="1200" b="1" noProof="0" dirty="0">
                <a:solidFill>
                  <a:srgbClr val="0066FF"/>
                </a:solidFill>
                <a:latin typeface="Verdana" panose="020B0604030504040204" pitchFamily="34" charset="0"/>
                <a:ea typeface="Verdana" panose="020B0604030504040204" pitchFamily="34" charset="0"/>
                <a:cs typeface="Arial"/>
              </a:rPr>
              <a:t>(89,3%)</a:t>
            </a:r>
            <a:endParaRPr kumimoji="0" lang="es-CO" sz="1100" b="1" i="0" u="none" strike="noStrike" kern="1200" cap="none" spc="0" normalizeH="0" baseline="0" noProof="0" dirty="0">
              <a:ln>
                <a:noFill/>
              </a:ln>
              <a:solidFill>
                <a:srgbClr val="0066FF"/>
              </a:solidFill>
              <a:effectLst/>
              <a:uLnTx/>
              <a:uFillTx/>
              <a:latin typeface="Verdana" panose="020B0604030504040204" pitchFamily="34" charset="0"/>
              <a:ea typeface="Verdana" panose="020B0604030504040204" pitchFamily="34" charset="0"/>
              <a:cs typeface="Arial"/>
            </a:endParaRPr>
          </a:p>
        </p:txBody>
      </p:sp>
      <p:sp>
        <p:nvSpPr>
          <p:cNvPr id="35" name="Title 1">
            <a:extLst>
              <a:ext uri="{FF2B5EF4-FFF2-40B4-BE49-F238E27FC236}">
                <a16:creationId xmlns:a16="http://schemas.microsoft.com/office/drawing/2014/main" id="{B9DE6F9C-2FCD-559C-8502-2D8639C1A662}"/>
              </a:ext>
            </a:extLst>
          </p:cNvPr>
          <p:cNvSpPr txBox="1">
            <a:spLocks/>
          </p:cNvSpPr>
          <p:nvPr/>
        </p:nvSpPr>
        <p:spPr>
          <a:xfrm>
            <a:off x="1191694" y="66603"/>
            <a:ext cx="8036281" cy="1295399"/>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bg1">
                    <a:lumMod val="50000"/>
                  </a:schemeClr>
                </a:solidFill>
                <a:latin typeface="+mj-lt"/>
                <a:ea typeface="+mj-ea"/>
                <a:cs typeface="+mj-cs"/>
              </a:defRPr>
            </a:lvl1pPr>
          </a:lstStyle>
          <a:p>
            <a:pPr lvl="0" algn="l" defTabSz="1371600">
              <a:spcBef>
                <a:spcPts val="0"/>
              </a:spcBef>
              <a:buClr>
                <a:srgbClr val="FFFFFF"/>
              </a:buClr>
              <a:buSzPts val="1400"/>
              <a:defRPr/>
            </a:pPr>
            <a:r>
              <a:rPr lang="es-CO" sz="2400" noProof="0" dirty="0">
                <a:solidFill>
                  <a:schemeClr val="bg1"/>
                </a:solidFill>
                <a:latin typeface="Verdana" panose="020B0604030504040204" pitchFamily="34" charset="0"/>
                <a:ea typeface="Verdana" panose="020B0604030504040204" pitchFamily="34" charset="0"/>
                <a:cs typeface="Arial"/>
              </a:rPr>
              <a:t>Cumplimiento Objetivos Estratégicos - Plan Estratégico Institucional Segundo Trimestre 2026</a:t>
            </a:r>
            <a:endParaRPr kumimoji="0" lang="es-CO" sz="24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166468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1D3EE347-87A6-B753-20CE-968D8B7AA4DF}"/>
              </a:ext>
              <a:ext uri="{C183D7F6-B498-43B3-948B-1728B52AA6E4}">
                <adec:decorative xmlns:adec="http://schemas.microsoft.com/office/drawing/2017/decorative" val="1"/>
              </a:ext>
            </a:extLst>
          </p:cNvPr>
          <p:cNvGrpSpPr/>
          <p:nvPr/>
        </p:nvGrpSpPr>
        <p:grpSpPr>
          <a:xfrm>
            <a:off x="2324100" y="1519226"/>
            <a:ext cx="7981228" cy="3726638"/>
            <a:chOff x="-2233848" y="1734436"/>
            <a:chExt cx="12117643" cy="3262758"/>
          </a:xfrm>
        </p:grpSpPr>
        <p:sp>
          <p:nvSpPr>
            <p:cNvPr id="20" name="Google Shape;436;p25">
              <a:extLst>
                <a:ext uri="{FF2B5EF4-FFF2-40B4-BE49-F238E27FC236}">
                  <a16:creationId xmlns:a16="http://schemas.microsoft.com/office/drawing/2014/main" id="{92BC9A5A-F5A1-4200-778A-828604081BCF}"/>
                </a:ext>
              </a:extLst>
            </p:cNvPr>
            <p:cNvSpPr txBox="1"/>
            <p:nvPr/>
          </p:nvSpPr>
          <p:spPr>
            <a:xfrm>
              <a:off x="2520637" y="1734436"/>
              <a:ext cx="523800" cy="4815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8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a:sym typeface="Fira Sans"/>
                </a:rPr>
                <a:t>11</a:t>
              </a:r>
            </a:p>
          </p:txBody>
        </p:sp>
        <p:sp>
          <p:nvSpPr>
            <p:cNvPr id="27" name="Google Shape;479;p25">
              <a:extLst>
                <a:ext uri="{FF2B5EF4-FFF2-40B4-BE49-F238E27FC236}">
                  <a16:creationId xmlns:a16="http://schemas.microsoft.com/office/drawing/2014/main" id="{BD060A91-EB19-265B-7E54-9BD8650EA51C}"/>
                </a:ext>
              </a:extLst>
            </p:cNvPr>
            <p:cNvSpPr txBox="1"/>
            <p:nvPr/>
          </p:nvSpPr>
          <p:spPr>
            <a:xfrm>
              <a:off x="-2233848" y="3346846"/>
              <a:ext cx="4754485" cy="48150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36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Fira Sans"/>
                  <a:sym typeface="Fira Sans"/>
                </a:rPr>
                <a:t>Defensa del Derecho a la Salud</a:t>
              </a:r>
            </a:p>
          </p:txBody>
        </p:sp>
        <p:sp>
          <p:nvSpPr>
            <p:cNvPr id="31" name="Google Shape;920;p35">
              <a:extLst>
                <a:ext uri="{FF2B5EF4-FFF2-40B4-BE49-F238E27FC236}">
                  <a16:creationId xmlns:a16="http://schemas.microsoft.com/office/drawing/2014/main" id="{DE7A587D-2B44-5C3C-FD5E-DF0ABA0FEB20}"/>
                </a:ext>
              </a:extLst>
            </p:cNvPr>
            <p:cNvSpPr/>
            <p:nvPr/>
          </p:nvSpPr>
          <p:spPr>
            <a:xfrm>
              <a:off x="2570147" y="4455417"/>
              <a:ext cx="548633" cy="541777"/>
            </a:xfrm>
            <a:custGeom>
              <a:avLst/>
              <a:gdLst/>
              <a:ahLst/>
              <a:cxnLst/>
              <a:rect l="l" t="t" r="r" b="b"/>
              <a:pathLst>
                <a:path w="11973" h="11815" extrusionOk="0">
                  <a:moveTo>
                    <a:pt x="5986" y="631"/>
                  </a:moveTo>
                  <a:cubicBezTo>
                    <a:pt x="6396" y="631"/>
                    <a:pt x="6711" y="946"/>
                    <a:pt x="6711" y="1324"/>
                  </a:cubicBezTo>
                  <a:cubicBezTo>
                    <a:pt x="6711" y="1733"/>
                    <a:pt x="6396" y="2048"/>
                    <a:pt x="5986" y="2048"/>
                  </a:cubicBezTo>
                  <a:cubicBezTo>
                    <a:pt x="5608" y="2048"/>
                    <a:pt x="5293" y="1733"/>
                    <a:pt x="5293" y="1324"/>
                  </a:cubicBezTo>
                  <a:cubicBezTo>
                    <a:pt x="5293" y="946"/>
                    <a:pt x="5608" y="631"/>
                    <a:pt x="5986" y="631"/>
                  </a:cubicBezTo>
                  <a:close/>
                  <a:moveTo>
                    <a:pt x="5986" y="2710"/>
                  </a:moveTo>
                  <a:cubicBezTo>
                    <a:pt x="6931" y="2710"/>
                    <a:pt x="7719" y="3498"/>
                    <a:pt x="7719" y="4443"/>
                  </a:cubicBezTo>
                  <a:lnTo>
                    <a:pt x="7719" y="4789"/>
                  </a:lnTo>
                  <a:lnTo>
                    <a:pt x="4253" y="4789"/>
                  </a:lnTo>
                  <a:lnTo>
                    <a:pt x="4253" y="4443"/>
                  </a:lnTo>
                  <a:cubicBezTo>
                    <a:pt x="4253" y="3498"/>
                    <a:pt x="5041" y="2710"/>
                    <a:pt x="5986" y="2710"/>
                  </a:cubicBezTo>
                  <a:close/>
                  <a:moveTo>
                    <a:pt x="3245" y="6900"/>
                  </a:moveTo>
                  <a:cubicBezTo>
                    <a:pt x="3623" y="6900"/>
                    <a:pt x="3938" y="7215"/>
                    <a:pt x="3938" y="7593"/>
                  </a:cubicBezTo>
                  <a:cubicBezTo>
                    <a:pt x="3938" y="8003"/>
                    <a:pt x="3623" y="8318"/>
                    <a:pt x="3245" y="8318"/>
                  </a:cubicBezTo>
                  <a:cubicBezTo>
                    <a:pt x="2836" y="8255"/>
                    <a:pt x="2521" y="7940"/>
                    <a:pt x="2521" y="7593"/>
                  </a:cubicBezTo>
                  <a:cubicBezTo>
                    <a:pt x="2521" y="7215"/>
                    <a:pt x="2836" y="6900"/>
                    <a:pt x="3245" y="6900"/>
                  </a:cubicBezTo>
                  <a:close/>
                  <a:moveTo>
                    <a:pt x="8759" y="6900"/>
                  </a:moveTo>
                  <a:cubicBezTo>
                    <a:pt x="9137" y="6900"/>
                    <a:pt x="9452" y="7215"/>
                    <a:pt x="9452" y="7593"/>
                  </a:cubicBezTo>
                  <a:cubicBezTo>
                    <a:pt x="9452" y="8003"/>
                    <a:pt x="9137" y="8318"/>
                    <a:pt x="8759" y="8318"/>
                  </a:cubicBezTo>
                  <a:cubicBezTo>
                    <a:pt x="8349" y="8318"/>
                    <a:pt x="8034" y="7940"/>
                    <a:pt x="8034" y="7593"/>
                  </a:cubicBezTo>
                  <a:cubicBezTo>
                    <a:pt x="8034" y="7215"/>
                    <a:pt x="8349" y="6900"/>
                    <a:pt x="8759" y="6900"/>
                  </a:cubicBezTo>
                  <a:close/>
                  <a:moveTo>
                    <a:pt x="10365" y="5545"/>
                  </a:moveTo>
                  <a:cubicBezTo>
                    <a:pt x="10523" y="5545"/>
                    <a:pt x="10680" y="5672"/>
                    <a:pt x="10712" y="5829"/>
                  </a:cubicBezTo>
                  <a:lnTo>
                    <a:pt x="11216" y="8570"/>
                  </a:lnTo>
                  <a:cubicBezTo>
                    <a:pt x="11247" y="8790"/>
                    <a:pt x="11027" y="8980"/>
                    <a:pt x="10838" y="8980"/>
                  </a:cubicBezTo>
                  <a:lnTo>
                    <a:pt x="10460" y="8980"/>
                  </a:lnTo>
                  <a:cubicBezTo>
                    <a:pt x="10239" y="8790"/>
                    <a:pt x="10019" y="8633"/>
                    <a:pt x="9767" y="8507"/>
                  </a:cubicBezTo>
                  <a:cubicBezTo>
                    <a:pt x="10019" y="8255"/>
                    <a:pt x="10145" y="7940"/>
                    <a:pt x="10145" y="7562"/>
                  </a:cubicBezTo>
                  <a:cubicBezTo>
                    <a:pt x="10145" y="6806"/>
                    <a:pt x="9515" y="6176"/>
                    <a:pt x="8759" y="6176"/>
                  </a:cubicBezTo>
                  <a:cubicBezTo>
                    <a:pt x="8002" y="6176"/>
                    <a:pt x="7372" y="6806"/>
                    <a:pt x="7372" y="7562"/>
                  </a:cubicBezTo>
                  <a:cubicBezTo>
                    <a:pt x="7372" y="7908"/>
                    <a:pt x="7498" y="8223"/>
                    <a:pt x="7719" y="8507"/>
                  </a:cubicBezTo>
                  <a:cubicBezTo>
                    <a:pt x="7498" y="8633"/>
                    <a:pt x="7246" y="8790"/>
                    <a:pt x="7057" y="8980"/>
                  </a:cubicBezTo>
                  <a:lnTo>
                    <a:pt x="4883" y="8980"/>
                  </a:lnTo>
                  <a:cubicBezTo>
                    <a:pt x="4694" y="8790"/>
                    <a:pt x="4442" y="8633"/>
                    <a:pt x="4222" y="8507"/>
                  </a:cubicBezTo>
                  <a:cubicBezTo>
                    <a:pt x="4474" y="8255"/>
                    <a:pt x="4568" y="7940"/>
                    <a:pt x="4568" y="7562"/>
                  </a:cubicBezTo>
                  <a:cubicBezTo>
                    <a:pt x="4568" y="6806"/>
                    <a:pt x="3938" y="6176"/>
                    <a:pt x="3214" y="6176"/>
                  </a:cubicBezTo>
                  <a:cubicBezTo>
                    <a:pt x="2458" y="6176"/>
                    <a:pt x="1828" y="6806"/>
                    <a:pt x="1828" y="7562"/>
                  </a:cubicBezTo>
                  <a:cubicBezTo>
                    <a:pt x="1828" y="7908"/>
                    <a:pt x="1954" y="8223"/>
                    <a:pt x="2174" y="8507"/>
                  </a:cubicBezTo>
                  <a:cubicBezTo>
                    <a:pt x="1922" y="8633"/>
                    <a:pt x="1701" y="8790"/>
                    <a:pt x="1512" y="8980"/>
                  </a:cubicBezTo>
                  <a:lnTo>
                    <a:pt x="1103" y="8980"/>
                  </a:lnTo>
                  <a:cubicBezTo>
                    <a:pt x="882" y="8980"/>
                    <a:pt x="725" y="8790"/>
                    <a:pt x="756" y="8570"/>
                  </a:cubicBezTo>
                  <a:lnTo>
                    <a:pt x="1260" y="5829"/>
                  </a:lnTo>
                  <a:cubicBezTo>
                    <a:pt x="1323" y="5672"/>
                    <a:pt x="1418" y="5545"/>
                    <a:pt x="1638" y="5545"/>
                  </a:cubicBezTo>
                  <a:close/>
                  <a:moveTo>
                    <a:pt x="3214" y="8948"/>
                  </a:moveTo>
                  <a:cubicBezTo>
                    <a:pt x="4127" y="8948"/>
                    <a:pt x="4915" y="9736"/>
                    <a:pt x="4915" y="10712"/>
                  </a:cubicBezTo>
                  <a:lnTo>
                    <a:pt x="4915" y="11059"/>
                  </a:lnTo>
                  <a:lnTo>
                    <a:pt x="1481" y="11059"/>
                  </a:lnTo>
                  <a:lnTo>
                    <a:pt x="1481" y="10712"/>
                  </a:lnTo>
                  <a:cubicBezTo>
                    <a:pt x="1481" y="9736"/>
                    <a:pt x="2269" y="8948"/>
                    <a:pt x="3214" y="8948"/>
                  </a:cubicBezTo>
                  <a:close/>
                  <a:moveTo>
                    <a:pt x="8759" y="8948"/>
                  </a:moveTo>
                  <a:cubicBezTo>
                    <a:pt x="9704" y="8948"/>
                    <a:pt x="10491" y="9736"/>
                    <a:pt x="10491" y="10712"/>
                  </a:cubicBezTo>
                  <a:lnTo>
                    <a:pt x="10491" y="11059"/>
                  </a:lnTo>
                  <a:lnTo>
                    <a:pt x="7026" y="11059"/>
                  </a:lnTo>
                  <a:lnTo>
                    <a:pt x="7026" y="10712"/>
                  </a:lnTo>
                  <a:cubicBezTo>
                    <a:pt x="7026" y="9736"/>
                    <a:pt x="7813" y="8948"/>
                    <a:pt x="8759" y="8948"/>
                  </a:cubicBezTo>
                  <a:close/>
                  <a:moveTo>
                    <a:pt x="5986" y="1"/>
                  </a:moveTo>
                  <a:cubicBezTo>
                    <a:pt x="5262" y="1"/>
                    <a:pt x="4631" y="631"/>
                    <a:pt x="4631" y="1387"/>
                  </a:cubicBezTo>
                  <a:cubicBezTo>
                    <a:pt x="4631" y="1733"/>
                    <a:pt x="4726" y="2048"/>
                    <a:pt x="4978" y="2269"/>
                  </a:cubicBezTo>
                  <a:cubicBezTo>
                    <a:pt x="4127" y="2679"/>
                    <a:pt x="3592" y="3498"/>
                    <a:pt x="3592" y="4474"/>
                  </a:cubicBezTo>
                  <a:lnTo>
                    <a:pt x="3592" y="4852"/>
                  </a:lnTo>
                  <a:lnTo>
                    <a:pt x="1670" y="4852"/>
                  </a:lnTo>
                  <a:cubicBezTo>
                    <a:pt x="1166" y="4852"/>
                    <a:pt x="725" y="5199"/>
                    <a:pt x="630" y="5703"/>
                  </a:cubicBezTo>
                  <a:lnTo>
                    <a:pt x="126" y="8475"/>
                  </a:lnTo>
                  <a:cubicBezTo>
                    <a:pt x="0" y="9043"/>
                    <a:pt x="473" y="9610"/>
                    <a:pt x="1071" y="9673"/>
                  </a:cubicBezTo>
                  <a:cubicBezTo>
                    <a:pt x="914" y="9988"/>
                    <a:pt x="819" y="10366"/>
                    <a:pt x="819" y="10744"/>
                  </a:cubicBezTo>
                  <a:lnTo>
                    <a:pt x="819" y="11468"/>
                  </a:lnTo>
                  <a:cubicBezTo>
                    <a:pt x="819" y="11657"/>
                    <a:pt x="977" y="11815"/>
                    <a:pt x="1197" y="11815"/>
                  </a:cubicBezTo>
                  <a:lnTo>
                    <a:pt x="5356" y="11815"/>
                  </a:lnTo>
                  <a:cubicBezTo>
                    <a:pt x="5545" y="11815"/>
                    <a:pt x="5703" y="11657"/>
                    <a:pt x="5703" y="11468"/>
                  </a:cubicBezTo>
                  <a:lnTo>
                    <a:pt x="5703" y="10744"/>
                  </a:lnTo>
                  <a:cubicBezTo>
                    <a:pt x="5703" y="10366"/>
                    <a:pt x="5640" y="9988"/>
                    <a:pt x="5482" y="9673"/>
                  </a:cubicBezTo>
                  <a:lnTo>
                    <a:pt x="6648" y="9673"/>
                  </a:lnTo>
                  <a:cubicBezTo>
                    <a:pt x="6490" y="9988"/>
                    <a:pt x="6427" y="10366"/>
                    <a:pt x="6427" y="10744"/>
                  </a:cubicBezTo>
                  <a:lnTo>
                    <a:pt x="6427" y="11468"/>
                  </a:lnTo>
                  <a:cubicBezTo>
                    <a:pt x="6427" y="11657"/>
                    <a:pt x="6585" y="11815"/>
                    <a:pt x="6774" y="11815"/>
                  </a:cubicBezTo>
                  <a:lnTo>
                    <a:pt x="10838" y="11815"/>
                  </a:lnTo>
                  <a:cubicBezTo>
                    <a:pt x="11027" y="11815"/>
                    <a:pt x="11184" y="11657"/>
                    <a:pt x="11184" y="11468"/>
                  </a:cubicBezTo>
                  <a:lnTo>
                    <a:pt x="11184" y="10744"/>
                  </a:lnTo>
                  <a:cubicBezTo>
                    <a:pt x="11184" y="10366"/>
                    <a:pt x="11121" y="9988"/>
                    <a:pt x="10964" y="9673"/>
                  </a:cubicBezTo>
                  <a:cubicBezTo>
                    <a:pt x="11563" y="9610"/>
                    <a:pt x="11972" y="9043"/>
                    <a:pt x="11878" y="8475"/>
                  </a:cubicBezTo>
                  <a:lnTo>
                    <a:pt x="11342" y="5703"/>
                  </a:lnTo>
                  <a:cubicBezTo>
                    <a:pt x="11279" y="5199"/>
                    <a:pt x="10838" y="4852"/>
                    <a:pt x="10334" y="4852"/>
                  </a:cubicBezTo>
                  <a:lnTo>
                    <a:pt x="8412" y="4852"/>
                  </a:lnTo>
                  <a:lnTo>
                    <a:pt x="8412" y="4474"/>
                  </a:lnTo>
                  <a:cubicBezTo>
                    <a:pt x="8412" y="3498"/>
                    <a:pt x="7845" y="2679"/>
                    <a:pt x="7026" y="2269"/>
                  </a:cubicBezTo>
                  <a:cubicBezTo>
                    <a:pt x="7246" y="2048"/>
                    <a:pt x="7372" y="1733"/>
                    <a:pt x="7372" y="1387"/>
                  </a:cubicBezTo>
                  <a:cubicBezTo>
                    <a:pt x="7372" y="631"/>
                    <a:pt x="6742" y="1"/>
                    <a:pt x="598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endParaRPr>
            </a:p>
          </p:txBody>
        </p:sp>
        <p:grpSp>
          <p:nvGrpSpPr>
            <p:cNvPr id="32" name="Google Shape;975;p36">
              <a:extLst>
                <a:ext uri="{FF2B5EF4-FFF2-40B4-BE49-F238E27FC236}">
                  <a16:creationId xmlns:a16="http://schemas.microsoft.com/office/drawing/2014/main" id="{F8D41EC3-79C8-ADA1-92D7-ABFE659EE35B}"/>
                </a:ext>
              </a:extLst>
            </p:cNvPr>
            <p:cNvGrpSpPr/>
            <p:nvPr/>
          </p:nvGrpSpPr>
          <p:grpSpPr>
            <a:xfrm>
              <a:off x="9350721" y="4454834"/>
              <a:ext cx="533074" cy="521799"/>
              <a:chOff x="6679825" y="2693700"/>
              <a:chExt cx="257875" cy="258575"/>
            </a:xfrm>
          </p:grpSpPr>
          <p:sp>
            <p:nvSpPr>
              <p:cNvPr id="44" name="Google Shape;976;p36">
                <a:extLst>
                  <a:ext uri="{FF2B5EF4-FFF2-40B4-BE49-F238E27FC236}">
                    <a16:creationId xmlns:a16="http://schemas.microsoft.com/office/drawing/2014/main" id="{53EE18A8-263E-E53C-A08A-079DD808BA2A}"/>
                  </a:ext>
                </a:extLst>
              </p:cNvPr>
              <p:cNvSpPr/>
              <p:nvPr/>
            </p:nvSpPr>
            <p:spPr>
              <a:xfrm>
                <a:off x="6679825" y="2693700"/>
                <a:ext cx="257875" cy="258575"/>
              </a:xfrm>
              <a:custGeom>
                <a:avLst/>
                <a:gdLst/>
                <a:ahLst/>
                <a:cxnLst/>
                <a:rect l="l" t="t" r="r" b="b"/>
                <a:pathLst>
                  <a:path w="10315" h="10343" extrusionOk="0">
                    <a:moveTo>
                      <a:pt x="5102" y="670"/>
                    </a:moveTo>
                    <a:cubicBezTo>
                      <a:pt x="5604" y="670"/>
                      <a:pt x="6022" y="1088"/>
                      <a:pt x="6022" y="1562"/>
                    </a:cubicBezTo>
                    <a:cubicBezTo>
                      <a:pt x="6022" y="2063"/>
                      <a:pt x="5604" y="2481"/>
                      <a:pt x="5102" y="2481"/>
                    </a:cubicBezTo>
                    <a:cubicBezTo>
                      <a:pt x="4600" y="2481"/>
                      <a:pt x="4182" y="2063"/>
                      <a:pt x="4182" y="1562"/>
                    </a:cubicBezTo>
                    <a:cubicBezTo>
                      <a:pt x="4182" y="1088"/>
                      <a:pt x="4600" y="670"/>
                      <a:pt x="5102" y="670"/>
                    </a:cubicBezTo>
                    <a:close/>
                    <a:moveTo>
                      <a:pt x="1757" y="1896"/>
                    </a:moveTo>
                    <a:cubicBezTo>
                      <a:pt x="2063" y="1896"/>
                      <a:pt x="2342" y="2175"/>
                      <a:pt x="2342" y="2481"/>
                    </a:cubicBezTo>
                    <a:cubicBezTo>
                      <a:pt x="2342" y="2788"/>
                      <a:pt x="2063" y="3067"/>
                      <a:pt x="1757" y="3067"/>
                    </a:cubicBezTo>
                    <a:cubicBezTo>
                      <a:pt x="1422" y="3067"/>
                      <a:pt x="1143" y="2788"/>
                      <a:pt x="1143" y="2481"/>
                    </a:cubicBezTo>
                    <a:cubicBezTo>
                      <a:pt x="1143" y="2119"/>
                      <a:pt x="1422" y="1896"/>
                      <a:pt x="1757" y="1896"/>
                    </a:cubicBezTo>
                    <a:close/>
                    <a:moveTo>
                      <a:pt x="8447" y="1896"/>
                    </a:moveTo>
                    <a:cubicBezTo>
                      <a:pt x="8781" y="1896"/>
                      <a:pt x="9032" y="2175"/>
                      <a:pt x="9032" y="2481"/>
                    </a:cubicBezTo>
                    <a:cubicBezTo>
                      <a:pt x="9032" y="2788"/>
                      <a:pt x="8753" y="3067"/>
                      <a:pt x="8447" y="3067"/>
                    </a:cubicBezTo>
                    <a:cubicBezTo>
                      <a:pt x="8112" y="3067"/>
                      <a:pt x="7834" y="2788"/>
                      <a:pt x="7834" y="2481"/>
                    </a:cubicBezTo>
                    <a:cubicBezTo>
                      <a:pt x="7834" y="2119"/>
                      <a:pt x="8112" y="1896"/>
                      <a:pt x="8447" y="1896"/>
                    </a:cubicBezTo>
                    <a:close/>
                    <a:moveTo>
                      <a:pt x="1701" y="3624"/>
                    </a:moveTo>
                    <a:cubicBezTo>
                      <a:pt x="2370" y="3624"/>
                      <a:pt x="2927" y="4182"/>
                      <a:pt x="2927" y="4851"/>
                    </a:cubicBezTo>
                    <a:lnTo>
                      <a:pt x="2927" y="6412"/>
                    </a:lnTo>
                    <a:cubicBezTo>
                      <a:pt x="2955" y="6635"/>
                      <a:pt x="2816" y="6719"/>
                      <a:pt x="2649" y="6719"/>
                    </a:cubicBezTo>
                    <a:cubicBezTo>
                      <a:pt x="2481" y="6719"/>
                      <a:pt x="2342" y="6858"/>
                      <a:pt x="2342" y="7053"/>
                    </a:cubicBezTo>
                    <a:lnTo>
                      <a:pt x="2342" y="8865"/>
                    </a:lnTo>
                    <a:cubicBezTo>
                      <a:pt x="2342" y="9032"/>
                      <a:pt x="2203" y="9172"/>
                      <a:pt x="2035" y="9172"/>
                    </a:cubicBezTo>
                    <a:lnTo>
                      <a:pt x="1422" y="9172"/>
                    </a:lnTo>
                    <a:cubicBezTo>
                      <a:pt x="1255" y="9172"/>
                      <a:pt x="1116" y="9032"/>
                      <a:pt x="1116" y="8865"/>
                    </a:cubicBezTo>
                    <a:lnTo>
                      <a:pt x="1116" y="7053"/>
                    </a:lnTo>
                    <a:cubicBezTo>
                      <a:pt x="1116" y="6858"/>
                      <a:pt x="976" y="6719"/>
                      <a:pt x="809" y="6719"/>
                    </a:cubicBezTo>
                    <a:cubicBezTo>
                      <a:pt x="642" y="6719"/>
                      <a:pt x="502" y="6579"/>
                      <a:pt x="502" y="6412"/>
                    </a:cubicBezTo>
                    <a:lnTo>
                      <a:pt x="502" y="4851"/>
                    </a:lnTo>
                    <a:cubicBezTo>
                      <a:pt x="502" y="4182"/>
                      <a:pt x="1060" y="3624"/>
                      <a:pt x="1701" y="3624"/>
                    </a:cubicBezTo>
                    <a:close/>
                    <a:moveTo>
                      <a:pt x="8391" y="3624"/>
                    </a:moveTo>
                    <a:cubicBezTo>
                      <a:pt x="9060" y="3624"/>
                      <a:pt x="9618" y="4182"/>
                      <a:pt x="9618" y="4851"/>
                    </a:cubicBezTo>
                    <a:lnTo>
                      <a:pt x="9618" y="6440"/>
                    </a:lnTo>
                    <a:lnTo>
                      <a:pt x="9645" y="6440"/>
                    </a:lnTo>
                    <a:cubicBezTo>
                      <a:pt x="9645" y="6635"/>
                      <a:pt x="9506" y="6774"/>
                      <a:pt x="9339" y="6774"/>
                    </a:cubicBezTo>
                    <a:cubicBezTo>
                      <a:pt x="9172" y="6774"/>
                      <a:pt x="9032" y="6914"/>
                      <a:pt x="9032" y="7081"/>
                    </a:cubicBezTo>
                    <a:lnTo>
                      <a:pt x="9032" y="8893"/>
                    </a:lnTo>
                    <a:cubicBezTo>
                      <a:pt x="9032" y="9060"/>
                      <a:pt x="8893" y="9199"/>
                      <a:pt x="8726" y="9199"/>
                    </a:cubicBezTo>
                    <a:lnTo>
                      <a:pt x="8112" y="9199"/>
                    </a:lnTo>
                    <a:cubicBezTo>
                      <a:pt x="7945" y="9199"/>
                      <a:pt x="7806" y="9060"/>
                      <a:pt x="7806" y="8893"/>
                    </a:cubicBezTo>
                    <a:lnTo>
                      <a:pt x="7806" y="7053"/>
                    </a:lnTo>
                    <a:cubicBezTo>
                      <a:pt x="7806" y="6858"/>
                      <a:pt x="7666" y="6719"/>
                      <a:pt x="7499" y="6719"/>
                    </a:cubicBezTo>
                    <a:cubicBezTo>
                      <a:pt x="7332" y="6719"/>
                      <a:pt x="7192" y="6579"/>
                      <a:pt x="7192" y="6412"/>
                    </a:cubicBezTo>
                    <a:lnTo>
                      <a:pt x="7192" y="4851"/>
                    </a:lnTo>
                    <a:cubicBezTo>
                      <a:pt x="7192" y="4182"/>
                      <a:pt x="7750" y="3624"/>
                      <a:pt x="8391" y="3624"/>
                    </a:cubicBezTo>
                    <a:close/>
                    <a:moveTo>
                      <a:pt x="5381" y="3095"/>
                    </a:moveTo>
                    <a:cubicBezTo>
                      <a:pt x="6077" y="3234"/>
                      <a:pt x="6635" y="3875"/>
                      <a:pt x="6635" y="4600"/>
                    </a:cubicBezTo>
                    <a:lnTo>
                      <a:pt x="6635" y="6440"/>
                    </a:lnTo>
                    <a:cubicBezTo>
                      <a:pt x="6663" y="6635"/>
                      <a:pt x="6523" y="6719"/>
                      <a:pt x="6356" y="6719"/>
                    </a:cubicBezTo>
                    <a:cubicBezTo>
                      <a:pt x="6161" y="6719"/>
                      <a:pt x="6022" y="6858"/>
                      <a:pt x="6022" y="7053"/>
                    </a:cubicBezTo>
                    <a:lnTo>
                      <a:pt x="6022" y="9478"/>
                    </a:lnTo>
                    <a:cubicBezTo>
                      <a:pt x="6022" y="9645"/>
                      <a:pt x="5882" y="9785"/>
                      <a:pt x="5715" y="9785"/>
                    </a:cubicBezTo>
                    <a:lnTo>
                      <a:pt x="4461" y="9785"/>
                    </a:lnTo>
                    <a:cubicBezTo>
                      <a:pt x="4293" y="9785"/>
                      <a:pt x="4154" y="9645"/>
                      <a:pt x="4154" y="9478"/>
                    </a:cubicBezTo>
                    <a:lnTo>
                      <a:pt x="4154" y="7053"/>
                    </a:lnTo>
                    <a:cubicBezTo>
                      <a:pt x="4154" y="6858"/>
                      <a:pt x="4015" y="6719"/>
                      <a:pt x="3847" y="6719"/>
                    </a:cubicBezTo>
                    <a:cubicBezTo>
                      <a:pt x="3652" y="6719"/>
                      <a:pt x="3513" y="6579"/>
                      <a:pt x="3513" y="6412"/>
                    </a:cubicBezTo>
                    <a:lnTo>
                      <a:pt x="3513" y="4851"/>
                    </a:lnTo>
                    <a:lnTo>
                      <a:pt x="3513" y="4600"/>
                    </a:lnTo>
                    <a:cubicBezTo>
                      <a:pt x="3513" y="3875"/>
                      <a:pt x="4043" y="3234"/>
                      <a:pt x="4739" y="3095"/>
                    </a:cubicBezTo>
                    <a:lnTo>
                      <a:pt x="4739" y="5185"/>
                    </a:lnTo>
                    <a:cubicBezTo>
                      <a:pt x="4739" y="5381"/>
                      <a:pt x="4879" y="5520"/>
                      <a:pt x="5046" y="5520"/>
                    </a:cubicBezTo>
                    <a:cubicBezTo>
                      <a:pt x="5241" y="5520"/>
                      <a:pt x="5381" y="5381"/>
                      <a:pt x="5381" y="5185"/>
                    </a:cubicBezTo>
                    <a:lnTo>
                      <a:pt x="5381" y="3095"/>
                    </a:lnTo>
                    <a:close/>
                    <a:moveTo>
                      <a:pt x="5130" y="1"/>
                    </a:moveTo>
                    <a:cubicBezTo>
                      <a:pt x="4293" y="1"/>
                      <a:pt x="3624" y="670"/>
                      <a:pt x="3624" y="1506"/>
                    </a:cubicBezTo>
                    <a:cubicBezTo>
                      <a:pt x="3624" y="1952"/>
                      <a:pt x="3847" y="2370"/>
                      <a:pt x="4154" y="2649"/>
                    </a:cubicBezTo>
                    <a:cubicBezTo>
                      <a:pt x="3736" y="2872"/>
                      <a:pt x="3373" y="3234"/>
                      <a:pt x="3206" y="3652"/>
                    </a:cubicBezTo>
                    <a:cubicBezTo>
                      <a:pt x="3067" y="3485"/>
                      <a:pt x="2900" y="3346"/>
                      <a:pt x="2677" y="3234"/>
                    </a:cubicBezTo>
                    <a:cubicBezTo>
                      <a:pt x="2900" y="3039"/>
                      <a:pt x="3039" y="2732"/>
                      <a:pt x="3039" y="2398"/>
                    </a:cubicBezTo>
                    <a:cubicBezTo>
                      <a:pt x="3039" y="1757"/>
                      <a:pt x="2481" y="1199"/>
                      <a:pt x="1812" y="1199"/>
                    </a:cubicBezTo>
                    <a:cubicBezTo>
                      <a:pt x="1143" y="1199"/>
                      <a:pt x="586" y="1757"/>
                      <a:pt x="586" y="2398"/>
                    </a:cubicBezTo>
                    <a:cubicBezTo>
                      <a:pt x="586" y="2732"/>
                      <a:pt x="725" y="3039"/>
                      <a:pt x="948" y="3234"/>
                    </a:cubicBezTo>
                    <a:cubicBezTo>
                      <a:pt x="391" y="3569"/>
                      <a:pt x="1" y="4154"/>
                      <a:pt x="1" y="4851"/>
                    </a:cubicBezTo>
                    <a:lnTo>
                      <a:pt x="1" y="6412"/>
                    </a:lnTo>
                    <a:cubicBezTo>
                      <a:pt x="1" y="6802"/>
                      <a:pt x="251" y="7137"/>
                      <a:pt x="586" y="7276"/>
                    </a:cubicBezTo>
                    <a:lnTo>
                      <a:pt x="586" y="8865"/>
                    </a:lnTo>
                    <a:cubicBezTo>
                      <a:pt x="586" y="9339"/>
                      <a:pt x="1004" y="9757"/>
                      <a:pt x="1506" y="9757"/>
                    </a:cubicBezTo>
                    <a:lnTo>
                      <a:pt x="2091" y="9757"/>
                    </a:lnTo>
                    <a:cubicBezTo>
                      <a:pt x="2593" y="9757"/>
                      <a:pt x="3011" y="9339"/>
                      <a:pt x="3011" y="8865"/>
                    </a:cubicBezTo>
                    <a:lnTo>
                      <a:pt x="3011" y="7276"/>
                    </a:lnTo>
                    <a:cubicBezTo>
                      <a:pt x="3095" y="7248"/>
                      <a:pt x="3206" y="7192"/>
                      <a:pt x="3318" y="7109"/>
                    </a:cubicBezTo>
                    <a:cubicBezTo>
                      <a:pt x="3429" y="7192"/>
                      <a:pt x="3485" y="7248"/>
                      <a:pt x="3624" y="7276"/>
                    </a:cubicBezTo>
                    <a:lnTo>
                      <a:pt x="3624" y="9450"/>
                    </a:lnTo>
                    <a:cubicBezTo>
                      <a:pt x="3624" y="9924"/>
                      <a:pt x="4043" y="10342"/>
                      <a:pt x="4544" y="10342"/>
                    </a:cubicBezTo>
                    <a:lnTo>
                      <a:pt x="5799" y="10342"/>
                    </a:lnTo>
                    <a:cubicBezTo>
                      <a:pt x="6273" y="10342"/>
                      <a:pt x="6691" y="9924"/>
                      <a:pt x="6691" y="9450"/>
                    </a:cubicBezTo>
                    <a:lnTo>
                      <a:pt x="6691" y="7276"/>
                    </a:lnTo>
                    <a:cubicBezTo>
                      <a:pt x="6802" y="7248"/>
                      <a:pt x="6914" y="7192"/>
                      <a:pt x="6997" y="7109"/>
                    </a:cubicBezTo>
                    <a:cubicBezTo>
                      <a:pt x="7109" y="7192"/>
                      <a:pt x="7192" y="7248"/>
                      <a:pt x="7332" y="7276"/>
                    </a:cubicBezTo>
                    <a:lnTo>
                      <a:pt x="7332" y="8865"/>
                    </a:lnTo>
                    <a:cubicBezTo>
                      <a:pt x="7332" y="9339"/>
                      <a:pt x="7750" y="9757"/>
                      <a:pt x="8224" y="9757"/>
                    </a:cubicBezTo>
                    <a:lnTo>
                      <a:pt x="8809" y="9757"/>
                    </a:lnTo>
                    <a:cubicBezTo>
                      <a:pt x="9311" y="9757"/>
                      <a:pt x="9729" y="9339"/>
                      <a:pt x="9729" y="8865"/>
                    </a:cubicBezTo>
                    <a:lnTo>
                      <a:pt x="9729" y="7276"/>
                    </a:lnTo>
                    <a:cubicBezTo>
                      <a:pt x="10064" y="7137"/>
                      <a:pt x="10314" y="6830"/>
                      <a:pt x="10314" y="6412"/>
                    </a:cubicBezTo>
                    <a:lnTo>
                      <a:pt x="10314" y="4851"/>
                    </a:lnTo>
                    <a:cubicBezTo>
                      <a:pt x="10287" y="4210"/>
                      <a:pt x="9896" y="3596"/>
                      <a:pt x="9339" y="3318"/>
                    </a:cubicBezTo>
                    <a:cubicBezTo>
                      <a:pt x="9562" y="3095"/>
                      <a:pt x="9701" y="2788"/>
                      <a:pt x="9701" y="2481"/>
                    </a:cubicBezTo>
                    <a:cubicBezTo>
                      <a:pt x="9701" y="1812"/>
                      <a:pt x="9144" y="1255"/>
                      <a:pt x="8475" y="1255"/>
                    </a:cubicBezTo>
                    <a:cubicBezTo>
                      <a:pt x="7806" y="1255"/>
                      <a:pt x="7248" y="1812"/>
                      <a:pt x="7248" y="2481"/>
                    </a:cubicBezTo>
                    <a:cubicBezTo>
                      <a:pt x="7248" y="2788"/>
                      <a:pt x="7388" y="3095"/>
                      <a:pt x="7611" y="3318"/>
                    </a:cubicBezTo>
                    <a:cubicBezTo>
                      <a:pt x="7388" y="3429"/>
                      <a:pt x="7220" y="3569"/>
                      <a:pt x="7081" y="3736"/>
                    </a:cubicBezTo>
                    <a:cubicBezTo>
                      <a:pt x="6969" y="3485"/>
                      <a:pt x="6802" y="3290"/>
                      <a:pt x="6635" y="3067"/>
                    </a:cubicBezTo>
                    <a:cubicBezTo>
                      <a:pt x="6496" y="2927"/>
                      <a:pt x="6300" y="2788"/>
                      <a:pt x="6105" y="2677"/>
                    </a:cubicBezTo>
                    <a:cubicBezTo>
                      <a:pt x="6440" y="2370"/>
                      <a:pt x="6663" y="1952"/>
                      <a:pt x="6663" y="1534"/>
                    </a:cubicBezTo>
                    <a:cubicBezTo>
                      <a:pt x="6663" y="1116"/>
                      <a:pt x="6496" y="725"/>
                      <a:pt x="6217" y="447"/>
                    </a:cubicBezTo>
                    <a:cubicBezTo>
                      <a:pt x="5938" y="168"/>
                      <a:pt x="5520" y="1"/>
                      <a:pt x="513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endParaRPr>
              </a:p>
            </p:txBody>
          </p:sp>
          <p:sp>
            <p:nvSpPr>
              <p:cNvPr id="45" name="Google Shape;977;p36">
                <a:extLst>
                  <a:ext uri="{FF2B5EF4-FFF2-40B4-BE49-F238E27FC236}">
                    <a16:creationId xmlns:a16="http://schemas.microsoft.com/office/drawing/2014/main" id="{869F175B-09AB-9717-1ED3-5A7F18823775}"/>
                  </a:ext>
                </a:extLst>
              </p:cNvPr>
              <p:cNvSpPr/>
              <p:nvPr/>
            </p:nvSpPr>
            <p:spPr>
              <a:xfrm flipH="1">
                <a:off x="6679825" y="2693700"/>
                <a:ext cx="257875" cy="258575"/>
              </a:xfrm>
              <a:custGeom>
                <a:avLst/>
                <a:gdLst/>
                <a:ahLst/>
                <a:cxnLst/>
                <a:rect l="l" t="t" r="r" b="b"/>
                <a:pathLst>
                  <a:path w="10315" h="10343" extrusionOk="0">
                    <a:moveTo>
                      <a:pt x="5102" y="670"/>
                    </a:moveTo>
                    <a:cubicBezTo>
                      <a:pt x="5604" y="670"/>
                      <a:pt x="6022" y="1088"/>
                      <a:pt x="6022" y="1562"/>
                    </a:cubicBezTo>
                    <a:cubicBezTo>
                      <a:pt x="6022" y="2063"/>
                      <a:pt x="5604" y="2481"/>
                      <a:pt x="5102" y="2481"/>
                    </a:cubicBezTo>
                    <a:cubicBezTo>
                      <a:pt x="4600" y="2481"/>
                      <a:pt x="4182" y="2063"/>
                      <a:pt x="4182" y="1562"/>
                    </a:cubicBezTo>
                    <a:cubicBezTo>
                      <a:pt x="4182" y="1088"/>
                      <a:pt x="4600" y="670"/>
                      <a:pt x="5102" y="670"/>
                    </a:cubicBezTo>
                    <a:close/>
                    <a:moveTo>
                      <a:pt x="1757" y="1896"/>
                    </a:moveTo>
                    <a:cubicBezTo>
                      <a:pt x="2063" y="1896"/>
                      <a:pt x="2342" y="2175"/>
                      <a:pt x="2342" y="2481"/>
                    </a:cubicBezTo>
                    <a:cubicBezTo>
                      <a:pt x="2342" y="2788"/>
                      <a:pt x="2063" y="3067"/>
                      <a:pt x="1757" y="3067"/>
                    </a:cubicBezTo>
                    <a:cubicBezTo>
                      <a:pt x="1422" y="3067"/>
                      <a:pt x="1143" y="2788"/>
                      <a:pt x="1143" y="2481"/>
                    </a:cubicBezTo>
                    <a:cubicBezTo>
                      <a:pt x="1143" y="2119"/>
                      <a:pt x="1422" y="1896"/>
                      <a:pt x="1757" y="1896"/>
                    </a:cubicBezTo>
                    <a:close/>
                    <a:moveTo>
                      <a:pt x="8447" y="1896"/>
                    </a:moveTo>
                    <a:cubicBezTo>
                      <a:pt x="8781" y="1896"/>
                      <a:pt x="9032" y="2175"/>
                      <a:pt x="9032" y="2481"/>
                    </a:cubicBezTo>
                    <a:cubicBezTo>
                      <a:pt x="9032" y="2788"/>
                      <a:pt x="8753" y="3067"/>
                      <a:pt x="8447" y="3067"/>
                    </a:cubicBezTo>
                    <a:cubicBezTo>
                      <a:pt x="8112" y="3067"/>
                      <a:pt x="7834" y="2788"/>
                      <a:pt x="7834" y="2481"/>
                    </a:cubicBezTo>
                    <a:cubicBezTo>
                      <a:pt x="7834" y="2119"/>
                      <a:pt x="8112" y="1896"/>
                      <a:pt x="8447" y="1896"/>
                    </a:cubicBezTo>
                    <a:close/>
                    <a:moveTo>
                      <a:pt x="1701" y="3624"/>
                    </a:moveTo>
                    <a:cubicBezTo>
                      <a:pt x="2370" y="3624"/>
                      <a:pt x="2927" y="4182"/>
                      <a:pt x="2927" y="4851"/>
                    </a:cubicBezTo>
                    <a:lnTo>
                      <a:pt x="2927" y="6412"/>
                    </a:lnTo>
                    <a:cubicBezTo>
                      <a:pt x="2955" y="6635"/>
                      <a:pt x="2816" y="6719"/>
                      <a:pt x="2649" y="6719"/>
                    </a:cubicBezTo>
                    <a:cubicBezTo>
                      <a:pt x="2481" y="6719"/>
                      <a:pt x="2342" y="6858"/>
                      <a:pt x="2342" y="7053"/>
                    </a:cubicBezTo>
                    <a:lnTo>
                      <a:pt x="2342" y="8865"/>
                    </a:lnTo>
                    <a:cubicBezTo>
                      <a:pt x="2342" y="9032"/>
                      <a:pt x="2203" y="9172"/>
                      <a:pt x="2035" y="9172"/>
                    </a:cubicBezTo>
                    <a:lnTo>
                      <a:pt x="1422" y="9172"/>
                    </a:lnTo>
                    <a:cubicBezTo>
                      <a:pt x="1255" y="9172"/>
                      <a:pt x="1116" y="9032"/>
                      <a:pt x="1116" y="8865"/>
                    </a:cubicBezTo>
                    <a:lnTo>
                      <a:pt x="1116" y="7053"/>
                    </a:lnTo>
                    <a:cubicBezTo>
                      <a:pt x="1116" y="6858"/>
                      <a:pt x="976" y="6719"/>
                      <a:pt x="809" y="6719"/>
                    </a:cubicBezTo>
                    <a:cubicBezTo>
                      <a:pt x="642" y="6719"/>
                      <a:pt x="502" y="6579"/>
                      <a:pt x="502" y="6412"/>
                    </a:cubicBezTo>
                    <a:lnTo>
                      <a:pt x="502" y="4851"/>
                    </a:lnTo>
                    <a:cubicBezTo>
                      <a:pt x="502" y="4182"/>
                      <a:pt x="1060" y="3624"/>
                      <a:pt x="1701" y="3624"/>
                    </a:cubicBezTo>
                    <a:close/>
                    <a:moveTo>
                      <a:pt x="8391" y="3624"/>
                    </a:moveTo>
                    <a:cubicBezTo>
                      <a:pt x="9060" y="3624"/>
                      <a:pt x="9618" y="4182"/>
                      <a:pt x="9618" y="4851"/>
                    </a:cubicBezTo>
                    <a:lnTo>
                      <a:pt x="9618" y="6440"/>
                    </a:lnTo>
                    <a:lnTo>
                      <a:pt x="9645" y="6440"/>
                    </a:lnTo>
                    <a:cubicBezTo>
                      <a:pt x="9645" y="6635"/>
                      <a:pt x="9506" y="6774"/>
                      <a:pt x="9339" y="6774"/>
                    </a:cubicBezTo>
                    <a:cubicBezTo>
                      <a:pt x="9172" y="6774"/>
                      <a:pt x="9032" y="6914"/>
                      <a:pt x="9032" y="7081"/>
                    </a:cubicBezTo>
                    <a:lnTo>
                      <a:pt x="9032" y="8893"/>
                    </a:lnTo>
                    <a:cubicBezTo>
                      <a:pt x="9032" y="9060"/>
                      <a:pt x="8893" y="9199"/>
                      <a:pt x="8726" y="9199"/>
                    </a:cubicBezTo>
                    <a:lnTo>
                      <a:pt x="8112" y="9199"/>
                    </a:lnTo>
                    <a:cubicBezTo>
                      <a:pt x="7945" y="9199"/>
                      <a:pt x="7806" y="9060"/>
                      <a:pt x="7806" y="8893"/>
                    </a:cubicBezTo>
                    <a:lnTo>
                      <a:pt x="7806" y="7053"/>
                    </a:lnTo>
                    <a:cubicBezTo>
                      <a:pt x="7806" y="6858"/>
                      <a:pt x="7666" y="6719"/>
                      <a:pt x="7499" y="6719"/>
                    </a:cubicBezTo>
                    <a:cubicBezTo>
                      <a:pt x="7332" y="6719"/>
                      <a:pt x="7192" y="6579"/>
                      <a:pt x="7192" y="6412"/>
                    </a:cubicBezTo>
                    <a:lnTo>
                      <a:pt x="7192" y="4851"/>
                    </a:lnTo>
                    <a:cubicBezTo>
                      <a:pt x="7192" y="4182"/>
                      <a:pt x="7750" y="3624"/>
                      <a:pt x="8391" y="3624"/>
                    </a:cubicBezTo>
                    <a:close/>
                    <a:moveTo>
                      <a:pt x="5381" y="3095"/>
                    </a:moveTo>
                    <a:cubicBezTo>
                      <a:pt x="6077" y="3234"/>
                      <a:pt x="6635" y="3875"/>
                      <a:pt x="6635" y="4600"/>
                    </a:cubicBezTo>
                    <a:lnTo>
                      <a:pt x="6635" y="6440"/>
                    </a:lnTo>
                    <a:cubicBezTo>
                      <a:pt x="6663" y="6635"/>
                      <a:pt x="6523" y="6719"/>
                      <a:pt x="6356" y="6719"/>
                    </a:cubicBezTo>
                    <a:cubicBezTo>
                      <a:pt x="6161" y="6719"/>
                      <a:pt x="6022" y="6858"/>
                      <a:pt x="6022" y="7053"/>
                    </a:cubicBezTo>
                    <a:lnTo>
                      <a:pt x="6022" y="9478"/>
                    </a:lnTo>
                    <a:cubicBezTo>
                      <a:pt x="6022" y="9645"/>
                      <a:pt x="5882" y="9785"/>
                      <a:pt x="5715" y="9785"/>
                    </a:cubicBezTo>
                    <a:lnTo>
                      <a:pt x="4461" y="9785"/>
                    </a:lnTo>
                    <a:cubicBezTo>
                      <a:pt x="4293" y="9785"/>
                      <a:pt x="4154" y="9645"/>
                      <a:pt x="4154" y="9478"/>
                    </a:cubicBezTo>
                    <a:lnTo>
                      <a:pt x="4154" y="7053"/>
                    </a:lnTo>
                    <a:cubicBezTo>
                      <a:pt x="4154" y="6858"/>
                      <a:pt x="4015" y="6719"/>
                      <a:pt x="3847" y="6719"/>
                    </a:cubicBezTo>
                    <a:cubicBezTo>
                      <a:pt x="3652" y="6719"/>
                      <a:pt x="3513" y="6579"/>
                      <a:pt x="3513" y="6412"/>
                    </a:cubicBezTo>
                    <a:lnTo>
                      <a:pt x="3513" y="4851"/>
                    </a:lnTo>
                    <a:lnTo>
                      <a:pt x="3513" y="4600"/>
                    </a:lnTo>
                    <a:cubicBezTo>
                      <a:pt x="3513" y="3875"/>
                      <a:pt x="4043" y="3234"/>
                      <a:pt x="4739" y="3095"/>
                    </a:cubicBezTo>
                    <a:lnTo>
                      <a:pt x="4739" y="5185"/>
                    </a:lnTo>
                    <a:cubicBezTo>
                      <a:pt x="4739" y="5381"/>
                      <a:pt x="4879" y="5520"/>
                      <a:pt x="5046" y="5520"/>
                    </a:cubicBezTo>
                    <a:cubicBezTo>
                      <a:pt x="5241" y="5520"/>
                      <a:pt x="5381" y="5381"/>
                      <a:pt x="5381" y="5185"/>
                    </a:cubicBezTo>
                    <a:lnTo>
                      <a:pt x="5381" y="3095"/>
                    </a:lnTo>
                    <a:close/>
                    <a:moveTo>
                      <a:pt x="5130" y="1"/>
                    </a:moveTo>
                    <a:cubicBezTo>
                      <a:pt x="4293" y="1"/>
                      <a:pt x="3624" y="670"/>
                      <a:pt x="3624" y="1506"/>
                    </a:cubicBezTo>
                    <a:cubicBezTo>
                      <a:pt x="3624" y="1952"/>
                      <a:pt x="3847" y="2370"/>
                      <a:pt x="4154" y="2649"/>
                    </a:cubicBezTo>
                    <a:cubicBezTo>
                      <a:pt x="3736" y="2872"/>
                      <a:pt x="3373" y="3234"/>
                      <a:pt x="3206" y="3652"/>
                    </a:cubicBezTo>
                    <a:cubicBezTo>
                      <a:pt x="3067" y="3485"/>
                      <a:pt x="2900" y="3346"/>
                      <a:pt x="2677" y="3234"/>
                    </a:cubicBezTo>
                    <a:cubicBezTo>
                      <a:pt x="2900" y="3039"/>
                      <a:pt x="3039" y="2732"/>
                      <a:pt x="3039" y="2398"/>
                    </a:cubicBezTo>
                    <a:cubicBezTo>
                      <a:pt x="3039" y="1757"/>
                      <a:pt x="2481" y="1199"/>
                      <a:pt x="1812" y="1199"/>
                    </a:cubicBezTo>
                    <a:cubicBezTo>
                      <a:pt x="1143" y="1199"/>
                      <a:pt x="586" y="1757"/>
                      <a:pt x="586" y="2398"/>
                    </a:cubicBezTo>
                    <a:cubicBezTo>
                      <a:pt x="586" y="2732"/>
                      <a:pt x="725" y="3039"/>
                      <a:pt x="948" y="3234"/>
                    </a:cubicBezTo>
                    <a:cubicBezTo>
                      <a:pt x="391" y="3569"/>
                      <a:pt x="1" y="4154"/>
                      <a:pt x="1" y="4851"/>
                    </a:cubicBezTo>
                    <a:lnTo>
                      <a:pt x="1" y="6412"/>
                    </a:lnTo>
                    <a:cubicBezTo>
                      <a:pt x="1" y="6802"/>
                      <a:pt x="251" y="7137"/>
                      <a:pt x="586" y="7276"/>
                    </a:cubicBezTo>
                    <a:lnTo>
                      <a:pt x="586" y="8865"/>
                    </a:lnTo>
                    <a:cubicBezTo>
                      <a:pt x="586" y="9339"/>
                      <a:pt x="1004" y="9757"/>
                      <a:pt x="1506" y="9757"/>
                    </a:cubicBezTo>
                    <a:lnTo>
                      <a:pt x="2091" y="9757"/>
                    </a:lnTo>
                    <a:cubicBezTo>
                      <a:pt x="2593" y="9757"/>
                      <a:pt x="3011" y="9339"/>
                      <a:pt x="3011" y="8865"/>
                    </a:cubicBezTo>
                    <a:lnTo>
                      <a:pt x="3011" y="7276"/>
                    </a:lnTo>
                    <a:cubicBezTo>
                      <a:pt x="3095" y="7248"/>
                      <a:pt x="3206" y="7192"/>
                      <a:pt x="3318" y="7109"/>
                    </a:cubicBezTo>
                    <a:cubicBezTo>
                      <a:pt x="3429" y="7192"/>
                      <a:pt x="3485" y="7248"/>
                      <a:pt x="3624" y="7276"/>
                    </a:cubicBezTo>
                    <a:lnTo>
                      <a:pt x="3624" y="9450"/>
                    </a:lnTo>
                    <a:cubicBezTo>
                      <a:pt x="3624" y="9924"/>
                      <a:pt x="4043" y="10342"/>
                      <a:pt x="4544" y="10342"/>
                    </a:cubicBezTo>
                    <a:lnTo>
                      <a:pt x="5799" y="10342"/>
                    </a:lnTo>
                    <a:cubicBezTo>
                      <a:pt x="6273" y="10342"/>
                      <a:pt x="6691" y="9924"/>
                      <a:pt x="6691" y="9450"/>
                    </a:cubicBezTo>
                    <a:lnTo>
                      <a:pt x="6691" y="7276"/>
                    </a:lnTo>
                    <a:cubicBezTo>
                      <a:pt x="6802" y="7248"/>
                      <a:pt x="6914" y="7192"/>
                      <a:pt x="6997" y="7109"/>
                    </a:cubicBezTo>
                    <a:cubicBezTo>
                      <a:pt x="7109" y="7192"/>
                      <a:pt x="7192" y="7248"/>
                      <a:pt x="7332" y="7276"/>
                    </a:cubicBezTo>
                    <a:lnTo>
                      <a:pt x="7332" y="8865"/>
                    </a:lnTo>
                    <a:cubicBezTo>
                      <a:pt x="7332" y="9339"/>
                      <a:pt x="7750" y="9757"/>
                      <a:pt x="8224" y="9757"/>
                    </a:cubicBezTo>
                    <a:lnTo>
                      <a:pt x="8809" y="9757"/>
                    </a:lnTo>
                    <a:cubicBezTo>
                      <a:pt x="9311" y="9757"/>
                      <a:pt x="9729" y="9339"/>
                      <a:pt x="9729" y="8865"/>
                    </a:cubicBezTo>
                    <a:lnTo>
                      <a:pt x="9729" y="7276"/>
                    </a:lnTo>
                    <a:cubicBezTo>
                      <a:pt x="10064" y="7137"/>
                      <a:pt x="10314" y="6830"/>
                      <a:pt x="10314" y="6412"/>
                    </a:cubicBezTo>
                    <a:lnTo>
                      <a:pt x="10314" y="4851"/>
                    </a:lnTo>
                    <a:cubicBezTo>
                      <a:pt x="10287" y="4210"/>
                      <a:pt x="9896" y="3596"/>
                      <a:pt x="9339" y="3318"/>
                    </a:cubicBezTo>
                    <a:cubicBezTo>
                      <a:pt x="9562" y="3095"/>
                      <a:pt x="9701" y="2788"/>
                      <a:pt x="9701" y="2481"/>
                    </a:cubicBezTo>
                    <a:cubicBezTo>
                      <a:pt x="9701" y="1812"/>
                      <a:pt x="9144" y="1255"/>
                      <a:pt x="8475" y="1255"/>
                    </a:cubicBezTo>
                    <a:cubicBezTo>
                      <a:pt x="7806" y="1255"/>
                      <a:pt x="7248" y="1812"/>
                      <a:pt x="7248" y="2481"/>
                    </a:cubicBezTo>
                    <a:cubicBezTo>
                      <a:pt x="7248" y="2788"/>
                      <a:pt x="7388" y="3095"/>
                      <a:pt x="7611" y="3318"/>
                    </a:cubicBezTo>
                    <a:cubicBezTo>
                      <a:pt x="7388" y="3429"/>
                      <a:pt x="7220" y="3569"/>
                      <a:pt x="7081" y="3736"/>
                    </a:cubicBezTo>
                    <a:cubicBezTo>
                      <a:pt x="6969" y="3485"/>
                      <a:pt x="6802" y="3290"/>
                      <a:pt x="6635" y="3067"/>
                    </a:cubicBezTo>
                    <a:cubicBezTo>
                      <a:pt x="6496" y="2927"/>
                      <a:pt x="6300" y="2788"/>
                      <a:pt x="6105" y="2677"/>
                    </a:cubicBezTo>
                    <a:cubicBezTo>
                      <a:pt x="6440" y="2370"/>
                      <a:pt x="6663" y="1952"/>
                      <a:pt x="6663" y="1534"/>
                    </a:cubicBezTo>
                    <a:cubicBezTo>
                      <a:pt x="6663" y="1116"/>
                      <a:pt x="6496" y="725"/>
                      <a:pt x="6217" y="447"/>
                    </a:cubicBezTo>
                    <a:cubicBezTo>
                      <a:pt x="5938" y="168"/>
                      <a:pt x="5520" y="1"/>
                      <a:pt x="513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endParaRPr>
              </a:p>
            </p:txBody>
          </p:sp>
        </p:grpSp>
        <p:sp>
          <p:nvSpPr>
            <p:cNvPr id="43" name="Google Shape;130;p17">
              <a:extLst>
                <a:ext uri="{FF2B5EF4-FFF2-40B4-BE49-F238E27FC236}">
                  <a16:creationId xmlns:a16="http://schemas.microsoft.com/office/drawing/2014/main" id="{BE7E2BC4-E8ED-87B1-6F0A-5E65F17C64D6}"/>
                </a:ext>
              </a:extLst>
            </p:cNvPr>
            <p:cNvSpPr/>
            <p:nvPr/>
          </p:nvSpPr>
          <p:spPr>
            <a:xfrm>
              <a:off x="4928338" y="4723361"/>
              <a:ext cx="100491" cy="131917"/>
            </a:xfrm>
            <a:custGeom>
              <a:avLst/>
              <a:gdLst/>
              <a:ahLst/>
              <a:cxnLst/>
              <a:rect l="l" t="t" r="r" b="b"/>
              <a:pathLst>
                <a:path w="2489" h="3561" extrusionOk="0">
                  <a:moveTo>
                    <a:pt x="0" y="0"/>
                  </a:moveTo>
                  <a:lnTo>
                    <a:pt x="0" y="3560"/>
                  </a:lnTo>
                  <a:lnTo>
                    <a:pt x="2489" y="3560"/>
                  </a:lnTo>
                  <a:lnTo>
                    <a:pt x="24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endParaRPr>
            </a:p>
          </p:txBody>
        </p:sp>
      </p:grpSp>
      <p:grpSp>
        <p:nvGrpSpPr>
          <p:cNvPr id="2" name="Group 16">
            <a:extLst>
              <a:ext uri="{FF2B5EF4-FFF2-40B4-BE49-F238E27FC236}">
                <a16:creationId xmlns:a16="http://schemas.microsoft.com/office/drawing/2014/main" id="{8D5C1D52-2378-1BED-9A41-2E46D257E173}"/>
              </a:ext>
              <a:ext uri="{C183D7F6-B498-43B3-948B-1728B52AA6E4}">
                <adec:decorative xmlns:adec="http://schemas.microsoft.com/office/drawing/2017/decorative" val="1"/>
              </a:ext>
            </a:extLst>
          </p:cNvPr>
          <p:cNvGrpSpPr/>
          <p:nvPr/>
        </p:nvGrpSpPr>
        <p:grpSpPr>
          <a:xfrm>
            <a:off x="7357271" y="2438400"/>
            <a:ext cx="1158467" cy="2388942"/>
            <a:chOff x="1947563" y="1719463"/>
            <a:chExt cx="1656934" cy="3551870"/>
          </a:xfrm>
        </p:grpSpPr>
        <p:sp>
          <p:nvSpPr>
            <p:cNvPr id="4" name="L-Shape 6">
              <a:extLst>
                <a:ext uri="{FF2B5EF4-FFF2-40B4-BE49-F238E27FC236}">
                  <a16:creationId xmlns:a16="http://schemas.microsoft.com/office/drawing/2014/main" id="{163D97BA-7E66-B408-CA09-7E0BA86EE143}"/>
                </a:ext>
              </a:extLst>
            </p:cNvPr>
            <p:cNvSpPr/>
            <p:nvPr/>
          </p:nvSpPr>
          <p:spPr>
            <a:xfrm rot="13476337">
              <a:off x="1947563" y="2304450"/>
              <a:ext cx="1186981" cy="1174348"/>
            </a:xfrm>
            <a:prstGeom prst="corner">
              <a:avLst>
                <a:gd name="adj1" fmla="val 53262"/>
                <a:gd name="adj2" fmla="val 54210"/>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7">
              <a:extLst>
                <a:ext uri="{FF2B5EF4-FFF2-40B4-BE49-F238E27FC236}">
                  <a16:creationId xmlns:a16="http://schemas.microsoft.com/office/drawing/2014/main" id="{1D72233C-99E7-F7C2-29C8-0801F1202245}"/>
                </a:ext>
              </a:extLst>
            </p:cNvPr>
            <p:cNvSpPr/>
            <p:nvPr/>
          </p:nvSpPr>
          <p:spPr>
            <a:xfrm rot="8058825" flipH="1">
              <a:off x="1750690" y="2219715"/>
              <a:ext cx="1391121" cy="390618"/>
            </a:xfrm>
            <a:prstGeom prst="rect">
              <a:avLst/>
            </a:prstGeom>
            <a:blipFill dpi="0" rotWithShape="1">
              <a:blip r:embed="rId2">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mn-cs"/>
              </a:endParaRPr>
            </a:p>
          </p:txBody>
        </p:sp>
        <p:sp>
          <p:nvSpPr>
            <p:cNvPr id="6" name="Rectangle 8">
              <a:extLst>
                <a:ext uri="{FF2B5EF4-FFF2-40B4-BE49-F238E27FC236}">
                  <a16:creationId xmlns:a16="http://schemas.microsoft.com/office/drawing/2014/main" id="{6246E805-4132-C321-344A-5A209AC97E1F}"/>
                </a:ext>
              </a:extLst>
            </p:cNvPr>
            <p:cNvSpPr/>
            <p:nvPr/>
          </p:nvSpPr>
          <p:spPr>
            <a:xfrm rot="13541175" flipH="1" flipV="1">
              <a:off x="1750690" y="3152613"/>
              <a:ext cx="1391121" cy="390618"/>
            </a:xfrm>
            <a:prstGeom prst="rect">
              <a:avLst/>
            </a:prstGeom>
            <a:blipFill dpi="0" rotWithShape="1">
              <a:blip r:embed="rId2">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mn-cs"/>
              </a:endParaRPr>
            </a:p>
          </p:txBody>
        </p:sp>
        <p:pic>
          <p:nvPicPr>
            <p:cNvPr id="7" name="Graphic 12" descr="Research outline">
              <a:extLst>
                <a:ext uri="{FF2B5EF4-FFF2-40B4-BE49-F238E27FC236}">
                  <a16:creationId xmlns:a16="http://schemas.microsoft.com/office/drawing/2014/main" id="{9816852B-36FA-8207-FEAA-1CFC04B27E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608731" y="2660035"/>
              <a:ext cx="463178" cy="463178"/>
            </a:xfrm>
            <a:prstGeom prst="rect">
              <a:avLst/>
            </a:prstGeom>
          </p:spPr>
        </p:pic>
        <p:sp>
          <p:nvSpPr>
            <p:cNvPr id="8" name="TextBox 13">
              <a:extLst>
                <a:ext uri="{FF2B5EF4-FFF2-40B4-BE49-F238E27FC236}">
                  <a16:creationId xmlns:a16="http://schemas.microsoft.com/office/drawing/2014/main" id="{E36B80A7-90C0-F932-CE40-4976FC4F55CC}"/>
                </a:ext>
              </a:extLst>
            </p:cNvPr>
            <p:cNvSpPr txBox="1"/>
            <p:nvPr/>
          </p:nvSpPr>
          <p:spPr>
            <a:xfrm>
              <a:off x="2105676" y="4035810"/>
              <a:ext cx="1498821" cy="12355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48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01</a:t>
              </a:r>
            </a:p>
          </p:txBody>
        </p:sp>
      </p:grpSp>
      <p:sp>
        <p:nvSpPr>
          <p:cNvPr id="10" name="CuadroTexto 9">
            <a:extLst>
              <a:ext uri="{FF2B5EF4-FFF2-40B4-BE49-F238E27FC236}">
                <a16:creationId xmlns:a16="http://schemas.microsoft.com/office/drawing/2014/main" id="{E5948EED-958C-245C-176A-F70B964F6021}"/>
              </a:ext>
            </a:extLst>
          </p:cNvPr>
          <p:cNvSpPr txBox="1"/>
          <p:nvPr/>
        </p:nvSpPr>
        <p:spPr>
          <a:xfrm>
            <a:off x="1399445" y="409463"/>
            <a:ext cx="5638800" cy="523220"/>
          </a:xfrm>
          <a:prstGeom prst="rect">
            <a:avLst/>
          </a:prstGeom>
          <a:noFill/>
        </p:spPr>
        <p:txBody>
          <a:bodyPr wrap="square">
            <a:spAutoFit/>
          </a:bodyPr>
          <a:lstStyle/>
          <a:p>
            <a:r>
              <a:rPr kumimoji="0" lang="es-CO" sz="2800" i="0" u="none" strike="noStrike" kern="1200" cap="none" spc="0" normalizeH="0" baseline="0" noProof="0" dirty="0">
                <a:ln>
                  <a:noFill/>
                </a:ln>
                <a:solidFill>
                  <a:schemeClr val="bg1"/>
                </a:solidFill>
                <a:effectLst/>
                <a:uLnTx/>
                <a:uFillTx/>
                <a:latin typeface="Verdana"/>
                <a:ea typeface="Verdana"/>
                <a:cs typeface="Arial"/>
              </a:rPr>
              <a:t>Objetivo Estratégico </a:t>
            </a:r>
            <a:endParaRPr lang="es-CO" sz="2800" noProof="0" dirty="0"/>
          </a:p>
        </p:txBody>
      </p:sp>
    </p:spTree>
    <p:extLst>
      <p:ext uri="{BB962C8B-B14F-4D97-AF65-F5344CB8AC3E}">
        <p14:creationId xmlns:p14="http://schemas.microsoft.com/office/powerpoint/2010/main" val="1924890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05AA8-89E1-EA8A-4F56-B2A351E3C2EA}"/>
            </a:ext>
          </a:extLst>
        </p:cNvPr>
        <p:cNvGrpSpPr/>
        <p:nvPr/>
      </p:nvGrpSpPr>
      <p:grpSpPr>
        <a:xfrm>
          <a:off x="0" y="0"/>
          <a:ext cx="0" cy="0"/>
          <a:chOff x="0" y="0"/>
          <a:chExt cx="0" cy="0"/>
        </a:xfrm>
      </p:grpSpPr>
      <p:graphicFrame>
        <p:nvGraphicFramePr>
          <p:cNvPr id="9" name="Tabla 8">
            <a:extLst>
              <a:ext uri="{FF2B5EF4-FFF2-40B4-BE49-F238E27FC236}">
                <a16:creationId xmlns:a16="http://schemas.microsoft.com/office/drawing/2014/main" id="{43A07365-4957-8B68-E0A5-D157BEEF340C}"/>
              </a:ext>
            </a:extLst>
          </p:cNvPr>
          <p:cNvGraphicFramePr>
            <a:graphicFrameLocks noGrp="1"/>
          </p:cNvGraphicFramePr>
          <p:nvPr>
            <p:extLst>
              <p:ext uri="{D42A27DB-BD31-4B8C-83A1-F6EECF244321}">
                <p14:modId xmlns:p14="http://schemas.microsoft.com/office/powerpoint/2010/main" val="1608249971"/>
              </p:ext>
            </p:extLst>
          </p:nvPr>
        </p:nvGraphicFramePr>
        <p:xfrm>
          <a:off x="414421" y="1465309"/>
          <a:ext cx="11325486" cy="4937760"/>
        </p:xfrm>
        <a:graphic>
          <a:graphicData uri="http://schemas.openxmlformats.org/drawingml/2006/table">
            <a:tbl>
              <a:tblPr firstRow="1">
                <a:tableStyleId>{616DA210-FB5B-4158-B5E0-FEB733F419BA}</a:tableStyleId>
              </a:tblPr>
              <a:tblGrid>
                <a:gridCol w="1404000">
                  <a:extLst>
                    <a:ext uri="{9D8B030D-6E8A-4147-A177-3AD203B41FA5}">
                      <a16:colId xmlns:a16="http://schemas.microsoft.com/office/drawing/2014/main" val="4294001460"/>
                    </a:ext>
                  </a:extLst>
                </a:gridCol>
                <a:gridCol w="6624000">
                  <a:extLst>
                    <a:ext uri="{9D8B030D-6E8A-4147-A177-3AD203B41FA5}">
                      <a16:colId xmlns:a16="http://schemas.microsoft.com/office/drawing/2014/main" val="1680724253"/>
                    </a:ext>
                  </a:extLst>
                </a:gridCol>
                <a:gridCol w="972000">
                  <a:extLst>
                    <a:ext uri="{9D8B030D-6E8A-4147-A177-3AD203B41FA5}">
                      <a16:colId xmlns:a16="http://schemas.microsoft.com/office/drawing/2014/main" val="3940073173"/>
                    </a:ext>
                  </a:extLst>
                </a:gridCol>
                <a:gridCol w="1137486">
                  <a:extLst>
                    <a:ext uri="{9D8B030D-6E8A-4147-A177-3AD203B41FA5}">
                      <a16:colId xmlns:a16="http://schemas.microsoft.com/office/drawing/2014/main" val="334797448"/>
                    </a:ext>
                  </a:extLst>
                </a:gridCol>
                <a:gridCol w="1188000">
                  <a:extLst>
                    <a:ext uri="{9D8B030D-6E8A-4147-A177-3AD203B41FA5}">
                      <a16:colId xmlns:a16="http://schemas.microsoft.com/office/drawing/2014/main" val="1490449559"/>
                    </a:ext>
                  </a:extLst>
                </a:gridCol>
              </a:tblGrid>
              <a:tr h="444055">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4351736">
                <a:tc>
                  <a:txBody>
                    <a:bodyPr/>
                    <a:lstStyle/>
                    <a:p>
                      <a:pPr algn="ctr" fontAlgn="ctr"/>
                      <a:r>
                        <a:rPr lang="es-CO" sz="1000" b="1" i="0" u="none" strike="noStrike" noProof="0" dirty="0">
                          <a:solidFill>
                            <a:schemeClr val="tx1"/>
                          </a:solidFill>
                          <a:effectLst/>
                          <a:latin typeface="Verdana" panose="020B0604030504040204" pitchFamily="34" charset="0"/>
                          <a:ea typeface="Verdana" panose="020B0604030504040204" pitchFamily="34" charset="0"/>
                          <a:cs typeface="Calibri"/>
                        </a:rPr>
                        <a:t>Porcentaje de ESE bajo medida especial con acciones de seguimiento y control realizadas sobre la implementación de lineamientos de formalización laboral y atención en salud con enfoque diferencial</a:t>
                      </a:r>
                      <a:r>
                        <a:rPr lang="es-CO" sz="1050" b="1" i="0" u="none" strike="noStrike" noProof="0" dirty="0">
                          <a:solidFill>
                            <a:schemeClr val="tx1"/>
                          </a:solidFill>
                          <a:effectLst/>
                          <a:latin typeface="Verdana" panose="020B0604030504040204" pitchFamily="34" charset="0"/>
                          <a:ea typeface="Verdana" panose="020B0604030504040204" pitchFamily="34" charset="0"/>
                          <a:cs typeface="Calibri"/>
                        </a:rPr>
                        <a:t>)</a:t>
                      </a:r>
                      <a:endParaRPr lang="es-CO" sz="1050" b="1" i="0" u="none" strike="noStrike" noProof="0" dirty="0">
                        <a:solidFill>
                          <a:schemeClr val="tx1"/>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endParaRPr lang="es-CO" sz="800" b="0" i="0" u="none" strike="noStrike" noProof="0" dirty="0">
                        <a:solidFill>
                          <a:srgbClr val="000000"/>
                        </a:solidFill>
                        <a:effectLst/>
                        <a:latin typeface="Verdana" panose="020B0604030504040204" pitchFamily="34" charset="0"/>
                        <a:ea typeface="Verdana" panose="020B0604030504040204" pitchFamily="34" charset="0"/>
                      </a:endParaRPr>
                    </a:p>
                    <a:p>
                      <a:pPr marL="0" marR="0" lvl="0" indent="0" algn="l" defTabSz="914446" rtl="0" eaLnBrk="1" fontAlgn="ctr" latinLnBrk="0" hangingPunct="1">
                        <a:lnSpc>
                          <a:spcPct val="100000"/>
                        </a:lnSpc>
                        <a:spcBef>
                          <a:spcPts val="0"/>
                        </a:spcBef>
                        <a:spcAft>
                          <a:spcPts val="0"/>
                        </a:spcAft>
                        <a:buClrTx/>
                        <a:buSzTx/>
                        <a:buFontTx/>
                        <a:buNone/>
                        <a:tabLst/>
                        <a:defRPr/>
                      </a:pPr>
                      <a:r>
                        <a:rPr lang="es-CO" sz="800" b="0" i="0" u="none" strike="noStrike" noProof="0" dirty="0">
                          <a:solidFill>
                            <a:srgbClr val="000000"/>
                          </a:solidFill>
                          <a:effectLst/>
                          <a:latin typeface="Verdana" panose="020B0604030504040204" pitchFamily="34" charset="0"/>
                          <a:ea typeface="Verdana" panose="020B0604030504040204" pitchFamily="34" charset="0"/>
                        </a:rPr>
                        <a:t>Para el segundo trimestre de la vigencia 2026, se realizaron doce (12) acciones de seguimiento y control a las doce (12) Empresas Sociales del Estado (ESE) bajo medida especial sujetas a la implementación de los lineamientos de formalización laboral y atención en salud con enfoque diferencial, alcanzando un cumplimiento del 100 % frente a la meta establecida para el periodo. Este resultado evidencia el cumplimiento integral de las acciones programadas, permitiendo verificar el avance de las entidades en la implementación de los lineamientos definidos y fortalecer el seguimiento a las medidas orientadas a garantizar una atención con enfoque diferencial y la consolidación de procesos de formalización laboral. Análisis de causas. El cumplimiento del indicador obedece al desarrollo de acciones de seguimiento y control orientadas a verificar el avance de las Empresas Sociales del Estado bajo medida especial en la implementación de los lineamientos institucionales, entre las que se destacan:</a:t>
                      </a:r>
                    </a:p>
                    <a:p>
                      <a:pPr marL="0" marR="0" lvl="0" indent="0" algn="l" defTabSz="914446" rtl="0" eaLnBrk="1" fontAlgn="ctr" latinLnBrk="0" hangingPunct="1">
                        <a:lnSpc>
                          <a:spcPct val="100000"/>
                        </a:lnSpc>
                        <a:spcBef>
                          <a:spcPts val="0"/>
                        </a:spcBef>
                        <a:spcAft>
                          <a:spcPts val="0"/>
                        </a:spcAft>
                        <a:buClrTx/>
                        <a:buSzTx/>
                        <a:buFontTx/>
                        <a:buNone/>
                        <a:tabLst/>
                        <a:defRPr/>
                      </a:pPr>
                      <a:endParaRPr lang="es-CO" sz="800" b="0" i="0" u="none" strike="noStrike" noProof="0" dirty="0">
                        <a:solidFill>
                          <a:srgbClr val="000000"/>
                        </a:solidFill>
                        <a:effectLst/>
                        <a:latin typeface="Verdana" panose="020B0604030504040204" pitchFamily="34" charset="0"/>
                        <a:ea typeface="Verdana" panose="020B0604030504040204" pitchFamily="34" charset="0"/>
                      </a:endParaRPr>
                    </a:p>
                    <a:p>
                      <a:pPr marL="0" marR="0" lvl="0" indent="0" algn="l" defTabSz="914446" rtl="0" eaLnBrk="1" fontAlgn="ctr" latinLnBrk="0" hangingPunct="1">
                        <a:lnSpc>
                          <a:spcPct val="100000"/>
                        </a:lnSpc>
                        <a:spcBef>
                          <a:spcPts val="0"/>
                        </a:spcBef>
                        <a:spcAft>
                          <a:spcPts val="0"/>
                        </a:spcAft>
                        <a:buClrTx/>
                        <a:buSzTx/>
                        <a:buFontTx/>
                        <a:buNone/>
                        <a:tabLst/>
                        <a:defRPr/>
                      </a:pPr>
                      <a:r>
                        <a:rPr lang="es-CO" sz="800" b="0" i="0" u="none" strike="noStrike" noProof="0" dirty="0">
                          <a:solidFill>
                            <a:srgbClr val="000000"/>
                          </a:solidFill>
                          <a:effectLst/>
                          <a:latin typeface="Verdana" panose="020B0604030504040204" pitchFamily="34" charset="0"/>
                          <a:ea typeface="Verdana" panose="020B0604030504040204" pitchFamily="34" charset="0"/>
                        </a:rPr>
                        <a:t>• El fortalecimiento de los criterios de análisis mediante la incorporación de lo dispuesto en el artículo 57 de la Ley 1448 de 2011, ampliando el alcance del seguimiento a la implementación del enfoque diferencial. </a:t>
                      </a:r>
                    </a:p>
                    <a:p>
                      <a:pPr marL="0" marR="0" lvl="0" indent="0" algn="l" defTabSz="914446" rtl="0" eaLnBrk="1" fontAlgn="ctr" latinLnBrk="0" hangingPunct="1">
                        <a:lnSpc>
                          <a:spcPct val="100000"/>
                        </a:lnSpc>
                        <a:spcBef>
                          <a:spcPts val="0"/>
                        </a:spcBef>
                        <a:spcAft>
                          <a:spcPts val="0"/>
                        </a:spcAft>
                        <a:buClrTx/>
                        <a:buSzTx/>
                        <a:buFontTx/>
                        <a:buNone/>
                        <a:tabLst/>
                        <a:defRPr/>
                      </a:pPr>
                      <a:r>
                        <a:rPr lang="es-CO" sz="800" b="0" i="0" u="none" strike="noStrike" noProof="0" dirty="0">
                          <a:solidFill>
                            <a:srgbClr val="000000"/>
                          </a:solidFill>
                          <a:effectLst/>
                          <a:latin typeface="Verdana" panose="020B0604030504040204" pitchFamily="34" charset="0"/>
                          <a:ea typeface="Verdana" panose="020B0604030504040204" pitchFamily="34" charset="0"/>
                        </a:rPr>
                        <a:t>• El monitoreo del avance de las entidades en las diferentes etapas del proceso de formalización laboral, evidenciando que el 50% se encuentra en fase de implementación y transición, el 33% en consolidación o sostenibilidad y el 17% en etapa de diagnóstico. </a:t>
                      </a:r>
                    </a:p>
                    <a:p>
                      <a:pPr marL="0" marR="0" lvl="0" indent="0" algn="l" defTabSz="914446" rtl="0" eaLnBrk="1" fontAlgn="ctr" latinLnBrk="0" hangingPunct="1">
                        <a:lnSpc>
                          <a:spcPct val="100000"/>
                        </a:lnSpc>
                        <a:spcBef>
                          <a:spcPts val="0"/>
                        </a:spcBef>
                        <a:spcAft>
                          <a:spcPts val="0"/>
                        </a:spcAft>
                        <a:buClrTx/>
                        <a:buSzTx/>
                        <a:buFontTx/>
                        <a:buNone/>
                        <a:tabLst/>
                        <a:defRPr/>
                      </a:pPr>
                      <a:r>
                        <a:rPr lang="es-CO" sz="800" b="0" i="0" u="none" strike="noStrike" noProof="0" dirty="0">
                          <a:solidFill>
                            <a:srgbClr val="000000"/>
                          </a:solidFill>
                          <a:effectLst/>
                          <a:latin typeface="Verdana" panose="020B0604030504040204" pitchFamily="34" charset="0"/>
                          <a:ea typeface="Verdana" panose="020B0604030504040204" pitchFamily="34" charset="0"/>
                        </a:rPr>
                        <a:t>• El seguimiento a la implementación del enfoque diferencial, evidenciando la atención de 211.582 usuarios, de los cuales 8.130 fueron reconocidos como víctimas del conflicto armado. </a:t>
                      </a:r>
                    </a:p>
                    <a:p>
                      <a:pPr marL="0" marR="0" lvl="0" indent="0" algn="l" defTabSz="914446" rtl="0" eaLnBrk="1" fontAlgn="ctr" latinLnBrk="0" hangingPunct="1">
                        <a:lnSpc>
                          <a:spcPct val="100000"/>
                        </a:lnSpc>
                        <a:spcBef>
                          <a:spcPts val="0"/>
                        </a:spcBef>
                        <a:spcAft>
                          <a:spcPts val="0"/>
                        </a:spcAft>
                        <a:buClrTx/>
                        <a:buSzTx/>
                        <a:buFontTx/>
                        <a:buNone/>
                        <a:tabLst/>
                        <a:defRPr/>
                      </a:pPr>
                      <a:r>
                        <a:rPr lang="es-CO" sz="800" b="0" i="0" u="none" strike="noStrike" noProof="0" dirty="0">
                          <a:solidFill>
                            <a:srgbClr val="000000"/>
                          </a:solidFill>
                          <a:effectLst/>
                          <a:latin typeface="Verdana" panose="020B0604030504040204" pitchFamily="34" charset="0"/>
                          <a:ea typeface="Verdana" panose="020B0604030504040204" pitchFamily="34" charset="0"/>
                        </a:rPr>
                        <a:t>• La verificación de acciones dirigidas al fortalecimiento de la caracterización poblacional, la atención humanizada, el desarrollo de estrategias interculturales, extramurales y comunitarias, así como el fortalecimiento de la trazabilidad de la información para apoyar la toma de decisiones institucionales. Análisis de tendencia y riesgo. </a:t>
                      </a:r>
                    </a:p>
                    <a:p>
                      <a:pPr marL="0" marR="0" lvl="0" indent="0" algn="l" defTabSz="914446" rtl="0" eaLnBrk="1" fontAlgn="ctr" latinLnBrk="0" hangingPunct="1">
                        <a:lnSpc>
                          <a:spcPct val="100000"/>
                        </a:lnSpc>
                        <a:spcBef>
                          <a:spcPts val="0"/>
                        </a:spcBef>
                        <a:spcAft>
                          <a:spcPts val="0"/>
                        </a:spcAft>
                        <a:buClrTx/>
                        <a:buSzTx/>
                        <a:buFontTx/>
                        <a:buNone/>
                        <a:tabLst/>
                        <a:defRPr/>
                      </a:pPr>
                      <a:endParaRPr lang="es-CO" sz="800" b="0" i="0" u="none" strike="noStrike" noProof="0" dirty="0">
                        <a:solidFill>
                          <a:srgbClr val="000000"/>
                        </a:solidFill>
                        <a:effectLst/>
                        <a:latin typeface="Verdana" panose="020B0604030504040204" pitchFamily="34" charset="0"/>
                        <a:ea typeface="Verdana" panose="020B0604030504040204" pitchFamily="34" charset="0"/>
                      </a:endParaRPr>
                    </a:p>
                    <a:p>
                      <a:pPr marL="0" marR="0" lvl="0" indent="0" algn="l" defTabSz="914446" rtl="0" eaLnBrk="1" fontAlgn="ctr" latinLnBrk="0" hangingPunct="1">
                        <a:lnSpc>
                          <a:spcPct val="100000"/>
                        </a:lnSpc>
                        <a:spcBef>
                          <a:spcPts val="0"/>
                        </a:spcBef>
                        <a:spcAft>
                          <a:spcPts val="0"/>
                        </a:spcAft>
                        <a:buClrTx/>
                        <a:buSzTx/>
                        <a:buFontTx/>
                        <a:buNone/>
                        <a:tabLst/>
                        <a:defRPr/>
                      </a:pPr>
                      <a:r>
                        <a:rPr lang="es-CO" sz="800" b="0" i="0" u="none" strike="noStrike" noProof="0" dirty="0">
                          <a:solidFill>
                            <a:srgbClr val="000000"/>
                          </a:solidFill>
                          <a:effectLst/>
                          <a:latin typeface="Verdana" panose="020B0604030504040204" pitchFamily="34" charset="0"/>
                          <a:ea typeface="Verdana" panose="020B0604030504040204" pitchFamily="34" charset="0"/>
                        </a:rPr>
                        <a:t>El indicador presenta una tendencia altamente favorable, al alcanzar el 100% de cumplimiento de la meta establecida para el periodo evaluado, evidenciando la ejecución oportuna de las acciones de seguimiento y control programadas y el compromiso de las Empresas Sociales del Estado bajo medida especial con la implementación de los lineamientos de formalización laboral y atención en salud con enfoque diferencial. Los resultados obtenidos reflejan avances en la madurez de los procesos de formalización laboral y en la incorporación del enfoque diferencial en la prestación de los servicios de salud, fortaleciendo la capacidad institucional de las entidades para responder a las necesidades de poblaciones con condiciones de especial protección. En consecuencia, no se evidencian riesgos que comprometan el cumplimiento del indicador, siendo necesario mantener el seguimiento periódico para consolidar los avances alcanzados y promover el cierre de las brechas identificadas en aquellas entidades que aún se encuentran en etapas iniciales del proceso de implementación. El indicador presenta un desempeño sobresaliente, al alcanzar el 100% de cumplimiento de la meta establecida, lo que evidencia la efectividad de las acciones de seguimiento y control desarrolladas por la Delegatura para Prestadores de Servicios de Salud sobre las Empresas Sociales del Estado bajo medida especial. Los resultados obtenidos permitieron verificar avances concretos en la implementación de los lineamientos de formalización laboral y de atención en salud con enfoque diferencial. </a:t>
                      </a:r>
                    </a:p>
                    <a:p>
                      <a:pPr marL="0" marR="0" lvl="0" indent="0" algn="ctr" defTabSz="914446" rtl="0" eaLnBrk="1" fontAlgn="ctr" latinLnBrk="0" hangingPunct="1">
                        <a:lnSpc>
                          <a:spcPct val="100000"/>
                        </a:lnSpc>
                        <a:spcBef>
                          <a:spcPts val="0"/>
                        </a:spcBef>
                        <a:spcAft>
                          <a:spcPts val="0"/>
                        </a:spcAft>
                        <a:buClrTx/>
                        <a:buSzTx/>
                        <a:buFontTx/>
                        <a:buNone/>
                        <a:tabLst/>
                        <a:defRPr/>
                      </a:pPr>
                      <a:endParaRPr lang="es-CO" sz="800" b="0" i="0" u="none" strike="noStrike" noProof="0" dirty="0">
                        <a:solidFill>
                          <a:srgbClr val="000000"/>
                        </a:solidFill>
                        <a:effectLst/>
                        <a:latin typeface="Verdana" panose="020B0604030504040204" pitchFamily="34" charset="0"/>
                        <a:ea typeface="Verdana" panose="020B060403050404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panose="020B0604030504040204" pitchFamily="34" charset="0"/>
                          <a:ea typeface="Verdana" panose="020B0604030504040204" pitchFamily="34" charset="0"/>
                        </a:rPr>
                        <a:t>Delegatura para Prestadores de Servicios de Salud</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5" name="CuadroTexto 4">
            <a:extLst>
              <a:ext uri="{FF2B5EF4-FFF2-40B4-BE49-F238E27FC236}">
                <a16:creationId xmlns:a16="http://schemas.microsoft.com/office/drawing/2014/main" id="{0077C8C0-62C3-1C43-DA23-CB64933B1DAB}"/>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6" name="Google Shape;434;p25">
            <a:extLst>
              <a:ext uri="{FF2B5EF4-FFF2-40B4-BE49-F238E27FC236}">
                <a16:creationId xmlns:a16="http://schemas.microsoft.com/office/drawing/2014/main" id="{5FEB6D33-B26C-9BCD-F0B1-234E396547BF}"/>
              </a:ext>
            </a:extLst>
          </p:cNvPr>
          <p:cNvSpPr/>
          <p:nvPr/>
        </p:nvSpPr>
        <p:spPr>
          <a:xfrm>
            <a:off x="8546822" y="3878515"/>
            <a:ext cx="722518" cy="676536"/>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panose="020B0604030504040204" pitchFamily="34" charset="0"/>
                <a:ea typeface="Verdana" panose="020B0604030504040204" pitchFamily="34" charset="0"/>
                <a:cs typeface="Arial"/>
                <a:sym typeface="Arial"/>
              </a:rPr>
              <a:t>100</a:t>
            </a: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a:t>
            </a:r>
          </a:p>
        </p:txBody>
      </p:sp>
      <p:sp>
        <p:nvSpPr>
          <p:cNvPr id="7" name="Google Shape;434;p25">
            <a:extLst>
              <a:ext uri="{FF2B5EF4-FFF2-40B4-BE49-F238E27FC236}">
                <a16:creationId xmlns:a16="http://schemas.microsoft.com/office/drawing/2014/main" id="{365BF239-C234-D20D-3469-1F68E174F512}"/>
              </a:ext>
            </a:extLst>
          </p:cNvPr>
          <p:cNvSpPr/>
          <p:nvPr/>
        </p:nvSpPr>
        <p:spPr>
          <a:xfrm>
            <a:off x="9436876" y="3658367"/>
            <a:ext cx="1092200" cy="1066031"/>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100" b="1" noProof="0" dirty="0">
                <a:latin typeface="Verdana" panose="020B0604030504040204" pitchFamily="34" charset="0"/>
                <a:ea typeface="Verdana" panose="020B0604030504040204" pitchFamily="34" charset="0"/>
                <a:cs typeface="Arial"/>
                <a:sym typeface="Arial"/>
              </a:rPr>
              <a:t>1T: 12</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rPr>
              <a:t>2T: 12</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100" b="1" noProof="0" dirty="0">
                <a:latin typeface="Verdana" panose="020B0604030504040204" pitchFamily="34" charset="0"/>
                <a:ea typeface="Verdana" panose="020B0604030504040204" pitchFamily="34" charset="0"/>
                <a:cs typeface="Arial"/>
                <a:sym typeface="Arial"/>
              </a:rPr>
              <a:t>Acu: 24</a:t>
            </a:r>
            <a:endParaRPr kumimoji="0" lang="es-CO" sz="12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endParaRPr>
          </a:p>
        </p:txBody>
      </p:sp>
      <p:pic>
        <p:nvPicPr>
          <p:cNvPr id="2" name="Imagen 1">
            <a:extLst>
              <a:ext uri="{FF2B5EF4-FFF2-40B4-BE49-F238E27FC236}">
                <a16:creationId xmlns:a16="http://schemas.microsoft.com/office/drawing/2014/main" id="{91F27B53-7E09-5171-1ED9-FC9333F4966C}"/>
              </a:ext>
            </a:extLst>
          </p:cNvPr>
          <p:cNvPicPr>
            <a:picLocks noChangeAspect="1"/>
          </p:cNvPicPr>
          <p:nvPr/>
        </p:nvPicPr>
        <p:blipFill>
          <a:blip r:embed="rId2"/>
          <a:stretch>
            <a:fillRect/>
          </a:stretch>
        </p:blipFill>
        <p:spPr>
          <a:xfrm>
            <a:off x="7715592" y="6445880"/>
            <a:ext cx="4334535" cy="342200"/>
          </a:xfrm>
          <a:prstGeom prst="rect">
            <a:avLst/>
          </a:prstGeom>
        </p:spPr>
      </p:pic>
    </p:spTree>
    <p:extLst>
      <p:ext uri="{BB962C8B-B14F-4D97-AF65-F5344CB8AC3E}">
        <p14:creationId xmlns:p14="http://schemas.microsoft.com/office/powerpoint/2010/main" val="34840290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2610-9F6C-78A7-A2F8-49EC1C204ADE}"/>
            </a:ext>
          </a:extLst>
        </p:cNvPr>
        <p:cNvGrpSpPr/>
        <p:nvPr/>
      </p:nvGrpSpPr>
      <p:grpSpPr>
        <a:xfrm>
          <a:off x="0" y="0"/>
          <a:ext cx="0" cy="0"/>
          <a:chOff x="0" y="0"/>
          <a:chExt cx="0" cy="0"/>
        </a:xfrm>
      </p:grpSpPr>
      <p:graphicFrame>
        <p:nvGraphicFramePr>
          <p:cNvPr id="10" name="Tabla 9">
            <a:extLst>
              <a:ext uri="{FF2B5EF4-FFF2-40B4-BE49-F238E27FC236}">
                <a16:creationId xmlns:a16="http://schemas.microsoft.com/office/drawing/2014/main" id="{153E3F9C-142D-FF2C-5DB8-0DEE906C3E2D}"/>
              </a:ext>
            </a:extLst>
          </p:cNvPr>
          <p:cNvGraphicFramePr>
            <a:graphicFrameLocks noGrp="1"/>
          </p:cNvGraphicFramePr>
          <p:nvPr>
            <p:extLst>
              <p:ext uri="{D42A27DB-BD31-4B8C-83A1-F6EECF244321}">
                <p14:modId xmlns:p14="http://schemas.microsoft.com/office/powerpoint/2010/main" val="769006360"/>
              </p:ext>
            </p:extLst>
          </p:nvPr>
        </p:nvGraphicFramePr>
        <p:xfrm>
          <a:off x="627598" y="1831135"/>
          <a:ext cx="10936804" cy="1905843"/>
        </p:xfrm>
        <a:graphic>
          <a:graphicData uri="http://schemas.openxmlformats.org/drawingml/2006/table">
            <a:tbl>
              <a:tblPr firstRow="1">
                <a:tableStyleId>{616DA210-FB5B-4158-B5E0-FEB733F419BA}</a:tableStyleId>
              </a:tblPr>
              <a:tblGrid>
                <a:gridCol w="1394582">
                  <a:extLst>
                    <a:ext uri="{9D8B030D-6E8A-4147-A177-3AD203B41FA5}">
                      <a16:colId xmlns:a16="http://schemas.microsoft.com/office/drawing/2014/main" val="4294001460"/>
                    </a:ext>
                  </a:extLst>
                </a:gridCol>
                <a:gridCol w="5606453">
                  <a:extLst>
                    <a:ext uri="{9D8B030D-6E8A-4147-A177-3AD203B41FA5}">
                      <a16:colId xmlns:a16="http://schemas.microsoft.com/office/drawing/2014/main" val="1680724253"/>
                    </a:ext>
                  </a:extLst>
                </a:gridCol>
                <a:gridCol w="1206030">
                  <a:extLst>
                    <a:ext uri="{9D8B030D-6E8A-4147-A177-3AD203B41FA5}">
                      <a16:colId xmlns:a16="http://schemas.microsoft.com/office/drawing/2014/main" val="3940073173"/>
                    </a:ext>
                  </a:extLst>
                </a:gridCol>
                <a:gridCol w="1361739">
                  <a:extLst>
                    <a:ext uri="{9D8B030D-6E8A-4147-A177-3AD203B41FA5}">
                      <a16:colId xmlns:a16="http://schemas.microsoft.com/office/drawing/2014/main" val="334797448"/>
                    </a:ext>
                  </a:extLst>
                </a:gridCol>
                <a:gridCol w="1368000">
                  <a:extLst>
                    <a:ext uri="{9D8B030D-6E8A-4147-A177-3AD203B41FA5}">
                      <a16:colId xmlns:a16="http://schemas.microsoft.com/office/drawing/2014/main" val="1490449559"/>
                    </a:ext>
                  </a:extLst>
                </a:gridCol>
              </a:tblGrid>
              <a:tr h="396872">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448643">
                <a:tc>
                  <a:txBody>
                    <a:bodyPr/>
                    <a:lstStyle/>
                    <a:p>
                      <a:pPr algn="ctr" fontAlgn="ctr"/>
                      <a:r>
                        <a:rPr lang="es-CO" sz="1000" b="1" i="0" u="none" strike="noStrike" noProof="0" dirty="0">
                          <a:solidFill>
                            <a:srgbClr val="000000"/>
                          </a:solidFill>
                          <a:effectLst/>
                          <a:latin typeface="Verdana" panose="020B0604030504040204" pitchFamily="34" charset="0"/>
                          <a:ea typeface="Verdana" panose="020B0604030504040204" pitchFamily="34" charset="0"/>
                        </a:rPr>
                        <a:t>Porcentaje de reclamos en salud con acciones de inspección y vigilancia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1000" b="0" i="0" u="none" strike="noStrike" noProof="0" dirty="0">
                          <a:solidFill>
                            <a:srgbClr val="000000"/>
                          </a:solidFill>
                          <a:effectLst/>
                          <a:latin typeface="Verdana"/>
                          <a:ea typeface="Verdana"/>
                        </a:rPr>
                        <a:t>En el periodo informado (II trimestre: abril a junio de 2026) se realizaron acciones de inspección y vigilancia a 170.645 reclamos en salud, en estado abiertos y vencidos , por lo cual, se gestionan los requerimientos a los vigilados, radicados a través del </a:t>
                      </a:r>
                      <a:r>
                        <a:rPr lang="es-CO" sz="1000" b="0" i="0" u="none" strike="noStrike" noProof="0" dirty="0" err="1">
                          <a:solidFill>
                            <a:srgbClr val="000000"/>
                          </a:solidFill>
                          <a:effectLst/>
                          <a:latin typeface="Verdana"/>
                          <a:ea typeface="Verdana"/>
                        </a:rPr>
                        <a:t>SuperArgo</a:t>
                      </a:r>
                      <a:r>
                        <a:rPr lang="es-CO" sz="1000" b="0" i="0" u="none" strike="noStrike" noProof="0" dirty="0">
                          <a:solidFill>
                            <a:srgbClr val="000000"/>
                          </a:solidFill>
                          <a:effectLst/>
                          <a:latin typeface="Verdana"/>
                          <a:ea typeface="Verdana"/>
                        </a:rPr>
                        <a:t> documental.</a:t>
                      </a:r>
                    </a:p>
                    <a:p>
                      <a:pPr algn="l" fontAlgn="ctr"/>
                      <a:endParaRPr lang="es-CO" sz="1000" b="0" i="0" u="none" strike="noStrike" noProof="0" dirty="0">
                        <a:solidFill>
                          <a:srgbClr val="000000"/>
                        </a:solidFill>
                        <a:effectLst/>
                        <a:latin typeface="Verdana"/>
                        <a:ea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r>
                        <a:rPr lang="es-CO" sz="1000" b="1" i="0" u="none" strike="noStrike" noProof="0" dirty="0">
                          <a:solidFill>
                            <a:srgbClr val="000000"/>
                          </a:solidFill>
                          <a:effectLst/>
                          <a:latin typeface="Verdana" panose="020B0604030504040204" pitchFamily="34" charset="0"/>
                          <a:ea typeface="Verdana" panose="020B0604030504040204" pitchFamily="34" charset="0"/>
                        </a:rPr>
                        <a:t>Delegatura para la protección al usuario</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13" name="Google Shape;434;p25">
            <a:extLst>
              <a:ext uri="{FF2B5EF4-FFF2-40B4-BE49-F238E27FC236}">
                <a16:creationId xmlns:a16="http://schemas.microsoft.com/office/drawing/2014/main" id="{05C437A3-B3F4-E28F-A9AF-3A60A7310CBA}"/>
              </a:ext>
            </a:extLst>
          </p:cNvPr>
          <p:cNvSpPr/>
          <p:nvPr/>
        </p:nvSpPr>
        <p:spPr>
          <a:xfrm>
            <a:off x="7804112" y="2602352"/>
            <a:ext cx="844587" cy="812404"/>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 </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sp>
        <p:nvSpPr>
          <p:cNvPr id="14" name="Google Shape;434;p25">
            <a:extLst>
              <a:ext uri="{FF2B5EF4-FFF2-40B4-BE49-F238E27FC236}">
                <a16:creationId xmlns:a16="http://schemas.microsoft.com/office/drawing/2014/main" id="{42D81F7E-34AA-EDB6-7DAF-56A0FD86D49F}"/>
              </a:ext>
            </a:extLst>
          </p:cNvPr>
          <p:cNvSpPr/>
          <p:nvPr/>
        </p:nvSpPr>
        <p:spPr>
          <a:xfrm>
            <a:off x="8946772" y="2416571"/>
            <a:ext cx="1152000" cy="1152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latin typeface="Verdana" panose="020B0604030504040204" pitchFamily="34" charset="0"/>
                <a:ea typeface="Verdana" panose="020B0604030504040204" pitchFamily="34" charset="0"/>
                <a:cs typeface="Arial"/>
                <a:sym typeface="Arial"/>
              </a:rPr>
              <a:t>1T(195.351)</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latin typeface="Verdana" panose="020B0604030504040204" pitchFamily="34" charset="0"/>
                <a:ea typeface="Verdana" panose="020B0604030504040204" pitchFamily="34" charset="0"/>
                <a:cs typeface="Arial"/>
                <a:sym typeface="Arial"/>
              </a:rPr>
              <a:t>2T(170.645)</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latin typeface="Verdana" panose="020B0604030504040204" pitchFamily="34" charset="0"/>
                <a:ea typeface="Verdana" panose="020B0604030504040204" pitchFamily="34" charset="0"/>
                <a:cs typeface="Arial"/>
                <a:sym typeface="Arial"/>
              </a:rPr>
              <a:t>Acu: 365.996</a:t>
            </a:r>
            <a:endParaRPr kumimoji="0" lang="es-CO" sz="8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endParaRPr>
          </a:p>
        </p:txBody>
      </p:sp>
      <p:graphicFrame>
        <p:nvGraphicFramePr>
          <p:cNvPr id="3" name="Tabla 2">
            <a:extLst>
              <a:ext uri="{FF2B5EF4-FFF2-40B4-BE49-F238E27FC236}">
                <a16:creationId xmlns:a16="http://schemas.microsoft.com/office/drawing/2014/main" id="{1EDE03B9-E7FC-E918-D790-4C02767225CF}"/>
              </a:ext>
            </a:extLst>
          </p:cNvPr>
          <p:cNvGraphicFramePr>
            <a:graphicFrameLocks noGrp="1"/>
          </p:cNvGraphicFramePr>
          <p:nvPr>
            <p:extLst>
              <p:ext uri="{D42A27DB-BD31-4B8C-83A1-F6EECF244321}">
                <p14:modId xmlns:p14="http://schemas.microsoft.com/office/powerpoint/2010/main" val="2475277499"/>
              </p:ext>
            </p:extLst>
          </p:nvPr>
        </p:nvGraphicFramePr>
        <p:xfrm>
          <a:off x="627598" y="4074343"/>
          <a:ext cx="10936804" cy="2037721"/>
        </p:xfrm>
        <a:graphic>
          <a:graphicData uri="http://schemas.openxmlformats.org/drawingml/2006/table">
            <a:tbl>
              <a:tblPr firstRow="1">
                <a:tableStyleId>{616DA210-FB5B-4158-B5E0-FEB733F419BA}</a:tableStyleId>
              </a:tblPr>
              <a:tblGrid>
                <a:gridCol w="1349699">
                  <a:extLst>
                    <a:ext uri="{9D8B030D-6E8A-4147-A177-3AD203B41FA5}">
                      <a16:colId xmlns:a16="http://schemas.microsoft.com/office/drawing/2014/main" val="4294001460"/>
                    </a:ext>
                  </a:extLst>
                </a:gridCol>
                <a:gridCol w="5582822">
                  <a:extLst>
                    <a:ext uri="{9D8B030D-6E8A-4147-A177-3AD203B41FA5}">
                      <a16:colId xmlns:a16="http://schemas.microsoft.com/office/drawing/2014/main" val="1680724253"/>
                    </a:ext>
                  </a:extLst>
                </a:gridCol>
                <a:gridCol w="1204384">
                  <a:extLst>
                    <a:ext uri="{9D8B030D-6E8A-4147-A177-3AD203B41FA5}">
                      <a16:colId xmlns:a16="http://schemas.microsoft.com/office/drawing/2014/main" val="3940073173"/>
                    </a:ext>
                  </a:extLst>
                </a:gridCol>
                <a:gridCol w="1342387">
                  <a:extLst>
                    <a:ext uri="{9D8B030D-6E8A-4147-A177-3AD203B41FA5}">
                      <a16:colId xmlns:a16="http://schemas.microsoft.com/office/drawing/2014/main" val="334797448"/>
                    </a:ext>
                  </a:extLst>
                </a:gridCol>
                <a:gridCol w="1457512">
                  <a:extLst>
                    <a:ext uri="{9D8B030D-6E8A-4147-A177-3AD203B41FA5}">
                      <a16:colId xmlns:a16="http://schemas.microsoft.com/office/drawing/2014/main" val="1490449559"/>
                    </a:ext>
                  </a:extLst>
                </a:gridCol>
              </a:tblGrid>
              <a:tr h="446763">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580521">
                <a:tc>
                  <a:txBody>
                    <a:bodyPr/>
                    <a:lstStyle/>
                    <a:p>
                      <a:pPr algn="ctr" fontAlgn="ctr"/>
                      <a:r>
                        <a:rPr lang="es-CO" sz="1000" b="1" i="0" u="none" strike="noStrike" kern="1200" noProof="0" dirty="0">
                          <a:solidFill>
                            <a:srgbClr val="000000"/>
                          </a:solidFill>
                          <a:effectLst/>
                          <a:latin typeface="Verdana" panose="020B0604030504040204" pitchFamily="34" charset="0"/>
                          <a:ea typeface="Verdana" panose="020B0604030504040204" pitchFamily="34" charset="0"/>
                          <a:cs typeface="+mn-cs"/>
                        </a:rPr>
                        <a:t>Porcentaje de reclamos en salud de riesgo vital con acciones de inspección y vigilancia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s-CO" sz="1000" b="0" i="0" u="none" strike="noStrike" kern="1200" noProof="0" dirty="0">
                          <a:solidFill>
                            <a:srgbClr val="000000"/>
                          </a:solidFill>
                          <a:effectLst/>
                          <a:latin typeface="Verdana"/>
                          <a:ea typeface="Verdana"/>
                          <a:cs typeface="+mn-cs"/>
                        </a:rPr>
                        <a:t>Se registraron en el aplicativo PQRD </a:t>
                      </a:r>
                      <a:r>
                        <a:rPr lang="es-CO" sz="1000" b="0" i="0" u="none" strike="noStrike" kern="1200" noProof="0" dirty="0" err="1">
                          <a:solidFill>
                            <a:srgbClr val="000000"/>
                          </a:solidFill>
                          <a:effectLst/>
                          <a:latin typeface="Verdana"/>
                          <a:ea typeface="Verdana"/>
                          <a:cs typeface="+mn-cs"/>
                        </a:rPr>
                        <a:t>SuperArgo</a:t>
                      </a:r>
                      <a:r>
                        <a:rPr lang="es-CO" sz="1000" b="0" i="0" u="none" strike="noStrike" kern="1200" noProof="0" dirty="0">
                          <a:solidFill>
                            <a:srgbClr val="000000"/>
                          </a:solidFill>
                          <a:effectLst/>
                          <a:latin typeface="Verdana"/>
                          <a:ea typeface="Verdana"/>
                          <a:cs typeface="+mn-cs"/>
                        </a:rPr>
                        <a:t>, durante el segundo trimestre, un total de 2.769 reclamos en salud clasificados como riesgo vital. De estos, 2.672 fueron asignados y gestionados por el Grupo Interno de Trabajo de Soluciones Inmediatas en Salud, mientras que los 97 restantes fueron tramitados por el grupo espejo SIS, el cual adelantó acciones de inspección y vigilancia mediante seguimiento activo con el usuario, el prestador y la EAPB. En consecuencia, el 100% de los reclamos ingresados fueron atendidos.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kumimoji="0" lang="es-CO" sz="10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Delegatura para la protección al usuario</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pic>
        <p:nvPicPr>
          <p:cNvPr id="5" name="Imagen 4">
            <a:extLst>
              <a:ext uri="{FF2B5EF4-FFF2-40B4-BE49-F238E27FC236}">
                <a16:creationId xmlns:a16="http://schemas.microsoft.com/office/drawing/2014/main" id="{4C0DF5FA-15A5-7D9D-B404-1ECDB06F185D}"/>
              </a:ext>
            </a:extLst>
          </p:cNvPr>
          <p:cNvPicPr>
            <a:picLocks noChangeAspect="1"/>
          </p:cNvPicPr>
          <p:nvPr/>
        </p:nvPicPr>
        <p:blipFill>
          <a:blip r:embed="rId2"/>
          <a:stretch>
            <a:fillRect/>
          </a:stretch>
        </p:blipFill>
        <p:spPr>
          <a:xfrm>
            <a:off x="7626692" y="6361436"/>
            <a:ext cx="4334535" cy="342200"/>
          </a:xfrm>
          <a:prstGeom prst="rect">
            <a:avLst/>
          </a:prstGeom>
        </p:spPr>
      </p:pic>
      <p:sp>
        <p:nvSpPr>
          <p:cNvPr id="8" name="Google Shape;434;p25">
            <a:extLst>
              <a:ext uri="{FF2B5EF4-FFF2-40B4-BE49-F238E27FC236}">
                <a16:creationId xmlns:a16="http://schemas.microsoft.com/office/drawing/2014/main" id="{52E02F75-06DD-AF27-7622-F728243DA2D1}"/>
              </a:ext>
            </a:extLst>
          </p:cNvPr>
          <p:cNvSpPr/>
          <p:nvPr/>
        </p:nvSpPr>
        <p:spPr>
          <a:xfrm>
            <a:off x="8916277" y="4788533"/>
            <a:ext cx="1062552" cy="1029813"/>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algn="ctr" rtl="0">
              <a:buClr>
                <a:srgbClr val="000000"/>
              </a:buClr>
              <a:defRPr/>
            </a:pPr>
            <a:r>
              <a:rPr lang="es-CO" sz="1000" b="1" noProof="0" dirty="0">
                <a:latin typeface="Verdana" panose="020B0604030504040204" pitchFamily="34" charset="0"/>
                <a:ea typeface="Verdana" panose="020B0604030504040204" pitchFamily="34" charset="0"/>
                <a:cs typeface="Arial"/>
                <a:sym typeface="Arial"/>
              </a:rPr>
              <a:t>100%</a:t>
            </a:r>
          </a:p>
          <a:p>
            <a:pPr algn="ctr" rtl="0">
              <a:buClr>
                <a:srgbClr val="000000"/>
              </a:buClr>
              <a:defRPr/>
            </a:pPr>
            <a:r>
              <a:rPr lang="es-CO" sz="1000" b="1" noProof="0" dirty="0">
                <a:latin typeface="Verdana" panose="020B0604030504040204" pitchFamily="34" charset="0"/>
                <a:ea typeface="Verdana" panose="020B0604030504040204" pitchFamily="34" charset="0"/>
                <a:cs typeface="Arial"/>
                <a:sym typeface="Arial"/>
              </a:rPr>
              <a:t>1T(2.652)</a:t>
            </a:r>
          </a:p>
          <a:p>
            <a:pPr algn="ctr" rtl="0">
              <a:buClr>
                <a:srgbClr val="000000"/>
              </a:buClr>
              <a:defRPr/>
            </a:pPr>
            <a:r>
              <a:rPr lang="es-CO" sz="1000" b="1" noProof="0" dirty="0">
                <a:latin typeface="Verdana" panose="020B0604030504040204" pitchFamily="34" charset="0"/>
                <a:ea typeface="Verdana" panose="020B0604030504040204" pitchFamily="34" charset="0"/>
                <a:cs typeface="Arial"/>
                <a:sym typeface="Arial"/>
              </a:rPr>
              <a:t>2T(2.679)</a:t>
            </a:r>
          </a:p>
          <a:p>
            <a:pPr algn="ctr" rtl="0">
              <a:buClr>
                <a:srgbClr val="000000"/>
              </a:buClr>
              <a:defRPr/>
            </a:pPr>
            <a:r>
              <a:rPr lang="es-CO" sz="1000" b="1" noProof="0" dirty="0">
                <a:latin typeface="Verdana" panose="020B0604030504040204" pitchFamily="34" charset="0"/>
                <a:ea typeface="Verdana" panose="020B0604030504040204" pitchFamily="34" charset="0"/>
                <a:cs typeface="Arial"/>
                <a:sym typeface="Arial"/>
              </a:rPr>
              <a:t>Acu:(5.331)</a:t>
            </a:r>
          </a:p>
        </p:txBody>
      </p:sp>
      <p:sp>
        <p:nvSpPr>
          <p:cNvPr id="11" name="CuadroTexto 10">
            <a:extLst>
              <a:ext uri="{FF2B5EF4-FFF2-40B4-BE49-F238E27FC236}">
                <a16:creationId xmlns:a16="http://schemas.microsoft.com/office/drawing/2014/main" id="{316B11EB-E59B-896E-1685-B13FDE1DC349}"/>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6" name="Google Shape;434;p25">
            <a:extLst>
              <a:ext uri="{FF2B5EF4-FFF2-40B4-BE49-F238E27FC236}">
                <a16:creationId xmlns:a16="http://schemas.microsoft.com/office/drawing/2014/main" id="{C8B9D067-8BAE-9046-5E69-CC6E7C523602}"/>
              </a:ext>
            </a:extLst>
          </p:cNvPr>
          <p:cNvSpPr/>
          <p:nvPr/>
        </p:nvSpPr>
        <p:spPr>
          <a:xfrm>
            <a:off x="7784938" y="4897238"/>
            <a:ext cx="844587" cy="812404"/>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 </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spTree>
    <p:extLst>
      <p:ext uri="{BB962C8B-B14F-4D97-AF65-F5344CB8AC3E}">
        <p14:creationId xmlns:p14="http://schemas.microsoft.com/office/powerpoint/2010/main" val="24892184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80D61-BE9F-F4AC-A79C-2A94B041A4EF}"/>
            </a:ext>
          </a:extLst>
        </p:cNvPr>
        <p:cNvGrpSpPr/>
        <p:nvPr/>
      </p:nvGrpSpPr>
      <p:grpSpPr>
        <a:xfrm>
          <a:off x="0" y="0"/>
          <a:ext cx="0" cy="0"/>
          <a:chOff x="0" y="0"/>
          <a:chExt cx="0" cy="0"/>
        </a:xfrm>
      </p:grpSpPr>
      <p:graphicFrame>
        <p:nvGraphicFramePr>
          <p:cNvPr id="10" name="Tabla 9">
            <a:extLst>
              <a:ext uri="{FF2B5EF4-FFF2-40B4-BE49-F238E27FC236}">
                <a16:creationId xmlns:a16="http://schemas.microsoft.com/office/drawing/2014/main" id="{ABA68C8B-1999-086A-2BBA-E5D11A2E34E8}"/>
              </a:ext>
            </a:extLst>
          </p:cNvPr>
          <p:cNvGraphicFramePr>
            <a:graphicFrameLocks noGrp="1"/>
          </p:cNvGraphicFramePr>
          <p:nvPr>
            <p:extLst>
              <p:ext uri="{D42A27DB-BD31-4B8C-83A1-F6EECF244321}">
                <p14:modId xmlns:p14="http://schemas.microsoft.com/office/powerpoint/2010/main" val="1011674505"/>
              </p:ext>
            </p:extLst>
          </p:nvPr>
        </p:nvGraphicFramePr>
        <p:xfrm>
          <a:off x="533400" y="1483032"/>
          <a:ext cx="11233800" cy="2834640"/>
        </p:xfrm>
        <a:graphic>
          <a:graphicData uri="http://schemas.openxmlformats.org/drawingml/2006/table">
            <a:tbl>
              <a:tblPr firstRow="1">
                <a:tableStyleId>{616DA210-FB5B-4158-B5E0-FEB733F419BA}</a:tableStyleId>
              </a:tblPr>
              <a:tblGrid>
                <a:gridCol w="1404000">
                  <a:extLst>
                    <a:ext uri="{9D8B030D-6E8A-4147-A177-3AD203B41FA5}">
                      <a16:colId xmlns:a16="http://schemas.microsoft.com/office/drawing/2014/main" val="4294001460"/>
                    </a:ext>
                  </a:extLst>
                </a:gridCol>
                <a:gridCol w="6438900">
                  <a:extLst>
                    <a:ext uri="{9D8B030D-6E8A-4147-A177-3AD203B41FA5}">
                      <a16:colId xmlns:a16="http://schemas.microsoft.com/office/drawing/2014/main" val="1680724253"/>
                    </a:ext>
                  </a:extLst>
                </a:gridCol>
                <a:gridCol w="1003300">
                  <a:extLst>
                    <a:ext uri="{9D8B030D-6E8A-4147-A177-3AD203B41FA5}">
                      <a16:colId xmlns:a16="http://schemas.microsoft.com/office/drawing/2014/main" val="3940073173"/>
                    </a:ext>
                  </a:extLst>
                </a:gridCol>
                <a:gridCol w="1130300">
                  <a:extLst>
                    <a:ext uri="{9D8B030D-6E8A-4147-A177-3AD203B41FA5}">
                      <a16:colId xmlns:a16="http://schemas.microsoft.com/office/drawing/2014/main" val="334797448"/>
                    </a:ext>
                  </a:extLst>
                </a:gridCol>
                <a:gridCol w="1257300">
                  <a:extLst>
                    <a:ext uri="{9D8B030D-6E8A-4147-A177-3AD203B41FA5}">
                      <a16:colId xmlns:a16="http://schemas.microsoft.com/office/drawing/2014/main" val="1490449559"/>
                    </a:ext>
                  </a:extLst>
                </a:gridCol>
              </a:tblGrid>
              <a:tr h="301786">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512000">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kern="1200" noProof="0" dirty="0">
                          <a:solidFill>
                            <a:srgbClr val="000000"/>
                          </a:solidFill>
                          <a:effectLst/>
                          <a:latin typeface="Verdana" panose="020B0604030504040204" pitchFamily="34" charset="0"/>
                          <a:ea typeface="Verdana" panose="020B0604030504040204" pitchFamily="34" charset="0"/>
                          <a:cs typeface="+mn-cs"/>
                        </a:rPr>
                        <a:t>Porcentaje de fórmulas de medicamentos PBS dispensadas de manera completa por el Gestor Farmacéutico (GF)</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1000" b="0" i="0" u="none" strike="noStrike" noProof="0" dirty="0">
                          <a:solidFill>
                            <a:srgbClr val="000000"/>
                          </a:solidFill>
                          <a:effectLst/>
                          <a:latin typeface="Verdana"/>
                          <a:ea typeface="Verdana"/>
                        </a:rPr>
                        <a:t>Presentó un resultado de 88,66%, correspondiente a la entrega completa de 32.206.031 fórmulas PBS de un total de 36.323.400 fórmulas solicitadas durante el período evaluado. Este resultado representa un cumplimiento del 88,66%, reflejando avances en la gestión de las solicitudes PBS y permitiendo cumplir la meta establecida para el periodo. Nota: Es importante tener en cuenta que las entidades vigiladas disponen hasta del día 13 de cada mes para reportar la información correspondiente al cierre del mes inmediatamente anterior. Análisis de causas: Las principales razones que explican el comportamiento del indicador son: Seguimiento periódico a las solicitudes PBS y gestión de los casos pendientes. Fortalecimiento de los controles operativos para asegurar la completitud de las entregas. Variaciones en el volumen de solicitudes gestionadas durante los meses analizados. Análisis de tendencia y riesgo: El indicador presentó una disminución entre marzo (90,9%) y abril (86,2%), seguida de una recuperación en mayo (88,4%). El comportamiento evidencia estabilidad y capacidad de recuperación frente a las variaciones operativas del periodo. Conclusión y acciones: Se mantendrán las actividades de monitoreo y seguimiento a las fórmulas PBS pendientes, fortaleciendo las acciones que permitan mejorar la oportunidad de entrega y sostener resultados superiores en los próximos periodos.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i="0" u="none" strike="noStrike" noProof="0" dirty="0">
                          <a:solidFill>
                            <a:srgbClr val="000000"/>
                          </a:solidFill>
                          <a:effectLst/>
                          <a:latin typeface="Verdana" panose="020B0604030504040204" pitchFamily="34" charset="0"/>
                          <a:ea typeface="Verdana" panose="020B0604030504040204" pitchFamily="34" charset="0"/>
                        </a:rPr>
                        <a:t>Delegatura para Operadores Logísticos de Tecnologías en Salud y Gestores Farmacéuticos</a:t>
                      </a:r>
                      <a:endParaRPr lang="es-CO" sz="1000" b="1"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14" name="Google Shape;434;p25">
            <a:extLst>
              <a:ext uri="{FF2B5EF4-FFF2-40B4-BE49-F238E27FC236}">
                <a16:creationId xmlns:a16="http://schemas.microsoft.com/office/drawing/2014/main" id="{EBD3DD59-8254-11C6-B19F-70E4767B9139}"/>
              </a:ext>
            </a:extLst>
          </p:cNvPr>
          <p:cNvSpPr/>
          <p:nvPr/>
        </p:nvSpPr>
        <p:spPr>
          <a:xfrm>
            <a:off x="9416760" y="2521627"/>
            <a:ext cx="1059240" cy="1063667"/>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kern="0" noProof="0" dirty="0">
                <a:latin typeface="Verdana" panose="020B0604030504040204" pitchFamily="34" charset="0"/>
                <a:ea typeface="Verdana" panose="020B0604030504040204" pitchFamily="34" charset="0"/>
                <a:cs typeface="Arial"/>
                <a:sym typeface="Arial"/>
              </a:rPr>
              <a:t>1T: 90,3%</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kern="0" noProof="0" dirty="0">
                <a:latin typeface="Verdana" panose="020B0604030504040204" pitchFamily="34" charset="0"/>
                <a:ea typeface="Verdana" panose="020B0604030504040204" pitchFamily="34" charset="0"/>
                <a:cs typeface="Arial"/>
                <a:sym typeface="Arial"/>
              </a:rPr>
              <a:t>2T: 88</a:t>
            </a:r>
            <a:r>
              <a:rPr kumimoji="0" lang="es-CO" sz="1000" b="1" i="0" u="none" strike="noStrike" kern="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a:sym typeface="Arial"/>
              </a:rPr>
              <a:t>,6% </a:t>
            </a:r>
          </a:p>
        </p:txBody>
      </p:sp>
      <p:graphicFrame>
        <p:nvGraphicFramePr>
          <p:cNvPr id="3" name="Tabla 2">
            <a:extLst>
              <a:ext uri="{FF2B5EF4-FFF2-40B4-BE49-F238E27FC236}">
                <a16:creationId xmlns:a16="http://schemas.microsoft.com/office/drawing/2014/main" id="{0369A6F9-1827-0334-3F2F-DC2507294D10}"/>
              </a:ext>
            </a:extLst>
          </p:cNvPr>
          <p:cNvGraphicFramePr>
            <a:graphicFrameLocks noGrp="1"/>
          </p:cNvGraphicFramePr>
          <p:nvPr>
            <p:extLst>
              <p:ext uri="{D42A27DB-BD31-4B8C-83A1-F6EECF244321}">
                <p14:modId xmlns:p14="http://schemas.microsoft.com/office/powerpoint/2010/main" val="978411646"/>
              </p:ext>
            </p:extLst>
          </p:nvPr>
        </p:nvGraphicFramePr>
        <p:xfrm>
          <a:off x="533400" y="4348066"/>
          <a:ext cx="11206846" cy="1872887"/>
        </p:xfrm>
        <a:graphic>
          <a:graphicData uri="http://schemas.openxmlformats.org/drawingml/2006/table">
            <a:tbl>
              <a:tblPr firstRow="1">
                <a:tableStyleId>{616DA210-FB5B-4158-B5E0-FEB733F419BA}</a:tableStyleId>
              </a:tblPr>
              <a:tblGrid>
                <a:gridCol w="1404000">
                  <a:extLst>
                    <a:ext uri="{9D8B030D-6E8A-4147-A177-3AD203B41FA5}">
                      <a16:colId xmlns:a16="http://schemas.microsoft.com/office/drawing/2014/main" val="4294001460"/>
                    </a:ext>
                  </a:extLst>
                </a:gridCol>
                <a:gridCol w="6361139">
                  <a:extLst>
                    <a:ext uri="{9D8B030D-6E8A-4147-A177-3AD203B41FA5}">
                      <a16:colId xmlns:a16="http://schemas.microsoft.com/office/drawing/2014/main" val="1680724253"/>
                    </a:ext>
                  </a:extLst>
                </a:gridCol>
                <a:gridCol w="1020924">
                  <a:extLst>
                    <a:ext uri="{9D8B030D-6E8A-4147-A177-3AD203B41FA5}">
                      <a16:colId xmlns:a16="http://schemas.microsoft.com/office/drawing/2014/main" val="3940073173"/>
                    </a:ext>
                  </a:extLst>
                </a:gridCol>
                <a:gridCol w="1201583">
                  <a:extLst>
                    <a:ext uri="{9D8B030D-6E8A-4147-A177-3AD203B41FA5}">
                      <a16:colId xmlns:a16="http://schemas.microsoft.com/office/drawing/2014/main" val="334797448"/>
                    </a:ext>
                  </a:extLst>
                </a:gridCol>
                <a:gridCol w="1219200">
                  <a:extLst>
                    <a:ext uri="{9D8B030D-6E8A-4147-A177-3AD203B41FA5}">
                      <a16:colId xmlns:a16="http://schemas.microsoft.com/office/drawing/2014/main" val="1490449559"/>
                    </a:ext>
                  </a:extLst>
                </a:gridCol>
              </a:tblGrid>
              <a:tr h="373876">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415687">
                <a:tc>
                  <a:txBody>
                    <a:bodyPr/>
                    <a:lstStyle/>
                    <a:p>
                      <a:pPr algn="ctr" fontAlgn="ctr"/>
                      <a:r>
                        <a:rPr lang="es-CO" sz="1000" b="1" i="0" u="none" strike="noStrike" noProof="0" dirty="0">
                          <a:solidFill>
                            <a:srgbClr val="000000"/>
                          </a:solidFill>
                          <a:effectLst/>
                          <a:latin typeface="Verdana" panose="020B0604030504040204" pitchFamily="34" charset="0"/>
                          <a:ea typeface="Verdana" panose="020B0604030504040204" pitchFamily="34" charset="0"/>
                        </a:rPr>
                        <a:t>Porcentaje de fórmulas de medicamentos NO PBS (PBC NO UPC) dispensadas de manera completa por el Gestor Farmacéutico (GF)</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000" b="0" i="0" u="none" strike="noStrike" noProof="0" dirty="0">
                          <a:solidFill>
                            <a:srgbClr val="000000"/>
                          </a:solidFill>
                          <a:effectLst/>
                          <a:latin typeface="Verdana"/>
                          <a:ea typeface="Verdana"/>
                          <a:cs typeface="+mn-cs"/>
                        </a:rPr>
                        <a:t>El indicador presentó un resultado de 82,5%, correspondiente a la entrega completa de 670.293 fórmulas No PBS de un total de 812.614 fórmulas solicitadas durante el período evaluado. Nota: Es importante tener en cuenta que las entidades vigiladas disponen hasta del día 13 de cada mes para reportar la información correspondiente al cierre del mes inmediatamente anterior. Este resultado representa un cumplimiento del 82,5%, evidenciando oportunidades de mejora en la gestión de las solicitudes No PBS.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panose="020B0604030504040204" pitchFamily="34" charset="0"/>
                          <a:ea typeface="Verdana" panose="020B0604030504040204" pitchFamily="34" charset="0"/>
                        </a:rPr>
                        <a:t> </a:t>
                      </a:r>
                      <a:r>
                        <a:rPr lang="es-CO" sz="900" b="1" i="0" u="none" strike="noStrike" noProof="0" dirty="0">
                          <a:solidFill>
                            <a:srgbClr val="000000"/>
                          </a:solidFill>
                          <a:effectLst/>
                          <a:latin typeface="Verdana" panose="020B0604030504040204" pitchFamily="34" charset="0"/>
                          <a:ea typeface="Verdana" panose="020B0604030504040204" pitchFamily="34" charset="0"/>
                        </a:rPr>
                        <a:t>Delegatura para Operadores Logísticos de Tecnologías en Salud y Gestores Farmacéuticos</a:t>
                      </a:r>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5" name="Google Shape;434;p25">
            <a:extLst>
              <a:ext uri="{FF2B5EF4-FFF2-40B4-BE49-F238E27FC236}">
                <a16:creationId xmlns:a16="http://schemas.microsoft.com/office/drawing/2014/main" id="{9F69A1D0-2491-4A0C-A14F-CDFC88D22AA5}"/>
              </a:ext>
            </a:extLst>
          </p:cNvPr>
          <p:cNvSpPr/>
          <p:nvPr/>
        </p:nvSpPr>
        <p:spPr>
          <a:xfrm>
            <a:off x="9433682" y="5005202"/>
            <a:ext cx="1008000" cy="1008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FF00"/>
          </a:solidFill>
          <a:ln>
            <a:noFill/>
          </a:ln>
        </p:spPr>
        <p:txBody>
          <a:bodyPr spcFirstLastPara="1" wrap="square" lIns="91425" tIns="91425" rIns="91425" bIns="91425" anchor="ctr" anchorCtr="0">
            <a:noAutofit/>
          </a:bodyPr>
          <a:lstStyle/>
          <a:p>
            <a:pPr algn="ctr" rtl="0">
              <a:buClr>
                <a:srgbClr val="000000"/>
              </a:buClr>
              <a:defRPr/>
            </a:pPr>
            <a:r>
              <a:rPr lang="es-CO" sz="1000" b="1" noProof="0" dirty="0">
                <a:latin typeface="Verdana" panose="020B0604030504040204" pitchFamily="34" charset="0"/>
                <a:ea typeface="Verdana" panose="020B0604030504040204" pitchFamily="34" charset="0"/>
                <a:cs typeface="Arial"/>
                <a:sym typeface="Arial"/>
              </a:rPr>
              <a:t>1T: 85,6%</a:t>
            </a:r>
          </a:p>
          <a:p>
            <a:pPr algn="ctr" rtl="0">
              <a:buClr>
                <a:srgbClr val="000000"/>
              </a:buClr>
              <a:defRPr/>
            </a:pPr>
            <a:r>
              <a:rPr lang="es-CO" sz="1000" b="1" noProof="0" dirty="0">
                <a:latin typeface="Verdana" panose="020B0604030504040204" pitchFamily="34" charset="0"/>
                <a:ea typeface="Verdana" panose="020B0604030504040204" pitchFamily="34" charset="0"/>
                <a:cs typeface="Arial"/>
                <a:sym typeface="Arial"/>
              </a:rPr>
              <a:t>2T: 82,5%</a:t>
            </a:r>
          </a:p>
        </p:txBody>
      </p:sp>
      <p:pic>
        <p:nvPicPr>
          <p:cNvPr id="6" name="Imagen 5">
            <a:extLst>
              <a:ext uri="{FF2B5EF4-FFF2-40B4-BE49-F238E27FC236}">
                <a16:creationId xmlns:a16="http://schemas.microsoft.com/office/drawing/2014/main" id="{47410398-BEE1-18B2-1287-7F64D0470EF2}"/>
              </a:ext>
            </a:extLst>
          </p:cNvPr>
          <p:cNvPicPr>
            <a:picLocks noChangeAspect="1"/>
          </p:cNvPicPr>
          <p:nvPr/>
        </p:nvPicPr>
        <p:blipFill>
          <a:blip r:embed="rId2"/>
          <a:stretch>
            <a:fillRect/>
          </a:stretch>
        </p:blipFill>
        <p:spPr>
          <a:xfrm>
            <a:off x="7685802" y="6383169"/>
            <a:ext cx="4334535" cy="342200"/>
          </a:xfrm>
          <a:prstGeom prst="rect">
            <a:avLst/>
          </a:prstGeom>
        </p:spPr>
      </p:pic>
      <p:sp>
        <p:nvSpPr>
          <p:cNvPr id="11" name="CuadroTexto 10">
            <a:extLst>
              <a:ext uri="{FF2B5EF4-FFF2-40B4-BE49-F238E27FC236}">
                <a16:creationId xmlns:a16="http://schemas.microsoft.com/office/drawing/2014/main" id="{AB0E3E06-27BC-B910-605F-40511A181333}"/>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7" name="Google Shape;434;p25">
            <a:extLst>
              <a:ext uri="{FF2B5EF4-FFF2-40B4-BE49-F238E27FC236}">
                <a16:creationId xmlns:a16="http://schemas.microsoft.com/office/drawing/2014/main" id="{FA5996B8-0874-859F-54B9-13691FFF6CE4}"/>
              </a:ext>
            </a:extLst>
          </p:cNvPr>
          <p:cNvSpPr/>
          <p:nvPr/>
        </p:nvSpPr>
        <p:spPr>
          <a:xfrm>
            <a:off x="8452853" y="2674567"/>
            <a:ext cx="844587" cy="812404"/>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 </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sp>
        <p:nvSpPr>
          <p:cNvPr id="12" name="Google Shape;434;p25">
            <a:extLst>
              <a:ext uri="{FF2B5EF4-FFF2-40B4-BE49-F238E27FC236}">
                <a16:creationId xmlns:a16="http://schemas.microsoft.com/office/drawing/2014/main" id="{0FA70BA6-5A23-909E-295C-ECCF722595AA}"/>
              </a:ext>
            </a:extLst>
          </p:cNvPr>
          <p:cNvSpPr/>
          <p:nvPr/>
        </p:nvSpPr>
        <p:spPr>
          <a:xfrm>
            <a:off x="8401011" y="5093450"/>
            <a:ext cx="844587" cy="812404"/>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 </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spTree>
    <p:extLst>
      <p:ext uri="{BB962C8B-B14F-4D97-AF65-F5344CB8AC3E}">
        <p14:creationId xmlns:p14="http://schemas.microsoft.com/office/powerpoint/2010/main" val="28658292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075B2-5A24-8019-F48F-485AF0F772A7}"/>
            </a:ext>
          </a:extLst>
        </p:cNvPr>
        <p:cNvGrpSpPr/>
        <p:nvPr/>
      </p:nvGrpSpPr>
      <p:grpSpPr>
        <a:xfrm>
          <a:off x="0" y="0"/>
          <a:ext cx="0" cy="0"/>
          <a:chOff x="0" y="0"/>
          <a:chExt cx="0" cy="0"/>
        </a:xfrm>
      </p:grpSpPr>
      <p:graphicFrame>
        <p:nvGraphicFramePr>
          <p:cNvPr id="5" name="Tabla 4">
            <a:extLst>
              <a:ext uri="{FF2B5EF4-FFF2-40B4-BE49-F238E27FC236}">
                <a16:creationId xmlns:a16="http://schemas.microsoft.com/office/drawing/2014/main" id="{ABFFC61B-657D-6DD8-0D4D-CF8FD96ABFA4}"/>
              </a:ext>
            </a:extLst>
          </p:cNvPr>
          <p:cNvGraphicFramePr>
            <a:graphicFrameLocks noGrp="1"/>
          </p:cNvGraphicFramePr>
          <p:nvPr>
            <p:extLst>
              <p:ext uri="{D42A27DB-BD31-4B8C-83A1-F6EECF244321}">
                <p14:modId xmlns:p14="http://schemas.microsoft.com/office/powerpoint/2010/main" val="1983717069"/>
              </p:ext>
            </p:extLst>
          </p:nvPr>
        </p:nvGraphicFramePr>
        <p:xfrm>
          <a:off x="558800" y="1772620"/>
          <a:ext cx="11125200" cy="4300520"/>
        </p:xfrm>
        <a:graphic>
          <a:graphicData uri="http://schemas.openxmlformats.org/drawingml/2006/table">
            <a:tbl>
              <a:tblPr firstRow="1">
                <a:tableStyleId>{616DA210-FB5B-4158-B5E0-FEB733F419BA}</a:tableStyleId>
              </a:tblPr>
              <a:tblGrid>
                <a:gridCol w="1752600">
                  <a:extLst>
                    <a:ext uri="{9D8B030D-6E8A-4147-A177-3AD203B41FA5}">
                      <a16:colId xmlns:a16="http://schemas.microsoft.com/office/drawing/2014/main" val="4294001460"/>
                    </a:ext>
                  </a:extLst>
                </a:gridCol>
                <a:gridCol w="5842000">
                  <a:extLst>
                    <a:ext uri="{9D8B030D-6E8A-4147-A177-3AD203B41FA5}">
                      <a16:colId xmlns:a16="http://schemas.microsoft.com/office/drawing/2014/main" val="1680724253"/>
                    </a:ext>
                  </a:extLst>
                </a:gridCol>
                <a:gridCol w="1079500">
                  <a:extLst>
                    <a:ext uri="{9D8B030D-6E8A-4147-A177-3AD203B41FA5}">
                      <a16:colId xmlns:a16="http://schemas.microsoft.com/office/drawing/2014/main" val="3940073173"/>
                    </a:ext>
                  </a:extLst>
                </a:gridCol>
                <a:gridCol w="1333500">
                  <a:extLst>
                    <a:ext uri="{9D8B030D-6E8A-4147-A177-3AD203B41FA5}">
                      <a16:colId xmlns:a16="http://schemas.microsoft.com/office/drawing/2014/main" val="334797448"/>
                    </a:ext>
                  </a:extLst>
                </a:gridCol>
                <a:gridCol w="1117600">
                  <a:extLst>
                    <a:ext uri="{9D8B030D-6E8A-4147-A177-3AD203B41FA5}">
                      <a16:colId xmlns:a16="http://schemas.microsoft.com/office/drawing/2014/main" val="1490449559"/>
                    </a:ext>
                  </a:extLst>
                </a:gridCol>
              </a:tblGrid>
              <a:tr h="551480">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3228711">
                <a:tc>
                  <a:txBody>
                    <a:bodyPr/>
                    <a:lstStyle/>
                    <a:p>
                      <a:pPr algn="ctr" fontAlgn="ctr"/>
                      <a:r>
                        <a:rPr lang="es-CO" sz="1000" b="1" i="0" u="none" strike="noStrike" noProof="0" dirty="0">
                          <a:solidFill>
                            <a:srgbClr val="000000"/>
                          </a:solidFill>
                          <a:effectLst/>
                          <a:latin typeface="Verdana" panose="020B0604030504040204" pitchFamily="34" charset="0"/>
                          <a:ea typeface="Verdana" panose="020B0604030504040204" pitchFamily="34" charset="0"/>
                        </a:rPr>
                        <a:t>Porcentaje de órdenes judiciales y mandatos de organismos internacionales, de obligatorio cumplimiento por parte de la Superintendencia Nacional de Salud con acciones de seguimiento, monitoreo y/o evaluación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panose="020B0604030504040204" pitchFamily="34" charset="0"/>
                          <a:ea typeface="Verdana" panose="020B0604030504040204" pitchFamily="34" charset="0"/>
                        </a:rPr>
                        <a:t>El indicador presentó un resultado de 100 %, correspondiente al seguimiento de veintiocho (28) de veintiocho (28) órdenes judiciales y mandatos identificados para el período evaluado. Este resultado representa un cumplimiento del 100 % frente a la meta establecida para el segundo trimestre de 2026, permitiendo concluir que la meta prevista para el período fue cumplida. Análisis de causas. </a:t>
                      </a:r>
                    </a:p>
                    <a:p>
                      <a:pPr marL="0" marR="0" lvl="0" indent="0" algn="ctr" defTabSz="914446" rtl="0" eaLnBrk="1" fontAlgn="ctr" latinLnBrk="0" hangingPunct="1">
                        <a:lnSpc>
                          <a:spcPct val="100000"/>
                        </a:lnSpc>
                        <a:spcBef>
                          <a:spcPts val="0"/>
                        </a:spcBef>
                        <a:spcAft>
                          <a:spcPts val="0"/>
                        </a:spcAft>
                        <a:buClrTx/>
                        <a:buSzTx/>
                        <a:buFontTx/>
                        <a:buNone/>
                        <a:tabLst/>
                        <a:defRPr/>
                      </a:pP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panose="020B0604030504040204" pitchFamily="34" charset="0"/>
                          <a:ea typeface="Verdana" panose="020B0604030504040204" pitchFamily="34" charset="0"/>
                        </a:rPr>
                        <a:t>Las principales razones que explican el comportamiento del indicador son:-Consolidación del inventario institucional de órdenes judiciales y mandatos del Sistema Interamericano de Derechos Humanos, incorporando los nuevos casos ingresados durante el segundo trimestre de 2026.-Implementación de mecanismos de organización y trazabilidad documental, mediante la creación de expedientes, sistematización de la información en </a:t>
                      </a:r>
                      <a:r>
                        <a:rPr lang="es-CO" sz="1000" b="0" i="0" u="none" strike="noStrike" noProof="0" dirty="0" err="1">
                          <a:solidFill>
                            <a:srgbClr val="000000"/>
                          </a:solidFill>
                          <a:effectLst/>
                          <a:latin typeface="Verdana" panose="020B0604030504040204" pitchFamily="34" charset="0"/>
                          <a:ea typeface="Verdana" panose="020B0604030504040204" pitchFamily="34" charset="0"/>
                        </a:rPr>
                        <a:t>Superargo</a:t>
                      </a:r>
                      <a:r>
                        <a:rPr lang="es-CO" sz="1000" b="0" i="0" u="none" strike="noStrike" noProof="0" dirty="0">
                          <a:solidFill>
                            <a:srgbClr val="000000"/>
                          </a:solidFill>
                          <a:effectLst/>
                          <a:latin typeface="Verdana" panose="020B0604030504040204" pitchFamily="34" charset="0"/>
                          <a:ea typeface="Verdana" panose="020B0604030504040204" pitchFamily="34" charset="0"/>
                        </a:rPr>
                        <a:t> y SharePoint, asignación de responsables y fortalecimiento de las bases de datos de seguimiento.-Desarrollo de actividades permanentes de articulación interinstitucional, solicitud de información, mesas de trabajo y seguimiento con entidades como el Ministerio de Relaciones Exteriores, Ministerio de Salud y Protección Social y la Agencia Nacional de Defensa Jurídica del Estado, fortaleciendo el monitoreo de las obligaciones internacionales con incidencia en el sector salud. Análisis de tendencia y riesgo.</a:t>
                      </a:r>
                    </a:p>
                    <a:p>
                      <a:pPr marL="0" marR="0" lvl="0" indent="0" algn="ctr" defTabSz="914446" rtl="0" eaLnBrk="1" fontAlgn="ctr" latinLnBrk="0" hangingPunct="1">
                        <a:lnSpc>
                          <a:spcPct val="100000"/>
                        </a:lnSpc>
                        <a:spcBef>
                          <a:spcPts val="0"/>
                        </a:spcBef>
                        <a:spcAft>
                          <a:spcPts val="0"/>
                        </a:spcAft>
                        <a:buClrTx/>
                        <a:buSzTx/>
                        <a:buFontTx/>
                        <a:buNone/>
                        <a:tabLst/>
                        <a:defRPr/>
                      </a:pP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panose="020B0604030504040204" pitchFamily="34" charset="0"/>
                          <a:ea typeface="Verdana" panose="020B0604030504040204" pitchFamily="34" charset="0"/>
                        </a:rPr>
                        <a:t>De acuerdo con el comportamiento observado, se cumple la tendencia esperada, manteniendo un seguimiento integral de la totalidad de las órdenes judiciales y mandatos internacionales identificados para la Superintendencia Nacional de Salud. En consecuencia, no se identifica riesgo de incumplimiento del indicador para el período evaluado.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panose="020B0604030504040204" pitchFamily="34" charset="0"/>
                          <a:ea typeface="Verdana" panose="020B0604030504040204" pitchFamily="34" charset="0"/>
                        </a:rPr>
                        <a:t>Dirección Jurídica</a:t>
                      </a:r>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11" name="Google Shape;434;p25">
            <a:extLst>
              <a:ext uri="{FF2B5EF4-FFF2-40B4-BE49-F238E27FC236}">
                <a16:creationId xmlns:a16="http://schemas.microsoft.com/office/drawing/2014/main" id="{1ADADCEA-A259-D9B2-0383-E316CA2D04A6}"/>
              </a:ext>
            </a:extLst>
          </p:cNvPr>
          <p:cNvSpPr/>
          <p:nvPr/>
        </p:nvSpPr>
        <p:spPr>
          <a:xfrm>
            <a:off x="9338030" y="3689384"/>
            <a:ext cx="1152169" cy="1174715"/>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50" b="1" noProof="0" dirty="0">
                <a:latin typeface="Verdana" panose="020B0604030504040204" pitchFamily="34" charset="0"/>
                <a:ea typeface="Verdana" panose="020B0604030504040204" pitchFamily="34" charset="0"/>
                <a:cs typeface="Arial"/>
                <a:sym typeface="Arial"/>
              </a:rPr>
              <a:t>1T:21</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50" b="1" noProof="0" dirty="0">
                <a:latin typeface="Verdana" panose="020B0604030504040204" pitchFamily="34" charset="0"/>
                <a:ea typeface="Verdana" panose="020B0604030504040204" pitchFamily="34" charset="0"/>
                <a:cs typeface="Arial"/>
                <a:sym typeface="Arial"/>
              </a:rPr>
              <a:t>2T:28</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rPr>
              <a:t>Acu: 49 </a:t>
            </a:r>
            <a:endParaRPr kumimoji="0" lang="es-CO" sz="11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endParaRPr>
          </a:p>
        </p:txBody>
      </p:sp>
      <p:pic>
        <p:nvPicPr>
          <p:cNvPr id="3" name="Imagen 2">
            <a:extLst>
              <a:ext uri="{FF2B5EF4-FFF2-40B4-BE49-F238E27FC236}">
                <a16:creationId xmlns:a16="http://schemas.microsoft.com/office/drawing/2014/main" id="{478B4EB9-59E5-E23E-16B1-BA385B8DE2B5}"/>
              </a:ext>
            </a:extLst>
          </p:cNvPr>
          <p:cNvPicPr>
            <a:picLocks noChangeAspect="1"/>
          </p:cNvPicPr>
          <p:nvPr/>
        </p:nvPicPr>
        <p:blipFill>
          <a:blip r:embed="rId2"/>
          <a:stretch>
            <a:fillRect/>
          </a:stretch>
        </p:blipFill>
        <p:spPr>
          <a:xfrm>
            <a:off x="7746846" y="6403419"/>
            <a:ext cx="4334535" cy="342200"/>
          </a:xfrm>
          <a:prstGeom prst="rect">
            <a:avLst/>
          </a:prstGeom>
        </p:spPr>
      </p:pic>
      <p:sp>
        <p:nvSpPr>
          <p:cNvPr id="8" name="CuadroTexto 7">
            <a:extLst>
              <a:ext uri="{FF2B5EF4-FFF2-40B4-BE49-F238E27FC236}">
                <a16:creationId xmlns:a16="http://schemas.microsoft.com/office/drawing/2014/main" id="{DB3AD957-D118-CC7D-BED5-16CD6F930FD0}"/>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4" name="Google Shape;434;p25">
            <a:extLst>
              <a:ext uri="{FF2B5EF4-FFF2-40B4-BE49-F238E27FC236}">
                <a16:creationId xmlns:a16="http://schemas.microsoft.com/office/drawing/2014/main" id="{9D730671-DB76-C530-352B-AF6F93303BF3}"/>
              </a:ext>
            </a:extLst>
          </p:cNvPr>
          <p:cNvSpPr/>
          <p:nvPr/>
        </p:nvSpPr>
        <p:spPr>
          <a:xfrm>
            <a:off x="8274012" y="3870539"/>
            <a:ext cx="844587" cy="812404"/>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 </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spTree>
    <p:extLst>
      <p:ext uri="{BB962C8B-B14F-4D97-AF65-F5344CB8AC3E}">
        <p14:creationId xmlns:p14="http://schemas.microsoft.com/office/powerpoint/2010/main" val="2574617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6E27C-5090-E4B7-EF98-1C357AD24E56}"/>
            </a:ext>
          </a:extLst>
        </p:cNvPr>
        <p:cNvGrpSpPr/>
        <p:nvPr/>
      </p:nvGrpSpPr>
      <p:grpSpPr>
        <a:xfrm>
          <a:off x="0" y="0"/>
          <a:ext cx="0" cy="0"/>
          <a:chOff x="0" y="0"/>
          <a:chExt cx="0" cy="0"/>
        </a:xfrm>
      </p:grpSpPr>
      <p:graphicFrame>
        <p:nvGraphicFramePr>
          <p:cNvPr id="5" name="Tabla 4">
            <a:extLst>
              <a:ext uri="{FF2B5EF4-FFF2-40B4-BE49-F238E27FC236}">
                <a16:creationId xmlns:a16="http://schemas.microsoft.com/office/drawing/2014/main" id="{EA3E64AD-63FE-E515-22E4-3D13CF4F0BB8}"/>
              </a:ext>
            </a:extLst>
          </p:cNvPr>
          <p:cNvGraphicFramePr>
            <a:graphicFrameLocks noGrp="1"/>
          </p:cNvGraphicFramePr>
          <p:nvPr>
            <p:extLst>
              <p:ext uri="{D42A27DB-BD31-4B8C-83A1-F6EECF244321}">
                <p14:modId xmlns:p14="http://schemas.microsoft.com/office/powerpoint/2010/main" val="369103345"/>
              </p:ext>
            </p:extLst>
          </p:nvPr>
        </p:nvGraphicFramePr>
        <p:xfrm>
          <a:off x="533400" y="1511421"/>
          <a:ext cx="10905500" cy="2402160"/>
        </p:xfrm>
        <a:graphic>
          <a:graphicData uri="http://schemas.openxmlformats.org/drawingml/2006/table">
            <a:tbl>
              <a:tblPr firstRow="1">
                <a:tableStyleId>{616DA210-FB5B-4158-B5E0-FEB733F419BA}</a:tableStyleId>
              </a:tblPr>
              <a:tblGrid>
                <a:gridCol w="1584649">
                  <a:extLst>
                    <a:ext uri="{9D8B030D-6E8A-4147-A177-3AD203B41FA5}">
                      <a16:colId xmlns:a16="http://schemas.microsoft.com/office/drawing/2014/main" val="4294001460"/>
                    </a:ext>
                  </a:extLst>
                </a:gridCol>
                <a:gridCol w="5921051">
                  <a:extLst>
                    <a:ext uri="{9D8B030D-6E8A-4147-A177-3AD203B41FA5}">
                      <a16:colId xmlns:a16="http://schemas.microsoft.com/office/drawing/2014/main" val="1680724253"/>
                    </a:ext>
                  </a:extLst>
                </a:gridCol>
                <a:gridCol w="1130300">
                  <a:extLst>
                    <a:ext uri="{9D8B030D-6E8A-4147-A177-3AD203B41FA5}">
                      <a16:colId xmlns:a16="http://schemas.microsoft.com/office/drawing/2014/main" val="3940073173"/>
                    </a:ext>
                  </a:extLst>
                </a:gridCol>
                <a:gridCol w="1333500">
                  <a:extLst>
                    <a:ext uri="{9D8B030D-6E8A-4147-A177-3AD203B41FA5}">
                      <a16:colId xmlns:a16="http://schemas.microsoft.com/office/drawing/2014/main" val="334797448"/>
                    </a:ext>
                  </a:extLst>
                </a:gridCol>
                <a:gridCol w="936000">
                  <a:extLst>
                    <a:ext uri="{9D8B030D-6E8A-4147-A177-3AD203B41FA5}">
                      <a16:colId xmlns:a16="http://schemas.microsoft.com/office/drawing/2014/main" val="1490449559"/>
                    </a:ext>
                  </a:extLst>
                </a:gridCol>
              </a:tblGrid>
              <a:tr h="360000">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Meta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Área </a:t>
                      </a:r>
                    </a:p>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795486">
                <a:tc>
                  <a:txBody>
                    <a:bodyPr/>
                    <a:lstStyle/>
                    <a:p>
                      <a:pPr algn="ctr" fontAlgn="ctr"/>
                      <a:r>
                        <a:rPr lang="es-CO" sz="900" b="1" i="0" u="none" strike="noStrike" noProof="0" dirty="0">
                          <a:solidFill>
                            <a:srgbClr val="000000"/>
                          </a:solidFill>
                          <a:effectLst/>
                          <a:latin typeface="Verdana" panose="020B0604030504040204" pitchFamily="34" charset="0"/>
                          <a:ea typeface="Verdana" panose="020B0604030504040204" pitchFamily="34" charset="0"/>
                        </a:rPr>
                        <a:t>Porcentaje de solicitudes gestionadas de políticas, instrumentos, guías, metodologías y lineamientos.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46" rtl="0" eaLnBrk="1" fontAlgn="ctr" latinLnBrk="0" hangingPunct="1">
                        <a:lnSpc>
                          <a:spcPct val="100000"/>
                        </a:lnSpc>
                        <a:spcBef>
                          <a:spcPts val="0"/>
                        </a:spcBef>
                        <a:spcAft>
                          <a:spcPts val="0"/>
                        </a:spcAft>
                        <a:buClrTx/>
                        <a:buSzTx/>
                        <a:buFontTx/>
                        <a:buNone/>
                        <a:tabLst/>
                        <a:defRPr/>
                      </a:pPr>
                      <a:endParaRPr lang="es-CO" sz="900" b="0" i="0" u="none" strike="noStrike" noProof="0" dirty="0">
                        <a:solidFill>
                          <a:srgbClr val="000000"/>
                        </a:solidFill>
                        <a:effectLst/>
                        <a:latin typeface="Verdana"/>
                        <a:ea typeface="Verdana"/>
                      </a:endParaRPr>
                    </a:p>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a:ea typeface="Verdana"/>
                        </a:rPr>
                        <a:t>Durante el segundo trimestre del año 2026, se han gestionado 3 solicitudes adicionales, correspondientes a 3 lineamientos así:</a:t>
                      </a:r>
                    </a:p>
                    <a:p>
                      <a:pPr marL="0" marR="0" lvl="0" indent="0" algn="ctr" defTabSz="914446" rtl="0" eaLnBrk="1" fontAlgn="ctr" latinLnBrk="0" hangingPunct="1">
                        <a:lnSpc>
                          <a:spcPct val="100000"/>
                        </a:lnSpc>
                        <a:spcBef>
                          <a:spcPts val="0"/>
                        </a:spcBef>
                        <a:spcAft>
                          <a:spcPts val="0"/>
                        </a:spcAft>
                        <a:buClrTx/>
                        <a:buSzTx/>
                        <a:buFontTx/>
                        <a:buNone/>
                        <a:tabLst/>
                        <a:defRPr/>
                      </a:pPr>
                      <a:endParaRPr lang="es-CO" sz="1000" b="0" i="0" u="none" strike="noStrike" noProof="0" dirty="0">
                        <a:solidFill>
                          <a:srgbClr val="000000"/>
                        </a:solidFill>
                        <a:effectLst/>
                        <a:latin typeface="Verdana"/>
                        <a:ea typeface="Verdana"/>
                      </a:endParaRPr>
                    </a:p>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a:ea typeface="Verdana"/>
                        </a:rPr>
                        <a:t>1.  CC - 030 (Actualización - Circulares) - Estado de avance a 30062026: 80% (desarrollo)</a:t>
                      </a:r>
                    </a:p>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a:ea typeface="Verdana"/>
                        </a:rPr>
                        <a:t>2. CE INSTRUCCIONES PARA EL FORTALECIMIENTO DE LA GESTIÓN Y VERIFICACIÓN DEL SUMINISTRO OPORTUNO DE MEDICAMENTOS EN ESTABLECIMIENTOS FARMACÉUTICOS PRIORIZADOS “PLAN 1000”. Estado de avance a 30062026:90% (formalización)</a:t>
                      </a:r>
                    </a:p>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a:ea typeface="Verdana"/>
                        </a:rPr>
                        <a:t>3. CE INSTRUCCIONES PARA GARANTIZAR LA PROTECCIÓN DE LA SALUD PARA NIÑOS, NIÑAS Y ADOLESCENTES CON RIESGO VITAL. Estado de avance a 30062026: 100% (divulgación).</a:t>
                      </a:r>
                    </a:p>
                    <a:p>
                      <a:pPr marL="0" marR="0" lvl="0" indent="0" algn="just" defTabSz="914446" rtl="0" eaLnBrk="1" fontAlgn="ctr" latinLnBrk="0" hangingPunct="1">
                        <a:lnSpc>
                          <a:spcPct val="100000"/>
                        </a:lnSpc>
                        <a:spcBef>
                          <a:spcPts val="0"/>
                        </a:spcBef>
                        <a:spcAft>
                          <a:spcPts val="0"/>
                        </a:spcAft>
                        <a:buClrTx/>
                        <a:buSzTx/>
                        <a:buFontTx/>
                        <a:buNone/>
                        <a:tabLst/>
                        <a:defRPr/>
                      </a:pPr>
                      <a:endParaRPr lang="es-CO" sz="900" b="0" i="0" u="none" strike="noStrike" noProof="0" dirty="0">
                        <a:solidFill>
                          <a:srgbClr val="000000"/>
                        </a:solidFill>
                        <a:effectLst/>
                        <a:latin typeface="Verdana"/>
                        <a:ea typeface="Verdana"/>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i="0" u="none" strike="noStrike" noProof="0" dirty="0">
                          <a:solidFill>
                            <a:srgbClr val="000000"/>
                          </a:solidFill>
                          <a:effectLst/>
                          <a:latin typeface="Verdana" panose="020B0604030504040204" pitchFamily="34" charset="0"/>
                          <a:ea typeface="Verdana" panose="020B0604030504040204" pitchFamily="34" charset="0"/>
                        </a:rPr>
                        <a:t> Dirección Jurídica</a:t>
                      </a:r>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11" name="Google Shape;434;p25">
            <a:extLst>
              <a:ext uri="{FF2B5EF4-FFF2-40B4-BE49-F238E27FC236}">
                <a16:creationId xmlns:a16="http://schemas.microsoft.com/office/drawing/2014/main" id="{71F7246F-2B72-8358-1E00-7639673276CD}"/>
              </a:ext>
            </a:extLst>
          </p:cNvPr>
          <p:cNvSpPr/>
          <p:nvPr/>
        </p:nvSpPr>
        <p:spPr>
          <a:xfrm>
            <a:off x="9242927" y="2297828"/>
            <a:ext cx="1102360" cy="1031199"/>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latin typeface="Verdana" panose="020B0604030504040204" pitchFamily="34" charset="0"/>
                <a:ea typeface="Verdana" panose="020B0604030504040204" pitchFamily="34" charset="0"/>
                <a:cs typeface="Arial"/>
                <a:sym typeface="Arial"/>
              </a:rPr>
              <a:t>1T:25</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latin typeface="Verdana" panose="020B0604030504040204" pitchFamily="34" charset="0"/>
                <a:ea typeface="Verdana" panose="020B0604030504040204" pitchFamily="34" charset="0"/>
                <a:cs typeface="Arial"/>
                <a:sym typeface="Arial"/>
              </a:rPr>
              <a:t>2T:3</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rPr>
              <a:t>Acu: 2</a:t>
            </a:r>
            <a:r>
              <a:rPr lang="es-CO" sz="1000" b="1" noProof="0" dirty="0">
                <a:latin typeface="Verdana" panose="020B0604030504040204" pitchFamily="34" charset="0"/>
                <a:ea typeface="Verdana" panose="020B0604030504040204" pitchFamily="34" charset="0"/>
                <a:cs typeface="Arial"/>
                <a:sym typeface="Arial"/>
              </a:rPr>
              <a:t>8</a:t>
            </a:r>
            <a:endParaRPr kumimoji="0" lang="es-CO" sz="10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endParaRPr>
          </a:p>
        </p:txBody>
      </p:sp>
      <p:graphicFrame>
        <p:nvGraphicFramePr>
          <p:cNvPr id="3" name="Tabla 2">
            <a:extLst>
              <a:ext uri="{FF2B5EF4-FFF2-40B4-BE49-F238E27FC236}">
                <a16:creationId xmlns:a16="http://schemas.microsoft.com/office/drawing/2014/main" id="{A5233B44-4EF3-4A58-E659-E157DFF0259F}"/>
              </a:ext>
            </a:extLst>
          </p:cNvPr>
          <p:cNvGraphicFramePr>
            <a:graphicFrameLocks noGrp="1"/>
          </p:cNvGraphicFramePr>
          <p:nvPr>
            <p:extLst>
              <p:ext uri="{D42A27DB-BD31-4B8C-83A1-F6EECF244321}">
                <p14:modId xmlns:p14="http://schemas.microsoft.com/office/powerpoint/2010/main" val="1734782604"/>
              </p:ext>
            </p:extLst>
          </p:nvPr>
        </p:nvGraphicFramePr>
        <p:xfrm>
          <a:off x="533400" y="4033617"/>
          <a:ext cx="10955168" cy="2265000"/>
        </p:xfrm>
        <a:graphic>
          <a:graphicData uri="http://schemas.openxmlformats.org/drawingml/2006/table">
            <a:tbl>
              <a:tblPr firstRow="1">
                <a:tableStyleId>{616DA210-FB5B-4158-B5E0-FEB733F419BA}</a:tableStyleId>
              </a:tblPr>
              <a:tblGrid>
                <a:gridCol w="1593980">
                  <a:extLst>
                    <a:ext uri="{9D8B030D-6E8A-4147-A177-3AD203B41FA5}">
                      <a16:colId xmlns:a16="http://schemas.microsoft.com/office/drawing/2014/main" val="4294001460"/>
                    </a:ext>
                  </a:extLst>
                </a:gridCol>
                <a:gridCol w="5949820">
                  <a:extLst>
                    <a:ext uri="{9D8B030D-6E8A-4147-A177-3AD203B41FA5}">
                      <a16:colId xmlns:a16="http://schemas.microsoft.com/office/drawing/2014/main" val="1680724253"/>
                    </a:ext>
                  </a:extLst>
                </a:gridCol>
                <a:gridCol w="1066800">
                  <a:extLst>
                    <a:ext uri="{9D8B030D-6E8A-4147-A177-3AD203B41FA5}">
                      <a16:colId xmlns:a16="http://schemas.microsoft.com/office/drawing/2014/main" val="3940073173"/>
                    </a:ext>
                  </a:extLst>
                </a:gridCol>
                <a:gridCol w="1333500">
                  <a:extLst>
                    <a:ext uri="{9D8B030D-6E8A-4147-A177-3AD203B41FA5}">
                      <a16:colId xmlns:a16="http://schemas.microsoft.com/office/drawing/2014/main" val="334797448"/>
                    </a:ext>
                  </a:extLst>
                </a:gridCol>
                <a:gridCol w="1011068">
                  <a:extLst>
                    <a:ext uri="{9D8B030D-6E8A-4147-A177-3AD203B41FA5}">
                      <a16:colId xmlns:a16="http://schemas.microsoft.com/office/drawing/2014/main" val="1490449559"/>
                    </a:ext>
                  </a:extLst>
                </a:gridCol>
              </a:tblGrid>
              <a:tr h="360000">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Meta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050676">
                <a:tc>
                  <a:txBody>
                    <a:bodyPr/>
                    <a:lstStyle/>
                    <a:p>
                      <a:pPr algn="ctr" fontAlgn="ctr"/>
                      <a:r>
                        <a:rPr lang="es-CO" sz="900" b="1" i="0" u="none" strike="noStrike" noProof="0" dirty="0">
                          <a:solidFill>
                            <a:srgbClr val="000000"/>
                          </a:solidFill>
                          <a:effectLst/>
                          <a:latin typeface="Verdana" panose="020B0604030504040204" pitchFamily="34" charset="0"/>
                          <a:ea typeface="Verdana" panose="020B0604030504040204" pitchFamily="34" charset="0"/>
                        </a:rPr>
                        <a:t>Intervenciones de inspección y vigilancia desplegadas para garantizar la atención oportuna de niños y niñas con desnutrición en el departamento de Chocó</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panose="020B0604030504040204" pitchFamily="34" charset="0"/>
                          <a:ea typeface="Verdana" panose="020B0604030504040204" pitchFamily="34" charset="0"/>
                        </a:rPr>
                        <a:t>Durante el segundo trimestre de la vigencia 2026, se ejecutaron cuatro (4) intervenciones de inspección y vigilancia, equivalentes al 40% de la meta anual establecida de diez (10) intervenciones. De manera acumulada, al cierre del primer semestre de 2026, se han ejecutado siete (7) intervenciones, alcanzando un 70 % de cumplimiento frente a la meta anual. Este resultado evidencia un avance significativo en el desarrollo de las acciones de inspección y vigilancia orientadas a fortalecer la atención integral de niños y niñas con desnutrición en el departamento del Chocó, mediante el seguimiento al cumplimiento de las órdenes impartidas por la Superintendencia Nacional de Salud, la articulación interinstitucional y el fortalecimiento de las capacidades de los actores del Sistema General de Seguridad Social en Salud.</a:t>
                      </a:r>
                    </a:p>
                    <a:p>
                      <a:pPr marL="0" marR="0" lvl="0" indent="0" algn="ctr" defTabSz="914446" rtl="0" eaLnBrk="1" fontAlgn="ctr" latinLnBrk="0" hangingPunct="1">
                        <a:lnSpc>
                          <a:spcPct val="100000"/>
                        </a:lnSpc>
                        <a:spcBef>
                          <a:spcPts val="0"/>
                        </a:spcBef>
                        <a:spcAft>
                          <a:spcPts val="0"/>
                        </a:spcAft>
                        <a:buClrTx/>
                        <a:buSzTx/>
                        <a:buFontTx/>
                        <a:buNone/>
                        <a:tabLst/>
                        <a:defRPr/>
                      </a:pP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i="0" u="none" strike="noStrike" noProof="0" dirty="0">
                          <a:solidFill>
                            <a:srgbClr val="000000"/>
                          </a:solidFill>
                          <a:effectLst/>
                          <a:latin typeface="Verdana" panose="020B0604030504040204" pitchFamily="34" charset="0"/>
                          <a:ea typeface="Verdana" panose="020B0604030504040204" pitchFamily="34" charset="0"/>
                        </a:rPr>
                        <a:t> Delegatura para Prestadores de Servicios de Salud</a:t>
                      </a:r>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p>
                      <a:pPr marL="0" marR="0" lvl="0" indent="0" algn="ctr" defTabSz="914446" rtl="0" eaLnBrk="1" fontAlgn="ctr" latinLnBrk="0" hangingPunct="1">
                        <a:lnSpc>
                          <a:spcPct val="100000"/>
                        </a:lnSpc>
                        <a:spcBef>
                          <a:spcPts val="0"/>
                        </a:spcBef>
                        <a:spcAft>
                          <a:spcPts val="0"/>
                        </a:spcAft>
                        <a:buClrTx/>
                        <a:buSzTx/>
                        <a:buFontTx/>
                        <a:buNone/>
                        <a:tabLst/>
                        <a:defRPr/>
                      </a:pPr>
                      <a:endPar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6" name="Google Shape;434;p25">
            <a:extLst>
              <a:ext uri="{FF2B5EF4-FFF2-40B4-BE49-F238E27FC236}">
                <a16:creationId xmlns:a16="http://schemas.microsoft.com/office/drawing/2014/main" id="{6ED633B1-A9FC-D2A5-EA3D-D2C7DB2D4CC1}"/>
              </a:ext>
            </a:extLst>
          </p:cNvPr>
          <p:cNvSpPr/>
          <p:nvPr/>
        </p:nvSpPr>
        <p:spPr>
          <a:xfrm>
            <a:off x="9299709" y="4864454"/>
            <a:ext cx="988796" cy="884418"/>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kern="0" noProof="0" dirty="0">
                <a:solidFill>
                  <a:schemeClr val="tx1"/>
                </a:solidFill>
                <a:highlight>
                  <a:srgbClr val="FFFF00"/>
                </a:highlight>
                <a:latin typeface="Verdana" panose="020B0604030504040204" pitchFamily="34" charset="0"/>
                <a:ea typeface="Verdana" panose="020B0604030504040204" pitchFamily="34" charset="0"/>
                <a:cs typeface="Arial"/>
                <a:sym typeface="Arial"/>
              </a:rPr>
              <a:t>70%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kern="0" noProof="0" dirty="0">
                <a:solidFill>
                  <a:schemeClr val="tx1"/>
                </a:solidFill>
                <a:highlight>
                  <a:srgbClr val="FFFF00"/>
                </a:highlight>
                <a:latin typeface="Verdana" panose="020B0604030504040204" pitchFamily="34" charset="0"/>
                <a:ea typeface="Verdana" panose="020B0604030504040204" pitchFamily="34" charset="0"/>
                <a:cs typeface="Arial"/>
                <a:sym typeface="Arial"/>
              </a:rPr>
              <a:t>1T:3</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cap="none" spc="0" normalizeH="0" baseline="0" noProof="0" dirty="0">
                <a:ln>
                  <a:noFill/>
                </a:ln>
                <a:solidFill>
                  <a:schemeClr val="tx1"/>
                </a:solidFill>
                <a:effectLst/>
                <a:highlight>
                  <a:srgbClr val="FFFF00"/>
                </a:highlight>
                <a:uLnTx/>
                <a:uFillTx/>
                <a:latin typeface="Verdana" panose="020B0604030504040204" pitchFamily="34" charset="0"/>
                <a:ea typeface="Verdana" panose="020B0604030504040204" pitchFamily="34" charset="0"/>
                <a:cs typeface="Arial"/>
                <a:sym typeface="Arial"/>
              </a:rPr>
              <a:t>2T:4</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kern="0" noProof="0" dirty="0">
                <a:solidFill>
                  <a:schemeClr val="tx1"/>
                </a:solidFill>
                <a:highlight>
                  <a:srgbClr val="FFFF00"/>
                </a:highlight>
                <a:latin typeface="Verdana" panose="020B0604030504040204" pitchFamily="34" charset="0"/>
                <a:ea typeface="Verdana" panose="020B0604030504040204" pitchFamily="34" charset="0"/>
                <a:cs typeface="Arial"/>
                <a:sym typeface="Arial"/>
              </a:rPr>
              <a:t>Acu:7</a:t>
            </a:r>
            <a:endParaRPr kumimoji="0" lang="es-CO" sz="1000" b="1" i="0" u="none" strike="noStrike" kern="0" cap="none" spc="0" normalizeH="0" baseline="0" noProof="0" dirty="0">
              <a:ln>
                <a:noFill/>
              </a:ln>
              <a:solidFill>
                <a:schemeClr val="tx1"/>
              </a:solidFill>
              <a:effectLst/>
              <a:highlight>
                <a:srgbClr val="FFFF00"/>
              </a:highlight>
              <a:uLnTx/>
              <a:uFillTx/>
              <a:latin typeface="Verdana" panose="020B0604030504040204" pitchFamily="34" charset="0"/>
              <a:ea typeface="Verdana" panose="020B0604030504040204" pitchFamily="34" charset="0"/>
              <a:cs typeface="Arial"/>
              <a:sym typeface="Arial"/>
            </a:endParaRPr>
          </a:p>
        </p:txBody>
      </p:sp>
      <p:pic>
        <p:nvPicPr>
          <p:cNvPr id="7" name="Imagen 6">
            <a:extLst>
              <a:ext uri="{FF2B5EF4-FFF2-40B4-BE49-F238E27FC236}">
                <a16:creationId xmlns:a16="http://schemas.microsoft.com/office/drawing/2014/main" id="{12E53703-FB3A-7882-B937-E6B73081CB81}"/>
              </a:ext>
            </a:extLst>
          </p:cNvPr>
          <p:cNvPicPr>
            <a:picLocks noChangeAspect="1"/>
          </p:cNvPicPr>
          <p:nvPr/>
        </p:nvPicPr>
        <p:blipFill>
          <a:blip r:embed="rId2"/>
          <a:stretch>
            <a:fillRect/>
          </a:stretch>
        </p:blipFill>
        <p:spPr>
          <a:xfrm>
            <a:off x="7702892" y="6449249"/>
            <a:ext cx="4334535" cy="342200"/>
          </a:xfrm>
          <a:prstGeom prst="rect">
            <a:avLst/>
          </a:prstGeom>
        </p:spPr>
      </p:pic>
      <p:sp>
        <p:nvSpPr>
          <p:cNvPr id="13" name="CuadroTexto 12">
            <a:extLst>
              <a:ext uri="{FF2B5EF4-FFF2-40B4-BE49-F238E27FC236}">
                <a16:creationId xmlns:a16="http://schemas.microsoft.com/office/drawing/2014/main" id="{2FE8F395-06CE-B6D6-E5DB-B7C1D1EC0450}"/>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8" name="Google Shape;434;p25">
            <a:extLst>
              <a:ext uri="{FF2B5EF4-FFF2-40B4-BE49-F238E27FC236}">
                <a16:creationId xmlns:a16="http://schemas.microsoft.com/office/drawing/2014/main" id="{C7202AA8-2852-0B40-F363-B060DB7B4500}"/>
              </a:ext>
            </a:extLst>
          </p:cNvPr>
          <p:cNvSpPr/>
          <p:nvPr/>
        </p:nvSpPr>
        <p:spPr>
          <a:xfrm>
            <a:off x="8178121" y="2407225"/>
            <a:ext cx="844587" cy="812404"/>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 </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sp>
        <p:nvSpPr>
          <p:cNvPr id="14" name="Google Shape;434;p25">
            <a:extLst>
              <a:ext uri="{FF2B5EF4-FFF2-40B4-BE49-F238E27FC236}">
                <a16:creationId xmlns:a16="http://schemas.microsoft.com/office/drawing/2014/main" id="{1B1F190B-704E-B62B-BFFD-3427FD4333CD}"/>
              </a:ext>
            </a:extLst>
          </p:cNvPr>
          <p:cNvSpPr/>
          <p:nvPr/>
        </p:nvSpPr>
        <p:spPr>
          <a:xfrm>
            <a:off x="8196782" y="4945799"/>
            <a:ext cx="844587" cy="812404"/>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 </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spTree>
    <p:extLst>
      <p:ext uri="{BB962C8B-B14F-4D97-AF65-F5344CB8AC3E}">
        <p14:creationId xmlns:p14="http://schemas.microsoft.com/office/powerpoint/2010/main" val="25818430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C023B-AC0A-F9FB-9847-034F6C3B9E6D}"/>
            </a:ext>
          </a:extLst>
        </p:cNvPr>
        <p:cNvGrpSpPr/>
        <p:nvPr/>
      </p:nvGrpSpPr>
      <p:grpSpPr>
        <a:xfrm>
          <a:off x="0" y="0"/>
          <a:ext cx="0" cy="0"/>
          <a:chOff x="0" y="0"/>
          <a:chExt cx="0" cy="0"/>
        </a:xfrm>
      </p:grpSpPr>
      <p:graphicFrame>
        <p:nvGraphicFramePr>
          <p:cNvPr id="5" name="Tabla 4">
            <a:extLst>
              <a:ext uri="{FF2B5EF4-FFF2-40B4-BE49-F238E27FC236}">
                <a16:creationId xmlns:a16="http://schemas.microsoft.com/office/drawing/2014/main" id="{C4019060-D4D1-642A-0BD4-571DB6BE5CD8}"/>
              </a:ext>
            </a:extLst>
          </p:cNvPr>
          <p:cNvGraphicFramePr>
            <a:graphicFrameLocks noGrp="1"/>
          </p:cNvGraphicFramePr>
          <p:nvPr>
            <p:extLst>
              <p:ext uri="{D42A27DB-BD31-4B8C-83A1-F6EECF244321}">
                <p14:modId xmlns:p14="http://schemas.microsoft.com/office/powerpoint/2010/main" val="3082519042"/>
              </p:ext>
            </p:extLst>
          </p:nvPr>
        </p:nvGraphicFramePr>
        <p:xfrm>
          <a:off x="537845" y="1626488"/>
          <a:ext cx="11125200" cy="2377440"/>
        </p:xfrm>
        <a:graphic>
          <a:graphicData uri="http://schemas.openxmlformats.org/drawingml/2006/table">
            <a:tbl>
              <a:tblPr firstRow="1">
                <a:tableStyleId>{616DA210-FB5B-4158-B5E0-FEB733F419BA}</a:tableStyleId>
              </a:tblPr>
              <a:tblGrid>
                <a:gridCol w="1752600">
                  <a:extLst>
                    <a:ext uri="{9D8B030D-6E8A-4147-A177-3AD203B41FA5}">
                      <a16:colId xmlns:a16="http://schemas.microsoft.com/office/drawing/2014/main" val="4294001460"/>
                    </a:ext>
                  </a:extLst>
                </a:gridCol>
                <a:gridCol w="5715000">
                  <a:extLst>
                    <a:ext uri="{9D8B030D-6E8A-4147-A177-3AD203B41FA5}">
                      <a16:colId xmlns:a16="http://schemas.microsoft.com/office/drawing/2014/main" val="1680724253"/>
                    </a:ext>
                  </a:extLst>
                </a:gridCol>
                <a:gridCol w="990600">
                  <a:extLst>
                    <a:ext uri="{9D8B030D-6E8A-4147-A177-3AD203B41FA5}">
                      <a16:colId xmlns:a16="http://schemas.microsoft.com/office/drawing/2014/main" val="3940073173"/>
                    </a:ext>
                  </a:extLst>
                </a:gridCol>
                <a:gridCol w="1242941">
                  <a:extLst>
                    <a:ext uri="{9D8B030D-6E8A-4147-A177-3AD203B41FA5}">
                      <a16:colId xmlns:a16="http://schemas.microsoft.com/office/drawing/2014/main" val="334797448"/>
                    </a:ext>
                  </a:extLst>
                </a:gridCol>
                <a:gridCol w="1424059">
                  <a:extLst>
                    <a:ext uri="{9D8B030D-6E8A-4147-A177-3AD203B41FA5}">
                      <a16:colId xmlns:a16="http://schemas.microsoft.com/office/drawing/2014/main" val="1490449559"/>
                    </a:ext>
                  </a:extLst>
                </a:gridCol>
              </a:tblGrid>
              <a:tr h="360000">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     Vigencia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673945">
                <a:tc>
                  <a:txBody>
                    <a:bodyPr/>
                    <a:lstStyle/>
                    <a:p>
                      <a:pPr algn="ctr" fontAlgn="ctr"/>
                      <a:r>
                        <a:rPr lang="es-CO" sz="1000" b="1" i="0" u="none" strike="noStrike" noProof="0" dirty="0">
                          <a:solidFill>
                            <a:srgbClr val="000000"/>
                          </a:solidFill>
                          <a:effectLst/>
                          <a:latin typeface="Verdana" panose="020B0604030504040204" pitchFamily="34" charset="0"/>
                          <a:ea typeface="Verdana" panose="020B0604030504040204" pitchFamily="34" charset="0"/>
                        </a:rPr>
                        <a:t>Porcentaje de expedientes gestionados con decisión de primera instancia con caducidad 2026-2029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panose="020B0604030504040204" pitchFamily="34" charset="0"/>
                          <a:ea typeface="Verdana" panose="020B0604030504040204" pitchFamily="34" charset="0"/>
                        </a:rPr>
                        <a:t>El indicador registró un resultado superior al 100% en el periodo evaluado (segundo trimestre). Se reportaron 298 actos administrativos, lo que representa el 109% de la meta trimestral de 273 actos.</a:t>
                      </a:r>
                    </a:p>
                    <a:p>
                      <a:pPr marL="0" marR="0" lvl="0" indent="0" algn="ctr" defTabSz="914446" rtl="0" eaLnBrk="1" fontAlgn="ctr" latinLnBrk="0" hangingPunct="1">
                        <a:lnSpc>
                          <a:spcPct val="100000"/>
                        </a:lnSpc>
                        <a:spcBef>
                          <a:spcPts val="0"/>
                        </a:spcBef>
                        <a:spcAft>
                          <a:spcPts val="0"/>
                        </a:spcAft>
                        <a:buClrTx/>
                        <a:buSzTx/>
                        <a:buFontTx/>
                        <a:buNone/>
                        <a:tabLst/>
                        <a:defRPr/>
                      </a:pP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panose="020B0604030504040204" pitchFamily="34" charset="0"/>
                          <a:ea typeface="Verdana" panose="020B0604030504040204" pitchFamily="34" charset="0"/>
                        </a:rPr>
                        <a:t>La totalidad (100%) de los procesos con riesgo de caducidad de la DIA para el periodo 2026-2029 asciende a 3.305 procesos. Dado que la meta anual del indicador es del 33%, el número de procesos a gestionar en 2026 es de 1091 (3.305 × 33% ≈ 1.091), equivalente a una meta trimestral de 273 actos administrativos (1.091/4 ≈ 273) y que representan aproximadamente el 8.25% respecto del total por trimestre.</a:t>
                      </a:r>
                    </a:p>
                    <a:p>
                      <a:pPr marL="0" marR="0" lvl="0" indent="0" algn="ctr" defTabSz="914446" rtl="0" eaLnBrk="1" fontAlgn="ctr" latinLnBrk="0" hangingPunct="1">
                        <a:lnSpc>
                          <a:spcPct val="100000"/>
                        </a:lnSpc>
                        <a:spcBef>
                          <a:spcPts val="0"/>
                        </a:spcBef>
                        <a:spcAft>
                          <a:spcPts val="0"/>
                        </a:spcAft>
                        <a:buClrTx/>
                        <a:buSzTx/>
                        <a:buFontTx/>
                        <a:buNone/>
                        <a:tabLst/>
                        <a:defRPr/>
                      </a:pP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panose="020B0604030504040204" pitchFamily="34" charset="0"/>
                          <a:ea typeface="Verdana" panose="020B0604030504040204" pitchFamily="34" charset="0"/>
                        </a:rPr>
                        <a:t>De acuerdo con el comportamiento observado en el segundo trimestre, se mantiene la tendencia esperada; por tanto, no se identifica riesgo de incumplimiento.</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chemeClr val="tx1"/>
                          </a:solidFill>
                          <a:effectLst/>
                          <a:latin typeface="Verdana" panose="020B0604030504040204" pitchFamily="34" charset="0"/>
                          <a:ea typeface="Verdana" panose="020B0604030504040204" pitchFamily="34" charset="0"/>
                          <a:cs typeface="+mn-cs"/>
                        </a:rPr>
                        <a:t>Delegatura de Investigaciones Administrativas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11" name="Google Shape;434;p25">
            <a:extLst>
              <a:ext uri="{FF2B5EF4-FFF2-40B4-BE49-F238E27FC236}">
                <a16:creationId xmlns:a16="http://schemas.microsoft.com/office/drawing/2014/main" id="{E739497C-291B-9B3F-22D8-60C7A3FE2917}"/>
              </a:ext>
            </a:extLst>
          </p:cNvPr>
          <p:cNvSpPr/>
          <p:nvPr/>
        </p:nvSpPr>
        <p:spPr>
          <a:xfrm>
            <a:off x="9041117" y="2373294"/>
            <a:ext cx="1123224" cy="109263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rPr>
              <a:t>52%</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rPr>
              <a:t>1T:273</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panose="020B0604030504040204" pitchFamily="34" charset="0"/>
                <a:ea typeface="Verdana" panose="020B0604030504040204" pitchFamily="34" charset="0"/>
                <a:cs typeface="Arial"/>
                <a:sym typeface="Arial"/>
              </a:rPr>
              <a:t>2T:298</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rPr>
              <a:t>Acu</a:t>
            </a:r>
            <a:r>
              <a:rPr lang="es-CO" sz="1000" b="1" noProof="0" dirty="0">
                <a:solidFill>
                  <a:srgbClr val="2D2D2D"/>
                </a:solidFill>
                <a:latin typeface="Verdana" panose="020B0604030504040204" pitchFamily="34" charset="0"/>
                <a:ea typeface="Verdana" panose="020B0604030504040204" pitchFamily="34" charset="0"/>
                <a:cs typeface="Arial"/>
                <a:sym typeface="Arial"/>
              </a:rPr>
              <a:t>: 571</a:t>
            </a:r>
            <a:r>
              <a:rPr kumimoji="0" lang="es-CO" sz="10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rPr>
              <a:t> </a:t>
            </a:r>
            <a:endParaRPr kumimoji="0" lang="es-CO" sz="105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p:txBody>
      </p:sp>
      <p:sp>
        <p:nvSpPr>
          <p:cNvPr id="12" name="Google Shape;434;p25">
            <a:extLst>
              <a:ext uri="{FF2B5EF4-FFF2-40B4-BE49-F238E27FC236}">
                <a16:creationId xmlns:a16="http://schemas.microsoft.com/office/drawing/2014/main" id="{8ED15D62-8391-40ED-90DB-B1285A965EC1}"/>
              </a:ext>
            </a:extLst>
          </p:cNvPr>
          <p:cNvSpPr/>
          <p:nvPr/>
        </p:nvSpPr>
        <p:spPr>
          <a:xfrm>
            <a:off x="8118812" y="2621987"/>
            <a:ext cx="767236" cy="683966"/>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33%</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noProof="0" dirty="0">
                <a:solidFill>
                  <a:prstClr val="white"/>
                </a:solidFill>
                <a:latin typeface="Verdana" panose="020B0604030504040204" pitchFamily="34" charset="0"/>
                <a:ea typeface="Verdana" panose="020B0604030504040204" pitchFamily="34" charset="0"/>
                <a:cs typeface="Arial"/>
                <a:sym typeface="Arial"/>
              </a:rPr>
              <a:t>(1.091)</a:t>
            </a:r>
            <a:r>
              <a:rPr kumimoji="0" lang="es-CO" sz="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 </a:t>
            </a:r>
          </a:p>
        </p:txBody>
      </p:sp>
      <p:pic>
        <p:nvPicPr>
          <p:cNvPr id="7" name="Imagen 6">
            <a:extLst>
              <a:ext uri="{FF2B5EF4-FFF2-40B4-BE49-F238E27FC236}">
                <a16:creationId xmlns:a16="http://schemas.microsoft.com/office/drawing/2014/main" id="{B96019C1-FB0F-B769-C320-38EFD8E7EB49}"/>
              </a:ext>
            </a:extLst>
          </p:cNvPr>
          <p:cNvPicPr>
            <a:picLocks noChangeAspect="1"/>
          </p:cNvPicPr>
          <p:nvPr/>
        </p:nvPicPr>
        <p:blipFill>
          <a:blip r:embed="rId2"/>
          <a:stretch>
            <a:fillRect/>
          </a:stretch>
        </p:blipFill>
        <p:spPr>
          <a:xfrm>
            <a:off x="7418517" y="6325262"/>
            <a:ext cx="4334535" cy="342200"/>
          </a:xfrm>
          <a:prstGeom prst="rect">
            <a:avLst/>
          </a:prstGeom>
        </p:spPr>
      </p:pic>
      <p:sp>
        <p:nvSpPr>
          <p:cNvPr id="8" name="CuadroTexto 7">
            <a:extLst>
              <a:ext uri="{FF2B5EF4-FFF2-40B4-BE49-F238E27FC236}">
                <a16:creationId xmlns:a16="http://schemas.microsoft.com/office/drawing/2014/main" id="{5ED61DC4-9301-FD41-94A6-F4C6A7C15665}"/>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graphicFrame>
        <p:nvGraphicFramePr>
          <p:cNvPr id="3" name="Tabla 2">
            <a:extLst>
              <a:ext uri="{FF2B5EF4-FFF2-40B4-BE49-F238E27FC236}">
                <a16:creationId xmlns:a16="http://schemas.microsoft.com/office/drawing/2014/main" id="{809F3B3C-1F8A-817B-1A64-569C709E0646}"/>
              </a:ext>
            </a:extLst>
          </p:cNvPr>
          <p:cNvGraphicFramePr>
            <a:graphicFrameLocks noGrp="1"/>
          </p:cNvGraphicFramePr>
          <p:nvPr>
            <p:extLst>
              <p:ext uri="{D42A27DB-BD31-4B8C-83A1-F6EECF244321}">
                <p14:modId xmlns:p14="http://schemas.microsoft.com/office/powerpoint/2010/main" val="4255255393"/>
              </p:ext>
            </p:extLst>
          </p:nvPr>
        </p:nvGraphicFramePr>
        <p:xfrm>
          <a:off x="537845" y="4280512"/>
          <a:ext cx="11125200" cy="1827828"/>
        </p:xfrm>
        <a:graphic>
          <a:graphicData uri="http://schemas.openxmlformats.org/drawingml/2006/table">
            <a:tbl>
              <a:tblPr firstRow="1">
                <a:tableStyleId>{616DA210-FB5B-4158-B5E0-FEB733F419BA}</a:tableStyleId>
              </a:tblPr>
              <a:tblGrid>
                <a:gridCol w="1752600">
                  <a:extLst>
                    <a:ext uri="{9D8B030D-6E8A-4147-A177-3AD203B41FA5}">
                      <a16:colId xmlns:a16="http://schemas.microsoft.com/office/drawing/2014/main" val="4294001460"/>
                    </a:ext>
                  </a:extLst>
                </a:gridCol>
                <a:gridCol w="5715000">
                  <a:extLst>
                    <a:ext uri="{9D8B030D-6E8A-4147-A177-3AD203B41FA5}">
                      <a16:colId xmlns:a16="http://schemas.microsoft.com/office/drawing/2014/main" val="1680724253"/>
                    </a:ext>
                  </a:extLst>
                </a:gridCol>
                <a:gridCol w="990600">
                  <a:extLst>
                    <a:ext uri="{9D8B030D-6E8A-4147-A177-3AD203B41FA5}">
                      <a16:colId xmlns:a16="http://schemas.microsoft.com/office/drawing/2014/main" val="3940073173"/>
                    </a:ext>
                  </a:extLst>
                </a:gridCol>
                <a:gridCol w="1242941">
                  <a:extLst>
                    <a:ext uri="{9D8B030D-6E8A-4147-A177-3AD203B41FA5}">
                      <a16:colId xmlns:a16="http://schemas.microsoft.com/office/drawing/2014/main" val="334797448"/>
                    </a:ext>
                  </a:extLst>
                </a:gridCol>
                <a:gridCol w="1424059">
                  <a:extLst>
                    <a:ext uri="{9D8B030D-6E8A-4147-A177-3AD203B41FA5}">
                      <a16:colId xmlns:a16="http://schemas.microsoft.com/office/drawing/2014/main" val="1490449559"/>
                    </a:ext>
                  </a:extLst>
                </a:gridCol>
              </a:tblGrid>
              <a:tr h="411189">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370628">
                <a:tc>
                  <a:txBody>
                    <a:bodyPr/>
                    <a:lstStyle/>
                    <a:p>
                      <a:pPr algn="ctr" fontAlgn="ctr"/>
                      <a:r>
                        <a:rPr lang="es-CO" sz="1000" b="1" i="0" u="none" strike="noStrike" noProof="0" dirty="0">
                          <a:solidFill>
                            <a:schemeClr val="tx1"/>
                          </a:solidFill>
                          <a:effectLst/>
                          <a:latin typeface="Verdana" panose="020B0604030504040204" pitchFamily="34" charset="0"/>
                          <a:ea typeface="Verdana" panose="020B0604030504040204" pitchFamily="34" charset="0"/>
                        </a:rPr>
                        <a:t>Porcentaje de Recursos y revocatorias resueltas oportunamente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panose="020B0604030504040204" pitchFamily="34" charset="0"/>
                          <a:ea typeface="Verdana" panose="020B0604030504040204" pitchFamily="34" charset="0"/>
                        </a:rPr>
                        <a:t>A corte del 30 de junio de 2026, el indicador "Porcentaje de recursos y revocatorias resueltas oportunamente" presentó un resultado del 100 % correspondiente al periodo evaluado. Para el segundo trimestre de 2026 no se registraron revocatorias y se resolvieron 12 recursos, lo que representa el 100 % de cumplimiento frente a la meta establecida de 12 (100 %). Dado que este tipo de casos se atiende por demanda, se concluye que la meta prevista para el periodo se ha cumplido. El comportamiento observado se ajusta a la tendencia esperada; en consecuencia, no se identifica riesgo de incumplimiento.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chemeClr val="tx1"/>
                          </a:solidFill>
                          <a:effectLst/>
                          <a:latin typeface="Verdana" panose="020B0604030504040204" pitchFamily="34" charset="0"/>
                          <a:ea typeface="Verdana" panose="020B0604030504040204" pitchFamily="34" charset="0"/>
                          <a:cs typeface="+mn-cs"/>
                        </a:rPr>
                        <a:t>Delegatura de Investigaciones Administrativas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9" name="Google Shape;434;p25">
            <a:extLst>
              <a:ext uri="{FF2B5EF4-FFF2-40B4-BE49-F238E27FC236}">
                <a16:creationId xmlns:a16="http://schemas.microsoft.com/office/drawing/2014/main" id="{D5CE58B3-CCEF-2942-805C-F2AF6CA75114}"/>
              </a:ext>
            </a:extLst>
          </p:cNvPr>
          <p:cNvSpPr/>
          <p:nvPr/>
        </p:nvSpPr>
        <p:spPr>
          <a:xfrm>
            <a:off x="9086239" y="4883986"/>
            <a:ext cx="1032980" cy="1048461"/>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panose="020B0604030504040204" pitchFamily="34" charset="0"/>
                <a:ea typeface="Verdana" panose="020B0604030504040204" pitchFamily="34" charset="0"/>
                <a:cs typeface="Arial"/>
                <a:sym typeface="Arial"/>
              </a:rPr>
              <a:t>1T:22</a:t>
            </a:r>
            <a:endParaRPr kumimoji="0" lang="es-CO" sz="10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panose="020B0604030504040204" pitchFamily="34" charset="0"/>
                <a:ea typeface="Verdana" panose="020B0604030504040204" pitchFamily="34" charset="0"/>
                <a:cs typeface="Arial"/>
                <a:sym typeface="Arial"/>
              </a:rPr>
              <a:t>2T:12</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rPr>
              <a:t>Acu:34 </a:t>
            </a:r>
            <a:endParaRPr kumimoji="0" lang="es-CO" sz="105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p:txBody>
      </p:sp>
      <p:sp>
        <p:nvSpPr>
          <p:cNvPr id="13" name="Google Shape;434;p25">
            <a:extLst>
              <a:ext uri="{FF2B5EF4-FFF2-40B4-BE49-F238E27FC236}">
                <a16:creationId xmlns:a16="http://schemas.microsoft.com/office/drawing/2014/main" id="{7BD1DDA2-9635-7FBB-A224-E11B6F15576B}"/>
              </a:ext>
            </a:extLst>
          </p:cNvPr>
          <p:cNvSpPr/>
          <p:nvPr/>
        </p:nvSpPr>
        <p:spPr>
          <a:xfrm>
            <a:off x="8118812" y="5065859"/>
            <a:ext cx="726439" cy="684717"/>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a:t>
            </a:r>
          </a:p>
        </p:txBody>
      </p:sp>
    </p:spTree>
    <p:extLst>
      <p:ext uri="{BB962C8B-B14F-4D97-AF65-F5344CB8AC3E}">
        <p14:creationId xmlns:p14="http://schemas.microsoft.com/office/powerpoint/2010/main" val="13077295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FA4DE-0813-6C24-BD1D-73185DDEB976}"/>
            </a:ext>
          </a:extLst>
        </p:cNvPr>
        <p:cNvGrpSpPr/>
        <p:nvPr/>
      </p:nvGrpSpPr>
      <p:grpSpPr>
        <a:xfrm>
          <a:off x="0" y="0"/>
          <a:ext cx="0" cy="0"/>
          <a:chOff x="0" y="0"/>
          <a:chExt cx="0" cy="0"/>
        </a:xfrm>
      </p:grpSpPr>
      <p:grpSp>
        <p:nvGrpSpPr>
          <p:cNvPr id="3" name="Grupo 2">
            <a:extLst>
              <a:ext uri="{FF2B5EF4-FFF2-40B4-BE49-F238E27FC236}">
                <a16:creationId xmlns:a16="http://schemas.microsoft.com/office/drawing/2014/main" id="{CB788A2D-E91D-9171-9BBE-C93DA0A19BA9}"/>
              </a:ext>
              <a:ext uri="{C183D7F6-B498-43B3-948B-1728B52AA6E4}">
                <adec:decorative xmlns:adec="http://schemas.microsoft.com/office/drawing/2017/decorative" val="1"/>
              </a:ext>
            </a:extLst>
          </p:cNvPr>
          <p:cNvGrpSpPr/>
          <p:nvPr/>
        </p:nvGrpSpPr>
        <p:grpSpPr>
          <a:xfrm>
            <a:off x="2133302" y="2041802"/>
            <a:ext cx="8656915" cy="3656742"/>
            <a:chOff x="-1662050" y="1734436"/>
            <a:chExt cx="6690879" cy="3262758"/>
          </a:xfrm>
        </p:grpSpPr>
        <p:sp>
          <p:nvSpPr>
            <p:cNvPr id="20" name="Google Shape;436;p25">
              <a:extLst>
                <a:ext uri="{FF2B5EF4-FFF2-40B4-BE49-F238E27FC236}">
                  <a16:creationId xmlns:a16="http://schemas.microsoft.com/office/drawing/2014/main" id="{E96131BA-503F-05F2-8806-C863EED33CE8}"/>
                </a:ext>
              </a:extLst>
            </p:cNvPr>
            <p:cNvSpPr txBox="1"/>
            <p:nvPr/>
          </p:nvSpPr>
          <p:spPr>
            <a:xfrm>
              <a:off x="2520637" y="1734436"/>
              <a:ext cx="523800" cy="4815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8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a:sym typeface="Fira Sans"/>
                </a:rPr>
                <a:t>11</a:t>
              </a:r>
            </a:p>
          </p:txBody>
        </p:sp>
        <p:sp>
          <p:nvSpPr>
            <p:cNvPr id="27" name="Google Shape;479;p25">
              <a:extLst>
                <a:ext uri="{FF2B5EF4-FFF2-40B4-BE49-F238E27FC236}">
                  <a16:creationId xmlns:a16="http://schemas.microsoft.com/office/drawing/2014/main" id="{82FD9FA8-3548-7EC0-9F55-44554D962290}"/>
                </a:ext>
              </a:extLst>
            </p:cNvPr>
            <p:cNvSpPr txBox="1"/>
            <p:nvPr/>
          </p:nvSpPr>
          <p:spPr>
            <a:xfrm>
              <a:off x="-1662050" y="2697117"/>
              <a:ext cx="3122060" cy="118533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3600" b="1" i="0" u="none" strike="noStrike" kern="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Fira Sans"/>
                  <a:sym typeface="Fira Sans"/>
                </a:rPr>
                <a:t>Capacidad Institucional</a:t>
              </a:r>
              <a:endParaRPr kumimoji="0" lang="es-CO" sz="36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Fira Sans"/>
                <a:sym typeface="Fira Sans"/>
              </a:endParaRPr>
            </a:p>
          </p:txBody>
        </p:sp>
        <p:sp>
          <p:nvSpPr>
            <p:cNvPr id="31" name="Google Shape;920;p35">
              <a:extLst>
                <a:ext uri="{FF2B5EF4-FFF2-40B4-BE49-F238E27FC236}">
                  <a16:creationId xmlns:a16="http://schemas.microsoft.com/office/drawing/2014/main" id="{DE358EBB-0AF5-A3A0-FB2A-57E3D01B2C91}"/>
                </a:ext>
              </a:extLst>
            </p:cNvPr>
            <p:cNvSpPr/>
            <p:nvPr/>
          </p:nvSpPr>
          <p:spPr>
            <a:xfrm>
              <a:off x="2570147" y="4455417"/>
              <a:ext cx="548633" cy="541777"/>
            </a:xfrm>
            <a:custGeom>
              <a:avLst/>
              <a:gdLst/>
              <a:ahLst/>
              <a:cxnLst/>
              <a:rect l="l" t="t" r="r" b="b"/>
              <a:pathLst>
                <a:path w="11973" h="11815" extrusionOk="0">
                  <a:moveTo>
                    <a:pt x="5986" y="631"/>
                  </a:moveTo>
                  <a:cubicBezTo>
                    <a:pt x="6396" y="631"/>
                    <a:pt x="6711" y="946"/>
                    <a:pt x="6711" y="1324"/>
                  </a:cubicBezTo>
                  <a:cubicBezTo>
                    <a:pt x="6711" y="1733"/>
                    <a:pt x="6396" y="2048"/>
                    <a:pt x="5986" y="2048"/>
                  </a:cubicBezTo>
                  <a:cubicBezTo>
                    <a:pt x="5608" y="2048"/>
                    <a:pt x="5293" y="1733"/>
                    <a:pt x="5293" y="1324"/>
                  </a:cubicBezTo>
                  <a:cubicBezTo>
                    <a:pt x="5293" y="946"/>
                    <a:pt x="5608" y="631"/>
                    <a:pt x="5986" y="631"/>
                  </a:cubicBezTo>
                  <a:close/>
                  <a:moveTo>
                    <a:pt x="5986" y="2710"/>
                  </a:moveTo>
                  <a:cubicBezTo>
                    <a:pt x="6931" y="2710"/>
                    <a:pt x="7719" y="3498"/>
                    <a:pt x="7719" y="4443"/>
                  </a:cubicBezTo>
                  <a:lnTo>
                    <a:pt x="7719" y="4789"/>
                  </a:lnTo>
                  <a:lnTo>
                    <a:pt x="4253" y="4789"/>
                  </a:lnTo>
                  <a:lnTo>
                    <a:pt x="4253" y="4443"/>
                  </a:lnTo>
                  <a:cubicBezTo>
                    <a:pt x="4253" y="3498"/>
                    <a:pt x="5041" y="2710"/>
                    <a:pt x="5986" y="2710"/>
                  </a:cubicBezTo>
                  <a:close/>
                  <a:moveTo>
                    <a:pt x="3245" y="6900"/>
                  </a:moveTo>
                  <a:cubicBezTo>
                    <a:pt x="3623" y="6900"/>
                    <a:pt x="3938" y="7215"/>
                    <a:pt x="3938" y="7593"/>
                  </a:cubicBezTo>
                  <a:cubicBezTo>
                    <a:pt x="3938" y="8003"/>
                    <a:pt x="3623" y="8318"/>
                    <a:pt x="3245" y="8318"/>
                  </a:cubicBezTo>
                  <a:cubicBezTo>
                    <a:pt x="2836" y="8255"/>
                    <a:pt x="2521" y="7940"/>
                    <a:pt x="2521" y="7593"/>
                  </a:cubicBezTo>
                  <a:cubicBezTo>
                    <a:pt x="2521" y="7215"/>
                    <a:pt x="2836" y="6900"/>
                    <a:pt x="3245" y="6900"/>
                  </a:cubicBezTo>
                  <a:close/>
                  <a:moveTo>
                    <a:pt x="8759" y="6900"/>
                  </a:moveTo>
                  <a:cubicBezTo>
                    <a:pt x="9137" y="6900"/>
                    <a:pt x="9452" y="7215"/>
                    <a:pt x="9452" y="7593"/>
                  </a:cubicBezTo>
                  <a:cubicBezTo>
                    <a:pt x="9452" y="8003"/>
                    <a:pt x="9137" y="8318"/>
                    <a:pt x="8759" y="8318"/>
                  </a:cubicBezTo>
                  <a:cubicBezTo>
                    <a:pt x="8349" y="8318"/>
                    <a:pt x="8034" y="7940"/>
                    <a:pt x="8034" y="7593"/>
                  </a:cubicBezTo>
                  <a:cubicBezTo>
                    <a:pt x="8034" y="7215"/>
                    <a:pt x="8349" y="6900"/>
                    <a:pt x="8759" y="6900"/>
                  </a:cubicBezTo>
                  <a:close/>
                  <a:moveTo>
                    <a:pt x="10365" y="5545"/>
                  </a:moveTo>
                  <a:cubicBezTo>
                    <a:pt x="10523" y="5545"/>
                    <a:pt x="10680" y="5672"/>
                    <a:pt x="10712" y="5829"/>
                  </a:cubicBezTo>
                  <a:lnTo>
                    <a:pt x="11216" y="8570"/>
                  </a:lnTo>
                  <a:cubicBezTo>
                    <a:pt x="11247" y="8790"/>
                    <a:pt x="11027" y="8980"/>
                    <a:pt x="10838" y="8980"/>
                  </a:cubicBezTo>
                  <a:lnTo>
                    <a:pt x="10460" y="8980"/>
                  </a:lnTo>
                  <a:cubicBezTo>
                    <a:pt x="10239" y="8790"/>
                    <a:pt x="10019" y="8633"/>
                    <a:pt x="9767" y="8507"/>
                  </a:cubicBezTo>
                  <a:cubicBezTo>
                    <a:pt x="10019" y="8255"/>
                    <a:pt x="10145" y="7940"/>
                    <a:pt x="10145" y="7562"/>
                  </a:cubicBezTo>
                  <a:cubicBezTo>
                    <a:pt x="10145" y="6806"/>
                    <a:pt x="9515" y="6176"/>
                    <a:pt x="8759" y="6176"/>
                  </a:cubicBezTo>
                  <a:cubicBezTo>
                    <a:pt x="8002" y="6176"/>
                    <a:pt x="7372" y="6806"/>
                    <a:pt x="7372" y="7562"/>
                  </a:cubicBezTo>
                  <a:cubicBezTo>
                    <a:pt x="7372" y="7908"/>
                    <a:pt x="7498" y="8223"/>
                    <a:pt x="7719" y="8507"/>
                  </a:cubicBezTo>
                  <a:cubicBezTo>
                    <a:pt x="7498" y="8633"/>
                    <a:pt x="7246" y="8790"/>
                    <a:pt x="7057" y="8980"/>
                  </a:cubicBezTo>
                  <a:lnTo>
                    <a:pt x="4883" y="8980"/>
                  </a:lnTo>
                  <a:cubicBezTo>
                    <a:pt x="4694" y="8790"/>
                    <a:pt x="4442" y="8633"/>
                    <a:pt x="4222" y="8507"/>
                  </a:cubicBezTo>
                  <a:cubicBezTo>
                    <a:pt x="4474" y="8255"/>
                    <a:pt x="4568" y="7940"/>
                    <a:pt x="4568" y="7562"/>
                  </a:cubicBezTo>
                  <a:cubicBezTo>
                    <a:pt x="4568" y="6806"/>
                    <a:pt x="3938" y="6176"/>
                    <a:pt x="3214" y="6176"/>
                  </a:cubicBezTo>
                  <a:cubicBezTo>
                    <a:pt x="2458" y="6176"/>
                    <a:pt x="1828" y="6806"/>
                    <a:pt x="1828" y="7562"/>
                  </a:cubicBezTo>
                  <a:cubicBezTo>
                    <a:pt x="1828" y="7908"/>
                    <a:pt x="1954" y="8223"/>
                    <a:pt x="2174" y="8507"/>
                  </a:cubicBezTo>
                  <a:cubicBezTo>
                    <a:pt x="1922" y="8633"/>
                    <a:pt x="1701" y="8790"/>
                    <a:pt x="1512" y="8980"/>
                  </a:cubicBezTo>
                  <a:lnTo>
                    <a:pt x="1103" y="8980"/>
                  </a:lnTo>
                  <a:cubicBezTo>
                    <a:pt x="882" y="8980"/>
                    <a:pt x="725" y="8790"/>
                    <a:pt x="756" y="8570"/>
                  </a:cubicBezTo>
                  <a:lnTo>
                    <a:pt x="1260" y="5829"/>
                  </a:lnTo>
                  <a:cubicBezTo>
                    <a:pt x="1323" y="5672"/>
                    <a:pt x="1418" y="5545"/>
                    <a:pt x="1638" y="5545"/>
                  </a:cubicBezTo>
                  <a:close/>
                  <a:moveTo>
                    <a:pt x="3214" y="8948"/>
                  </a:moveTo>
                  <a:cubicBezTo>
                    <a:pt x="4127" y="8948"/>
                    <a:pt x="4915" y="9736"/>
                    <a:pt x="4915" y="10712"/>
                  </a:cubicBezTo>
                  <a:lnTo>
                    <a:pt x="4915" y="11059"/>
                  </a:lnTo>
                  <a:lnTo>
                    <a:pt x="1481" y="11059"/>
                  </a:lnTo>
                  <a:lnTo>
                    <a:pt x="1481" y="10712"/>
                  </a:lnTo>
                  <a:cubicBezTo>
                    <a:pt x="1481" y="9736"/>
                    <a:pt x="2269" y="8948"/>
                    <a:pt x="3214" y="8948"/>
                  </a:cubicBezTo>
                  <a:close/>
                  <a:moveTo>
                    <a:pt x="8759" y="8948"/>
                  </a:moveTo>
                  <a:cubicBezTo>
                    <a:pt x="9704" y="8948"/>
                    <a:pt x="10491" y="9736"/>
                    <a:pt x="10491" y="10712"/>
                  </a:cubicBezTo>
                  <a:lnTo>
                    <a:pt x="10491" y="11059"/>
                  </a:lnTo>
                  <a:lnTo>
                    <a:pt x="7026" y="11059"/>
                  </a:lnTo>
                  <a:lnTo>
                    <a:pt x="7026" y="10712"/>
                  </a:lnTo>
                  <a:cubicBezTo>
                    <a:pt x="7026" y="9736"/>
                    <a:pt x="7813" y="8948"/>
                    <a:pt x="8759" y="8948"/>
                  </a:cubicBezTo>
                  <a:close/>
                  <a:moveTo>
                    <a:pt x="5986" y="1"/>
                  </a:moveTo>
                  <a:cubicBezTo>
                    <a:pt x="5262" y="1"/>
                    <a:pt x="4631" y="631"/>
                    <a:pt x="4631" y="1387"/>
                  </a:cubicBezTo>
                  <a:cubicBezTo>
                    <a:pt x="4631" y="1733"/>
                    <a:pt x="4726" y="2048"/>
                    <a:pt x="4978" y="2269"/>
                  </a:cubicBezTo>
                  <a:cubicBezTo>
                    <a:pt x="4127" y="2679"/>
                    <a:pt x="3592" y="3498"/>
                    <a:pt x="3592" y="4474"/>
                  </a:cubicBezTo>
                  <a:lnTo>
                    <a:pt x="3592" y="4852"/>
                  </a:lnTo>
                  <a:lnTo>
                    <a:pt x="1670" y="4852"/>
                  </a:lnTo>
                  <a:cubicBezTo>
                    <a:pt x="1166" y="4852"/>
                    <a:pt x="725" y="5199"/>
                    <a:pt x="630" y="5703"/>
                  </a:cubicBezTo>
                  <a:lnTo>
                    <a:pt x="126" y="8475"/>
                  </a:lnTo>
                  <a:cubicBezTo>
                    <a:pt x="0" y="9043"/>
                    <a:pt x="473" y="9610"/>
                    <a:pt x="1071" y="9673"/>
                  </a:cubicBezTo>
                  <a:cubicBezTo>
                    <a:pt x="914" y="9988"/>
                    <a:pt x="819" y="10366"/>
                    <a:pt x="819" y="10744"/>
                  </a:cubicBezTo>
                  <a:lnTo>
                    <a:pt x="819" y="11468"/>
                  </a:lnTo>
                  <a:cubicBezTo>
                    <a:pt x="819" y="11657"/>
                    <a:pt x="977" y="11815"/>
                    <a:pt x="1197" y="11815"/>
                  </a:cubicBezTo>
                  <a:lnTo>
                    <a:pt x="5356" y="11815"/>
                  </a:lnTo>
                  <a:cubicBezTo>
                    <a:pt x="5545" y="11815"/>
                    <a:pt x="5703" y="11657"/>
                    <a:pt x="5703" y="11468"/>
                  </a:cubicBezTo>
                  <a:lnTo>
                    <a:pt x="5703" y="10744"/>
                  </a:lnTo>
                  <a:cubicBezTo>
                    <a:pt x="5703" y="10366"/>
                    <a:pt x="5640" y="9988"/>
                    <a:pt x="5482" y="9673"/>
                  </a:cubicBezTo>
                  <a:lnTo>
                    <a:pt x="6648" y="9673"/>
                  </a:lnTo>
                  <a:cubicBezTo>
                    <a:pt x="6490" y="9988"/>
                    <a:pt x="6427" y="10366"/>
                    <a:pt x="6427" y="10744"/>
                  </a:cubicBezTo>
                  <a:lnTo>
                    <a:pt x="6427" y="11468"/>
                  </a:lnTo>
                  <a:cubicBezTo>
                    <a:pt x="6427" y="11657"/>
                    <a:pt x="6585" y="11815"/>
                    <a:pt x="6774" y="11815"/>
                  </a:cubicBezTo>
                  <a:lnTo>
                    <a:pt x="10838" y="11815"/>
                  </a:lnTo>
                  <a:cubicBezTo>
                    <a:pt x="11027" y="11815"/>
                    <a:pt x="11184" y="11657"/>
                    <a:pt x="11184" y="11468"/>
                  </a:cubicBezTo>
                  <a:lnTo>
                    <a:pt x="11184" y="10744"/>
                  </a:lnTo>
                  <a:cubicBezTo>
                    <a:pt x="11184" y="10366"/>
                    <a:pt x="11121" y="9988"/>
                    <a:pt x="10964" y="9673"/>
                  </a:cubicBezTo>
                  <a:cubicBezTo>
                    <a:pt x="11563" y="9610"/>
                    <a:pt x="11972" y="9043"/>
                    <a:pt x="11878" y="8475"/>
                  </a:cubicBezTo>
                  <a:lnTo>
                    <a:pt x="11342" y="5703"/>
                  </a:lnTo>
                  <a:cubicBezTo>
                    <a:pt x="11279" y="5199"/>
                    <a:pt x="10838" y="4852"/>
                    <a:pt x="10334" y="4852"/>
                  </a:cubicBezTo>
                  <a:lnTo>
                    <a:pt x="8412" y="4852"/>
                  </a:lnTo>
                  <a:lnTo>
                    <a:pt x="8412" y="4474"/>
                  </a:lnTo>
                  <a:cubicBezTo>
                    <a:pt x="8412" y="3498"/>
                    <a:pt x="7845" y="2679"/>
                    <a:pt x="7026" y="2269"/>
                  </a:cubicBezTo>
                  <a:cubicBezTo>
                    <a:pt x="7246" y="2048"/>
                    <a:pt x="7372" y="1733"/>
                    <a:pt x="7372" y="1387"/>
                  </a:cubicBezTo>
                  <a:cubicBezTo>
                    <a:pt x="7372" y="631"/>
                    <a:pt x="6742" y="1"/>
                    <a:pt x="598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endParaRPr>
            </a:p>
          </p:txBody>
        </p:sp>
        <p:sp>
          <p:nvSpPr>
            <p:cNvPr id="43" name="Google Shape;130;p17">
              <a:extLst>
                <a:ext uri="{FF2B5EF4-FFF2-40B4-BE49-F238E27FC236}">
                  <a16:creationId xmlns:a16="http://schemas.microsoft.com/office/drawing/2014/main" id="{9AB9299B-BF3D-9E22-8B98-4D643ADBB82B}"/>
                </a:ext>
              </a:extLst>
            </p:cNvPr>
            <p:cNvSpPr/>
            <p:nvPr/>
          </p:nvSpPr>
          <p:spPr>
            <a:xfrm>
              <a:off x="4928338" y="4723361"/>
              <a:ext cx="100491" cy="131917"/>
            </a:xfrm>
            <a:custGeom>
              <a:avLst/>
              <a:gdLst/>
              <a:ahLst/>
              <a:cxnLst/>
              <a:rect l="l" t="t" r="r" b="b"/>
              <a:pathLst>
                <a:path w="2489" h="3561" extrusionOk="0">
                  <a:moveTo>
                    <a:pt x="0" y="0"/>
                  </a:moveTo>
                  <a:lnTo>
                    <a:pt x="0" y="3560"/>
                  </a:lnTo>
                  <a:lnTo>
                    <a:pt x="2489" y="3560"/>
                  </a:lnTo>
                  <a:lnTo>
                    <a:pt x="24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endParaRPr>
            </a:p>
          </p:txBody>
        </p:sp>
      </p:grpSp>
      <p:sp>
        <p:nvSpPr>
          <p:cNvPr id="10" name="CuadroTexto 9">
            <a:extLst>
              <a:ext uri="{FF2B5EF4-FFF2-40B4-BE49-F238E27FC236}">
                <a16:creationId xmlns:a16="http://schemas.microsoft.com/office/drawing/2014/main" id="{04AC3AAD-A7FF-E6A1-7CEA-C889344E34CA}"/>
              </a:ext>
            </a:extLst>
          </p:cNvPr>
          <p:cNvSpPr txBox="1"/>
          <p:nvPr/>
        </p:nvSpPr>
        <p:spPr>
          <a:xfrm>
            <a:off x="1579205" y="441117"/>
            <a:ext cx="5285562" cy="523220"/>
          </a:xfrm>
          <a:prstGeom prst="rect">
            <a:avLst/>
          </a:prstGeom>
          <a:noFill/>
        </p:spPr>
        <p:txBody>
          <a:bodyPr wrap="square">
            <a:spAutoFit/>
          </a:bodyPr>
          <a:lstStyle/>
          <a:p>
            <a:r>
              <a:rPr kumimoji="0" lang="es-CO" sz="2800" i="0" u="none" strike="noStrike" kern="1200" cap="none" spc="0" normalizeH="0" baseline="0" noProof="0" dirty="0">
                <a:ln>
                  <a:noFill/>
                </a:ln>
                <a:solidFill>
                  <a:schemeClr val="bg1"/>
                </a:solidFill>
                <a:effectLst/>
                <a:uLnTx/>
                <a:uFillTx/>
                <a:latin typeface="Verdana"/>
                <a:ea typeface="Verdana"/>
                <a:cs typeface="Arial"/>
              </a:rPr>
              <a:t>Objetivo Estratégico</a:t>
            </a:r>
            <a:endParaRPr lang="es-CO" sz="2800" noProof="0" dirty="0"/>
          </a:p>
        </p:txBody>
      </p:sp>
      <p:grpSp>
        <p:nvGrpSpPr>
          <p:cNvPr id="9" name="Group 17">
            <a:extLst>
              <a:ext uri="{FF2B5EF4-FFF2-40B4-BE49-F238E27FC236}">
                <a16:creationId xmlns:a16="http://schemas.microsoft.com/office/drawing/2014/main" id="{E10772DB-F54A-29D8-2C06-4A2A09BD696B}"/>
              </a:ext>
              <a:ext uri="{C183D7F6-B498-43B3-948B-1728B52AA6E4}">
                <adec:decorative xmlns:adec="http://schemas.microsoft.com/office/drawing/2017/decorative" val="1"/>
              </a:ext>
            </a:extLst>
          </p:cNvPr>
          <p:cNvGrpSpPr/>
          <p:nvPr/>
        </p:nvGrpSpPr>
        <p:grpSpPr>
          <a:xfrm>
            <a:off x="7631037" y="2724641"/>
            <a:ext cx="851373" cy="2167161"/>
            <a:chOff x="1947563" y="1719463"/>
            <a:chExt cx="1186981" cy="3096830"/>
          </a:xfrm>
        </p:grpSpPr>
        <p:sp>
          <p:nvSpPr>
            <p:cNvPr id="11" name="L-Shape 18">
              <a:extLst>
                <a:ext uri="{FF2B5EF4-FFF2-40B4-BE49-F238E27FC236}">
                  <a16:creationId xmlns:a16="http://schemas.microsoft.com/office/drawing/2014/main" id="{F84C687F-BD67-96DA-44F0-CD88F40E1D01}"/>
                </a:ext>
              </a:extLst>
            </p:cNvPr>
            <p:cNvSpPr/>
            <p:nvPr/>
          </p:nvSpPr>
          <p:spPr>
            <a:xfrm rot="13476337">
              <a:off x="1947563" y="2304450"/>
              <a:ext cx="1186981" cy="1174348"/>
            </a:xfrm>
            <a:prstGeom prst="corner">
              <a:avLst>
                <a:gd name="adj1" fmla="val 53262"/>
                <a:gd name="adj2" fmla="val 5421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9">
              <a:extLst>
                <a:ext uri="{FF2B5EF4-FFF2-40B4-BE49-F238E27FC236}">
                  <a16:creationId xmlns:a16="http://schemas.microsoft.com/office/drawing/2014/main" id="{F23D30A9-9EBC-0D5F-CAC3-9B69295C5DBD}"/>
                </a:ext>
              </a:extLst>
            </p:cNvPr>
            <p:cNvSpPr/>
            <p:nvPr/>
          </p:nvSpPr>
          <p:spPr>
            <a:xfrm rot="8058825" flipH="1">
              <a:off x="1750690" y="2219715"/>
              <a:ext cx="1391121" cy="390618"/>
            </a:xfrm>
            <a:prstGeom prst="rect">
              <a:avLst/>
            </a:prstGeom>
            <a:blipFill dpi="0" rotWithShape="1">
              <a:blip r:embed="rId2">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mn-cs"/>
              </a:endParaRPr>
            </a:p>
          </p:txBody>
        </p:sp>
        <p:sp>
          <p:nvSpPr>
            <p:cNvPr id="13" name="Rectangle 20">
              <a:extLst>
                <a:ext uri="{FF2B5EF4-FFF2-40B4-BE49-F238E27FC236}">
                  <a16:creationId xmlns:a16="http://schemas.microsoft.com/office/drawing/2014/main" id="{1C7F8BD6-2489-8C07-6A89-58F5BC4E30A8}"/>
                </a:ext>
              </a:extLst>
            </p:cNvPr>
            <p:cNvSpPr/>
            <p:nvPr/>
          </p:nvSpPr>
          <p:spPr>
            <a:xfrm rot="13541175" flipH="1" flipV="1">
              <a:off x="1750690" y="3152613"/>
              <a:ext cx="1391121" cy="390618"/>
            </a:xfrm>
            <a:prstGeom prst="rect">
              <a:avLst/>
            </a:prstGeom>
            <a:blipFill dpi="0" rotWithShape="1">
              <a:blip r:embed="rId2">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mn-cs"/>
              </a:endParaRPr>
            </a:p>
          </p:txBody>
        </p:sp>
        <p:pic>
          <p:nvPicPr>
            <p:cNvPr id="14" name="Graphic 21" descr="Lights On outline">
              <a:extLst>
                <a:ext uri="{FF2B5EF4-FFF2-40B4-BE49-F238E27FC236}">
                  <a16:creationId xmlns:a16="http://schemas.microsoft.com/office/drawing/2014/main" id="{34A26999-7D66-D56B-BC86-D93810F5964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08731" y="2660035"/>
              <a:ext cx="463178" cy="463178"/>
            </a:xfrm>
            <a:prstGeom prst="rect">
              <a:avLst/>
            </a:prstGeom>
          </p:spPr>
        </p:pic>
        <p:sp>
          <p:nvSpPr>
            <p:cNvPr id="15" name="TextBox 22">
              <a:extLst>
                <a:ext uri="{FF2B5EF4-FFF2-40B4-BE49-F238E27FC236}">
                  <a16:creationId xmlns:a16="http://schemas.microsoft.com/office/drawing/2014/main" id="{66802C0E-BEB5-7BF0-8492-C98B75F9652E}"/>
                </a:ext>
              </a:extLst>
            </p:cNvPr>
            <p:cNvSpPr txBox="1"/>
            <p:nvPr/>
          </p:nvSpPr>
          <p:spPr>
            <a:xfrm>
              <a:off x="2074877" y="3985295"/>
              <a:ext cx="870751" cy="830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4800" b="1" i="0" u="none" strike="noStrike" kern="1200" cap="none" spc="0" normalizeH="0" baseline="0" noProof="0" dirty="0">
                  <a:ln>
                    <a:noFill/>
                  </a:ln>
                  <a:solidFill>
                    <a:srgbClr val="70AD47"/>
                  </a:solidFill>
                  <a:effectLst/>
                  <a:uLnTx/>
                  <a:uFillTx/>
                  <a:latin typeface="Arial" panose="020B0604020202020204" pitchFamily="34" charset="0"/>
                  <a:ea typeface="+mn-ea"/>
                  <a:cs typeface="Arial" panose="020B0604020202020204" pitchFamily="34" charset="0"/>
                </a:rPr>
                <a:t>02</a:t>
              </a:r>
            </a:p>
          </p:txBody>
        </p:sp>
      </p:grpSp>
    </p:spTree>
    <p:extLst>
      <p:ext uri="{BB962C8B-B14F-4D97-AF65-F5344CB8AC3E}">
        <p14:creationId xmlns:p14="http://schemas.microsoft.com/office/powerpoint/2010/main" val="454540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84C4A-D0D4-ECDD-0913-AD6C55542531}"/>
            </a:ext>
          </a:extLst>
        </p:cNvPr>
        <p:cNvGrpSpPr/>
        <p:nvPr/>
      </p:nvGrpSpPr>
      <p:grpSpPr>
        <a:xfrm>
          <a:off x="0" y="0"/>
          <a:ext cx="0" cy="0"/>
          <a:chOff x="0" y="0"/>
          <a:chExt cx="0" cy="0"/>
        </a:xfrm>
      </p:grpSpPr>
      <p:sp>
        <p:nvSpPr>
          <p:cNvPr id="44" name="CuadroTexto 43">
            <a:extLst>
              <a:ext uri="{FF2B5EF4-FFF2-40B4-BE49-F238E27FC236}">
                <a16:creationId xmlns:a16="http://schemas.microsoft.com/office/drawing/2014/main" id="{18C7EE94-4025-DA21-8D70-A3AF09D58C21}"/>
              </a:ext>
            </a:extLst>
          </p:cNvPr>
          <p:cNvSpPr txBox="1"/>
          <p:nvPr/>
        </p:nvSpPr>
        <p:spPr>
          <a:xfrm>
            <a:off x="1219177" y="375674"/>
            <a:ext cx="9272072" cy="523220"/>
          </a:xfrm>
          <a:prstGeom prst="rect">
            <a:avLst/>
          </a:prstGeom>
          <a:noFill/>
        </p:spPr>
        <p:txBody>
          <a:bodyPr wrap="square" lIns="91440" tIns="45720" rIns="91440" bIns="45720" anchor="t">
            <a:spAutoFit/>
          </a:bodyPr>
          <a:lstStyle/>
          <a:p>
            <a:r>
              <a:rPr lang="es-CO" sz="2800" noProof="0" dirty="0">
                <a:solidFill>
                  <a:schemeClr val="bg1"/>
                </a:solidFill>
                <a:latin typeface="Arial" panose="020B0604020202020204" pitchFamily="34" charset="0"/>
                <a:ea typeface="Verdana"/>
                <a:cs typeface="Arial" panose="020B0604020202020204" pitchFamily="34" charset="0"/>
              </a:rPr>
              <a:t>Alineación Estratégica</a:t>
            </a:r>
            <a:endParaRPr lang="es-CO" noProof="0" dirty="0">
              <a:solidFill>
                <a:schemeClr val="bg1"/>
              </a:solidFill>
              <a:latin typeface="Arial" panose="020B0604020202020204" pitchFamily="34" charset="0"/>
              <a:cs typeface="Arial" panose="020B0604020202020204" pitchFamily="34" charset="0"/>
            </a:endParaRPr>
          </a:p>
        </p:txBody>
      </p:sp>
      <p:sp>
        <p:nvSpPr>
          <p:cNvPr id="46" name="CuadroTexto 45">
            <a:extLst>
              <a:ext uri="{FF2B5EF4-FFF2-40B4-BE49-F238E27FC236}">
                <a16:creationId xmlns:a16="http://schemas.microsoft.com/office/drawing/2014/main" id="{685FAD07-0B5F-A967-620C-2C51C722B76F}"/>
              </a:ext>
            </a:extLst>
          </p:cNvPr>
          <p:cNvSpPr txBox="1"/>
          <p:nvPr/>
        </p:nvSpPr>
        <p:spPr>
          <a:xfrm>
            <a:off x="5475183" y="2021513"/>
            <a:ext cx="5698010" cy="1200329"/>
          </a:xfrm>
          <a:prstGeom prst="rect">
            <a:avLst/>
          </a:prstGeom>
          <a:noFill/>
        </p:spPr>
        <p:txBody>
          <a:bodyPr wrap="square">
            <a:spAutoFit/>
          </a:bodyPr>
          <a:lstStyle/>
          <a:p>
            <a:pPr marR="394970" lvl="0" algn="ctr" defTabSz="914400" eaLnBrk="1" fontAlgn="auto" latinLnBrk="0" hangingPunct="1">
              <a:lnSpc>
                <a:spcPct val="100000"/>
              </a:lnSpc>
              <a:spcBef>
                <a:spcPts val="0"/>
              </a:spcBef>
              <a:spcAft>
                <a:spcPts val="0"/>
              </a:spcAft>
              <a:buClrTx/>
              <a:buSzTx/>
              <a:buFontTx/>
              <a:buNone/>
              <a:tabLst/>
              <a:defRPr/>
            </a:pPr>
            <a:r>
              <a:rPr kumimoji="0" lang="es-CO" sz="12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cs typeface="Arial MT"/>
              </a:rPr>
              <a:t>La alineación de la planeación de la SNS abarca desde los Objetivos de Desarrollo Sostenible (ODS) hasta el Plan de Acción Anual. De esta manera, se asegura la incorporación de todos los compromisos, indicadores y metas en los planes de la entidad </a:t>
            </a:r>
            <a:r>
              <a:rPr kumimoji="0" lang="es-CO" sz="120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cs typeface="Arial MT"/>
              </a:rPr>
              <a:t>para contribuir al logro de los objetivos institucionales, sectoriales y gubernamentales</a:t>
            </a:r>
            <a:r>
              <a:rPr kumimoji="0" lang="es-CO" sz="12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cs typeface="Arial MT"/>
              </a:rPr>
              <a:t>.</a:t>
            </a:r>
            <a:endParaRPr lang="es-CO" sz="1200" kern="0" noProof="0" dirty="0">
              <a:solidFill>
                <a:sysClr val="windowText" lastClr="000000"/>
              </a:solidFill>
              <a:latin typeface="Verdana" panose="020B0604030504040204" pitchFamily="34" charset="0"/>
              <a:ea typeface="Verdana" panose="020B0604030504040204" pitchFamily="34" charset="0"/>
              <a:cs typeface="Arial MT"/>
            </a:endParaRPr>
          </a:p>
        </p:txBody>
      </p:sp>
      <p:sp>
        <p:nvSpPr>
          <p:cNvPr id="43" name="Flecha: pentágono 42">
            <a:extLst>
              <a:ext uri="{FF2B5EF4-FFF2-40B4-BE49-F238E27FC236}">
                <a16:creationId xmlns:a16="http://schemas.microsoft.com/office/drawing/2014/main" id="{79853CF6-DF35-47DB-1F9B-2605147241DE}"/>
              </a:ext>
            </a:extLst>
          </p:cNvPr>
          <p:cNvSpPr/>
          <p:nvPr/>
        </p:nvSpPr>
        <p:spPr>
          <a:xfrm>
            <a:off x="2900367" y="6183368"/>
            <a:ext cx="8500944" cy="350924"/>
          </a:xfrm>
          <a:prstGeom prst="homePlate">
            <a:avLst/>
          </a:prstGeom>
          <a:solidFill>
            <a:srgbClr val="32B4A8"/>
          </a:solidFill>
          <a:ln>
            <a:noFill/>
          </a:ln>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100" b="1" noProof="0" dirty="0">
                <a:solidFill>
                  <a:schemeClr val="tx1"/>
                </a:solidFill>
                <a:latin typeface="Verdana" panose="020B0604030504040204" pitchFamily="34" charset="0"/>
                <a:ea typeface="Verdana" panose="020B0604030504040204" pitchFamily="34" charset="0"/>
              </a:rPr>
              <a:t>Planes Decreto 612/2018</a:t>
            </a:r>
          </a:p>
        </p:txBody>
      </p:sp>
      <p:grpSp>
        <p:nvGrpSpPr>
          <p:cNvPr id="14" name="Grupo 13">
            <a:extLst>
              <a:ext uri="{FF2B5EF4-FFF2-40B4-BE49-F238E27FC236}">
                <a16:creationId xmlns:a16="http://schemas.microsoft.com/office/drawing/2014/main" id="{9033E292-0022-F2FA-9066-395DF94524CF}"/>
              </a:ext>
            </a:extLst>
          </p:cNvPr>
          <p:cNvGrpSpPr/>
          <p:nvPr/>
        </p:nvGrpSpPr>
        <p:grpSpPr>
          <a:xfrm>
            <a:off x="683596" y="1538621"/>
            <a:ext cx="4062681" cy="5062568"/>
            <a:chOff x="523199" y="1359799"/>
            <a:chExt cx="4062681" cy="5186336"/>
          </a:xfrm>
        </p:grpSpPr>
        <p:sp>
          <p:nvSpPr>
            <p:cNvPr id="2" name="Rectángulo: esquinas redondeadas 1">
              <a:extLst>
                <a:ext uri="{FF2B5EF4-FFF2-40B4-BE49-F238E27FC236}">
                  <a16:creationId xmlns:a16="http://schemas.microsoft.com/office/drawing/2014/main" id="{C8BA5DED-3A65-CE66-2527-F0B8459D5D8E}"/>
                </a:ext>
              </a:extLst>
            </p:cNvPr>
            <p:cNvSpPr/>
            <p:nvPr/>
          </p:nvSpPr>
          <p:spPr>
            <a:xfrm>
              <a:off x="523199" y="1359799"/>
              <a:ext cx="4062681" cy="5186336"/>
            </a:xfrm>
            <a:prstGeom prst="roundRect">
              <a:avLst/>
            </a:prstGeom>
            <a:solidFill>
              <a:schemeClr val="accent5">
                <a:lumMod val="50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t" anchorCtr="0"/>
            <a:lstStyle/>
            <a:p>
              <a:pPr algn="ctr"/>
              <a:r>
                <a:rPr lang="es-CO" sz="1100" b="1" noProof="0" dirty="0">
                  <a:latin typeface="Verdana" panose="020B0604030504040204" pitchFamily="34" charset="0"/>
                  <a:ea typeface="Verdana" panose="020B0604030504040204" pitchFamily="34" charset="0"/>
                </a:rPr>
                <a:t>Objetivos de Desarrollo Sostenible  (ODS) 2015-2030</a:t>
              </a:r>
              <a:endParaRPr lang="es-CO" sz="1100" b="1" noProof="0" dirty="0">
                <a:highlight>
                  <a:srgbClr val="FF0000"/>
                </a:highlight>
                <a:latin typeface="Verdana" panose="020B0604030504040204" pitchFamily="34" charset="0"/>
                <a:ea typeface="Verdana" panose="020B0604030504040204" pitchFamily="34" charset="0"/>
              </a:endParaRPr>
            </a:p>
          </p:txBody>
        </p:sp>
        <p:sp>
          <p:nvSpPr>
            <p:cNvPr id="3" name="Rectángulo: esquinas redondeadas 2">
              <a:extLst>
                <a:ext uri="{FF2B5EF4-FFF2-40B4-BE49-F238E27FC236}">
                  <a16:creationId xmlns:a16="http://schemas.microsoft.com/office/drawing/2014/main" id="{0C5D3880-E3A6-3B1D-4302-90F1350D8841}"/>
                </a:ext>
              </a:extLst>
            </p:cNvPr>
            <p:cNvSpPr/>
            <p:nvPr/>
          </p:nvSpPr>
          <p:spPr>
            <a:xfrm>
              <a:off x="699680" y="2239015"/>
              <a:ext cx="3695146" cy="4307120"/>
            </a:xfrm>
            <a:prstGeom prst="roundRect">
              <a:avLst/>
            </a:prstGeom>
            <a:solidFill>
              <a:srgbClr val="00B0F0"/>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s-CO" sz="1100" b="1" noProof="0" dirty="0">
                  <a:latin typeface="Verdana" panose="020B0604030504040204" pitchFamily="34" charset="0"/>
                  <a:ea typeface="Verdana" panose="020B0604030504040204" pitchFamily="34" charset="0"/>
                </a:rPr>
                <a:t>Plan Nacional Decenal de Salud</a:t>
              </a:r>
            </a:p>
            <a:p>
              <a:pPr algn="ctr"/>
              <a:r>
                <a:rPr lang="es-CO" sz="1100" b="1" noProof="0" dirty="0">
                  <a:latin typeface="Verdana" panose="020B0604030504040204" pitchFamily="34" charset="0"/>
                  <a:ea typeface="Verdana" panose="020B0604030504040204" pitchFamily="34" charset="0"/>
                </a:rPr>
                <a:t>2022-2031</a:t>
              </a:r>
              <a:endParaRPr lang="es-CO" sz="1100" b="1" noProof="0" dirty="0">
                <a:highlight>
                  <a:srgbClr val="FF0000"/>
                </a:highlight>
                <a:latin typeface="Verdana" panose="020B0604030504040204" pitchFamily="34" charset="0"/>
                <a:ea typeface="Verdana" panose="020B0604030504040204" pitchFamily="34" charset="0"/>
              </a:endParaRPr>
            </a:p>
          </p:txBody>
        </p:sp>
        <p:sp>
          <p:nvSpPr>
            <p:cNvPr id="4" name="Rectángulo: esquinas redondeadas 3">
              <a:extLst>
                <a:ext uri="{FF2B5EF4-FFF2-40B4-BE49-F238E27FC236}">
                  <a16:creationId xmlns:a16="http://schemas.microsoft.com/office/drawing/2014/main" id="{14C89772-6329-1F97-5DE8-67A3D5AB962F}"/>
                </a:ext>
              </a:extLst>
            </p:cNvPr>
            <p:cNvSpPr/>
            <p:nvPr/>
          </p:nvSpPr>
          <p:spPr>
            <a:xfrm>
              <a:off x="928280" y="3210196"/>
              <a:ext cx="3232830" cy="3322302"/>
            </a:xfrm>
            <a:prstGeom prst="roundRect">
              <a:avLst/>
            </a:prstGeom>
            <a:solidFill>
              <a:schemeClr val="accent5">
                <a:lumMod val="75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s-CO" sz="1100" b="1" noProof="0" dirty="0">
                  <a:latin typeface="Verdana" panose="020B0604030504040204" pitchFamily="34" charset="0"/>
                  <a:ea typeface="Verdana" panose="020B0604030504040204" pitchFamily="34" charset="0"/>
                </a:rPr>
                <a:t>Plan Nacional de Desarrollo </a:t>
              </a:r>
            </a:p>
            <a:p>
              <a:pPr algn="ctr"/>
              <a:r>
                <a:rPr lang="es-CO" sz="1100" b="1" noProof="0" dirty="0">
                  <a:latin typeface="Verdana" panose="020B0604030504040204" pitchFamily="34" charset="0"/>
                  <a:ea typeface="Verdana" panose="020B0604030504040204" pitchFamily="34" charset="0"/>
                </a:rPr>
                <a:t>2022-2026</a:t>
              </a:r>
              <a:endParaRPr lang="es-CO" sz="1100" b="1" noProof="0" dirty="0">
                <a:highlight>
                  <a:srgbClr val="FF0000"/>
                </a:highlight>
                <a:latin typeface="Verdana" panose="020B0604030504040204" pitchFamily="34" charset="0"/>
                <a:ea typeface="Verdana" panose="020B0604030504040204" pitchFamily="34" charset="0"/>
              </a:endParaRPr>
            </a:p>
          </p:txBody>
        </p:sp>
        <p:sp>
          <p:nvSpPr>
            <p:cNvPr id="5" name="Rectángulo: esquinas redondeadas 4">
              <a:extLst>
                <a:ext uri="{FF2B5EF4-FFF2-40B4-BE49-F238E27FC236}">
                  <a16:creationId xmlns:a16="http://schemas.microsoft.com/office/drawing/2014/main" id="{16B26EB1-609A-21DE-1FA5-F746F9452CF1}"/>
                </a:ext>
              </a:extLst>
            </p:cNvPr>
            <p:cNvSpPr/>
            <p:nvPr/>
          </p:nvSpPr>
          <p:spPr>
            <a:xfrm>
              <a:off x="1220471" y="4077146"/>
              <a:ext cx="2679609" cy="2447496"/>
            </a:xfrm>
            <a:prstGeom prst="roundRect">
              <a:avLst/>
            </a:prstGeom>
            <a:solidFill>
              <a:schemeClr val="accent5">
                <a:lumMod val="60000"/>
                <a:lumOff val="40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s-CO" sz="1100" b="1" noProof="0" dirty="0">
                  <a:solidFill>
                    <a:schemeClr val="tx1"/>
                  </a:solidFill>
                  <a:latin typeface="Verdana" panose="020B0604030504040204" pitchFamily="34" charset="0"/>
                  <a:ea typeface="Verdana" panose="020B0604030504040204" pitchFamily="34" charset="0"/>
                </a:rPr>
                <a:t>Plan Estratégico Sectorial 2023-2026</a:t>
              </a:r>
            </a:p>
          </p:txBody>
        </p:sp>
        <p:sp>
          <p:nvSpPr>
            <p:cNvPr id="6" name="Rectángulo: esquinas redondeadas 5">
              <a:extLst>
                <a:ext uri="{FF2B5EF4-FFF2-40B4-BE49-F238E27FC236}">
                  <a16:creationId xmlns:a16="http://schemas.microsoft.com/office/drawing/2014/main" id="{6D6B71E3-1FA6-BEEC-1105-2A9288C2A1DF}"/>
                </a:ext>
              </a:extLst>
            </p:cNvPr>
            <p:cNvSpPr/>
            <p:nvPr/>
          </p:nvSpPr>
          <p:spPr>
            <a:xfrm>
              <a:off x="1461680" y="4857993"/>
              <a:ext cx="2222317" cy="1674505"/>
            </a:xfrm>
            <a:prstGeom prst="roundRect">
              <a:avLst/>
            </a:prstGeom>
            <a:solidFill>
              <a:schemeClr val="accent5">
                <a:lumMod val="40000"/>
                <a:lumOff val="60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s-CO" sz="1100" b="1" noProof="0" dirty="0">
                  <a:solidFill>
                    <a:schemeClr val="tx1"/>
                  </a:solidFill>
                  <a:latin typeface="Verdana" panose="020B0604030504040204" pitchFamily="34" charset="0"/>
                  <a:ea typeface="Verdana" panose="020B0604030504040204" pitchFamily="34" charset="0"/>
                </a:rPr>
                <a:t>Plan Estratégico Institucional 2024-2026</a:t>
              </a:r>
            </a:p>
          </p:txBody>
        </p:sp>
        <p:sp>
          <p:nvSpPr>
            <p:cNvPr id="8" name="CuadroTexto 7">
              <a:extLst>
                <a:ext uri="{FF2B5EF4-FFF2-40B4-BE49-F238E27FC236}">
                  <a16:creationId xmlns:a16="http://schemas.microsoft.com/office/drawing/2014/main" id="{BC790A95-C5F0-1F6E-DC8A-E8E20AD8841C}"/>
                </a:ext>
              </a:extLst>
            </p:cNvPr>
            <p:cNvSpPr txBox="1"/>
            <p:nvPr/>
          </p:nvSpPr>
          <p:spPr>
            <a:xfrm>
              <a:off x="3304632" y="3760121"/>
              <a:ext cx="657552" cy="261610"/>
            </a:xfrm>
            <a:prstGeom prst="rect">
              <a:avLst/>
            </a:prstGeom>
            <a:noFill/>
          </p:spPr>
          <p:txBody>
            <a:bodyPr wrap="none" rtlCol="0">
              <a:spAutoFit/>
            </a:bodyPr>
            <a:lstStyle/>
            <a:p>
              <a:r>
                <a:rPr lang="es-CO" sz="1100" u="sng" noProof="0" dirty="0">
                  <a:solidFill>
                    <a:schemeClr val="bg1"/>
                  </a:solidFill>
                  <a:latin typeface="Verdana" panose="020B0604030504040204" pitchFamily="34" charset="0"/>
                  <a:ea typeface="Verdana" panose="020B0604030504040204" pitchFamily="34" charset="0"/>
                </a:rPr>
                <a:t>4 años</a:t>
              </a:r>
            </a:p>
          </p:txBody>
        </p:sp>
        <p:sp>
          <p:nvSpPr>
            <p:cNvPr id="9" name="CuadroTexto 8">
              <a:extLst>
                <a:ext uri="{FF2B5EF4-FFF2-40B4-BE49-F238E27FC236}">
                  <a16:creationId xmlns:a16="http://schemas.microsoft.com/office/drawing/2014/main" id="{F6B8B8C1-BB4D-8CFF-3A8E-5DDF127D1973}"/>
                </a:ext>
              </a:extLst>
            </p:cNvPr>
            <p:cNvSpPr txBox="1"/>
            <p:nvPr/>
          </p:nvSpPr>
          <p:spPr>
            <a:xfrm>
              <a:off x="3132654" y="4573415"/>
              <a:ext cx="657552" cy="261610"/>
            </a:xfrm>
            <a:prstGeom prst="rect">
              <a:avLst/>
            </a:prstGeom>
            <a:noFill/>
          </p:spPr>
          <p:txBody>
            <a:bodyPr wrap="none" rtlCol="0">
              <a:spAutoFit/>
            </a:bodyPr>
            <a:lstStyle/>
            <a:p>
              <a:r>
                <a:rPr lang="es-CO" sz="1100" u="sng" noProof="0" dirty="0">
                  <a:latin typeface="Verdana" panose="020B0604030504040204" pitchFamily="34" charset="0"/>
                  <a:ea typeface="Verdana" panose="020B0604030504040204" pitchFamily="34" charset="0"/>
                </a:rPr>
                <a:t>4 años</a:t>
              </a:r>
            </a:p>
          </p:txBody>
        </p:sp>
        <p:sp>
          <p:nvSpPr>
            <p:cNvPr id="10" name="CuadroTexto 9">
              <a:extLst>
                <a:ext uri="{FF2B5EF4-FFF2-40B4-BE49-F238E27FC236}">
                  <a16:creationId xmlns:a16="http://schemas.microsoft.com/office/drawing/2014/main" id="{A75DA11E-A8CB-D211-E5CF-DF333C1E82EB}"/>
                </a:ext>
              </a:extLst>
            </p:cNvPr>
            <p:cNvSpPr txBox="1"/>
            <p:nvPr/>
          </p:nvSpPr>
          <p:spPr>
            <a:xfrm>
              <a:off x="2900367" y="5381181"/>
              <a:ext cx="657552" cy="261610"/>
            </a:xfrm>
            <a:prstGeom prst="rect">
              <a:avLst/>
            </a:prstGeom>
            <a:noFill/>
          </p:spPr>
          <p:txBody>
            <a:bodyPr wrap="none" rtlCol="0">
              <a:spAutoFit/>
            </a:bodyPr>
            <a:lstStyle/>
            <a:p>
              <a:r>
                <a:rPr lang="es-CO" sz="1100" u="sng" noProof="0" dirty="0">
                  <a:latin typeface="Verdana" panose="020B0604030504040204" pitchFamily="34" charset="0"/>
                  <a:ea typeface="Verdana" panose="020B0604030504040204" pitchFamily="34" charset="0"/>
                </a:rPr>
                <a:t>4 años</a:t>
              </a:r>
            </a:p>
          </p:txBody>
        </p:sp>
        <p:sp>
          <p:nvSpPr>
            <p:cNvPr id="12" name="CuadroTexto 11">
              <a:extLst>
                <a:ext uri="{FF2B5EF4-FFF2-40B4-BE49-F238E27FC236}">
                  <a16:creationId xmlns:a16="http://schemas.microsoft.com/office/drawing/2014/main" id="{79EE4795-A48B-AB28-6353-6860ACE28266}"/>
                </a:ext>
              </a:extLst>
            </p:cNvPr>
            <p:cNvSpPr txBox="1"/>
            <p:nvPr/>
          </p:nvSpPr>
          <p:spPr>
            <a:xfrm>
              <a:off x="3042886" y="1827422"/>
              <a:ext cx="747320" cy="261610"/>
            </a:xfrm>
            <a:prstGeom prst="rect">
              <a:avLst/>
            </a:prstGeom>
            <a:noFill/>
          </p:spPr>
          <p:txBody>
            <a:bodyPr wrap="none" rtlCol="0">
              <a:spAutoFit/>
            </a:bodyPr>
            <a:lstStyle/>
            <a:p>
              <a:r>
                <a:rPr lang="es-CO" sz="1100" u="sng" noProof="0" dirty="0">
                  <a:solidFill>
                    <a:schemeClr val="bg1"/>
                  </a:solidFill>
                  <a:latin typeface="Verdana" panose="020B0604030504040204" pitchFamily="34" charset="0"/>
                  <a:ea typeface="Verdana" panose="020B0604030504040204" pitchFamily="34" charset="0"/>
                </a:rPr>
                <a:t>15 años</a:t>
              </a:r>
            </a:p>
          </p:txBody>
        </p:sp>
        <p:sp>
          <p:nvSpPr>
            <p:cNvPr id="13" name="CuadroTexto 12">
              <a:extLst>
                <a:ext uri="{FF2B5EF4-FFF2-40B4-BE49-F238E27FC236}">
                  <a16:creationId xmlns:a16="http://schemas.microsoft.com/office/drawing/2014/main" id="{D8566659-3C89-1A53-48D3-852E4A64F48B}"/>
                </a:ext>
              </a:extLst>
            </p:cNvPr>
            <p:cNvSpPr txBox="1"/>
            <p:nvPr/>
          </p:nvSpPr>
          <p:spPr>
            <a:xfrm>
              <a:off x="3007342" y="2770222"/>
              <a:ext cx="747320" cy="261610"/>
            </a:xfrm>
            <a:prstGeom prst="rect">
              <a:avLst/>
            </a:prstGeom>
            <a:noFill/>
          </p:spPr>
          <p:txBody>
            <a:bodyPr wrap="none" rtlCol="0">
              <a:spAutoFit/>
            </a:bodyPr>
            <a:lstStyle/>
            <a:p>
              <a:r>
                <a:rPr lang="es-CO" sz="1100" u="sng" noProof="0" dirty="0">
                  <a:solidFill>
                    <a:schemeClr val="bg1"/>
                  </a:solidFill>
                  <a:latin typeface="Verdana" panose="020B0604030504040204" pitchFamily="34" charset="0"/>
                  <a:ea typeface="Verdana" panose="020B0604030504040204" pitchFamily="34" charset="0"/>
                </a:rPr>
                <a:t>10 años</a:t>
              </a:r>
            </a:p>
          </p:txBody>
        </p:sp>
        <p:sp>
          <p:nvSpPr>
            <p:cNvPr id="7" name="Rectángulo: esquinas redondeadas 6">
              <a:extLst>
                <a:ext uri="{FF2B5EF4-FFF2-40B4-BE49-F238E27FC236}">
                  <a16:creationId xmlns:a16="http://schemas.microsoft.com/office/drawing/2014/main" id="{E00A78BC-F2EA-C244-869E-015E1F6C0010}"/>
                </a:ext>
              </a:extLst>
            </p:cNvPr>
            <p:cNvSpPr/>
            <p:nvPr/>
          </p:nvSpPr>
          <p:spPr>
            <a:xfrm>
              <a:off x="1992960" y="5694058"/>
              <a:ext cx="1191043" cy="838440"/>
            </a:xfrm>
            <a:prstGeom prst="roundRect">
              <a:avLst/>
            </a:prstGeom>
            <a:solidFill>
              <a:schemeClr val="accent5">
                <a:lumMod val="20000"/>
                <a:lumOff val="80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100" b="1" noProof="0" dirty="0">
                  <a:solidFill>
                    <a:schemeClr val="tx1"/>
                  </a:solidFill>
                  <a:latin typeface="Verdana" panose="020B0604030504040204" pitchFamily="34" charset="0"/>
                  <a:ea typeface="Verdana" panose="020B0604030504040204" pitchFamily="34" charset="0"/>
                </a:rPr>
                <a:t>Plan Anual de Gestión </a:t>
              </a:r>
            </a:p>
          </p:txBody>
        </p:sp>
      </p:grpSp>
      <p:grpSp>
        <p:nvGrpSpPr>
          <p:cNvPr id="16" name="Grupo 15">
            <a:extLst>
              <a:ext uri="{FF2B5EF4-FFF2-40B4-BE49-F238E27FC236}">
                <a16:creationId xmlns:a16="http://schemas.microsoft.com/office/drawing/2014/main" id="{3AA173F6-1D6C-14E1-D834-28295362CA3A}"/>
              </a:ext>
            </a:extLst>
          </p:cNvPr>
          <p:cNvGrpSpPr/>
          <p:nvPr/>
        </p:nvGrpSpPr>
        <p:grpSpPr>
          <a:xfrm>
            <a:off x="5277557" y="3571801"/>
            <a:ext cx="6123754" cy="2261608"/>
            <a:chOff x="5049439" y="3702826"/>
            <a:chExt cx="6123754" cy="2261608"/>
          </a:xfrm>
        </p:grpSpPr>
        <p:pic>
          <p:nvPicPr>
            <p:cNvPr id="42" name="Imagen 41">
              <a:extLst>
                <a:ext uri="{FF2B5EF4-FFF2-40B4-BE49-F238E27FC236}">
                  <a16:creationId xmlns:a16="http://schemas.microsoft.com/office/drawing/2014/main" id="{8C89ABE8-6CC8-5DD4-E6A7-CEB44A2B1CB5}"/>
                </a:ext>
              </a:extLst>
            </p:cNvPr>
            <p:cNvPicPr>
              <a:picLocks noChangeAspect="1"/>
            </p:cNvPicPr>
            <p:nvPr/>
          </p:nvPicPr>
          <p:blipFill>
            <a:blip r:embed="rId2"/>
            <a:srcRect r="271"/>
            <a:stretch>
              <a:fillRect/>
            </a:stretch>
          </p:blipFill>
          <p:spPr>
            <a:xfrm>
              <a:off x="5049439" y="3702826"/>
              <a:ext cx="6123754" cy="2261608"/>
            </a:xfrm>
            <a:prstGeom prst="rect">
              <a:avLst/>
            </a:prstGeom>
          </p:spPr>
        </p:pic>
        <p:sp>
          <p:nvSpPr>
            <p:cNvPr id="15" name="Rectángulo 14">
              <a:extLst>
                <a:ext uri="{FF2B5EF4-FFF2-40B4-BE49-F238E27FC236}">
                  <a16:creationId xmlns:a16="http://schemas.microsoft.com/office/drawing/2014/main" id="{8B8577DC-B720-8E10-F2C2-A5890AB8E232}"/>
                </a:ext>
              </a:extLst>
            </p:cNvPr>
            <p:cNvSpPr/>
            <p:nvPr/>
          </p:nvSpPr>
          <p:spPr>
            <a:xfrm>
              <a:off x="7136348" y="4911898"/>
              <a:ext cx="974968" cy="797912"/>
            </a:xfrm>
            <a:prstGeom prst="rect">
              <a:avLst/>
            </a:prstGeom>
            <a:solidFill>
              <a:srgbClr val="94E0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CO" sz="1050" noProof="0" dirty="0">
                  <a:solidFill>
                    <a:schemeClr val="tx1"/>
                  </a:solidFill>
                  <a:ea typeface="Calibri"/>
                  <a:cs typeface="Calibri"/>
                </a:rPr>
                <a:t>Programa de Transparencia y Ética Pública</a:t>
              </a:r>
              <a:endParaRPr lang="es-CO" noProof="0" dirty="0"/>
            </a:p>
          </p:txBody>
        </p:sp>
      </p:grpSp>
    </p:spTree>
    <p:extLst>
      <p:ext uri="{BB962C8B-B14F-4D97-AF65-F5344CB8AC3E}">
        <p14:creationId xmlns:p14="http://schemas.microsoft.com/office/powerpoint/2010/main" val="1400496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E956D-F6DE-F5E8-D0BD-C5C632D60F90}"/>
            </a:ext>
          </a:extLst>
        </p:cNvPr>
        <p:cNvGrpSpPr/>
        <p:nvPr/>
      </p:nvGrpSpPr>
      <p:grpSpPr>
        <a:xfrm>
          <a:off x="0" y="0"/>
          <a:ext cx="0" cy="0"/>
          <a:chOff x="0" y="0"/>
          <a:chExt cx="0" cy="0"/>
        </a:xfrm>
      </p:grpSpPr>
      <p:graphicFrame>
        <p:nvGraphicFramePr>
          <p:cNvPr id="6" name="Tabla 5">
            <a:extLst>
              <a:ext uri="{FF2B5EF4-FFF2-40B4-BE49-F238E27FC236}">
                <a16:creationId xmlns:a16="http://schemas.microsoft.com/office/drawing/2014/main" id="{F050D707-1125-2405-D4F4-814D56F06087}"/>
              </a:ext>
            </a:extLst>
          </p:cNvPr>
          <p:cNvGraphicFramePr>
            <a:graphicFrameLocks noGrp="1"/>
          </p:cNvGraphicFramePr>
          <p:nvPr>
            <p:extLst>
              <p:ext uri="{D42A27DB-BD31-4B8C-83A1-F6EECF244321}">
                <p14:modId xmlns:p14="http://schemas.microsoft.com/office/powerpoint/2010/main" val="2854174689"/>
              </p:ext>
            </p:extLst>
          </p:nvPr>
        </p:nvGraphicFramePr>
        <p:xfrm>
          <a:off x="457200" y="2053880"/>
          <a:ext cx="11125200" cy="3319316"/>
        </p:xfrm>
        <a:graphic>
          <a:graphicData uri="http://schemas.openxmlformats.org/drawingml/2006/table">
            <a:tbl>
              <a:tblPr firstRow="1">
                <a:tableStyleId>{616DA210-FB5B-4158-B5E0-FEB733F419BA}</a:tableStyleId>
              </a:tblPr>
              <a:tblGrid>
                <a:gridCol w="1447801">
                  <a:extLst>
                    <a:ext uri="{9D8B030D-6E8A-4147-A177-3AD203B41FA5}">
                      <a16:colId xmlns:a16="http://schemas.microsoft.com/office/drawing/2014/main" val="4294001460"/>
                    </a:ext>
                  </a:extLst>
                </a:gridCol>
                <a:gridCol w="6019799">
                  <a:extLst>
                    <a:ext uri="{9D8B030D-6E8A-4147-A177-3AD203B41FA5}">
                      <a16:colId xmlns:a16="http://schemas.microsoft.com/office/drawing/2014/main" val="1680724253"/>
                    </a:ext>
                  </a:extLst>
                </a:gridCol>
                <a:gridCol w="933450">
                  <a:extLst>
                    <a:ext uri="{9D8B030D-6E8A-4147-A177-3AD203B41FA5}">
                      <a16:colId xmlns:a16="http://schemas.microsoft.com/office/drawing/2014/main" val="3940073173"/>
                    </a:ext>
                  </a:extLst>
                </a:gridCol>
                <a:gridCol w="1245870">
                  <a:extLst>
                    <a:ext uri="{9D8B030D-6E8A-4147-A177-3AD203B41FA5}">
                      <a16:colId xmlns:a16="http://schemas.microsoft.com/office/drawing/2014/main" val="334797448"/>
                    </a:ext>
                  </a:extLst>
                </a:gridCol>
                <a:gridCol w="1478280">
                  <a:extLst>
                    <a:ext uri="{9D8B030D-6E8A-4147-A177-3AD203B41FA5}">
                      <a16:colId xmlns:a16="http://schemas.microsoft.com/office/drawing/2014/main" val="1490449559"/>
                    </a:ext>
                  </a:extLst>
                </a:gridCol>
              </a:tblGrid>
              <a:tr h="660400">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2658916">
                <a:tc>
                  <a:txBody>
                    <a:bodyPr/>
                    <a:lstStyle/>
                    <a:p>
                      <a:pPr algn="ctr" fontAlgn="ctr"/>
                      <a:r>
                        <a:rPr lang="es-CO" sz="1000" b="1" i="0" u="none" strike="noStrike" noProof="0" dirty="0">
                          <a:solidFill>
                            <a:srgbClr val="000000"/>
                          </a:solidFill>
                          <a:effectLst/>
                          <a:latin typeface="Verdana"/>
                          <a:ea typeface="Verdana"/>
                        </a:rPr>
                        <a:t>Actores del sistema con acciones de inspección y vigilancia por parte de las Direcciones Regionales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1000" b="0" i="0" u="none" strike="noStrike" noProof="0" dirty="0">
                          <a:solidFill>
                            <a:srgbClr val="000000"/>
                          </a:solidFill>
                          <a:effectLst/>
                          <a:latin typeface="Verdana"/>
                          <a:ea typeface="Verdana"/>
                        </a:rPr>
                        <a:t>Análisis cuatrienio: La meta del cuatrienio 2023-2026 es cubrir un total de nueve (9) actores del Sistema con acciones de inspección y vigilancia por parte de las ocho (8) Direcciones Regionales de la SNS. En ese sentido, de los 9 actores del Sistema se han completado un total de 8,14 actores, lo que representa un avance del 90,44% (8,14/9=90,44%) de la meta del cuatrienio. </a:t>
                      </a:r>
                    </a:p>
                    <a:p>
                      <a:pPr algn="ctr"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Ahora bien, teniendo en cuenta que la meta del año 2026 de este indicador es 34% (3 actores) y que cada actor pesa 11,33%, tenemos un avance en el segundo trimestre de 24,25% (2,14 actores) del 34% (3 actores). Estos tres actores avanzan de manera simultánea porque la Delegatura para Entidades Territoriales y GRARS despliega las acciones de forma integrada. Para estos 3 actores solo 7 de las 8 Direcciones Regionales realizarán acciones de Inspección y Vigilancia en 2026, y de estas 7 DR 5 realizaron acciones en el primer semestre, por lo que se tiene un avance de cada actor de 0,71, que multiplicado por 3 actores es igual a 2,14 actores completados de los 3 programados como meta en 2026.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panose="020B0604030504040204" pitchFamily="34" charset="0"/>
                          <a:ea typeface="Verdana" panose="020B0604030504040204" pitchFamily="34" charset="0"/>
                        </a:rPr>
                        <a:t> Delegatura para Entidades Territoriales y Generadores, Recaudadores y Administradores de recursos del SGSSS</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8" name="Google Shape;434;p25">
            <a:extLst>
              <a:ext uri="{FF2B5EF4-FFF2-40B4-BE49-F238E27FC236}">
                <a16:creationId xmlns:a16="http://schemas.microsoft.com/office/drawing/2014/main" id="{15122670-AFD7-DB04-4D79-F783B114E33F}"/>
              </a:ext>
            </a:extLst>
          </p:cNvPr>
          <p:cNvSpPr/>
          <p:nvPr/>
        </p:nvSpPr>
        <p:spPr>
          <a:xfrm>
            <a:off x="8886824" y="3417397"/>
            <a:ext cx="1162049" cy="1097453"/>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2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latin typeface="Verdana"/>
                <a:ea typeface="Verdana"/>
                <a:cs typeface="Arial"/>
                <a:sym typeface="Arial"/>
              </a:rPr>
              <a:t>24,25%</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i="0" u="none" strike="noStrike" kern="0" cap="none" spc="0" normalizeH="0" baseline="0" noProof="0" dirty="0">
                <a:ln>
                  <a:noFill/>
                </a:ln>
                <a:effectLst/>
                <a:uLnTx/>
                <a:uFillTx/>
                <a:latin typeface="Verdana"/>
                <a:ea typeface="Verdana"/>
                <a:cs typeface="Arial"/>
                <a:sym typeface="Arial"/>
              </a:rPr>
              <a:t>1T:1,71</a:t>
            </a:r>
            <a:endParaRPr lang="es-CO" sz="1000" b="1" i="0" u="none" strike="noStrike" kern="0" cap="none" spc="0" normalizeH="0" baseline="0" noProof="0" dirty="0">
              <a:ln>
                <a:noFill/>
              </a:ln>
              <a:effectLst/>
              <a:uLnTx/>
              <a:uFillTx/>
              <a:latin typeface="Verdana"/>
              <a:ea typeface="Verdana"/>
              <a:cs typeface="Arial"/>
            </a:endParaRPr>
          </a:p>
          <a:p>
            <a:pPr algn="ctr" rtl="0">
              <a:buClr>
                <a:srgbClr val="000000"/>
              </a:buClr>
              <a:defRPr/>
            </a:pPr>
            <a:r>
              <a:rPr lang="es-CO" sz="1000" b="1" noProof="0" dirty="0">
                <a:latin typeface="Verdana"/>
                <a:ea typeface="Verdana"/>
                <a:cs typeface="Arial"/>
                <a:sym typeface="Arial"/>
              </a:rPr>
              <a:t>2T:2,14</a:t>
            </a:r>
            <a:endParaRPr lang="es-CO" sz="1000" b="1" u="sng" noProof="0" dirty="0">
              <a:latin typeface="Verdana"/>
              <a:ea typeface="Verdana"/>
              <a:cs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endParaRPr>
          </a:p>
        </p:txBody>
      </p:sp>
      <p:sp>
        <p:nvSpPr>
          <p:cNvPr id="10" name="Google Shape;434;p25">
            <a:extLst>
              <a:ext uri="{FF2B5EF4-FFF2-40B4-BE49-F238E27FC236}">
                <a16:creationId xmlns:a16="http://schemas.microsoft.com/office/drawing/2014/main" id="{35906081-11F4-9A66-BE4A-7DC85C380503}"/>
              </a:ext>
            </a:extLst>
          </p:cNvPr>
          <p:cNvSpPr/>
          <p:nvPr/>
        </p:nvSpPr>
        <p:spPr>
          <a:xfrm>
            <a:off x="7991475" y="3637369"/>
            <a:ext cx="761999" cy="740632"/>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s-CO" sz="1200" b="1" noProof="0" dirty="0">
              <a:solidFill>
                <a:prstClr val="white"/>
              </a:solidFill>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a:ea typeface="Verdana"/>
                <a:cs typeface="Arial"/>
                <a:sym typeface="Arial"/>
              </a:rPr>
              <a:t>34</a:t>
            </a:r>
            <a:r>
              <a:rPr kumimoji="0" lang="es-CO" sz="1200" b="1" i="0" u="none" strike="noStrike" kern="0" cap="none" spc="0" normalizeH="0" baseline="0" noProof="0" dirty="0">
                <a:ln>
                  <a:noFill/>
                </a:ln>
                <a:solidFill>
                  <a:prstClr val="white"/>
                </a:solidFill>
                <a:effectLst/>
                <a:uLnTx/>
                <a:uFillTx/>
                <a:latin typeface="Verdana"/>
                <a:ea typeface="Verdana"/>
                <a:cs typeface="Arial"/>
                <a:sym typeface="Arial"/>
              </a:rPr>
              <a:t>%</a:t>
            </a:r>
            <a:endParaRPr lang="es-CO" sz="1200" b="1" i="0" u="none" strike="noStrike" kern="0" cap="none" spc="0" normalizeH="0" baseline="0" noProof="0" dirty="0">
              <a:ln>
                <a:noFill/>
              </a:ln>
              <a:solidFill>
                <a:prstClr val="white"/>
              </a:solidFill>
              <a:effectLst/>
              <a:uLnTx/>
              <a:uFillTx/>
              <a:latin typeface="Verdana"/>
              <a:ea typeface="Verdana"/>
              <a:cs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a:ea typeface="Verdana"/>
                <a:cs typeface="Arial"/>
                <a:sym typeface="Arial"/>
              </a:rPr>
              <a:t>(3)</a:t>
            </a:r>
            <a:endParaRPr lang="es-CO" sz="1200" b="1" i="0" u="sng" strike="noStrike" kern="0" cap="none" spc="0" normalizeH="0" baseline="0" noProof="0" dirty="0">
              <a:ln>
                <a:noFill/>
              </a:ln>
              <a:solidFill>
                <a:prstClr val="white"/>
              </a:solidFill>
              <a:effectLst/>
              <a:uLnTx/>
              <a:uFillTx/>
              <a:latin typeface="Verdana"/>
              <a:ea typeface="Verdana"/>
              <a:cs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s-CO" sz="1100" b="1" i="0"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endParaRPr>
          </a:p>
        </p:txBody>
      </p:sp>
      <p:pic>
        <p:nvPicPr>
          <p:cNvPr id="14" name="Imagen 13">
            <a:extLst>
              <a:ext uri="{FF2B5EF4-FFF2-40B4-BE49-F238E27FC236}">
                <a16:creationId xmlns:a16="http://schemas.microsoft.com/office/drawing/2014/main" id="{01CF20AD-1B8A-2F03-6FFC-7783B00D9F60}"/>
              </a:ext>
            </a:extLst>
          </p:cNvPr>
          <p:cNvPicPr>
            <a:picLocks noChangeAspect="1"/>
          </p:cNvPicPr>
          <p:nvPr/>
        </p:nvPicPr>
        <p:blipFill>
          <a:blip r:embed="rId2"/>
          <a:stretch>
            <a:fillRect/>
          </a:stretch>
        </p:blipFill>
        <p:spPr>
          <a:xfrm>
            <a:off x="7428840" y="6383942"/>
            <a:ext cx="4334535" cy="342200"/>
          </a:xfrm>
          <a:prstGeom prst="rect">
            <a:avLst/>
          </a:prstGeom>
        </p:spPr>
      </p:pic>
      <p:sp>
        <p:nvSpPr>
          <p:cNvPr id="7" name="CuadroTexto 6">
            <a:extLst>
              <a:ext uri="{FF2B5EF4-FFF2-40B4-BE49-F238E27FC236}">
                <a16:creationId xmlns:a16="http://schemas.microsoft.com/office/drawing/2014/main" id="{F8527211-A359-99BA-00BB-05E0CBA5EF3E}"/>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2695836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0DB2E-0974-C254-9266-91C8C874BB67}"/>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FFF2EC90-1F77-BBE3-026B-87C3C6AE7C62}"/>
              </a:ext>
            </a:extLst>
          </p:cNvPr>
          <p:cNvGraphicFramePr>
            <a:graphicFrameLocks noGrp="1"/>
          </p:cNvGraphicFramePr>
          <p:nvPr>
            <p:extLst>
              <p:ext uri="{D42A27DB-BD31-4B8C-83A1-F6EECF244321}">
                <p14:modId xmlns:p14="http://schemas.microsoft.com/office/powerpoint/2010/main" val="1772066091"/>
              </p:ext>
            </p:extLst>
          </p:nvPr>
        </p:nvGraphicFramePr>
        <p:xfrm>
          <a:off x="238760" y="1291091"/>
          <a:ext cx="11714480" cy="2093537"/>
        </p:xfrm>
        <a:graphic>
          <a:graphicData uri="http://schemas.openxmlformats.org/drawingml/2006/table">
            <a:tbl>
              <a:tblPr firstRow="1">
                <a:tableStyleId>{616DA210-FB5B-4158-B5E0-FEB733F419BA}</a:tableStyleId>
              </a:tblPr>
              <a:tblGrid>
                <a:gridCol w="2384697">
                  <a:extLst>
                    <a:ext uri="{9D8B030D-6E8A-4147-A177-3AD203B41FA5}">
                      <a16:colId xmlns:a16="http://schemas.microsoft.com/office/drawing/2014/main" val="4294001460"/>
                    </a:ext>
                  </a:extLst>
                </a:gridCol>
                <a:gridCol w="5736772">
                  <a:extLst>
                    <a:ext uri="{9D8B030D-6E8A-4147-A177-3AD203B41FA5}">
                      <a16:colId xmlns:a16="http://schemas.microsoft.com/office/drawing/2014/main" val="1680724253"/>
                    </a:ext>
                  </a:extLst>
                </a:gridCol>
                <a:gridCol w="990600">
                  <a:extLst>
                    <a:ext uri="{9D8B030D-6E8A-4147-A177-3AD203B41FA5}">
                      <a16:colId xmlns:a16="http://schemas.microsoft.com/office/drawing/2014/main" val="3940073173"/>
                    </a:ext>
                  </a:extLst>
                </a:gridCol>
                <a:gridCol w="1393371">
                  <a:extLst>
                    <a:ext uri="{9D8B030D-6E8A-4147-A177-3AD203B41FA5}">
                      <a16:colId xmlns:a16="http://schemas.microsoft.com/office/drawing/2014/main" val="334797448"/>
                    </a:ext>
                  </a:extLst>
                </a:gridCol>
                <a:gridCol w="1209040">
                  <a:extLst>
                    <a:ext uri="{9D8B030D-6E8A-4147-A177-3AD203B41FA5}">
                      <a16:colId xmlns:a16="http://schemas.microsoft.com/office/drawing/2014/main" val="1490449559"/>
                    </a:ext>
                  </a:extLst>
                </a:gridCol>
              </a:tblGrid>
              <a:tr h="403598">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636337">
                <a:tc>
                  <a:txBody>
                    <a:bodyPr/>
                    <a:lstStyle/>
                    <a:p>
                      <a:pPr algn="ctr" fontAlgn="ctr"/>
                      <a:r>
                        <a:rPr lang="es-CO" sz="900" b="1" i="0" u="none" strike="noStrike" noProof="0" dirty="0">
                          <a:solidFill>
                            <a:srgbClr val="000000"/>
                          </a:solidFill>
                          <a:effectLst/>
                          <a:latin typeface="Verdana" panose="020B0604030504040204" pitchFamily="34" charset="0"/>
                          <a:ea typeface="Verdana" panose="020B0604030504040204" pitchFamily="34" charset="0"/>
                        </a:rPr>
                        <a:t>Porcentaje de nuevos territorios (Departamentos, Municipios o Distritos) impactados con acciones de IV por parte de las Direcciones regionales sobre el total de nuevos territorios programados </a:t>
                      </a:r>
                    </a:p>
                    <a:p>
                      <a:pPr algn="ctr" fontAlgn="ctr"/>
                      <a:r>
                        <a:rPr lang="es-CO" sz="900" b="1" i="0" u="none" strike="noStrike" noProof="0" dirty="0">
                          <a:solidFill>
                            <a:srgbClr val="000000"/>
                          </a:solidFill>
                          <a:effectLst/>
                          <a:latin typeface="Verdana" panose="020B0604030504040204" pitchFamily="34" charset="0"/>
                          <a:ea typeface="Verdana" panose="020B0604030504040204" pitchFamily="34" charset="0"/>
                        </a:rPr>
                        <a:t>NOTA: Se entienden como nuevos territorios impactados, aquellos que no hayan tenido acciones de IV en la Vigencia Anterior, y sí en la actual.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900" b="0" i="0" u="none" strike="noStrike" noProof="0" dirty="0">
                          <a:solidFill>
                            <a:srgbClr val="000000"/>
                          </a:solidFill>
                          <a:effectLst/>
                          <a:latin typeface="Verdana"/>
                          <a:ea typeface="Verdana"/>
                        </a:rPr>
                        <a:t>Durante el segundo trimestre de 2026 se ejecutó la totalidad de las acciones de inspección y vigilancia programadas para nuevos territorios, mediante auditorías específicas y mesas de inspección y vigilancia desarrolladas por las Direcciones Regionales Orinoquía, Andina, Caribe, Chocó, Norte, Occidental y Sur. Estas acciones permitieron ampliar la cobertura institucional en municipios PDET/ZOMAC y fortalecer el seguimiento al cumplimiento de las competencias de las entidades territoriales en materia de dirección, coordinación y gestión del Sistema General de Seguridad Social en Salud. Este resultado representa un 100% de cumplimiento ya que se programaron 14 acciones de IV en municipio PDET y/o ZOMAC, lo que permite concluir que se cumplió la meta prevista para el período.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i="0" u="none" strike="noStrike" noProof="0" dirty="0">
                          <a:solidFill>
                            <a:srgbClr val="000000"/>
                          </a:solidFill>
                          <a:effectLst/>
                          <a:latin typeface="Verdana" panose="020B0604030504040204" pitchFamily="34" charset="0"/>
                          <a:ea typeface="Verdana" panose="020B0604030504040204" pitchFamily="34" charset="0"/>
                        </a:rPr>
                        <a:t> Delegatura para Entidades Territoriales y Generadores, Recaudadores y Administradores de recursos del SGSSS</a:t>
                      </a:r>
                      <a:endPar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8" name="Google Shape;434;p25">
            <a:extLst>
              <a:ext uri="{FF2B5EF4-FFF2-40B4-BE49-F238E27FC236}">
                <a16:creationId xmlns:a16="http://schemas.microsoft.com/office/drawing/2014/main" id="{AD70424A-D050-EA24-5385-A54B805B4F7E}"/>
              </a:ext>
            </a:extLst>
          </p:cNvPr>
          <p:cNvSpPr/>
          <p:nvPr/>
        </p:nvSpPr>
        <p:spPr>
          <a:xfrm>
            <a:off x="8434241" y="2214282"/>
            <a:ext cx="815902" cy="825381"/>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 </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graphicFrame>
        <p:nvGraphicFramePr>
          <p:cNvPr id="10" name="Tabla 9">
            <a:extLst>
              <a:ext uri="{FF2B5EF4-FFF2-40B4-BE49-F238E27FC236}">
                <a16:creationId xmlns:a16="http://schemas.microsoft.com/office/drawing/2014/main" id="{203C5326-A402-2281-E9CD-1BCE0555A0C9}"/>
              </a:ext>
            </a:extLst>
          </p:cNvPr>
          <p:cNvGraphicFramePr>
            <a:graphicFrameLocks noGrp="1"/>
          </p:cNvGraphicFramePr>
          <p:nvPr>
            <p:extLst>
              <p:ext uri="{D42A27DB-BD31-4B8C-83A1-F6EECF244321}">
                <p14:modId xmlns:p14="http://schemas.microsoft.com/office/powerpoint/2010/main" val="1626588165"/>
              </p:ext>
            </p:extLst>
          </p:nvPr>
        </p:nvGraphicFramePr>
        <p:xfrm>
          <a:off x="215660" y="3482189"/>
          <a:ext cx="11737580" cy="3200400"/>
        </p:xfrm>
        <a:graphic>
          <a:graphicData uri="http://schemas.openxmlformats.org/drawingml/2006/table">
            <a:tbl>
              <a:tblPr firstRow="1">
                <a:tableStyleId>{616DA210-FB5B-4158-B5E0-FEB733F419BA}</a:tableStyleId>
              </a:tblPr>
              <a:tblGrid>
                <a:gridCol w="1595887">
                  <a:extLst>
                    <a:ext uri="{9D8B030D-6E8A-4147-A177-3AD203B41FA5}">
                      <a16:colId xmlns:a16="http://schemas.microsoft.com/office/drawing/2014/main" val="4294001460"/>
                    </a:ext>
                  </a:extLst>
                </a:gridCol>
                <a:gridCol w="6545568">
                  <a:extLst>
                    <a:ext uri="{9D8B030D-6E8A-4147-A177-3AD203B41FA5}">
                      <a16:colId xmlns:a16="http://schemas.microsoft.com/office/drawing/2014/main" val="1680724253"/>
                    </a:ext>
                  </a:extLst>
                </a:gridCol>
                <a:gridCol w="1121229">
                  <a:extLst>
                    <a:ext uri="{9D8B030D-6E8A-4147-A177-3AD203B41FA5}">
                      <a16:colId xmlns:a16="http://schemas.microsoft.com/office/drawing/2014/main" val="3940073173"/>
                    </a:ext>
                  </a:extLst>
                </a:gridCol>
                <a:gridCol w="1240971">
                  <a:extLst>
                    <a:ext uri="{9D8B030D-6E8A-4147-A177-3AD203B41FA5}">
                      <a16:colId xmlns:a16="http://schemas.microsoft.com/office/drawing/2014/main" val="334797448"/>
                    </a:ext>
                  </a:extLst>
                </a:gridCol>
                <a:gridCol w="1233925">
                  <a:extLst>
                    <a:ext uri="{9D8B030D-6E8A-4147-A177-3AD203B41FA5}">
                      <a16:colId xmlns:a16="http://schemas.microsoft.com/office/drawing/2014/main" val="1490449559"/>
                    </a:ext>
                  </a:extLst>
                </a:gridCol>
              </a:tblGrid>
              <a:tr h="432000">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720080">
                <a:tc>
                  <a:txBody>
                    <a:bodyPr/>
                    <a:lstStyle/>
                    <a:p>
                      <a:pPr algn="ctr" fontAlgn="ctr"/>
                      <a:r>
                        <a:rPr lang="es-CO" sz="900" b="1" i="0" u="none" strike="noStrike" noProof="0" dirty="0">
                          <a:solidFill>
                            <a:srgbClr val="000000"/>
                          </a:solidFill>
                          <a:effectLst/>
                          <a:latin typeface="Verdana" panose="020B0604030504040204" pitchFamily="34" charset="0"/>
                          <a:ea typeface="Verdana" panose="020B0604030504040204" pitchFamily="34" charset="0"/>
                        </a:rPr>
                        <a:t>Número de Acciones de Inspección y Vigilancia realizadas por la Delegada de Entidades Territoriales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900" b="0" i="0" u="none" strike="noStrike" noProof="0" dirty="0">
                          <a:solidFill>
                            <a:srgbClr val="000000"/>
                          </a:solidFill>
                          <a:effectLst/>
                          <a:latin typeface="Verdana" panose="020B0604030504040204" pitchFamily="34" charset="0"/>
                          <a:ea typeface="Verdana" panose="020B0604030504040204" pitchFamily="34" charset="0"/>
                        </a:rPr>
                        <a:t>Durante el segundo trimestre de 2026, se ejecutó un total de 61 acciones de Inspección y Vigilancia, correspondientes a 17 auditorías, 43 Mesas de Inspección y Vigilancia (IV) y 1 Lista de Verificación Rápida.  Las auditorías estuvieron orientadas a verificar el cumplimiento de las competencias de las entidades territoriales en materia de salud pública, acceso y garantía de la calidad, dirección y coordinación del Sistema General de Seguridad Social en Salud, así como el seguimiento a la gestión de generadores, recaudadores y administradores de recursos del SGSSS, desarrollándose en departamentos, distritos, municipios y entidades administradoras de recursos. </a:t>
                      </a:r>
                    </a:p>
                    <a:p>
                      <a:pPr algn="ctr" fontAlgn="ctr"/>
                      <a:r>
                        <a:rPr lang="es-CO" sz="900" b="0" i="0" u="none" strike="noStrike" noProof="0" dirty="0">
                          <a:solidFill>
                            <a:srgbClr val="000000"/>
                          </a:solidFill>
                          <a:effectLst/>
                          <a:latin typeface="Verdana" panose="020B0604030504040204" pitchFamily="34" charset="0"/>
                          <a:ea typeface="Verdana" panose="020B0604030504040204" pitchFamily="34" charset="0"/>
                        </a:rPr>
                        <a:t>Por su parte, las Mesas de Inspección y Vigilancia fueron ejecutadas por las Direcciones Regionales, la Sede Insular y el Grupo de Inspección y Vigilancia al Financiamiento, abordando temas relacionados con el flujo de recursos del SGSSS, la dirección, coordinación y seguimiento de las entidades territoriales, la gestión técnico-financiera del Plan de Salud Pública de Intervenciones Colectivas (PIC), la atención a personas con discapacidad, el seguimiento a eventos de interés en salud pública —entre ellos dengue, fiebre amarilla, IRA, EDA y enfermedades transmitidas por vectores—, el cumplimiento de obligaciones derivadas de sentencias de la Corte Constitucional y el seguimiento a la fiscalización de las rentas cedidas destinadas a la financiación del régimen subsidiado. </a:t>
                      </a:r>
                    </a:p>
                    <a:p>
                      <a:pPr algn="ctr" fontAlgn="ctr"/>
                      <a:r>
                        <a:rPr lang="es-CO" sz="900" b="0" i="0" u="none" strike="noStrike" noProof="0" dirty="0">
                          <a:solidFill>
                            <a:srgbClr val="000000"/>
                          </a:solidFill>
                          <a:effectLst/>
                          <a:latin typeface="Verdana" panose="020B0604030504040204" pitchFamily="34" charset="0"/>
                          <a:ea typeface="Verdana" panose="020B0604030504040204" pitchFamily="34" charset="0"/>
                        </a:rPr>
                        <a:t>Finalmente, se ejecutó una Lista de Verificación Rápida en el Distrito Capital para evaluar las acciones de inspección, vigilancia y control adelantadas por la entidad territorial frente a la garantía del derecho a la Interrupción Voluntaria del Embarazo (IVE).</a:t>
                      </a:r>
                    </a:p>
                    <a:p>
                      <a:pPr algn="ctr" fontAlgn="ctr"/>
                      <a:r>
                        <a:rPr lang="es-CO" sz="900" b="0" i="0" u="none" strike="noStrike" noProof="0" dirty="0">
                          <a:solidFill>
                            <a:srgbClr val="000000"/>
                          </a:solidFill>
                          <a:effectLst/>
                          <a:latin typeface="Verdana" panose="020B0604030504040204" pitchFamily="34" charset="0"/>
                          <a:ea typeface="Verdana" panose="020B0604030504040204" pitchFamily="34" charset="0"/>
                        </a:rPr>
                        <a:t>Es importante resaltar, que a la fecha se han realizado 83 acciones acercándose a la mitad de la meta de la vigencia.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i="0" u="none" strike="noStrike" noProof="0" dirty="0">
                          <a:solidFill>
                            <a:srgbClr val="000000"/>
                          </a:solidFill>
                          <a:effectLst/>
                          <a:latin typeface="Verdana" panose="020B0604030504040204" pitchFamily="34" charset="0"/>
                          <a:ea typeface="Verdana" panose="020B0604030504040204" pitchFamily="34" charset="0"/>
                        </a:rPr>
                        <a:t>Delegatura para Entidades Territoriales y Generadores, Recaudadores y Administradores de recursos del SGSSS</a:t>
                      </a:r>
                      <a:endPar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12" name="Google Shape;434;p25">
            <a:extLst>
              <a:ext uri="{FF2B5EF4-FFF2-40B4-BE49-F238E27FC236}">
                <a16:creationId xmlns:a16="http://schemas.microsoft.com/office/drawing/2014/main" id="{204F9993-3A5F-2D73-1136-06921A88A64C}"/>
              </a:ext>
            </a:extLst>
          </p:cNvPr>
          <p:cNvSpPr/>
          <p:nvPr/>
        </p:nvSpPr>
        <p:spPr>
          <a:xfrm>
            <a:off x="8426067" y="4759051"/>
            <a:ext cx="878498" cy="861959"/>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(209) </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pic>
        <p:nvPicPr>
          <p:cNvPr id="16" name="Imagen 15">
            <a:extLst>
              <a:ext uri="{FF2B5EF4-FFF2-40B4-BE49-F238E27FC236}">
                <a16:creationId xmlns:a16="http://schemas.microsoft.com/office/drawing/2014/main" id="{F8FB0353-1937-8185-4C87-80FE1526C06B}"/>
              </a:ext>
            </a:extLst>
          </p:cNvPr>
          <p:cNvPicPr>
            <a:picLocks noChangeAspect="1"/>
          </p:cNvPicPr>
          <p:nvPr/>
        </p:nvPicPr>
        <p:blipFill>
          <a:blip r:embed="rId2"/>
          <a:stretch>
            <a:fillRect/>
          </a:stretch>
        </p:blipFill>
        <p:spPr>
          <a:xfrm>
            <a:off x="7702892" y="6449249"/>
            <a:ext cx="4334535" cy="342200"/>
          </a:xfrm>
          <a:prstGeom prst="rect">
            <a:avLst/>
          </a:prstGeom>
        </p:spPr>
      </p:pic>
      <p:sp>
        <p:nvSpPr>
          <p:cNvPr id="24" name="Google Shape;434;p25">
            <a:extLst>
              <a:ext uri="{FF2B5EF4-FFF2-40B4-BE49-F238E27FC236}">
                <a16:creationId xmlns:a16="http://schemas.microsoft.com/office/drawing/2014/main" id="{34E956C4-6586-B5ED-FB48-823245F9A586}"/>
              </a:ext>
            </a:extLst>
          </p:cNvPr>
          <p:cNvSpPr/>
          <p:nvPr/>
        </p:nvSpPr>
        <p:spPr>
          <a:xfrm>
            <a:off x="9606533" y="2137633"/>
            <a:ext cx="1007042" cy="97823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200" b="0"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a:ea typeface="Verdana"/>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i="0" u="none" strike="noStrike" kern="0" cap="none" spc="0" normalizeH="0" baseline="0" noProof="0" dirty="0">
                <a:ln>
                  <a:noFill/>
                </a:ln>
                <a:solidFill>
                  <a:srgbClr val="2D2D2D"/>
                </a:solidFill>
                <a:effectLst/>
                <a:uLnTx/>
                <a:uFillTx/>
                <a:latin typeface="Verdana"/>
                <a:ea typeface="Verdana"/>
                <a:cs typeface="Arial"/>
                <a:sym typeface="Arial"/>
              </a:rPr>
              <a:t>1T:(</a:t>
            </a:r>
            <a:r>
              <a:rPr lang="es-CO" sz="1000" b="1" noProof="0" dirty="0">
                <a:solidFill>
                  <a:srgbClr val="2D2D2D"/>
                </a:solidFill>
                <a:latin typeface="Verdana"/>
                <a:ea typeface="Verdana"/>
                <a:cs typeface="Arial"/>
                <a:sym typeface="Arial"/>
              </a:rPr>
              <a:t>5)</a:t>
            </a:r>
            <a:endParaRPr lang="es-CO" sz="1000" b="1" i="0" u="none" strike="noStrike" kern="0" cap="none" spc="0" normalizeH="0" baseline="0" noProof="0" dirty="0">
              <a:ln>
                <a:noFill/>
              </a:ln>
              <a:solidFill>
                <a:srgbClr val="2D2D2D"/>
              </a:solidFill>
              <a:effectLst/>
              <a:uLnTx/>
              <a:uFillTx/>
              <a:latin typeface="Verdana"/>
              <a:ea typeface="Verdana"/>
              <a:cs typeface="Arial"/>
            </a:endParaRPr>
          </a:p>
          <a:p>
            <a:pPr algn="ctr" rtl="0">
              <a:buClr>
                <a:srgbClr val="000000"/>
              </a:buClr>
              <a:defRPr/>
            </a:pPr>
            <a:r>
              <a:rPr lang="es-CO" sz="1000" b="1" noProof="0" dirty="0">
                <a:solidFill>
                  <a:srgbClr val="2D2D2D"/>
                </a:solidFill>
                <a:latin typeface="Verdana"/>
                <a:ea typeface="Verdana"/>
                <a:cs typeface="Arial"/>
                <a:sym typeface="Arial"/>
              </a:rPr>
              <a:t>2T:(</a:t>
            </a:r>
            <a:r>
              <a:rPr lang="es-CO" sz="1000" b="1" noProof="0" dirty="0">
                <a:solidFill>
                  <a:schemeClr val="tx1"/>
                </a:solidFill>
                <a:latin typeface="Verdana"/>
                <a:ea typeface="Verdana"/>
                <a:cs typeface="Arial"/>
                <a:sym typeface="Arial"/>
              </a:rPr>
              <a:t>14)</a:t>
            </a:r>
            <a:endParaRPr lang="es-CO" sz="1000" b="1" u="sng" noProof="0" dirty="0">
              <a:solidFill>
                <a:schemeClr val="tx1"/>
              </a:solidFill>
              <a:latin typeface="Verdana"/>
              <a:ea typeface="Verdana"/>
              <a:cs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p:txBody>
      </p:sp>
      <p:sp>
        <p:nvSpPr>
          <p:cNvPr id="28" name="Google Shape;434;p25">
            <a:extLst>
              <a:ext uri="{FF2B5EF4-FFF2-40B4-BE49-F238E27FC236}">
                <a16:creationId xmlns:a16="http://schemas.microsoft.com/office/drawing/2014/main" id="{6D33EC48-64C1-157E-5E3B-79E497A51684}"/>
              </a:ext>
            </a:extLst>
          </p:cNvPr>
          <p:cNvSpPr/>
          <p:nvPr/>
        </p:nvSpPr>
        <p:spPr>
          <a:xfrm>
            <a:off x="9582097" y="4645477"/>
            <a:ext cx="1055914" cy="1055006"/>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i="0" u="none" strike="noStrike" kern="0" cap="none" spc="0" normalizeH="0" baseline="0" noProof="0" dirty="0">
                <a:ln>
                  <a:noFill/>
                </a:ln>
                <a:solidFill>
                  <a:srgbClr val="2D2D2D"/>
                </a:solidFill>
                <a:effectLst/>
                <a:uLnTx/>
                <a:uFillTx/>
                <a:latin typeface="Verdana"/>
                <a:ea typeface="Verdana"/>
                <a:cs typeface="Arial"/>
                <a:sym typeface="Arial"/>
              </a:rPr>
              <a:t>68%</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i="0" u="none" strike="noStrike" kern="0" cap="none" spc="0" normalizeH="0" baseline="0" noProof="0" dirty="0">
                <a:ln>
                  <a:noFill/>
                </a:ln>
                <a:solidFill>
                  <a:srgbClr val="2D2D2D"/>
                </a:solidFill>
                <a:effectLst/>
                <a:uLnTx/>
                <a:uFillTx/>
                <a:latin typeface="Verdana"/>
                <a:ea typeface="Verdana"/>
                <a:cs typeface="Arial"/>
                <a:sym typeface="Arial"/>
              </a:rPr>
              <a:t>1T:(61</a:t>
            </a:r>
            <a:r>
              <a:rPr lang="es-CO" sz="1000" b="1" noProof="0" dirty="0">
                <a:solidFill>
                  <a:srgbClr val="2D2D2D"/>
                </a:solidFill>
                <a:latin typeface="Verdana"/>
                <a:ea typeface="Verdana"/>
                <a:cs typeface="Arial"/>
                <a:sym typeface="Arial"/>
              </a:rPr>
              <a:t>)</a:t>
            </a:r>
            <a:endParaRPr lang="es-CO" sz="1000" b="1" i="0" u="none" strike="noStrike" kern="0" cap="none" spc="0" normalizeH="0" baseline="0" noProof="0" dirty="0">
              <a:ln>
                <a:noFill/>
              </a:ln>
              <a:solidFill>
                <a:srgbClr val="2D2D2D"/>
              </a:solidFill>
              <a:effectLst/>
              <a:uLnTx/>
              <a:uFillTx/>
              <a:latin typeface="Verdana"/>
              <a:ea typeface="Verdana"/>
              <a:cs typeface="Arial"/>
            </a:endParaRPr>
          </a:p>
          <a:p>
            <a:pPr algn="ctr" rtl="0">
              <a:buClr>
                <a:srgbClr val="000000"/>
              </a:buClr>
              <a:defRPr/>
            </a:pPr>
            <a:r>
              <a:rPr lang="es-CO" sz="1000" b="1" noProof="0" dirty="0">
                <a:solidFill>
                  <a:srgbClr val="2D2D2D"/>
                </a:solidFill>
                <a:latin typeface="Verdana"/>
                <a:ea typeface="Verdana"/>
                <a:cs typeface="Arial"/>
                <a:sym typeface="Arial"/>
              </a:rPr>
              <a:t>2T:(</a:t>
            </a:r>
            <a:r>
              <a:rPr lang="es-CO" sz="1000" b="1" noProof="0" dirty="0">
                <a:solidFill>
                  <a:schemeClr val="tx1"/>
                </a:solidFill>
                <a:latin typeface="Verdana"/>
                <a:ea typeface="Verdana"/>
                <a:cs typeface="Arial"/>
                <a:sym typeface="Arial"/>
              </a:rPr>
              <a:t>83)</a:t>
            </a:r>
          </a:p>
          <a:p>
            <a:pPr algn="ctr" rtl="0">
              <a:buClr>
                <a:srgbClr val="000000"/>
              </a:buClr>
              <a:defRPr/>
            </a:pPr>
            <a:r>
              <a:rPr lang="es-CO" sz="1000" b="1" u="sng" noProof="0" dirty="0">
                <a:solidFill>
                  <a:schemeClr val="tx1"/>
                </a:solidFill>
                <a:latin typeface="Verdana"/>
                <a:ea typeface="Verdana"/>
                <a:cs typeface="Arial"/>
                <a:sym typeface="Arial"/>
              </a:rPr>
              <a:t>Acu:(144)</a:t>
            </a:r>
            <a:endParaRPr lang="es-CO" sz="1000" b="1" u="sng" noProof="0" dirty="0">
              <a:solidFill>
                <a:schemeClr val="tx1"/>
              </a:solidFill>
              <a:latin typeface="Verdana"/>
              <a:ea typeface="Verdana"/>
              <a:cs typeface="Arial"/>
            </a:endParaRPr>
          </a:p>
        </p:txBody>
      </p:sp>
      <p:sp>
        <p:nvSpPr>
          <p:cNvPr id="7" name="CuadroTexto 6">
            <a:extLst>
              <a:ext uri="{FF2B5EF4-FFF2-40B4-BE49-F238E27FC236}">
                <a16:creationId xmlns:a16="http://schemas.microsoft.com/office/drawing/2014/main" id="{8CD05638-1C7D-6BA4-1DE2-B6446512FC57}"/>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0941712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00A71-2268-DBE2-4B44-BDB19780E323}"/>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9B48D1ED-3FC2-4EF6-69A4-85142AC1D8C2}"/>
              </a:ext>
            </a:extLst>
          </p:cNvPr>
          <p:cNvGraphicFramePr>
            <a:graphicFrameLocks noGrp="1"/>
          </p:cNvGraphicFramePr>
          <p:nvPr>
            <p:extLst>
              <p:ext uri="{D42A27DB-BD31-4B8C-83A1-F6EECF244321}">
                <p14:modId xmlns:p14="http://schemas.microsoft.com/office/powerpoint/2010/main" val="3726688712"/>
              </p:ext>
            </p:extLst>
          </p:nvPr>
        </p:nvGraphicFramePr>
        <p:xfrm>
          <a:off x="370115" y="1448524"/>
          <a:ext cx="11485124" cy="2132874"/>
        </p:xfrm>
        <a:graphic>
          <a:graphicData uri="http://schemas.openxmlformats.org/drawingml/2006/table">
            <a:tbl>
              <a:tblPr firstRow="1">
                <a:tableStyleId>{616DA210-FB5B-4158-B5E0-FEB733F419BA}</a:tableStyleId>
              </a:tblPr>
              <a:tblGrid>
                <a:gridCol w="1480458">
                  <a:extLst>
                    <a:ext uri="{9D8B030D-6E8A-4147-A177-3AD203B41FA5}">
                      <a16:colId xmlns:a16="http://schemas.microsoft.com/office/drawing/2014/main" val="4294001460"/>
                    </a:ext>
                  </a:extLst>
                </a:gridCol>
                <a:gridCol w="6694714">
                  <a:extLst>
                    <a:ext uri="{9D8B030D-6E8A-4147-A177-3AD203B41FA5}">
                      <a16:colId xmlns:a16="http://schemas.microsoft.com/office/drawing/2014/main" val="1680724253"/>
                    </a:ext>
                  </a:extLst>
                </a:gridCol>
                <a:gridCol w="925286">
                  <a:extLst>
                    <a:ext uri="{9D8B030D-6E8A-4147-A177-3AD203B41FA5}">
                      <a16:colId xmlns:a16="http://schemas.microsoft.com/office/drawing/2014/main" val="3940073173"/>
                    </a:ext>
                  </a:extLst>
                </a:gridCol>
                <a:gridCol w="1219200">
                  <a:extLst>
                    <a:ext uri="{9D8B030D-6E8A-4147-A177-3AD203B41FA5}">
                      <a16:colId xmlns:a16="http://schemas.microsoft.com/office/drawing/2014/main" val="334797448"/>
                    </a:ext>
                  </a:extLst>
                </a:gridCol>
                <a:gridCol w="1165466">
                  <a:extLst>
                    <a:ext uri="{9D8B030D-6E8A-4147-A177-3AD203B41FA5}">
                      <a16:colId xmlns:a16="http://schemas.microsoft.com/office/drawing/2014/main" val="1490449559"/>
                    </a:ext>
                  </a:extLst>
                </a:gridCol>
              </a:tblGrid>
              <a:tr h="488665">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 Vigencia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644209">
                <a:tc>
                  <a:txBody>
                    <a:bodyPr/>
                    <a:lstStyle/>
                    <a:p>
                      <a:pPr algn="ctr" fontAlgn="ctr"/>
                      <a:r>
                        <a:rPr lang="es-CO" sz="1000" b="1" i="0" u="none" strike="noStrike" noProof="0" dirty="0">
                          <a:solidFill>
                            <a:srgbClr val="000000"/>
                          </a:solidFill>
                          <a:effectLst/>
                          <a:latin typeface="Verdana" panose="020B0604030504040204" pitchFamily="34" charset="0"/>
                          <a:ea typeface="Verdana" panose="020B0604030504040204" pitchFamily="34" charset="0"/>
                        </a:rPr>
                        <a:t>Porcentaje de avance en el rediseño del Marco Integral de Supervisión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1000" b="0" i="0" u="none" strike="noStrike" noProof="0" dirty="0">
                          <a:solidFill>
                            <a:srgbClr val="000000"/>
                          </a:solidFill>
                          <a:effectLst/>
                          <a:latin typeface="Verdana" panose="020B0604030504040204" pitchFamily="34" charset="0"/>
                          <a:ea typeface="Verdana" panose="020B0604030504040204" pitchFamily="34" charset="0"/>
                        </a:rPr>
                        <a:t>El avance del trimestre es de un hito ejecutado de cinco programados, lol cual corresponde a la vigencia 2026; lo anterior relacionado con el desarrollo de las etapas precontractual y contractual del proceso del rediseño del marco integral de supervisión: (i) Caja de herramientas y </a:t>
                      </a:r>
                      <a:r>
                        <a:rPr lang="es-CO" sz="1000" b="0" i="0" u="none" strike="noStrike" noProof="0" dirty="0" err="1">
                          <a:solidFill>
                            <a:srgbClr val="000000"/>
                          </a:solidFill>
                          <a:effectLst/>
                          <a:latin typeface="Verdana" panose="020B0604030504040204" pitchFamily="34" charset="0"/>
                          <a:ea typeface="Verdana" panose="020B0604030504040204" pitchFamily="34" charset="0"/>
                        </a:rPr>
                        <a:t>ii</a:t>
                      </a:r>
                      <a:r>
                        <a:rPr lang="es-CO" sz="1000" b="0" i="0" u="none" strike="noStrike" noProof="0" dirty="0">
                          <a:solidFill>
                            <a:srgbClr val="000000"/>
                          </a:solidFill>
                          <a:effectLst/>
                          <a:latin typeface="Verdana" panose="020B0604030504040204" pitchFamily="34" charset="0"/>
                          <a:ea typeface="Verdana" panose="020B0604030504040204" pitchFamily="34" charset="0"/>
                        </a:rPr>
                        <a:t>) Sistema de alertas tempranas. A la fecha en el marco de la gestión de este, corresponde señalar que el pliego de condiciones del Concurso de Méritos radicado con el No. SNS-CM-1-2026 ya se encuentra publicado en SECOP para comentarios por parte de los observantes. Por parte de la SMIS, se han proyectado y enviado las respuestas consolidadas a la Dirección de Contratación las respuestas a las observaciones efectuadas al pliego, así como las adendas respectivas para la modificación de estos, para su correspondiente publicación.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panose="020B0604030504040204" pitchFamily="34" charset="0"/>
                          <a:ea typeface="Verdana" panose="020B0604030504040204" pitchFamily="34" charset="0"/>
                        </a:rPr>
                        <a:t> Dirección Innovación y Desarrollo</a:t>
                      </a:r>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6" name="Google Shape;434;p25">
            <a:extLst>
              <a:ext uri="{FF2B5EF4-FFF2-40B4-BE49-F238E27FC236}">
                <a16:creationId xmlns:a16="http://schemas.microsoft.com/office/drawing/2014/main" id="{C8E0CDAC-47DA-83A6-287B-CDC51657498A}"/>
              </a:ext>
            </a:extLst>
          </p:cNvPr>
          <p:cNvSpPr/>
          <p:nvPr/>
        </p:nvSpPr>
        <p:spPr>
          <a:xfrm>
            <a:off x="9679877" y="2385924"/>
            <a:ext cx="902547" cy="839918"/>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srgbClr val="2D2D2D"/>
                </a:solidFill>
                <a:latin typeface="Verdana"/>
                <a:ea typeface="Verdana"/>
                <a:cs typeface="Arial"/>
                <a:sym typeface="Arial"/>
              </a:rPr>
              <a:t>1T:5%</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srgbClr val="2D2D2D"/>
                </a:solidFill>
                <a:latin typeface="Verdana"/>
                <a:ea typeface="Verdana"/>
                <a:cs typeface="Arial"/>
                <a:sym typeface="Arial"/>
              </a:rPr>
              <a:t>2T:20%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srgbClr val="2D2D2D"/>
                </a:solidFill>
                <a:latin typeface="Verdana"/>
                <a:ea typeface="Verdana"/>
                <a:cs typeface="Arial"/>
                <a:sym typeface="Arial"/>
              </a:rPr>
              <a:t>(1)</a:t>
            </a:r>
            <a:endParaRPr lang="es-CO" sz="1200" b="1" i="0" u="none" strike="noStrike" kern="0" cap="none" spc="0" normalizeH="0" baseline="0" noProof="0" dirty="0">
              <a:ln>
                <a:noFill/>
              </a:ln>
              <a:solidFill>
                <a:srgbClr val="2D2D2D"/>
              </a:solidFill>
              <a:effectLst/>
              <a:uLnTx/>
              <a:uFillTx/>
              <a:latin typeface="Verdana"/>
              <a:ea typeface="Verdana"/>
              <a:cs typeface="Arial"/>
            </a:endParaRPr>
          </a:p>
        </p:txBody>
      </p:sp>
      <p:sp>
        <p:nvSpPr>
          <p:cNvPr id="8" name="Google Shape;434;p25">
            <a:extLst>
              <a:ext uri="{FF2B5EF4-FFF2-40B4-BE49-F238E27FC236}">
                <a16:creationId xmlns:a16="http://schemas.microsoft.com/office/drawing/2014/main" id="{48530BF5-2CE1-0D87-BAE5-6E44784FD029}"/>
              </a:ext>
            </a:extLst>
          </p:cNvPr>
          <p:cNvSpPr/>
          <p:nvPr/>
        </p:nvSpPr>
        <p:spPr>
          <a:xfrm>
            <a:off x="8612537" y="2427515"/>
            <a:ext cx="740612" cy="738462"/>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a:ea typeface="Verdana"/>
                <a:cs typeface="Arial"/>
                <a:sym typeface="Arial"/>
              </a:rPr>
              <a:t>100</a:t>
            </a:r>
            <a:r>
              <a:rPr lang="es-CO" sz="1200" b="1" noProof="0" dirty="0">
                <a:solidFill>
                  <a:prstClr val="white"/>
                </a:solidFill>
                <a:latin typeface="Verdana"/>
                <a:ea typeface="Verdana"/>
                <a:cs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a:ea typeface="Verdana"/>
                <a:cs typeface="Arial"/>
              </a:rPr>
              <a:t>(5)</a:t>
            </a:r>
          </a:p>
        </p:txBody>
      </p:sp>
      <p:pic>
        <p:nvPicPr>
          <p:cNvPr id="10" name="Imagen 9">
            <a:extLst>
              <a:ext uri="{FF2B5EF4-FFF2-40B4-BE49-F238E27FC236}">
                <a16:creationId xmlns:a16="http://schemas.microsoft.com/office/drawing/2014/main" id="{A9EA1A8F-7E90-9F25-8ECB-CA3EC38788FA}"/>
              </a:ext>
            </a:extLst>
          </p:cNvPr>
          <p:cNvPicPr>
            <a:picLocks noChangeAspect="1"/>
          </p:cNvPicPr>
          <p:nvPr/>
        </p:nvPicPr>
        <p:blipFill>
          <a:blip r:embed="rId2"/>
          <a:stretch>
            <a:fillRect/>
          </a:stretch>
        </p:blipFill>
        <p:spPr>
          <a:xfrm>
            <a:off x="7501511" y="6439868"/>
            <a:ext cx="4334535" cy="342200"/>
          </a:xfrm>
          <a:prstGeom prst="rect">
            <a:avLst/>
          </a:prstGeom>
        </p:spPr>
      </p:pic>
      <p:sp>
        <p:nvSpPr>
          <p:cNvPr id="9" name="CuadroTexto 8">
            <a:extLst>
              <a:ext uri="{FF2B5EF4-FFF2-40B4-BE49-F238E27FC236}">
                <a16:creationId xmlns:a16="http://schemas.microsoft.com/office/drawing/2014/main" id="{12AFF832-263E-1B4C-87A3-BD06939AC8D7}"/>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graphicFrame>
        <p:nvGraphicFramePr>
          <p:cNvPr id="11" name="Tabla 10">
            <a:extLst>
              <a:ext uri="{FF2B5EF4-FFF2-40B4-BE49-F238E27FC236}">
                <a16:creationId xmlns:a16="http://schemas.microsoft.com/office/drawing/2014/main" id="{C223A5E4-BEA1-CC89-1168-887820B03CD8}"/>
              </a:ext>
            </a:extLst>
          </p:cNvPr>
          <p:cNvGraphicFramePr>
            <a:graphicFrameLocks noGrp="1"/>
          </p:cNvGraphicFramePr>
          <p:nvPr>
            <p:extLst>
              <p:ext uri="{D42A27DB-BD31-4B8C-83A1-F6EECF244321}">
                <p14:modId xmlns:p14="http://schemas.microsoft.com/office/powerpoint/2010/main" val="1649142774"/>
              </p:ext>
            </p:extLst>
          </p:nvPr>
        </p:nvGraphicFramePr>
        <p:xfrm>
          <a:off x="360290" y="3635098"/>
          <a:ext cx="11488458" cy="2743200"/>
        </p:xfrm>
        <a:graphic>
          <a:graphicData uri="http://schemas.openxmlformats.org/drawingml/2006/table">
            <a:tbl>
              <a:tblPr firstRow="1">
                <a:tableStyleId>{616DA210-FB5B-4158-B5E0-FEB733F419BA}</a:tableStyleId>
              </a:tblPr>
              <a:tblGrid>
                <a:gridCol w="1480458">
                  <a:extLst>
                    <a:ext uri="{9D8B030D-6E8A-4147-A177-3AD203B41FA5}">
                      <a16:colId xmlns:a16="http://schemas.microsoft.com/office/drawing/2014/main" val="4294001460"/>
                    </a:ext>
                  </a:extLst>
                </a:gridCol>
                <a:gridCol w="6696000">
                  <a:extLst>
                    <a:ext uri="{9D8B030D-6E8A-4147-A177-3AD203B41FA5}">
                      <a16:colId xmlns:a16="http://schemas.microsoft.com/office/drawing/2014/main" val="1680724253"/>
                    </a:ext>
                  </a:extLst>
                </a:gridCol>
                <a:gridCol w="936000">
                  <a:extLst>
                    <a:ext uri="{9D8B030D-6E8A-4147-A177-3AD203B41FA5}">
                      <a16:colId xmlns:a16="http://schemas.microsoft.com/office/drawing/2014/main" val="3940073173"/>
                    </a:ext>
                  </a:extLst>
                </a:gridCol>
                <a:gridCol w="1188000">
                  <a:extLst>
                    <a:ext uri="{9D8B030D-6E8A-4147-A177-3AD203B41FA5}">
                      <a16:colId xmlns:a16="http://schemas.microsoft.com/office/drawing/2014/main" val="334797448"/>
                    </a:ext>
                  </a:extLst>
                </a:gridCol>
                <a:gridCol w="1188000">
                  <a:extLst>
                    <a:ext uri="{9D8B030D-6E8A-4147-A177-3AD203B41FA5}">
                      <a16:colId xmlns:a16="http://schemas.microsoft.com/office/drawing/2014/main" val="1490449559"/>
                    </a:ext>
                  </a:extLst>
                </a:gridCol>
              </a:tblGrid>
              <a:tr h="311504">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954150">
                <a:tc>
                  <a:txBody>
                    <a:bodyPr/>
                    <a:lstStyle/>
                    <a:p>
                      <a:pPr algn="ctr" rtl="0" fontAlgn="ctr"/>
                      <a:r>
                        <a:rPr lang="es-CO" sz="1000" b="1" i="0" u="none" strike="noStrike" kern="1200" noProof="0" dirty="0">
                          <a:solidFill>
                            <a:srgbClr val="000000"/>
                          </a:solidFill>
                          <a:effectLst/>
                          <a:latin typeface="Verdana" panose="020B0604030504040204" pitchFamily="34" charset="0"/>
                          <a:ea typeface="Verdana" panose="020B0604030504040204" pitchFamily="34" charset="0"/>
                          <a:cs typeface="+mn-cs"/>
                        </a:rPr>
                        <a:t>Proyectos asociados al Modelo de Gobierno y Gestión de Datos e Información implementado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1000" b="0" i="0" u="none" strike="noStrike" noProof="0" dirty="0">
                          <a:solidFill>
                            <a:srgbClr val="000000"/>
                          </a:solidFill>
                          <a:effectLst/>
                          <a:latin typeface="Verdana"/>
                          <a:ea typeface="Verdana"/>
                        </a:rPr>
                        <a:t>Durante el segundo trimestre de 2026 se registró un avance del 0,75 en el presente indicador. La Gobernanza de Datos en sí misma es una iniciativa que apunta a la transformación digital de la entidad, que desde el plano estratégico, se evalúa en los tres componentes de capital humano/personas, Capital tecnológico /tecnología y Procesos. Se define una cuarta área de formalización de las iniciativas como partida para el desarrollo de sus tres componentes. En este sentido, para este período se llevaron a cabo las siguientes actividades: 1. Programa de Gobernanza de Datos - Indicador de avance: 0,75- Desde la DID se solicitó la designación formal de funcionarios para los roles de </a:t>
                      </a:r>
                      <a:r>
                        <a:rPr lang="es-CO" sz="1000" b="0" i="0" u="none" strike="noStrike" noProof="0" dirty="0" err="1">
                          <a:solidFill>
                            <a:srgbClr val="000000"/>
                          </a:solidFill>
                          <a:effectLst/>
                          <a:latin typeface="Verdana"/>
                          <a:ea typeface="Verdana"/>
                        </a:rPr>
                        <a:t>stewards</a:t>
                      </a:r>
                      <a:r>
                        <a:rPr lang="es-CO" sz="1000" b="0" i="0" u="none" strike="noStrike" noProof="0" dirty="0">
                          <a:solidFill>
                            <a:srgbClr val="000000"/>
                          </a:solidFill>
                          <a:effectLst/>
                          <a:latin typeface="Verdana"/>
                          <a:ea typeface="Verdana"/>
                        </a:rPr>
                        <a:t> operativos, y se reiteró desde el Despacho del señor Superintendente, con respuesta de las áreas, con lo que ya se cuenta con la materialización del modelo de operación del programa a través del modelo de compromiso.  </a:t>
                      </a:r>
                    </a:p>
                    <a:p>
                      <a:pPr algn="ctr"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Se ha hecho el cronograma para reuniones periódicas de los cuerpos colegiados en temas de Gobernanza 1.0 y 2.0, como con el Equipo táctico y los </a:t>
                      </a:r>
                      <a:r>
                        <a:rPr lang="es-CO" sz="1000" b="0" i="0" u="none" strike="noStrike" noProof="0" dirty="0" err="1">
                          <a:solidFill>
                            <a:srgbClr val="000000"/>
                          </a:solidFill>
                          <a:effectLst/>
                          <a:latin typeface="Verdana"/>
                          <a:ea typeface="Verdana"/>
                        </a:rPr>
                        <a:t>stewards</a:t>
                      </a:r>
                      <a:r>
                        <a:rPr lang="es-CO" sz="1000" b="0" i="0" u="none" strike="noStrike" noProof="0" dirty="0">
                          <a:solidFill>
                            <a:srgbClr val="000000"/>
                          </a:solidFill>
                          <a:effectLst/>
                          <a:latin typeface="Verdana"/>
                          <a:ea typeface="Verdana"/>
                        </a:rPr>
                        <a:t> operativos, dentro de las que la primera es del lanzamiento del programa una vez se cuente con la plataforma tecnológica contratada y configurada.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panose="020B0604030504040204" pitchFamily="34" charset="0"/>
                          <a:ea typeface="Verdana" panose="020B0604030504040204" pitchFamily="34" charset="0"/>
                        </a:rPr>
                        <a:t>Dirección Innovación y Desarrollo</a:t>
                      </a:r>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13" name="Google Shape;434;p25">
            <a:extLst>
              <a:ext uri="{FF2B5EF4-FFF2-40B4-BE49-F238E27FC236}">
                <a16:creationId xmlns:a16="http://schemas.microsoft.com/office/drawing/2014/main" id="{F44FEC18-60F7-8E15-EB6E-BCDDD900CDB3}"/>
              </a:ext>
            </a:extLst>
          </p:cNvPr>
          <p:cNvSpPr/>
          <p:nvPr/>
        </p:nvSpPr>
        <p:spPr>
          <a:xfrm>
            <a:off x="9599327" y="4682986"/>
            <a:ext cx="936000" cy="936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a:ea typeface="Verdana"/>
                <a:cs typeface="Arial"/>
              </a:rPr>
              <a:t>1T:0,12</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a:ea typeface="Verdana"/>
                <a:cs typeface="Arial"/>
              </a:rPr>
              <a:t>(12%)</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a:ea typeface="Verdana"/>
                <a:cs typeface="Arial"/>
              </a:rPr>
              <a:t>2T:0,75</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a:ea typeface="Verdana"/>
                <a:cs typeface="Arial"/>
              </a:rPr>
              <a:t>(75%)</a:t>
            </a:r>
          </a:p>
        </p:txBody>
      </p:sp>
      <p:sp>
        <p:nvSpPr>
          <p:cNvPr id="15" name="Google Shape;434;p25">
            <a:extLst>
              <a:ext uri="{FF2B5EF4-FFF2-40B4-BE49-F238E27FC236}">
                <a16:creationId xmlns:a16="http://schemas.microsoft.com/office/drawing/2014/main" id="{F1C8A079-0389-D2C5-C685-5E8ABDF0BBB0}"/>
              </a:ext>
            </a:extLst>
          </p:cNvPr>
          <p:cNvSpPr/>
          <p:nvPr/>
        </p:nvSpPr>
        <p:spPr>
          <a:xfrm>
            <a:off x="8621912" y="4747708"/>
            <a:ext cx="756000" cy="756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panose="020B0604030504040204" pitchFamily="34" charset="0"/>
                <a:ea typeface="Verdana" panose="020B0604030504040204" pitchFamily="34" charset="0"/>
                <a:cs typeface="Arial"/>
                <a:sym typeface="Arial"/>
              </a:rPr>
              <a:t>100%</a:t>
            </a:r>
            <a:endPar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spTree>
    <p:extLst>
      <p:ext uri="{BB962C8B-B14F-4D97-AF65-F5344CB8AC3E}">
        <p14:creationId xmlns:p14="http://schemas.microsoft.com/office/powerpoint/2010/main" val="25051100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FE67-260B-70C5-E7CD-5B29E66B1ED5}"/>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B8C27226-F29A-8EB3-688C-B735B142303D}"/>
              </a:ext>
            </a:extLst>
          </p:cNvPr>
          <p:cNvGraphicFramePr>
            <a:graphicFrameLocks noGrp="1"/>
          </p:cNvGraphicFramePr>
          <p:nvPr>
            <p:extLst>
              <p:ext uri="{D42A27DB-BD31-4B8C-83A1-F6EECF244321}">
                <p14:modId xmlns:p14="http://schemas.microsoft.com/office/powerpoint/2010/main" val="2532220106"/>
              </p:ext>
            </p:extLst>
          </p:nvPr>
        </p:nvGraphicFramePr>
        <p:xfrm>
          <a:off x="403834" y="2132026"/>
          <a:ext cx="11407832" cy="3291840"/>
        </p:xfrm>
        <a:graphic>
          <a:graphicData uri="http://schemas.openxmlformats.org/drawingml/2006/table">
            <a:tbl>
              <a:tblPr firstRow="1">
                <a:tableStyleId>{616DA210-FB5B-4158-B5E0-FEB733F419BA}</a:tableStyleId>
              </a:tblPr>
              <a:tblGrid>
                <a:gridCol w="1399832">
                  <a:extLst>
                    <a:ext uri="{9D8B030D-6E8A-4147-A177-3AD203B41FA5}">
                      <a16:colId xmlns:a16="http://schemas.microsoft.com/office/drawing/2014/main" val="4294001460"/>
                    </a:ext>
                  </a:extLst>
                </a:gridCol>
                <a:gridCol w="6984000">
                  <a:extLst>
                    <a:ext uri="{9D8B030D-6E8A-4147-A177-3AD203B41FA5}">
                      <a16:colId xmlns:a16="http://schemas.microsoft.com/office/drawing/2014/main" val="1680724253"/>
                    </a:ext>
                  </a:extLst>
                </a:gridCol>
                <a:gridCol w="936000">
                  <a:extLst>
                    <a:ext uri="{9D8B030D-6E8A-4147-A177-3AD203B41FA5}">
                      <a16:colId xmlns:a16="http://schemas.microsoft.com/office/drawing/2014/main" val="3940073173"/>
                    </a:ext>
                  </a:extLst>
                </a:gridCol>
                <a:gridCol w="1152000">
                  <a:extLst>
                    <a:ext uri="{9D8B030D-6E8A-4147-A177-3AD203B41FA5}">
                      <a16:colId xmlns:a16="http://schemas.microsoft.com/office/drawing/2014/main" val="334797448"/>
                    </a:ext>
                  </a:extLst>
                </a:gridCol>
                <a:gridCol w="936000">
                  <a:extLst>
                    <a:ext uri="{9D8B030D-6E8A-4147-A177-3AD203B41FA5}">
                      <a16:colId xmlns:a16="http://schemas.microsoft.com/office/drawing/2014/main" val="1490449559"/>
                    </a:ext>
                  </a:extLst>
                </a:gridCol>
              </a:tblGrid>
              <a:tr h="393326">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588955">
                <a:tc>
                  <a:txBody>
                    <a:bodyPr/>
                    <a:lstStyle/>
                    <a:p>
                      <a:pPr algn="ctr" fontAlgn="ctr"/>
                      <a:r>
                        <a:rPr lang="es-CO" sz="1000" b="1" i="0" u="none" strike="noStrike" noProof="0" dirty="0">
                          <a:solidFill>
                            <a:srgbClr val="000000"/>
                          </a:solidFill>
                          <a:effectLst/>
                          <a:latin typeface="Verdana" panose="020B0604030504040204" pitchFamily="34" charset="0"/>
                          <a:ea typeface="Verdana" panose="020B0604030504040204" pitchFamily="34" charset="0"/>
                        </a:rPr>
                        <a:t>Porcentaje de líneas estratégicas y operativas para la transformación digital implementadas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De 27 proyectos programados en el portafolio PETI, al cierre del segundo trimestre se registra un avance promedio del 52% frente a una meta programada del 61%, lo que representa un cumplimiento del 85% respecto a lo planeado, con una desviación de 9 puntos porcentuales. </a:t>
                      </a:r>
                    </a:p>
                    <a:p>
                      <a:pPr algn="ctr"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Esto se debe a que 2 proyectos se encuentran en tiempo o adelantados (PRY_IN_07 – </a:t>
                      </a:r>
                      <a:r>
                        <a:rPr lang="es-CO" sz="1000" b="0" i="0" u="none" strike="noStrike" noProof="0" dirty="0" err="1">
                          <a:solidFill>
                            <a:srgbClr val="000000"/>
                          </a:solidFill>
                          <a:effectLst/>
                          <a:latin typeface="Verdana"/>
                          <a:ea typeface="Verdana"/>
                        </a:rPr>
                        <a:t>FinOps</a:t>
                      </a:r>
                      <a:r>
                        <a:rPr lang="es-CO" sz="1000" b="0" i="0" u="none" strike="noStrike" noProof="0" dirty="0">
                          <a:solidFill>
                            <a:srgbClr val="000000"/>
                          </a:solidFill>
                          <a:effectLst/>
                          <a:latin typeface="Verdana"/>
                          <a:ea typeface="Verdana"/>
                        </a:rPr>
                        <a:t> con +6pp y PRY_SI_11 – DevOps en línea), 20 proyectos presentan retrasos leves (entre -1 y -10pp) y 5 proyectos presentan retrasos críticos superiores a -10pp: PRY_SI_10 (PQRS-IA, -37pp), PRY_SI_13 (MIPG, -33pp), PRY_SI_15 (Tutelas IA, -30pp), PRY_IN_02 (Conectividad, -15pp) y PRY_SI_01 (SIVICAL, -13pp).</a:t>
                      </a:r>
                    </a:p>
                    <a:p>
                      <a:pPr algn="ctr"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Entre los logros alcanzados se destacan: la finalización de la Fase 0 (Anteproyecto) en la totalidad de los proyectos, el avance significativo en procesos precontractuales con 8 insumos entregados a la Dirección de Contratación, la implementación del modelo </a:t>
                      </a:r>
                      <a:r>
                        <a:rPr lang="es-CO" sz="1000" b="0" i="0" u="none" strike="noStrike" noProof="0" dirty="0" err="1">
                          <a:solidFill>
                            <a:srgbClr val="000000"/>
                          </a:solidFill>
                          <a:effectLst/>
                          <a:latin typeface="Verdana"/>
                          <a:ea typeface="Verdana"/>
                        </a:rPr>
                        <a:t>FinOps</a:t>
                      </a:r>
                      <a:r>
                        <a:rPr lang="es-CO" sz="1000" b="0" i="0" u="none" strike="noStrike" noProof="0" dirty="0">
                          <a:solidFill>
                            <a:srgbClr val="000000"/>
                          </a:solidFill>
                          <a:effectLst/>
                          <a:latin typeface="Verdana"/>
                          <a:ea typeface="Verdana"/>
                        </a:rPr>
                        <a:t> para control de costos Azure, la capacitación en IA y </a:t>
                      </a:r>
                      <a:r>
                        <a:rPr lang="es-CO" sz="1000" b="0" i="0" u="none" strike="noStrike" noProof="0" dirty="0" err="1">
                          <a:solidFill>
                            <a:srgbClr val="000000"/>
                          </a:solidFill>
                          <a:effectLst/>
                          <a:latin typeface="Verdana"/>
                          <a:ea typeface="Verdana"/>
                        </a:rPr>
                        <a:t>Copilot</a:t>
                      </a:r>
                      <a:r>
                        <a:rPr lang="es-CO" sz="1000" b="0" i="0" u="none" strike="noStrike" noProof="0" dirty="0">
                          <a:solidFill>
                            <a:srgbClr val="000000"/>
                          </a:solidFill>
                          <a:effectLst/>
                          <a:latin typeface="Verdana"/>
                          <a:ea typeface="Verdana"/>
                        </a:rPr>
                        <a:t> a más de 3 grupos, y el avance al 93% del PMV del Gestor de Investigaciones SIAD. </a:t>
                      </a:r>
                    </a:p>
                    <a:p>
                      <a:pPr algn="ctr"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Las fases contractuales y </a:t>
                      </a:r>
                      <a:r>
                        <a:rPr lang="es-CO" sz="1000" b="0" i="0" u="none" strike="noStrike" noProof="0" dirty="0" err="1">
                          <a:solidFill>
                            <a:srgbClr val="000000"/>
                          </a:solidFill>
                          <a:effectLst/>
                          <a:latin typeface="Verdana"/>
                          <a:ea typeface="Verdana"/>
                        </a:rPr>
                        <a:t>poscontractuales</a:t>
                      </a:r>
                      <a:r>
                        <a:rPr lang="es-CO" sz="1000" b="0" i="0" u="none" strike="noStrike" noProof="0" dirty="0">
                          <a:solidFill>
                            <a:srgbClr val="000000"/>
                          </a:solidFill>
                          <a:effectLst/>
                          <a:latin typeface="Verdana"/>
                          <a:ea typeface="Verdana"/>
                        </a:rPr>
                        <a:t> se concentrarán en el segundo semestre de 2026, lo que explica la brecha actual frente a la meta.</a:t>
                      </a:r>
                    </a:p>
                    <a:p>
                      <a:pPr algn="l" fontAlgn="ctr"/>
                      <a:endParaRPr lang="es-CO" sz="1000" b="0" i="0" u="none" strike="noStrike" noProof="0" dirty="0">
                        <a:solidFill>
                          <a:srgbClr val="000000"/>
                        </a:solidFill>
                        <a:effectLst/>
                        <a:latin typeface="Verdana"/>
                        <a:ea typeface="Verdana"/>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r>
                        <a:rPr lang="es-CO" sz="1000" b="1" i="0" u="none" strike="noStrike" noProof="0" dirty="0">
                          <a:solidFill>
                            <a:srgbClr val="000000"/>
                          </a:solidFill>
                          <a:effectLst/>
                          <a:latin typeface="Verdana" panose="020B0604030504040204" pitchFamily="34" charset="0"/>
                          <a:ea typeface="Verdana" panose="020B0604030504040204" pitchFamily="34" charset="0"/>
                        </a:rPr>
                        <a:t>Dirección Innovación y Desarrollo</a:t>
                      </a:r>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14" name="Google Shape;434;p25">
            <a:extLst>
              <a:ext uri="{FF2B5EF4-FFF2-40B4-BE49-F238E27FC236}">
                <a16:creationId xmlns:a16="http://schemas.microsoft.com/office/drawing/2014/main" id="{5173D5A6-E142-FA85-47B4-541DBDEE923B}"/>
              </a:ext>
            </a:extLst>
          </p:cNvPr>
          <p:cNvSpPr/>
          <p:nvPr/>
        </p:nvSpPr>
        <p:spPr>
          <a:xfrm>
            <a:off x="8878767" y="3544896"/>
            <a:ext cx="720000" cy="720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a:ea typeface="Verdana"/>
                <a:cs typeface="Arial"/>
                <a:sym typeface="Arial"/>
              </a:rPr>
              <a:t>100%  </a:t>
            </a:r>
            <a:endParaRPr kumimoji="0" lang="es-CO" sz="1400" b="1" i="0" u="none" strike="noStrike" kern="0" cap="none" spc="0" normalizeH="0" baseline="0" noProof="0" dirty="0">
              <a:ln>
                <a:noFill/>
              </a:ln>
              <a:solidFill>
                <a:prstClr val="white"/>
              </a:solidFill>
              <a:effectLst/>
              <a:uLnTx/>
              <a:uFillTx/>
              <a:latin typeface="Verdana"/>
              <a:ea typeface="Verdana"/>
              <a:cs typeface="Arial"/>
              <a:sym typeface="Arial"/>
            </a:endParaRPr>
          </a:p>
        </p:txBody>
      </p:sp>
      <p:pic>
        <p:nvPicPr>
          <p:cNvPr id="16" name="Imagen 15">
            <a:extLst>
              <a:ext uri="{FF2B5EF4-FFF2-40B4-BE49-F238E27FC236}">
                <a16:creationId xmlns:a16="http://schemas.microsoft.com/office/drawing/2014/main" id="{10421512-2D96-BDAE-37D1-82C381F450B0}"/>
              </a:ext>
            </a:extLst>
          </p:cNvPr>
          <p:cNvPicPr>
            <a:picLocks noChangeAspect="1"/>
          </p:cNvPicPr>
          <p:nvPr/>
        </p:nvPicPr>
        <p:blipFill>
          <a:blip r:embed="rId2"/>
          <a:stretch>
            <a:fillRect/>
          </a:stretch>
        </p:blipFill>
        <p:spPr>
          <a:xfrm>
            <a:off x="7702892" y="6449249"/>
            <a:ext cx="4334535" cy="342200"/>
          </a:xfrm>
          <a:prstGeom prst="rect">
            <a:avLst/>
          </a:prstGeom>
        </p:spPr>
      </p:pic>
      <p:sp>
        <p:nvSpPr>
          <p:cNvPr id="24" name="Google Shape;434;p25">
            <a:extLst>
              <a:ext uri="{FF2B5EF4-FFF2-40B4-BE49-F238E27FC236}">
                <a16:creationId xmlns:a16="http://schemas.microsoft.com/office/drawing/2014/main" id="{D80EFCDD-0CF8-1336-4622-7B33E11B5763}"/>
              </a:ext>
            </a:extLst>
          </p:cNvPr>
          <p:cNvSpPr/>
          <p:nvPr/>
        </p:nvSpPr>
        <p:spPr>
          <a:xfrm>
            <a:off x="9808283" y="3433554"/>
            <a:ext cx="1008000" cy="1008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a:ea typeface="Verdana"/>
                <a:cs typeface="Arial"/>
              </a:rPr>
              <a:t>1T:38%</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a:ea typeface="Verdana"/>
                <a:cs typeface="Arial"/>
              </a:rPr>
              <a:t>(8)</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a:ea typeface="Verdana"/>
                <a:cs typeface="Arial"/>
              </a:rPr>
              <a:t>2T:85%</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a:ea typeface="Verdana"/>
                <a:cs typeface="Arial"/>
              </a:rPr>
              <a:t>(27)</a:t>
            </a:r>
          </a:p>
        </p:txBody>
      </p:sp>
      <p:sp>
        <p:nvSpPr>
          <p:cNvPr id="9" name="CuadroTexto 8">
            <a:extLst>
              <a:ext uri="{FF2B5EF4-FFF2-40B4-BE49-F238E27FC236}">
                <a16:creationId xmlns:a16="http://schemas.microsoft.com/office/drawing/2014/main" id="{DC923C01-5747-72A7-FFE9-745DBFC4D552}"/>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8374288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968CF-9D17-2F20-65FD-639A04890448}"/>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9BC04141-42D1-A138-5EA5-8DD11EDEB54D}"/>
              </a:ext>
            </a:extLst>
          </p:cNvPr>
          <p:cNvGraphicFramePr>
            <a:graphicFrameLocks noGrp="1"/>
          </p:cNvGraphicFramePr>
          <p:nvPr>
            <p:extLst>
              <p:ext uri="{D42A27DB-BD31-4B8C-83A1-F6EECF244321}">
                <p14:modId xmlns:p14="http://schemas.microsoft.com/office/powerpoint/2010/main" val="1481634261"/>
              </p:ext>
            </p:extLst>
          </p:nvPr>
        </p:nvGraphicFramePr>
        <p:xfrm>
          <a:off x="156756" y="1427111"/>
          <a:ext cx="11903009" cy="2834640"/>
        </p:xfrm>
        <a:graphic>
          <a:graphicData uri="http://schemas.openxmlformats.org/drawingml/2006/table">
            <a:tbl>
              <a:tblPr firstRow="1">
                <a:tableStyleId>{616DA210-FB5B-4158-B5E0-FEB733F419BA}</a:tableStyleId>
              </a:tblPr>
              <a:tblGrid>
                <a:gridCol w="1118795">
                  <a:extLst>
                    <a:ext uri="{9D8B030D-6E8A-4147-A177-3AD203B41FA5}">
                      <a16:colId xmlns:a16="http://schemas.microsoft.com/office/drawing/2014/main" val="4294001460"/>
                    </a:ext>
                  </a:extLst>
                </a:gridCol>
                <a:gridCol w="8172000">
                  <a:extLst>
                    <a:ext uri="{9D8B030D-6E8A-4147-A177-3AD203B41FA5}">
                      <a16:colId xmlns:a16="http://schemas.microsoft.com/office/drawing/2014/main" val="1680724253"/>
                    </a:ext>
                  </a:extLst>
                </a:gridCol>
                <a:gridCol w="827223">
                  <a:extLst>
                    <a:ext uri="{9D8B030D-6E8A-4147-A177-3AD203B41FA5}">
                      <a16:colId xmlns:a16="http://schemas.microsoft.com/office/drawing/2014/main" val="3940073173"/>
                    </a:ext>
                  </a:extLst>
                </a:gridCol>
                <a:gridCol w="900000">
                  <a:extLst>
                    <a:ext uri="{9D8B030D-6E8A-4147-A177-3AD203B41FA5}">
                      <a16:colId xmlns:a16="http://schemas.microsoft.com/office/drawing/2014/main" val="334797448"/>
                    </a:ext>
                  </a:extLst>
                </a:gridCol>
                <a:gridCol w="884991">
                  <a:extLst>
                    <a:ext uri="{9D8B030D-6E8A-4147-A177-3AD203B41FA5}">
                      <a16:colId xmlns:a16="http://schemas.microsoft.com/office/drawing/2014/main" val="1490449559"/>
                    </a:ext>
                  </a:extLst>
                </a:gridCol>
              </a:tblGrid>
              <a:tr h="396000">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Meta </a:t>
                      </a:r>
                    </a:p>
                    <a:p>
                      <a:pPr marL="0" algn="ctr" defTabSz="914446" rtl="0" eaLnBrk="1" fontAlgn="ctr" latinLnBrk="0" hangingPunct="1"/>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Vigencia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745560">
                <a:tc>
                  <a:txBody>
                    <a:bodyPr/>
                    <a:lstStyle/>
                    <a:p>
                      <a:pPr algn="ctr" fontAlgn="ctr"/>
                      <a:r>
                        <a:rPr lang="es-CO" sz="900" b="1" i="0" u="none" strike="noStrike" noProof="0" dirty="0">
                          <a:solidFill>
                            <a:srgbClr val="000000"/>
                          </a:solidFill>
                          <a:effectLst/>
                          <a:latin typeface="Verdana"/>
                          <a:ea typeface="Verdana"/>
                        </a:rPr>
                        <a:t>Registro sistematizado con información pública de los vigilados liquidados y en liquidación</a:t>
                      </a:r>
                      <a:r>
                        <a:rPr lang="es-CO" sz="900" b="0" i="0" u="none" strike="noStrike" noProof="0" dirty="0">
                          <a:solidFill>
                            <a:srgbClr val="000000"/>
                          </a:solidFill>
                          <a:effectLst/>
                          <a:latin typeface="Verdana"/>
                          <a:ea typeface="Verdana"/>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900" b="0" i="0" u="none" strike="noStrike" noProof="0" dirty="0">
                          <a:solidFill>
                            <a:srgbClr val="000000"/>
                          </a:solidFill>
                          <a:effectLst/>
                          <a:latin typeface="Verdana" panose="020B0604030504040204" pitchFamily="34" charset="0"/>
                          <a:ea typeface="Verdana" panose="020B0604030504040204" pitchFamily="34" charset="0"/>
                        </a:rPr>
                        <a:t>Para el segundo trimestre, se remitieron insumos para la actualización del tablero con corte a 31 de marzo de 2026 y se asistió a reunión convocada por la DID. La oficina de liquidaciones, durante el tercer trimestre, citara a una nueva reunión con la DID con el fin de conocer los faltantes para cumplir la meta en un 100% y fechas tentativas de este cumplimiento.</a:t>
                      </a:r>
                    </a:p>
                    <a:p>
                      <a:pPr algn="ctr" fontAlgn="ct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p>
                      <a:pPr algn="ctr" fontAlgn="ctr"/>
                      <a:r>
                        <a:rPr lang="es-CO" sz="900" b="0" i="0" u="none" strike="noStrike" noProof="0" dirty="0">
                          <a:solidFill>
                            <a:srgbClr val="000000"/>
                          </a:solidFill>
                          <a:effectLst/>
                          <a:latin typeface="Verdana" panose="020B0604030504040204" pitchFamily="34" charset="0"/>
                          <a:ea typeface="Verdana" panose="020B0604030504040204" pitchFamily="34" charset="0"/>
                        </a:rPr>
                        <a:t>Precisamente la reunión del 3 de marzo se centró en avanzar con la finalización de esta fase. Por lo tanto, el total del avance del indicador a 30 de junio de 2026 se mantiene en 95%, dado que de las 2 fases se han alcanzado 1,90, o lo que es lo mismo, ((1,90/2)*100=95%)).</a:t>
                      </a:r>
                    </a:p>
                    <a:p>
                      <a:pPr algn="ctr" fontAlgn="ct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p>
                      <a:pPr algn="ctr" fontAlgn="ctr"/>
                      <a:r>
                        <a:rPr lang="es-CO" sz="900" b="0" i="0" u="none" strike="noStrike" noProof="0" dirty="0">
                          <a:solidFill>
                            <a:srgbClr val="000000"/>
                          </a:solidFill>
                          <a:effectLst/>
                          <a:latin typeface="Verdana" panose="020B0604030504040204" pitchFamily="34" charset="0"/>
                          <a:ea typeface="Verdana" panose="020B0604030504040204" pitchFamily="34" charset="0"/>
                        </a:rPr>
                        <a:t>La Oficina de Liquidaciones ha decidido implementar un Tablero de Control en Power BI, el cual se actualizará mensualmente. Este tablero está diseñado para ejecutarse en dos fases, como se describe a continuación:1. Primera Fase. Ejecutada en un 100% a 31 de marzo de 2026, está compuesta por: a) Base de datos de las entidades liquidadas y en liquidación ordenadas por la SNS. b) Base de datos de las entidades liquidadas y en liquidación No ordenadas por la SNS. Dicha información se puede visualizar por municipios en el mapa de Colombia. De las EPS en liquidación por Intervención Forzosa Administrativa para Liquidar (IFAL), se puede visualizar: c) Información Financiera saldo a corte de Activos y </a:t>
                      </a:r>
                      <a:r>
                        <a:rPr lang="es-CO" sz="900" b="0" i="0" u="none" strike="noStrike" noProof="0" dirty="0" err="1">
                          <a:solidFill>
                            <a:srgbClr val="000000"/>
                          </a:solidFill>
                          <a:effectLst/>
                          <a:latin typeface="Verdana" panose="020B0604030504040204" pitchFamily="34" charset="0"/>
                          <a:ea typeface="Verdana" panose="020B0604030504040204" pitchFamily="34" charset="0"/>
                        </a:rPr>
                        <a:t>Pasivosd</a:t>
                      </a:r>
                      <a:r>
                        <a:rPr lang="es-CO" sz="900" b="0" i="0" u="none" strike="noStrike" noProof="0" dirty="0">
                          <a:solidFill>
                            <a:srgbClr val="000000"/>
                          </a:solidFill>
                          <a:effectLst/>
                          <a:latin typeface="Verdana" panose="020B0604030504040204" pitchFamily="34" charset="0"/>
                          <a:ea typeface="Verdana" panose="020B0604030504040204" pitchFamily="34" charset="0"/>
                        </a:rPr>
                        <a:t>) Avance de cronograma de liquidación por hitos.2. Segunda Fase: Está en proceso de desarrollo con un avance del 90% a 31 de marzo de 2026. La misma está compuesta por:1. Información del Saldo a Corte de las Acreencias, calificadas, graduadas y pagadas de los procesos de EPS en intervención forzosa administrativa para liquidar IFAL en liquidación. A esta fase le falta ajustar la ventana de visualización de la información según reunión con DID para que sea más gráfica, y actualizar el ABC de dicho tablero de control incorporando esta segunda fase.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i="0" u="none" strike="noStrike" noProof="0" dirty="0">
                          <a:solidFill>
                            <a:srgbClr val="000000"/>
                          </a:solidFill>
                          <a:effectLst/>
                          <a:latin typeface="Verdana" panose="020B0604030504040204" pitchFamily="34" charset="0"/>
                          <a:ea typeface="Verdana" panose="020B0604030504040204" pitchFamily="34" charset="0"/>
                        </a:rPr>
                        <a:t> Oficina de Liquidaciones</a:t>
                      </a:r>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8" name="Google Shape;434;p25">
            <a:extLst>
              <a:ext uri="{FF2B5EF4-FFF2-40B4-BE49-F238E27FC236}">
                <a16:creationId xmlns:a16="http://schemas.microsoft.com/office/drawing/2014/main" id="{A155E81D-5964-53C8-41A7-3E287417AA2B}"/>
              </a:ext>
            </a:extLst>
          </p:cNvPr>
          <p:cNvSpPr/>
          <p:nvPr/>
        </p:nvSpPr>
        <p:spPr>
          <a:xfrm>
            <a:off x="9502439" y="2771733"/>
            <a:ext cx="712080" cy="613906"/>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 </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graphicFrame>
        <p:nvGraphicFramePr>
          <p:cNvPr id="10" name="Tabla 9">
            <a:extLst>
              <a:ext uri="{FF2B5EF4-FFF2-40B4-BE49-F238E27FC236}">
                <a16:creationId xmlns:a16="http://schemas.microsoft.com/office/drawing/2014/main" id="{9E273E63-BDC2-D6CC-DAB3-4E162DFEA61A}"/>
              </a:ext>
            </a:extLst>
          </p:cNvPr>
          <p:cNvGraphicFramePr>
            <a:graphicFrameLocks noGrp="1"/>
          </p:cNvGraphicFramePr>
          <p:nvPr>
            <p:extLst>
              <p:ext uri="{D42A27DB-BD31-4B8C-83A1-F6EECF244321}">
                <p14:modId xmlns:p14="http://schemas.microsoft.com/office/powerpoint/2010/main" val="1504252548"/>
              </p:ext>
            </p:extLst>
          </p:nvPr>
        </p:nvGraphicFramePr>
        <p:xfrm>
          <a:off x="156756" y="4421422"/>
          <a:ext cx="11939510" cy="1885780"/>
        </p:xfrm>
        <a:graphic>
          <a:graphicData uri="http://schemas.openxmlformats.org/drawingml/2006/table">
            <a:tbl>
              <a:tblPr firstRow="1">
                <a:tableStyleId>{616DA210-FB5B-4158-B5E0-FEB733F419BA}</a:tableStyleId>
              </a:tblPr>
              <a:tblGrid>
                <a:gridCol w="1109831">
                  <a:extLst>
                    <a:ext uri="{9D8B030D-6E8A-4147-A177-3AD203B41FA5}">
                      <a16:colId xmlns:a16="http://schemas.microsoft.com/office/drawing/2014/main" val="4294001460"/>
                    </a:ext>
                  </a:extLst>
                </a:gridCol>
                <a:gridCol w="8172000">
                  <a:extLst>
                    <a:ext uri="{9D8B030D-6E8A-4147-A177-3AD203B41FA5}">
                      <a16:colId xmlns:a16="http://schemas.microsoft.com/office/drawing/2014/main" val="1680724253"/>
                    </a:ext>
                  </a:extLst>
                </a:gridCol>
                <a:gridCol w="863600">
                  <a:extLst>
                    <a:ext uri="{9D8B030D-6E8A-4147-A177-3AD203B41FA5}">
                      <a16:colId xmlns:a16="http://schemas.microsoft.com/office/drawing/2014/main" val="3940073173"/>
                    </a:ext>
                  </a:extLst>
                </a:gridCol>
                <a:gridCol w="900000">
                  <a:extLst>
                    <a:ext uri="{9D8B030D-6E8A-4147-A177-3AD203B41FA5}">
                      <a16:colId xmlns:a16="http://schemas.microsoft.com/office/drawing/2014/main" val="334797448"/>
                    </a:ext>
                  </a:extLst>
                </a:gridCol>
                <a:gridCol w="894079">
                  <a:extLst>
                    <a:ext uri="{9D8B030D-6E8A-4147-A177-3AD203B41FA5}">
                      <a16:colId xmlns:a16="http://schemas.microsoft.com/office/drawing/2014/main" val="1490449559"/>
                    </a:ext>
                  </a:extLst>
                </a:gridCol>
              </a:tblGrid>
              <a:tr h="396000">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Meta     Vigencia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474300">
                <a:tc>
                  <a:txBody>
                    <a:bodyPr/>
                    <a:lstStyle/>
                    <a:p>
                      <a:pPr algn="ctr" fontAlgn="ctr"/>
                      <a:r>
                        <a:rPr lang="es-CO" sz="900" b="1" i="0" u="none" strike="noStrike" noProof="0" dirty="0">
                          <a:solidFill>
                            <a:srgbClr val="000000"/>
                          </a:solidFill>
                          <a:effectLst/>
                          <a:latin typeface="Verdana" panose="020B0604030504040204" pitchFamily="34" charset="0"/>
                          <a:ea typeface="Verdana" panose="020B0604030504040204" pitchFamily="34" charset="0"/>
                        </a:rPr>
                        <a:t>Mejora en los resultados del Índice de Desempeño Institucional (IDI)</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00000"/>
                        </a:lnSpc>
                        <a:spcBef>
                          <a:spcPts val="0"/>
                        </a:spcBef>
                        <a:spcAft>
                          <a:spcPts val="0"/>
                        </a:spcAft>
                        <a:buNone/>
                      </a:pPr>
                      <a:endParaRPr lang="es-CO" sz="900" b="0" i="0" u="none" strike="noStrike" noProof="0" dirty="0">
                        <a:solidFill>
                          <a:srgbClr val="000000"/>
                        </a:solidFill>
                        <a:effectLst/>
                        <a:latin typeface="Verdana" panose="020B0604030504040204" pitchFamily="34" charset="0"/>
                        <a:ea typeface="Verdana" panose="020B0604030504040204" pitchFamily="34" charset="0"/>
                        <a:cs typeface="+mn-cs"/>
                      </a:endParaRPr>
                    </a:p>
                    <a:p>
                      <a:pPr lvl="0" algn="ctr">
                        <a:lnSpc>
                          <a:spcPct val="100000"/>
                        </a:lnSpc>
                        <a:spcBef>
                          <a:spcPts val="0"/>
                        </a:spcBef>
                        <a:spcAft>
                          <a:spcPts val="0"/>
                        </a:spcAft>
                        <a:buNone/>
                      </a:pPr>
                      <a:r>
                        <a:rPr lang="es-CO" sz="900" b="0" i="0" u="none" strike="noStrike" noProof="0" dirty="0">
                          <a:solidFill>
                            <a:srgbClr val="000000"/>
                          </a:solidFill>
                          <a:effectLst/>
                          <a:latin typeface="Verdana" panose="020B0604030504040204" pitchFamily="34" charset="0"/>
                          <a:ea typeface="Verdana" panose="020B0604030504040204" pitchFamily="34" charset="0"/>
                          <a:cs typeface="+mn-cs"/>
                        </a:rPr>
                        <a:t>Una vez realizada la medición y con base en los resultados del Índice de Desempeño Institucional y los índices de desempeño desagregados, la Oficina Asesora de Planeación realiza un análisis de los resultados de desempeño institucional de la Supersalud y en conjunto con los líderes y equipos de política, se identifican las brechas y aspectos críticos por política y se formula un plan de brechas en cada vigencia a fin de priorizar acciones para mejorar la implementación de lineamientos de MIPG. Por consiguiente, La Superintendencia Nacional de Salud ha incrementado su Índice de Desempeño Institucional - IDI en el cuatrienio 2022 – 2025, escalando su posición a nivel nación, sector salud y superintendencias. Es decir, logra aumentar su índice de desempeño institucional-IDI con un resultado para la vigencia 2025 de 96,1 superando en 13,2 puntos por encima de la vigencia 2022. Ocupando en el sector salud el segundo puesto, a nivel de Superintendencias en el tercer puesto, y una posición de 26 a nivel de orden nacional.</a:t>
                      </a:r>
                    </a:p>
                    <a:p>
                      <a:pPr lvl="0" algn="ctr">
                        <a:lnSpc>
                          <a:spcPct val="100000"/>
                        </a:lnSpc>
                        <a:spcBef>
                          <a:spcPts val="0"/>
                        </a:spcBef>
                        <a:spcAft>
                          <a:spcPts val="0"/>
                        </a:spcAft>
                        <a:buNone/>
                      </a:pPr>
                      <a:endParaRPr lang="es-CO" sz="900" b="0" i="0" u="none" strike="noStrike" noProof="0" dirty="0">
                        <a:solidFill>
                          <a:srgbClr val="000000"/>
                        </a:solidFill>
                        <a:effectLst/>
                        <a:latin typeface="Verdana" panose="020B0604030504040204" pitchFamily="34" charset="0"/>
                        <a:ea typeface="Verdana" panose="020B0604030504040204" pitchFamily="34" charset="0"/>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r>
                        <a:rPr lang="es-CO" sz="900" b="1" i="0" u="none" strike="noStrike" noProof="0" dirty="0">
                          <a:solidFill>
                            <a:srgbClr val="000000"/>
                          </a:solidFill>
                          <a:effectLst/>
                          <a:latin typeface="Verdana"/>
                          <a:ea typeface="Verdana"/>
                        </a:rPr>
                        <a:t>Oficina Asesora de Planeación</a:t>
                      </a:r>
                      <a:endParaRPr lang="es-CO" sz="900" u="none" strike="noStrike" kern="1200" noProof="0" dirty="0">
                        <a:solidFill>
                          <a:srgbClr val="FFFFFF"/>
                        </a:solidFill>
                        <a:effectLst/>
                        <a:latin typeface="Verdana"/>
                        <a:ea typeface="Verdan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12" name="Google Shape;434;p25">
            <a:extLst>
              <a:ext uri="{FF2B5EF4-FFF2-40B4-BE49-F238E27FC236}">
                <a16:creationId xmlns:a16="http://schemas.microsoft.com/office/drawing/2014/main" id="{5992212B-B913-9638-9370-177A069C6952}"/>
              </a:ext>
            </a:extLst>
          </p:cNvPr>
          <p:cNvSpPr/>
          <p:nvPr/>
        </p:nvSpPr>
        <p:spPr>
          <a:xfrm>
            <a:off x="9556868" y="5225217"/>
            <a:ext cx="639012" cy="613906"/>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panose="020B0604030504040204" pitchFamily="34" charset="0"/>
                <a:ea typeface="Verdana" panose="020B0604030504040204" pitchFamily="34" charset="0"/>
                <a:cs typeface="Arial"/>
                <a:sym typeface="Arial"/>
              </a:rPr>
              <a:t>90</a:t>
            </a: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 </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pic>
        <p:nvPicPr>
          <p:cNvPr id="16" name="Imagen 15">
            <a:extLst>
              <a:ext uri="{FF2B5EF4-FFF2-40B4-BE49-F238E27FC236}">
                <a16:creationId xmlns:a16="http://schemas.microsoft.com/office/drawing/2014/main" id="{D22418B3-7421-A17D-2655-2C6D43F3B55C}"/>
              </a:ext>
            </a:extLst>
          </p:cNvPr>
          <p:cNvPicPr>
            <a:picLocks noChangeAspect="1"/>
          </p:cNvPicPr>
          <p:nvPr/>
        </p:nvPicPr>
        <p:blipFill>
          <a:blip r:embed="rId2"/>
          <a:stretch>
            <a:fillRect/>
          </a:stretch>
        </p:blipFill>
        <p:spPr>
          <a:xfrm>
            <a:off x="7765646" y="6414670"/>
            <a:ext cx="4334535" cy="342200"/>
          </a:xfrm>
          <a:prstGeom prst="rect">
            <a:avLst/>
          </a:prstGeom>
        </p:spPr>
      </p:pic>
      <p:sp>
        <p:nvSpPr>
          <p:cNvPr id="20" name="Google Shape;434;p25">
            <a:extLst>
              <a:ext uri="{FF2B5EF4-FFF2-40B4-BE49-F238E27FC236}">
                <a16:creationId xmlns:a16="http://schemas.microsoft.com/office/drawing/2014/main" id="{549F0B68-874E-D057-3BBE-20752CB62D4D}"/>
              </a:ext>
            </a:extLst>
          </p:cNvPr>
          <p:cNvSpPr/>
          <p:nvPr/>
        </p:nvSpPr>
        <p:spPr>
          <a:xfrm>
            <a:off x="10408349" y="5225217"/>
            <a:ext cx="639012" cy="613906"/>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rPr>
              <a:t>96% </a:t>
            </a:r>
            <a:endParaRPr kumimoji="0" lang="es-CO" sz="14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endParaRPr>
          </a:p>
        </p:txBody>
      </p:sp>
      <p:sp>
        <p:nvSpPr>
          <p:cNvPr id="22" name="Google Shape;434;p25">
            <a:extLst>
              <a:ext uri="{FF2B5EF4-FFF2-40B4-BE49-F238E27FC236}">
                <a16:creationId xmlns:a16="http://schemas.microsoft.com/office/drawing/2014/main" id="{34EA9933-A120-325D-C558-A25FCF22E261}"/>
              </a:ext>
            </a:extLst>
          </p:cNvPr>
          <p:cNvSpPr/>
          <p:nvPr/>
        </p:nvSpPr>
        <p:spPr>
          <a:xfrm>
            <a:off x="10295326" y="2689860"/>
            <a:ext cx="792000" cy="792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2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i="0" u="none" strike="noStrike" kern="0" cap="none" spc="0" normalizeH="0" baseline="0" noProof="0" dirty="0">
                <a:ln>
                  <a:noFill/>
                </a:ln>
                <a:effectLst/>
                <a:uLnTx/>
                <a:uFillTx/>
                <a:latin typeface="Verdana"/>
                <a:ea typeface="Verdana"/>
                <a:cs typeface="Arial"/>
                <a:sym typeface="Arial"/>
              </a:rPr>
              <a:t>1T:95%</a:t>
            </a:r>
            <a:endParaRPr lang="es-CO" sz="1000" b="1" i="0" u="none" strike="noStrike" kern="0" cap="none" spc="0" normalizeH="0" baseline="0" noProof="0" dirty="0">
              <a:ln>
                <a:noFill/>
              </a:ln>
              <a:effectLst/>
              <a:uLnTx/>
              <a:uFillTx/>
              <a:latin typeface="Verdana"/>
              <a:ea typeface="Verdana"/>
              <a:cs typeface="Arial"/>
            </a:endParaRPr>
          </a:p>
          <a:p>
            <a:pPr algn="ctr" rtl="0">
              <a:buClr>
                <a:srgbClr val="000000"/>
              </a:buClr>
              <a:defRPr/>
            </a:pPr>
            <a:r>
              <a:rPr lang="es-CO" sz="1000" b="1" noProof="0" dirty="0">
                <a:latin typeface="Verdana"/>
                <a:ea typeface="Verdana"/>
                <a:cs typeface="Arial"/>
                <a:sym typeface="Arial"/>
              </a:rPr>
              <a:t>2T:95%</a:t>
            </a:r>
            <a:endParaRPr lang="es-CO" sz="1000" b="1" u="sng" noProof="0" dirty="0">
              <a:latin typeface="Verdana"/>
              <a:ea typeface="Verdana"/>
              <a:cs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Arial"/>
              <a:sym typeface="Arial"/>
            </a:endParaRPr>
          </a:p>
        </p:txBody>
      </p:sp>
      <p:sp>
        <p:nvSpPr>
          <p:cNvPr id="7" name="CuadroTexto 6">
            <a:extLst>
              <a:ext uri="{FF2B5EF4-FFF2-40B4-BE49-F238E27FC236}">
                <a16:creationId xmlns:a16="http://schemas.microsoft.com/office/drawing/2014/main" id="{0691CE89-B054-67F6-69D7-79908015AC31}"/>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8985693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F1A45-BB31-50D1-8BDD-FD193F00F9EC}"/>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CCCAE61B-CF94-71C2-BBB6-11FAEB40C036}"/>
              </a:ext>
            </a:extLst>
          </p:cNvPr>
          <p:cNvGraphicFramePr>
            <a:graphicFrameLocks noGrp="1"/>
          </p:cNvGraphicFramePr>
          <p:nvPr>
            <p:extLst>
              <p:ext uri="{D42A27DB-BD31-4B8C-83A1-F6EECF244321}">
                <p14:modId xmlns:p14="http://schemas.microsoft.com/office/powerpoint/2010/main" val="804031567"/>
              </p:ext>
            </p:extLst>
          </p:nvPr>
        </p:nvGraphicFramePr>
        <p:xfrm>
          <a:off x="209283" y="1613704"/>
          <a:ext cx="11787278" cy="4511040"/>
        </p:xfrm>
        <a:graphic>
          <a:graphicData uri="http://schemas.openxmlformats.org/drawingml/2006/table">
            <a:tbl>
              <a:tblPr firstRow="1">
                <a:tableStyleId>{616DA210-FB5B-4158-B5E0-FEB733F419BA}</a:tableStyleId>
              </a:tblPr>
              <a:tblGrid>
                <a:gridCol w="1296000">
                  <a:extLst>
                    <a:ext uri="{9D8B030D-6E8A-4147-A177-3AD203B41FA5}">
                      <a16:colId xmlns:a16="http://schemas.microsoft.com/office/drawing/2014/main" val="4294001460"/>
                    </a:ext>
                  </a:extLst>
                </a:gridCol>
                <a:gridCol w="7452000">
                  <a:extLst>
                    <a:ext uri="{9D8B030D-6E8A-4147-A177-3AD203B41FA5}">
                      <a16:colId xmlns:a16="http://schemas.microsoft.com/office/drawing/2014/main" val="1680724253"/>
                    </a:ext>
                  </a:extLst>
                </a:gridCol>
                <a:gridCol w="843278">
                  <a:extLst>
                    <a:ext uri="{9D8B030D-6E8A-4147-A177-3AD203B41FA5}">
                      <a16:colId xmlns:a16="http://schemas.microsoft.com/office/drawing/2014/main" val="3940073173"/>
                    </a:ext>
                  </a:extLst>
                </a:gridCol>
                <a:gridCol w="1044000">
                  <a:extLst>
                    <a:ext uri="{9D8B030D-6E8A-4147-A177-3AD203B41FA5}">
                      <a16:colId xmlns:a16="http://schemas.microsoft.com/office/drawing/2014/main" val="334797448"/>
                    </a:ext>
                  </a:extLst>
                </a:gridCol>
                <a:gridCol w="1152000">
                  <a:extLst>
                    <a:ext uri="{9D8B030D-6E8A-4147-A177-3AD203B41FA5}">
                      <a16:colId xmlns:a16="http://schemas.microsoft.com/office/drawing/2014/main" val="1490449559"/>
                    </a:ext>
                  </a:extLst>
                </a:gridCol>
              </a:tblGrid>
              <a:tr h="432000">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2565361">
                <a:tc>
                  <a:txBody>
                    <a:bodyPr/>
                    <a:lstStyle/>
                    <a:p>
                      <a:pPr algn="ctr" fontAlgn="ctr"/>
                      <a:r>
                        <a:rPr lang="es-CO" sz="1000" b="1" i="0" u="none" strike="noStrike" noProof="0" dirty="0">
                          <a:solidFill>
                            <a:srgbClr val="000000"/>
                          </a:solidFill>
                          <a:effectLst/>
                          <a:latin typeface="Verdana" panose="020B0604030504040204" pitchFamily="34" charset="0"/>
                          <a:ea typeface="Verdana" panose="020B0604030504040204" pitchFamily="34" charset="0"/>
                        </a:rPr>
                        <a:t>Porcentaje de Campañas de comunicación en redes sociales y medios de comunicación realizadas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panose="020B0604030504040204" pitchFamily="34" charset="0"/>
                          <a:ea typeface="Verdana" panose="020B0604030504040204" pitchFamily="34" charset="0"/>
                        </a:rPr>
                        <a:t>Durante el segundo trimestre de 2026, el indicador alcanzó un cumplimiento del 100%, mediante la ejecución integral de las dos campañas institucionales programadas: Rendición de Cuentas y Plan 100. En el marco de estas estrategias se desarrolló una programación continua de publicaciones en redes sociales oficiales, con piezas gráficas, carruseles, </a:t>
                      </a:r>
                      <a:r>
                        <a:rPr lang="es-CO" sz="1000" b="0" i="0" u="none" strike="noStrike" noProof="0" dirty="0" err="1">
                          <a:solidFill>
                            <a:srgbClr val="000000"/>
                          </a:solidFill>
                          <a:effectLst/>
                          <a:latin typeface="Verdana" panose="020B0604030504040204" pitchFamily="34" charset="0"/>
                          <a:ea typeface="Verdana" panose="020B0604030504040204" pitchFamily="34" charset="0"/>
                        </a:rPr>
                        <a:t>reels</a:t>
                      </a:r>
                      <a:r>
                        <a:rPr lang="es-CO" sz="1000" b="0" i="0" u="none" strike="noStrike" noProof="0" dirty="0">
                          <a:solidFill>
                            <a:srgbClr val="000000"/>
                          </a:solidFill>
                          <a:effectLst/>
                          <a:latin typeface="Verdana" panose="020B0604030504040204" pitchFamily="34" charset="0"/>
                          <a:ea typeface="Verdana" panose="020B0604030504040204" pitchFamily="34" charset="0"/>
                        </a:rPr>
                        <a:t> e historias, orientadas a fortalecer la transparencia institucional, promover la participación ciudadana y divulgar las acciones de inspección, vigilancia y control adelantadas por la Superintendencia Nacional de Salud. Como resultado, las publicaciones registraron altos niveles de visualización e interacción, destacándose contenidos de la campaña Plan 100 que superaron las 407.000 visualizaciones, alcanzaron cerca de 34.000 reacciones y más de 4.400 comentarios, evidenciando un amplio interés ciudadano frente a las acciones institucionales.</a:t>
                      </a:r>
                    </a:p>
                    <a:p>
                      <a:pPr marL="0" marR="0" lvl="0" indent="0" algn="ctr" defTabSz="914400" rtl="0" eaLnBrk="1" fontAlgn="ctr" latinLnBrk="0" hangingPunct="1">
                        <a:lnSpc>
                          <a:spcPct val="100000"/>
                        </a:lnSpc>
                        <a:spcBef>
                          <a:spcPts val="0"/>
                        </a:spcBef>
                        <a:spcAft>
                          <a:spcPts val="0"/>
                        </a:spcAft>
                        <a:buClrTx/>
                        <a:buSzTx/>
                        <a:buFontTx/>
                        <a:buNone/>
                        <a:tabLst/>
                        <a:defRPr/>
                      </a:pP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panose="020B0604030504040204" pitchFamily="34" charset="0"/>
                          <a:ea typeface="Verdana" panose="020B0604030504040204" pitchFamily="34" charset="0"/>
                        </a:rPr>
                        <a:t>Desde una perspectiva cualitativa, las campañas desarrolladas consolidaron una estrategia de comunicación coherente con los objetivos institucionales de transparencia, acceso a la información pública y protección del derecho fundamental a la salud. La campaña Rendición de Cuentas fortaleció la divulgación anticipada del ejercicio de participación ciudadana mediante una línea gráfica uniforme y llamados permanentes a la interacción, facilitando el conocimiento del informe de gestión y promoviendo el control social sobre la gestión institucional. </a:t>
                      </a:r>
                    </a:p>
                    <a:p>
                      <a:pPr marL="0" marR="0" lvl="0" indent="0" algn="ctr" defTabSz="914400" rtl="0" eaLnBrk="1" fontAlgn="ctr" latinLnBrk="0" hangingPunct="1">
                        <a:lnSpc>
                          <a:spcPct val="100000"/>
                        </a:lnSpc>
                        <a:spcBef>
                          <a:spcPts val="0"/>
                        </a:spcBef>
                        <a:spcAft>
                          <a:spcPts val="0"/>
                        </a:spcAft>
                        <a:buClrTx/>
                        <a:buSzTx/>
                        <a:buFontTx/>
                        <a:buNone/>
                        <a:tabLst/>
                        <a:defRPr/>
                      </a:pP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panose="020B0604030504040204" pitchFamily="34" charset="0"/>
                          <a:ea typeface="Verdana" panose="020B0604030504040204" pitchFamily="34" charset="0"/>
                        </a:rPr>
                        <a:t>Por su parte, la campaña Plan 100 posicionó de manera efectiva una de las principales estrategias misionales de la Entidad, visibilizando las acciones desplegadas en territorio para mejorar la entrega de medicamentos y fortalecer las labores de inspección, vigilancia y control.</a:t>
                      </a:r>
                    </a:p>
                    <a:p>
                      <a:pPr marL="0" marR="0" lvl="0" indent="0" algn="ctr" defTabSz="914400"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panose="020B0604030504040204" pitchFamily="34" charset="0"/>
                          <a:ea typeface="Verdana" panose="020B0604030504040204" pitchFamily="34" charset="0"/>
                        </a:rPr>
                        <a:t> </a:t>
                      </a:r>
                    </a:p>
                    <a:p>
                      <a:pPr marL="0" marR="0" lvl="0" indent="0" algn="ctr" defTabSz="914400" rtl="0" eaLnBrk="1" fontAlgn="ctr" latinLnBrk="0" hangingPunct="1">
                        <a:lnSpc>
                          <a:spcPct val="100000"/>
                        </a:lnSpc>
                        <a:spcBef>
                          <a:spcPts val="0"/>
                        </a:spcBef>
                        <a:spcAft>
                          <a:spcPts val="0"/>
                        </a:spcAft>
                        <a:buClrTx/>
                        <a:buSzTx/>
                        <a:buFontTx/>
                        <a:buNone/>
                        <a:tabLst/>
                        <a:defRPr/>
                      </a:pPr>
                      <a:r>
                        <a:rPr lang="es-CO" sz="1000" b="0" i="0" u="none" strike="noStrike" noProof="0" dirty="0">
                          <a:solidFill>
                            <a:srgbClr val="000000"/>
                          </a:solidFill>
                          <a:effectLst/>
                          <a:latin typeface="Verdana" panose="020B0604030504040204" pitchFamily="34" charset="0"/>
                          <a:ea typeface="Verdana" panose="020B0604030504040204" pitchFamily="34" charset="0"/>
                        </a:rPr>
                        <a:t>La utilización de narrativas consistentes, publicaciones seriadas y etiquetas institucionales permitió mantener la continuidad del mensaje, incrementar su reconocimiento en los canales digitales y fortalecer el posicionamiento de la Superintendencia Nacional de Salud como fuente oficial de información sobre las acciones implementadas en beneficio de los usuarios del sistema de salud.</a:t>
                      </a:r>
                    </a:p>
                    <a:p>
                      <a:pPr marL="0" marR="0" lvl="0" indent="0" algn="just" defTabSz="914400" rtl="0" eaLnBrk="1" fontAlgn="ctr" latinLnBrk="0" hangingPunct="1">
                        <a:lnSpc>
                          <a:spcPct val="100000"/>
                        </a:lnSpc>
                        <a:spcBef>
                          <a:spcPts val="0"/>
                        </a:spcBef>
                        <a:spcAft>
                          <a:spcPts val="0"/>
                        </a:spcAft>
                        <a:buClrTx/>
                        <a:buSzTx/>
                        <a:buFontTx/>
                        <a:buNone/>
                        <a:tabLst/>
                        <a:defRPr/>
                      </a:pP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r>
                        <a:rPr lang="es-CO" sz="1000" b="1" i="0" u="none" strike="noStrike" noProof="0" dirty="0">
                          <a:solidFill>
                            <a:srgbClr val="000000"/>
                          </a:solidFill>
                          <a:effectLst/>
                          <a:latin typeface="Verdana"/>
                          <a:ea typeface="Verdana"/>
                        </a:rPr>
                        <a:t>Oficina </a:t>
                      </a:r>
                    </a:p>
                    <a:p>
                      <a:pPr marL="0" algn="ctr" defTabSz="914446" rtl="0" eaLnBrk="1" fontAlgn="ctr" latinLnBrk="0" hangingPunct="1"/>
                      <a:r>
                        <a:rPr lang="es-CO" sz="1000" b="1" i="0" u="none" strike="noStrike" noProof="0" dirty="0">
                          <a:solidFill>
                            <a:srgbClr val="000000"/>
                          </a:solidFill>
                          <a:effectLst/>
                          <a:latin typeface="Verdana"/>
                          <a:ea typeface="Verdana"/>
                        </a:rPr>
                        <a:t>Asesora de Comunicaciones</a:t>
                      </a:r>
                      <a:endParaRPr lang="es-CO" sz="1000" b="1" u="none" strike="noStrike" kern="1200" noProof="0" dirty="0">
                        <a:solidFill>
                          <a:srgbClr val="FFFFFF"/>
                        </a:solidFill>
                        <a:effectLst/>
                        <a:latin typeface="Verdana"/>
                        <a:ea typeface="Verdan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8" name="Google Shape;434;p25">
            <a:extLst>
              <a:ext uri="{FF2B5EF4-FFF2-40B4-BE49-F238E27FC236}">
                <a16:creationId xmlns:a16="http://schemas.microsoft.com/office/drawing/2014/main" id="{DAF658DA-B7D6-AE71-EFF5-79CC53184F69}"/>
              </a:ext>
            </a:extLst>
          </p:cNvPr>
          <p:cNvSpPr/>
          <p:nvPr/>
        </p:nvSpPr>
        <p:spPr>
          <a:xfrm>
            <a:off x="9006064" y="3775056"/>
            <a:ext cx="756000" cy="756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panose="020B0604030504040204" pitchFamily="34" charset="0"/>
                <a:ea typeface="Verdana" panose="020B0604030504040204" pitchFamily="34" charset="0"/>
                <a:cs typeface="Arial"/>
                <a:sym typeface="Arial"/>
              </a:rPr>
              <a:t>100%</a:t>
            </a:r>
          </a:p>
        </p:txBody>
      </p:sp>
      <p:pic>
        <p:nvPicPr>
          <p:cNvPr id="10" name="Imagen 9">
            <a:extLst>
              <a:ext uri="{FF2B5EF4-FFF2-40B4-BE49-F238E27FC236}">
                <a16:creationId xmlns:a16="http://schemas.microsoft.com/office/drawing/2014/main" id="{8AB7969F-0EE5-7F84-A24A-A1057E825374}"/>
              </a:ext>
            </a:extLst>
          </p:cNvPr>
          <p:cNvPicPr>
            <a:picLocks noChangeAspect="1"/>
          </p:cNvPicPr>
          <p:nvPr/>
        </p:nvPicPr>
        <p:blipFill>
          <a:blip r:embed="rId2"/>
          <a:stretch>
            <a:fillRect/>
          </a:stretch>
        </p:blipFill>
        <p:spPr>
          <a:xfrm>
            <a:off x="7720821" y="6458214"/>
            <a:ext cx="4334535" cy="342200"/>
          </a:xfrm>
          <a:prstGeom prst="rect">
            <a:avLst/>
          </a:prstGeom>
        </p:spPr>
      </p:pic>
      <p:sp>
        <p:nvSpPr>
          <p:cNvPr id="14" name="Google Shape;434;p25">
            <a:extLst>
              <a:ext uri="{FF2B5EF4-FFF2-40B4-BE49-F238E27FC236}">
                <a16:creationId xmlns:a16="http://schemas.microsoft.com/office/drawing/2014/main" id="{B0CD4465-2612-CB3A-7890-7FEE8A4CBA10}"/>
              </a:ext>
            </a:extLst>
          </p:cNvPr>
          <p:cNvSpPr/>
          <p:nvPr/>
        </p:nvSpPr>
        <p:spPr>
          <a:xfrm>
            <a:off x="9842466" y="3668011"/>
            <a:ext cx="972000" cy="972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200" b="0"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a:ea typeface="Verdana"/>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i="0" u="none" strike="noStrike" kern="0" cap="none" spc="0" normalizeH="0" baseline="0" noProof="0" dirty="0">
                <a:ln>
                  <a:noFill/>
                </a:ln>
                <a:solidFill>
                  <a:srgbClr val="2D2D2D"/>
                </a:solidFill>
                <a:effectLst/>
                <a:uLnTx/>
                <a:uFillTx/>
                <a:latin typeface="Verdana"/>
                <a:ea typeface="Verdana"/>
                <a:cs typeface="Arial"/>
                <a:sym typeface="Arial"/>
              </a:rPr>
              <a:t>1T:(3</a:t>
            </a:r>
            <a:r>
              <a:rPr lang="es-CO" sz="1000" b="1" noProof="0" dirty="0">
                <a:solidFill>
                  <a:srgbClr val="2D2D2D"/>
                </a:solidFill>
                <a:latin typeface="Verdana"/>
                <a:ea typeface="Verdana"/>
                <a:cs typeface="Arial"/>
                <a:sym typeface="Arial"/>
              </a:rPr>
              <a:t>)</a:t>
            </a:r>
            <a:endParaRPr lang="es-CO" sz="1000" b="1" i="0" u="none" strike="noStrike" kern="0" cap="none" spc="0" normalizeH="0" baseline="0" noProof="0" dirty="0">
              <a:ln>
                <a:noFill/>
              </a:ln>
              <a:solidFill>
                <a:srgbClr val="2D2D2D"/>
              </a:solidFill>
              <a:effectLst/>
              <a:uLnTx/>
              <a:uFillTx/>
              <a:latin typeface="Verdana"/>
              <a:ea typeface="Verdana"/>
              <a:cs typeface="Arial"/>
            </a:endParaRPr>
          </a:p>
          <a:p>
            <a:pPr algn="ctr" rtl="0">
              <a:buClr>
                <a:srgbClr val="000000"/>
              </a:buClr>
              <a:defRPr/>
            </a:pPr>
            <a:r>
              <a:rPr lang="es-CO" sz="1000" b="1" noProof="0" dirty="0">
                <a:solidFill>
                  <a:srgbClr val="2D2D2D"/>
                </a:solidFill>
                <a:latin typeface="Verdana"/>
                <a:ea typeface="Verdana"/>
                <a:cs typeface="Arial"/>
                <a:sym typeface="Arial"/>
              </a:rPr>
              <a:t>2T:(</a:t>
            </a:r>
            <a:r>
              <a:rPr lang="es-CO" sz="1000" b="1" noProof="0" dirty="0">
                <a:solidFill>
                  <a:schemeClr val="tx1"/>
                </a:solidFill>
                <a:latin typeface="Verdana"/>
                <a:ea typeface="Verdana"/>
                <a:cs typeface="Arial"/>
                <a:sym typeface="Arial"/>
              </a:rPr>
              <a:t>2)</a:t>
            </a:r>
            <a:endParaRPr lang="es-CO" sz="1000" b="1" u="sng" noProof="0" dirty="0">
              <a:solidFill>
                <a:schemeClr val="tx1"/>
              </a:solidFill>
              <a:latin typeface="Verdana"/>
              <a:ea typeface="Verdana"/>
              <a:cs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p:txBody>
      </p:sp>
      <p:sp>
        <p:nvSpPr>
          <p:cNvPr id="7" name="CuadroTexto 6">
            <a:extLst>
              <a:ext uri="{FF2B5EF4-FFF2-40B4-BE49-F238E27FC236}">
                <a16:creationId xmlns:a16="http://schemas.microsoft.com/office/drawing/2014/main" id="{4E7760E3-3763-FC24-97BB-A78DE9E80D7E}"/>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709160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5CE69-3E0C-BDDD-4346-132FECE10813}"/>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CDFDC032-4622-0505-F95E-79896BF5CB11}"/>
              </a:ext>
            </a:extLst>
          </p:cNvPr>
          <p:cNvGraphicFramePr>
            <a:graphicFrameLocks noGrp="1"/>
          </p:cNvGraphicFramePr>
          <p:nvPr>
            <p:extLst>
              <p:ext uri="{D42A27DB-BD31-4B8C-83A1-F6EECF244321}">
                <p14:modId xmlns:p14="http://schemas.microsoft.com/office/powerpoint/2010/main" val="413316849"/>
              </p:ext>
            </p:extLst>
          </p:nvPr>
        </p:nvGraphicFramePr>
        <p:xfrm>
          <a:off x="398913" y="1581997"/>
          <a:ext cx="11304000" cy="2653200"/>
        </p:xfrm>
        <a:graphic>
          <a:graphicData uri="http://schemas.openxmlformats.org/drawingml/2006/table">
            <a:tbl>
              <a:tblPr firstRow="1">
                <a:tableStyleId>{616DA210-FB5B-4158-B5E0-FEB733F419BA}</a:tableStyleId>
              </a:tblPr>
              <a:tblGrid>
                <a:gridCol w="1368000">
                  <a:extLst>
                    <a:ext uri="{9D8B030D-6E8A-4147-A177-3AD203B41FA5}">
                      <a16:colId xmlns:a16="http://schemas.microsoft.com/office/drawing/2014/main" val="4294001460"/>
                    </a:ext>
                  </a:extLst>
                </a:gridCol>
                <a:gridCol w="6840000">
                  <a:extLst>
                    <a:ext uri="{9D8B030D-6E8A-4147-A177-3AD203B41FA5}">
                      <a16:colId xmlns:a16="http://schemas.microsoft.com/office/drawing/2014/main" val="1680724253"/>
                    </a:ext>
                  </a:extLst>
                </a:gridCol>
                <a:gridCol w="900000">
                  <a:extLst>
                    <a:ext uri="{9D8B030D-6E8A-4147-A177-3AD203B41FA5}">
                      <a16:colId xmlns:a16="http://schemas.microsoft.com/office/drawing/2014/main" val="3940073173"/>
                    </a:ext>
                  </a:extLst>
                </a:gridCol>
                <a:gridCol w="1080000">
                  <a:extLst>
                    <a:ext uri="{9D8B030D-6E8A-4147-A177-3AD203B41FA5}">
                      <a16:colId xmlns:a16="http://schemas.microsoft.com/office/drawing/2014/main" val="334797448"/>
                    </a:ext>
                  </a:extLst>
                </a:gridCol>
                <a:gridCol w="1116000">
                  <a:extLst>
                    <a:ext uri="{9D8B030D-6E8A-4147-A177-3AD203B41FA5}">
                      <a16:colId xmlns:a16="http://schemas.microsoft.com/office/drawing/2014/main" val="1490449559"/>
                    </a:ext>
                  </a:extLst>
                </a:gridCol>
              </a:tblGrid>
              <a:tr h="432000">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2196000">
                <a:tc>
                  <a:txBody>
                    <a:bodyPr/>
                    <a:lstStyle/>
                    <a:p>
                      <a:pPr algn="ctr" fontAlgn="ctr"/>
                      <a:r>
                        <a:rPr lang="es-CO" sz="1000" b="1" i="0" u="none" strike="noStrike" noProof="0" dirty="0">
                          <a:solidFill>
                            <a:srgbClr val="000000"/>
                          </a:solidFill>
                          <a:effectLst/>
                          <a:latin typeface="Verdana" panose="020B0604030504040204" pitchFamily="34" charset="0"/>
                          <a:ea typeface="Verdana" panose="020B0604030504040204" pitchFamily="34" charset="0"/>
                        </a:rPr>
                        <a:t>Nuevas sedes de la Superintendencia Nacional de Salud en territorio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1000" b="0" i="0" u="none" strike="noStrike" noProof="0" dirty="0">
                          <a:solidFill>
                            <a:srgbClr val="000000"/>
                          </a:solidFill>
                          <a:effectLst/>
                          <a:latin typeface="Verdana" panose="020B0604030504040204" pitchFamily="34" charset="0"/>
                          <a:ea typeface="Verdana" panose="020B0604030504040204" pitchFamily="34" charset="0"/>
                        </a:rPr>
                        <a:t>La periodicidad de medición de este indicador es Anual por lo cual se reporta avance cualitativo del trimestre, el registro cuantitativo se incluirá en el reporte del cuarto trimestre de la vigencia 2026.</a:t>
                      </a:r>
                    </a:p>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p>
                      <a:pPr algn="ctr" fontAlgn="ctr"/>
                      <a:r>
                        <a:rPr lang="es-CO" sz="1000" b="0" i="0" u="none" strike="noStrike" noProof="0" dirty="0">
                          <a:solidFill>
                            <a:srgbClr val="000000"/>
                          </a:solidFill>
                          <a:effectLst/>
                          <a:latin typeface="Verdana" panose="020B0604030504040204" pitchFamily="34" charset="0"/>
                          <a:ea typeface="Verdana" panose="020B0604030504040204" pitchFamily="34" charset="0"/>
                        </a:rPr>
                        <a:t>Aclarado lo anterior, se menciona que durante el segundo trimestre de 2026, se adelantó el estudio de mercado para la apertura de la sede regional del Eje Cafetero (Pereira), evaluando dos alternativas de inmueble que cumplen con los requisitos de ubicación, accesibilidad y operación. Como resultado del análisis técnico, operativo y económico, se identificó la opción más favorable y se estructuró un presupuesto preliminar estimado de $55 millones mensuales incluyendo adecuaciones proyectadas. Se realizaron los trámites para contar con recursos de funcionamiento y se definió el cronograma del proceso contractual, encontrándose actualmente en la etapa de inclusión en el Plan Anual de Adquisiciones. Para el avance de esta actividad se requiere el acto administrativo que se está realizando desde la Delegatura de Entidades Territoriales.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r>
                        <a:rPr lang="es-CO" sz="1000" b="1" i="0" u="none" strike="noStrike" noProof="0" dirty="0">
                          <a:solidFill>
                            <a:srgbClr val="000000"/>
                          </a:solidFill>
                          <a:effectLst/>
                          <a:latin typeface="Verdana" panose="020B0604030504040204" pitchFamily="34" charset="0"/>
                          <a:ea typeface="Verdana" panose="020B0604030504040204" pitchFamily="34" charset="0"/>
                        </a:rPr>
                        <a:t>Secretaría General</a:t>
                      </a:r>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8" name="Google Shape;434;p25">
            <a:extLst>
              <a:ext uri="{FF2B5EF4-FFF2-40B4-BE49-F238E27FC236}">
                <a16:creationId xmlns:a16="http://schemas.microsoft.com/office/drawing/2014/main" id="{C1EAC198-87DB-DB05-D86C-018DBB5DFFE3}"/>
              </a:ext>
            </a:extLst>
          </p:cNvPr>
          <p:cNvSpPr/>
          <p:nvPr/>
        </p:nvSpPr>
        <p:spPr>
          <a:xfrm>
            <a:off x="8716286" y="2739932"/>
            <a:ext cx="684000" cy="684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a:t>
            </a:r>
          </a:p>
        </p:txBody>
      </p:sp>
      <p:graphicFrame>
        <p:nvGraphicFramePr>
          <p:cNvPr id="10" name="Tabla 9">
            <a:extLst>
              <a:ext uri="{FF2B5EF4-FFF2-40B4-BE49-F238E27FC236}">
                <a16:creationId xmlns:a16="http://schemas.microsoft.com/office/drawing/2014/main" id="{E2859F77-7CF0-BB42-38BC-EE13BE241107}"/>
              </a:ext>
            </a:extLst>
          </p:cNvPr>
          <p:cNvGraphicFramePr>
            <a:graphicFrameLocks noGrp="1"/>
          </p:cNvGraphicFramePr>
          <p:nvPr>
            <p:extLst>
              <p:ext uri="{D42A27DB-BD31-4B8C-83A1-F6EECF244321}">
                <p14:modId xmlns:p14="http://schemas.microsoft.com/office/powerpoint/2010/main" val="3274659455"/>
              </p:ext>
            </p:extLst>
          </p:nvPr>
        </p:nvGraphicFramePr>
        <p:xfrm>
          <a:off x="427405" y="4381006"/>
          <a:ext cx="11288185" cy="1899960"/>
        </p:xfrm>
        <a:graphic>
          <a:graphicData uri="http://schemas.openxmlformats.org/drawingml/2006/table">
            <a:tbl>
              <a:tblPr firstRow="1">
                <a:tableStyleId>{616DA210-FB5B-4158-B5E0-FEB733F419BA}</a:tableStyleId>
              </a:tblPr>
              <a:tblGrid>
                <a:gridCol w="1352185">
                  <a:extLst>
                    <a:ext uri="{9D8B030D-6E8A-4147-A177-3AD203B41FA5}">
                      <a16:colId xmlns:a16="http://schemas.microsoft.com/office/drawing/2014/main" val="4294001460"/>
                    </a:ext>
                  </a:extLst>
                </a:gridCol>
                <a:gridCol w="6804000">
                  <a:extLst>
                    <a:ext uri="{9D8B030D-6E8A-4147-A177-3AD203B41FA5}">
                      <a16:colId xmlns:a16="http://schemas.microsoft.com/office/drawing/2014/main" val="1680724253"/>
                    </a:ext>
                  </a:extLst>
                </a:gridCol>
                <a:gridCol w="900000">
                  <a:extLst>
                    <a:ext uri="{9D8B030D-6E8A-4147-A177-3AD203B41FA5}">
                      <a16:colId xmlns:a16="http://schemas.microsoft.com/office/drawing/2014/main" val="3940073173"/>
                    </a:ext>
                  </a:extLst>
                </a:gridCol>
                <a:gridCol w="1116000">
                  <a:extLst>
                    <a:ext uri="{9D8B030D-6E8A-4147-A177-3AD203B41FA5}">
                      <a16:colId xmlns:a16="http://schemas.microsoft.com/office/drawing/2014/main" val="334797448"/>
                    </a:ext>
                  </a:extLst>
                </a:gridCol>
                <a:gridCol w="1116000">
                  <a:extLst>
                    <a:ext uri="{9D8B030D-6E8A-4147-A177-3AD203B41FA5}">
                      <a16:colId xmlns:a16="http://schemas.microsoft.com/office/drawing/2014/main" val="1490449559"/>
                    </a:ext>
                  </a:extLst>
                </a:gridCol>
              </a:tblGrid>
              <a:tr h="432000">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442760">
                <a:tc>
                  <a:txBody>
                    <a:bodyPr/>
                    <a:lstStyle/>
                    <a:p>
                      <a:pPr algn="ctr" fontAlgn="ctr"/>
                      <a:r>
                        <a:rPr lang="es-CO" sz="1000" b="1" i="0" u="none" strike="noStrike" noProof="0" dirty="0">
                          <a:solidFill>
                            <a:srgbClr val="000000"/>
                          </a:solidFill>
                          <a:effectLst/>
                          <a:latin typeface="Verdana" panose="020B0604030504040204" pitchFamily="34" charset="0"/>
                          <a:ea typeface="Verdana" panose="020B0604030504040204" pitchFamily="34" charset="0"/>
                        </a:rPr>
                        <a:t>Mejora del índice de desempeño de la dimensión de Talento Humano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1000" b="0" i="0" u="none" strike="noStrike" noProof="0" dirty="0">
                          <a:solidFill>
                            <a:srgbClr val="000000"/>
                          </a:solidFill>
                          <a:effectLst/>
                          <a:latin typeface="Verdana"/>
                          <a:ea typeface="Verdana"/>
                        </a:rPr>
                        <a:t>Según la consulta realizada en el portal del Departamento Administrativo de la Función Pública (DAFP), a través del aplicativo FURAG, se evidencia que la Dimensión de Talento Humano obtuvo una calificación de 99,2 puntos, lo que representa un incremento frente al resultado alcanzado en la vigencia anterior (90,3 puntos). En consecuencia, se concluye que la meta establecida fue cumplida satisfactoriamente, al superarse el resultado obtenido el año anterior.</a:t>
                      </a:r>
                    </a:p>
                    <a:p>
                      <a:pPr algn="ctr"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Los resultados pueden consultarse en el link: https://app.powerbi.com/view</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r>
                        <a:rPr lang="es-CO" sz="1000" b="1" i="0" u="none" strike="noStrike" noProof="0" dirty="0">
                          <a:solidFill>
                            <a:srgbClr val="000000"/>
                          </a:solidFill>
                          <a:effectLst/>
                          <a:latin typeface="Verdana" panose="020B0604030504040204" pitchFamily="34" charset="0"/>
                          <a:ea typeface="Verdana" panose="020B0604030504040204" pitchFamily="34" charset="0"/>
                        </a:rPr>
                        <a:t>Secretaría General</a:t>
                      </a:r>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12" name="Google Shape;434;p25">
            <a:extLst>
              <a:ext uri="{FF2B5EF4-FFF2-40B4-BE49-F238E27FC236}">
                <a16:creationId xmlns:a16="http://schemas.microsoft.com/office/drawing/2014/main" id="{98A433A7-EDFC-8B47-92F5-C87009B57BFE}"/>
              </a:ext>
            </a:extLst>
          </p:cNvPr>
          <p:cNvSpPr/>
          <p:nvPr/>
        </p:nvSpPr>
        <p:spPr>
          <a:xfrm>
            <a:off x="8694516" y="5292131"/>
            <a:ext cx="648000" cy="648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prstClr val="white"/>
                </a:solidFill>
                <a:latin typeface="Verdana" panose="020B0604030504040204" pitchFamily="34" charset="0"/>
                <a:ea typeface="Verdana" panose="020B0604030504040204" pitchFamily="34" charset="0"/>
                <a:cs typeface="Arial"/>
                <a:sym typeface="Arial"/>
              </a:rPr>
              <a:t>92%</a:t>
            </a:r>
            <a:endParaRPr kumimoji="0" lang="es-CO" sz="1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pic>
        <p:nvPicPr>
          <p:cNvPr id="16" name="Imagen 15">
            <a:extLst>
              <a:ext uri="{FF2B5EF4-FFF2-40B4-BE49-F238E27FC236}">
                <a16:creationId xmlns:a16="http://schemas.microsoft.com/office/drawing/2014/main" id="{67D960F8-2887-92A8-AA22-883140C264C4}"/>
              </a:ext>
            </a:extLst>
          </p:cNvPr>
          <p:cNvPicPr>
            <a:picLocks noChangeAspect="1"/>
          </p:cNvPicPr>
          <p:nvPr/>
        </p:nvPicPr>
        <p:blipFill>
          <a:blip r:embed="rId2"/>
          <a:stretch>
            <a:fillRect/>
          </a:stretch>
        </p:blipFill>
        <p:spPr>
          <a:xfrm>
            <a:off x="7765646" y="6458214"/>
            <a:ext cx="4334535" cy="342200"/>
          </a:xfrm>
          <a:prstGeom prst="rect">
            <a:avLst/>
          </a:prstGeom>
        </p:spPr>
      </p:pic>
      <p:sp>
        <p:nvSpPr>
          <p:cNvPr id="20" name="Google Shape;434;p25">
            <a:extLst>
              <a:ext uri="{FF2B5EF4-FFF2-40B4-BE49-F238E27FC236}">
                <a16:creationId xmlns:a16="http://schemas.microsoft.com/office/drawing/2014/main" id="{B792B1A2-F89D-F4E0-844A-6871DF72FCA1}"/>
              </a:ext>
            </a:extLst>
          </p:cNvPr>
          <p:cNvSpPr/>
          <p:nvPr/>
        </p:nvSpPr>
        <p:spPr>
          <a:xfrm>
            <a:off x="9678264" y="5248586"/>
            <a:ext cx="741146" cy="706347"/>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rPr>
              <a:t>99,2%</a:t>
            </a:r>
          </a:p>
        </p:txBody>
      </p:sp>
      <p:sp>
        <p:nvSpPr>
          <p:cNvPr id="22" name="Google Shape;434;p25">
            <a:extLst>
              <a:ext uri="{FF2B5EF4-FFF2-40B4-BE49-F238E27FC236}">
                <a16:creationId xmlns:a16="http://schemas.microsoft.com/office/drawing/2014/main" id="{0C5D192D-38B2-8527-62C0-7414A1D66E33}"/>
              </a:ext>
            </a:extLst>
          </p:cNvPr>
          <p:cNvSpPr/>
          <p:nvPr/>
        </p:nvSpPr>
        <p:spPr>
          <a:xfrm>
            <a:off x="9561882" y="2596784"/>
            <a:ext cx="972000" cy="936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000" b="0"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panose="020B0604030504040204" pitchFamily="34" charset="0"/>
                <a:ea typeface="Verdana" panose="020B0604030504040204" pitchFamily="34" charset="0"/>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rPr>
              <a:t>1T:0%</a:t>
            </a:r>
            <a:endParaRPr lang="es-CO" sz="10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endParaRPr>
          </a:p>
          <a:p>
            <a:pPr algn="ctr" rtl="0">
              <a:buClr>
                <a:srgbClr val="000000"/>
              </a:buClr>
              <a:defRPr/>
            </a:pPr>
            <a:r>
              <a:rPr lang="es-CO" sz="1000" b="1" noProof="0" dirty="0">
                <a:solidFill>
                  <a:srgbClr val="2D2D2D"/>
                </a:solidFill>
                <a:latin typeface="Verdana" panose="020B0604030504040204" pitchFamily="34" charset="0"/>
                <a:ea typeface="Verdana" panose="020B0604030504040204" pitchFamily="34" charset="0"/>
                <a:cs typeface="Arial"/>
                <a:sym typeface="Arial"/>
              </a:rPr>
              <a:t>2T:0%</a:t>
            </a:r>
            <a:endParaRPr lang="es-CO" sz="1000" b="1" u="sng" noProof="0" dirty="0">
              <a:solidFill>
                <a:schemeClr val="tx1"/>
              </a:solidFill>
              <a:latin typeface="Verdana" panose="020B0604030504040204" pitchFamily="34" charset="0"/>
              <a:ea typeface="Verdana" panose="020B0604030504040204" pitchFamily="34" charset="0"/>
              <a:cs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000" b="0"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p:txBody>
      </p:sp>
      <p:sp>
        <p:nvSpPr>
          <p:cNvPr id="7" name="CuadroTexto 6">
            <a:extLst>
              <a:ext uri="{FF2B5EF4-FFF2-40B4-BE49-F238E27FC236}">
                <a16:creationId xmlns:a16="http://schemas.microsoft.com/office/drawing/2014/main" id="{598E0280-BB17-1665-0CBB-BF0B7D903C78}"/>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41686022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13A0C-1D86-E4E0-B528-6E6D778276B1}"/>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D1FC3B2A-C39F-21E0-4C93-5DB65A3B85F4}"/>
              </a:ext>
            </a:extLst>
          </p:cNvPr>
          <p:cNvGraphicFramePr>
            <a:graphicFrameLocks noGrp="1"/>
          </p:cNvGraphicFramePr>
          <p:nvPr>
            <p:extLst>
              <p:ext uri="{D42A27DB-BD31-4B8C-83A1-F6EECF244321}">
                <p14:modId xmlns:p14="http://schemas.microsoft.com/office/powerpoint/2010/main" val="1999754180"/>
              </p:ext>
            </p:extLst>
          </p:nvPr>
        </p:nvGraphicFramePr>
        <p:xfrm>
          <a:off x="320755" y="1662060"/>
          <a:ext cx="11593799" cy="1969200"/>
        </p:xfrm>
        <a:graphic>
          <a:graphicData uri="http://schemas.openxmlformats.org/drawingml/2006/table">
            <a:tbl>
              <a:tblPr firstRow="1">
                <a:tableStyleId>{616DA210-FB5B-4158-B5E0-FEB733F419BA}</a:tableStyleId>
              </a:tblPr>
              <a:tblGrid>
                <a:gridCol w="1764000">
                  <a:extLst>
                    <a:ext uri="{9D8B030D-6E8A-4147-A177-3AD203B41FA5}">
                      <a16:colId xmlns:a16="http://schemas.microsoft.com/office/drawing/2014/main" val="4294001460"/>
                    </a:ext>
                  </a:extLst>
                </a:gridCol>
                <a:gridCol w="6172200">
                  <a:extLst>
                    <a:ext uri="{9D8B030D-6E8A-4147-A177-3AD203B41FA5}">
                      <a16:colId xmlns:a16="http://schemas.microsoft.com/office/drawing/2014/main" val="1680724253"/>
                    </a:ext>
                  </a:extLst>
                </a:gridCol>
                <a:gridCol w="990600">
                  <a:extLst>
                    <a:ext uri="{9D8B030D-6E8A-4147-A177-3AD203B41FA5}">
                      <a16:colId xmlns:a16="http://schemas.microsoft.com/office/drawing/2014/main" val="3940073173"/>
                    </a:ext>
                  </a:extLst>
                </a:gridCol>
                <a:gridCol w="1188719">
                  <a:extLst>
                    <a:ext uri="{9D8B030D-6E8A-4147-A177-3AD203B41FA5}">
                      <a16:colId xmlns:a16="http://schemas.microsoft.com/office/drawing/2014/main" val="334797448"/>
                    </a:ext>
                  </a:extLst>
                </a:gridCol>
                <a:gridCol w="1478280">
                  <a:extLst>
                    <a:ext uri="{9D8B030D-6E8A-4147-A177-3AD203B41FA5}">
                      <a16:colId xmlns:a16="http://schemas.microsoft.com/office/drawing/2014/main" val="1490449559"/>
                    </a:ext>
                  </a:extLst>
                </a:gridCol>
              </a:tblGrid>
              <a:tr h="432000">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512000">
                <a:tc>
                  <a:txBody>
                    <a:bodyPr/>
                    <a:lstStyle/>
                    <a:p>
                      <a:pPr algn="ctr" fontAlgn="ctr"/>
                      <a:r>
                        <a:rPr lang="es-CO" sz="1000" b="1" i="0" u="none" strike="noStrike" noProof="0" dirty="0">
                          <a:solidFill>
                            <a:schemeClr val="tx1"/>
                          </a:solidFill>
                          <a:effectLst/>
                          <a:latin typeface="Verdana" panose="020B0604030504040204" pitchFamily="34" charset="0"/>
                          <a:ea typeface="Verdana" panose="020B0604030504040204" pitchFamily="34" charset="0"/>
                        </a:rPr>
                        <a:t>Porcentaje de avance en el diseño e implementación de la estrategia de la transversalización del enfoque diferencial, de género e interseccional en la Superintendencia Nacional de Salud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1000" b="0" i="0" u="none" strike="noStrike" kern="1200" noProof="0" dirty="0">
                          <a:solidFill>
                            <a:schemeClr val="tx1"/>
                          </a:solidFill>
                          <a:effectLst/>
                          <a:latin typeface="Verdana"/>
                          <a:ea typeface="Verdana"/>
                          <a:cs typeface="+mn-cs"/>
                        </a:rPr>
                        <a:t>De abril a junio de 2026, se presenta el segundo informe de las actividades realizadas, de los 6 informes programados para la vigencia.</a:t>
                      </a:r>
                    </a:p>
                    <a:p>
                      <a:pPr algn="ctr" fontAlgn="ctr"/>
                      <a:endParaRPr lang="es-CO" sz="1000" b="0" i="0" u="none" strike="noStrike" kern="1200" noProof="0" dirty="0">
                        <a:solidFill>
                          <a:schemeClr val="tx1"/>
                        </a:solidFill>
                        <a:effectLst/>
                        <a:latin typeface="Verdana"/>
                        <a:ea typeface="Verdana"/>
                        <a:cs typeface="+mn-cs"/>
                      </a:endParaRPr>
                    </a:p>
                    <a:p>
                      <a:pPr algn="ctr" fontAlgn="ctr"/>
                      <a:r>
                        <a:rPr lang="es-CO" sz="1000" b="0" i="0" u="none" strike="noStrike" kern="1200" noProof="0" dirty="0">
                          <a:solidFill>
                            <a:schemeClr val="tx1"/>
                          </a:solidFill>
                          <a:effectLst/>
                          <a:latin typeface="Verdana"/>
                          <a:ea typeface="Verdana"/>
                          <a:cs typeface="+mn-cs"/>
                        </a:rPr>
                        <a:t>El total de los productos (Informes) de la vigencia 2023- a 2026 corresponden a 27, de las cuales con corte a 30 de junio, se han realizado 23, correspondiendo a un 85.1% acumulado.</a:t>
                      </a:r>
                    </a:p>
                    <a:p>
                      <a:pPr algn="ctr" fontAlgn="ctr"/>
                      <a:endParaRPr lang="es-CO" sz="1000" b="0" i="0" u="none" strike="noStrike" kern="1200" noProof="0" dirty="0">
                        <a:solidFill>
                          <a:schemeClr val="tx1"/>
                        </a:solidFill>
                        <a:effectLst/>
                        <a:latin typeface="Verdana"/>
                        <a:ea typeface="Verdana"/>
                        <a:cs typeface="+mn-cs"/>
                      </a:endParaRPr>
                    </a:p>
                    <a:p>
                      <a:pPr algn="ctr" fontAlgn="ctr"/>
                      <a:r>
                        <a:rPr lang="es-CO" sz="1000" b="0" i="0" u="none" strike="noStrike" kern="1200" noProof="0" dirty="0">
                          <a:solidFill>
                            <a:schemeClr val="tx1"/>
                          </a:solidFill>
                          <a:effectLst/>
                          <a:latin typeface="Verdana"/>
                          <a:ea typeface="Verdana"/>
                          <a:cs typeface="+mn-cs"/>
                        </a:rPr>
                        <a:t>Se realiza informe de la actividad No. 1, con las acciones adelantadas en el periodo abril a junio de 2026.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r>
                        <a:rPr lang="es-CO" sz="1000" b="1" i="0" u="none" strike="noStrike" noProof="0" dirty="0">
                          <a:solidFill>
                            <a:srgbClr val="000000"/>
                          </a:solidFill>
                          <a:effectLst/>
                          <a:latin typeface="Verdana" panose="020B0604030504040204" pitchFamily="34" charset="0"/>
                          <a:ea typeface="Verdana" panose="020B0604030504040204" pitchFamily="34" charset="0"/>
                        </a:rPr>
                        <a:t>Secretaría General</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8" name="Google Shape;434;p25">
            <a:extLst>
              <a:ext uri="{FF2B5EF4-FFF2-40B4-BE49-F238E27FC236}">
                <a16:creationId xmlns:a16="http://schemas.microsoft.com/office/drawing/2014/main" id="{3B961F28-44F7-0473-3255-914DBFB61B1B}"/>
              </a:ext>
            </a:extLst>
          </p:cNvPr>
          <p:cNvSpPr/>
          <p:nvPr/>
        </p:nvSpPr>
        <p:spPr>
          <a:xfrm>
            <a:off x="8390698" y="2489461"/>
            <a:ext cx="720000" cy="720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panose="020B0604030504040204" pitchFamily="34" charset="0"/>
                <a:ea typeface="Verdana" panose="020B0604030504040204" pitchFamily="34" charset="0"/>
                <a:cs typeface="Arial"/>
                <a:sym typeface="Arial"/>
              </a:rPr>
              <a:t>(27)</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graphicFrame>
        <p:nvGraphicFramePr>
          <p:cNvPr id="10" name="Tabla 9">
            <a:extLst>
              <a:ext uri="{FF2B5EF4-FFF2-40B4-BE49-F238E27FC236}">
                <a16:creationId xmlns:a16="http://schemas.microsoft.com/office/drawing/2014/main" id="{BF5C5EED-474B-6235-6575-D105AC35285A}"/>
              </a:ext>
            </a:extLst>
          </p:cNvPr>
          <p:cNvGraphicFramePr>
            <a:graphicFrameLocks noGrp="1"/>
          </p:cNvGraphicFramePr>
          <p:nvPr>
            <p:extLst>
              <p:ext uri="{D42A27DB-BD31-4B8C-83A1-F6EECF244321}">
                <p14:modId xmlns:p14="http://schemas.microsoft.com/office/powerpoint/2010/main" val="712274296"/>
              </p:ext>
            </p:extLst>
          </p:nvPr>
        </p:nvGraphicFramePr>
        <p:xfrm>
          <a:off x="320753" y="3898470"/>
          <a:ext cx="11557800" cy="1825200"/>
        </p:xfrm>
        <a:graphic>
          <a:graphicData uri="http://schemas.openxmlformats.org/drawingml/2006/table">
            <a:tbl>
              <a:tblPr firstRow="1">
                <a:tableStyleId>{616DA210-FB5B-4158-B5E0-FEB733F419BA}</a:tableStyleId>
              </a:tblPr>
              <a:tblGrid>
                <a:gridCol w="1728000">
                  <a:extLst>
                    <a:ext uri="{9D8B030D-6E8A-4147-A177-3AD203B41FA5}">
                      <a16:colId xmlns:a16="http://schemas.microsoft.com/office/drawing/2014/main" val="4294001460"/>
                    </a:ext>
                  </a:extLst>
                </a:gridCol>
                <a:gridCol w="6172200">
                  <a:extLst>
                    <a:ext uri="{9D8B030D-6E8A-4147-A177-3AD203B41FA5}">
                      <a16:colId xmlns:a16="http://schemas.microsoft.com/office/drawing/2014/main" val="1680724253"/>
                    </a:ext>
                  </a:extLst>
                </a:gridCol>
                <a:gridCol w="990600">
                  <a:extLst>
                    <a:ext uri="{9D8B030D-6E8A-4147-A177-3AD203B41FA5}">
                      <a16:colId xmlns:a16="http://schemas.microsoft.com/office/drawing/2014/main" val="3940073173"/>
                    </a:ext>
                  </a:extLst>
                </a:gridCol>
                <a:gridCol w="1205423">
                  <a:extLst>
                    <a:ext uri="{9D8B030D-6E8A-4147-A177-3AD203B41FA5}">
                      <a16:colId xmlns:a16="http://schemas.microsoft.com/office/drawing/2014/main" val="334797448"/>
                    </a:ext>
                  </a:extLst>
                </a:gridCol>
                <a:gridCol w="1461577">
                  <a:extLst>
                    <a:ext uri="{9D8B030D-6E8A-4147-A177-3AD203B41FA5}">
                      <a16:colId xmlns:a16="http://schemas.microsoft.com/office/drawing/2014/main" val="1490449559"/>
                    </a:ext>
                  </a:extLst>
                </a:gridCol>
              </a:tblGrid>
              <a:tr h="432000">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368000">
                <a:tc>
                  <a:txBody>
                    <a:bodyPr/>
                    <a:lstStyle/>
                    <a:p>
                      <a:pPr algn="ctr" fontAlgn="ctr"/>
                      <a:r>
                        <a:rPr lang="es-CO" sz="1000" b="1" i="0" u="none" strike="noStrike" noProof="0" dirty="0">
                          <a:solidFill>
                            <a:srgbClr val="000000"/>
                          </a:solidFill>
                          <a:effectLst/>
                          <a:latin typeface="Verdana" panose="020B0604030504040204" pitchFamily="34" charset="0"/>
                          <a:ea typeface="Verdana" panose="020B0604030504040204" pitchFamily="34" charset="0"/>
                        </a:rPr>
                        <a:t>Auditorías ejecutadas del Programa Anual de Auditorías y Seguimientos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1000" b="0" i="0" u="none" strike="noStrike" kern="1200" noProof="0" dirty="0">
                          <a:solidFill>
                            <a:srgbClr val="000000"/>
                          </a:solidFill>
                          <a:effectLst/>
                          <a:latin typeface="Verdana"/>
                          <a:ea typeface="Verdana"/>
                          <a:cs typeface="+mn-cs"/>
                        </a:rPr>
                        <a:t>De conformidad con la programación establecida en el Plan Anual de Auditorías y Seguimiento (PAAS) para la vigencia 2026, la Oficina de Control Interno ejecutó dos (2) auditorias frente a las (2) programadas para el primer y segundo trimestre, lo que representa un nivel de cumplimiento del 100%. De lo anterior, se realizaron las Auditorias a los Proceso de "Gestión Documental y Administración de Archivos" y "Gestión y Administración del Talento Humano", bajo los radicados 20261400000094673 y 20261400000094873 del 30 de junio respectivamente.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r>
                        <a:rPr lang="es-CO" sz="1000" b="1" u="none" strike="noStrike" kern="1200" noProof="0" dirty="0">
                          <a:solidFill>
                            <a:schemeClr val="tx1"/>
                          </a:solidFill>
                          <a:effectLst/>
                          <a:latin typeface="Verdana" panose="020B0604030504040204" pitchFamily="34" charset="0"/>
                          <a:ea typeface="Verdana" panose="020B0604030504040204" pitchFamily="34" charset="0"/>
                          <a:cs typeface="+mn-cs"/>
                        </a:rPr>
                        <a:t>Oficina de Control Interno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12" name="Google Shape;434;p25">
            <a:extLst>
              <a:ext uri="{FF2B5EF4-FFF2-40B4-BE49-F238E27FC236}">
                <a16:creationId xmlns:a16="http://schemas.microsoft.com/office/drawing/2014/main" id="{49A50DD0-9203-2F47-3656-A7A03AAA9875}"/>
              </a:ext>
            </a:extLst>
          </p:cNvPr>
          <p:cNvSpPr/>
          <p:nvPr/>
        </p:nvSpPr>
        <p:spPr>
          <a:xfrm>
            <a:off x="8370986" y="4696574"/>
            <a:ext cx="720000" cy="720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2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panose="020B0604030504040204" pitchFamily="34" charset="0"/>
                <a:ea typeface="Verdana" panose="020B0604030504040204" pitchFamily="34" charset="0"/>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panose="020B0604030504040204" pitchFamily="34" charset="0"/>
                <a:ea typeface="Verdana" panose="020B0604030504040204" pitchFamily="34" charset="0"/>
                <a:cs typeface="Arial"/>
                <a:sym typeface="Arial"/>
              </a:rPr>
              <a:t>(</a:t>
            </a: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5)</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pic>
        <p:nvPicPr>
          <p:cNvPr id="16" name="Imagen 15">
            <a:extLst>
              <a:ext uri="{FF2B5EF4-FFF2-40B4-BE49-F238E27FC236}">
                <a16:creationId xmlns:a16="http://schemas.microsoft.com/office/drawing/2014/main" id="{E703865E-DC57-9FF5-077B-5177332E087D}"/>
              </a:ext>
            </a:extLst>
          </p:cNvPr>
          <p:cNvPicPr>
            <a:picLocks noChangeAspect="1"/>
          </p:cNvPicPr>
          <p:nvPr/>
        </p:nvPicPr>
        <p:blipFill>
          <a:blip r:embed="rId2"/>
          <a:stretch>
            <a:fillRect/>
          </a:stretch>
        </p:blipFill>
        <p:spPr>
          <a:xfrm>
            <a:off x="7765646" y="6458214"/>
            <a:ext cx="4334535" cy="342200"/>
          </a:xfrm>
          <a:prstGeom prst="rect">
            <a:avLst/>
          </a:prstGeom>
        </p:spPr>
      </p:pic>
      <p:sp>
        <p:nvSpPr>
          <p:cNvPr id="22" name="Google Shape;434;p25">
            <a:extLst>
              <a:ext uri="{FF2B5EF4-FFF2-40B4-BE49-F238E27FC236}">
                <a16:creationId xmlns:a16="http://schemas.microsoft.com/office/drawing/2014/main" id="{81580968-F724-371F-389C-8C3914E96CCA}"/>
              </a:ext>
            </a:extLst>
          </p:cNvPr>
          <p:cNvSpPr/>
          <p:nvPr/>
        </p:nvSpPr>
        <p:spPr>
          <a:xfrm>
            <a:off x="9307560" y="4536181"/>
            <a:ext cx="1008000" cy="1008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200" b="0"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a:ea typeface="Verdana"/>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i="0" u="none" strike="noStrike" kern="0" cap="none" spc="0" normalizeH="0" baseline="0" noProof="0" dirty="0">
                <a:ln>
                  <a:noFill/>
                </a:ln>
                <a:solidFill>
                  <a:srgbClr val="2D2D2D"/>
                </a:solidFill>
                <a:effectLst/>
                <a:uLnTx/>
                <a:uFillTx/>
                <a:latin typeface="Verdana"/>
                <a:ea typeface="Verdana"/>
                <a:cs typeface="Arial"/>
                <a:sym typeface="Arial"/>
              </a:rPr>
              <a:t>1T:(2)</a:t>
            </a:r>
            <a:endParaRPr lang="es-CO" sz="1000" b="1" i="0" u="none" strike="noStrike" kern="0" cap="none" spc="0" normalizeH="0" baseline="0" noProof="0" dirty="0">
              <a:ln>
                <a:noFill/>
              </a:ln>
              <a:solidFill>
                <a:srgbClr val="2D2D2D"/>
              </a:solidFill>
              <a:effectLst/>
              <a:uLnTx/>
              <a:uFillTx/>
              <a:latin typeface="Verdana"/>
              <a:ea typeface="Verdana"/>
              <a:cs typeface="Arial"/>
            </a:endParaRPr>
          </a:p>
          <a:p>
            <a:pPr algn="ctr" rtl="0">
              <a:buClr>
                <a:srgbClr val="000000"/>
              </a:buClr>
              <a:defRPr/>
            </a:pPr>
            <a:r>
              <a:rPr lang="es-CO" sz="1000" b="1" noProof="0" dirty="0">
                <a:solidFill>
                  <a:srgbClr val="2D2D2D"/>
                </a:solidFill>
                <a:latin typeface="Verdana"/>
                <a:ea typeface="Verdana"/>
                <a:cs typeface="Arial"/>
                <a:sym typeface="Arial"/>
              </a:rPr>
              <a:t>2T:(2)</a:t>
            </a:r>
          </a:p>
          <a:p>
            <a:pPr algn="ctr" rtl="0">
              <a:buClr>
                <a:srgbClr val="000000"/>
              </a:buClr>
              <a:defRPr/>
            </a:pPr>
            <a:r>
              <a:rPr lang="es-CO" sz="1000" b="1" u="sng" noProof="0" dirty="0">
                <a:solidFill>
                  <a:srgbClr val="2D2D2D"/>
                </a:solidFill>
                <a:latin typeface="Verdana"/>
                <a:ea typeface="Verdana"/>
                <a:cs typeface="Arial"/>
                <a:sym typeface="Arial"/>
              </a:rPr>
              <a:t>Acu:(2)</a:t>
            </a:r>
            <a:endParaRPr lang="es-CO" sz="1000" b="1" u="sng" noProof="0" dirty="0">
              <a:solidFill>
                <a:schemeClr val="tx1"/>
              </a:solidFill>
              <a:latin typeface="Verdana"/>
              <a:ea typeface="Verdana"/>
              <a:cs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p:txBody>
      </p:sp>
      <p:sp>
        <p:nvSpPr>
          <p:cNvPr id="5" name="Google Shape;434;p25">
            <a:extLst>
              <a:ext uri="{FF2B5EF4-FFF2-40B4-BE49-F238E27FC236}">
                <a16:creationId xmlns:a16="http://schemas.microsoft.com/office/drawing/2014/main" id="{8C084B42-CEE2-3DE4-8C65-A0A5660122F7}"/>
              </a:ext>
            </a:extLst>
          </p:cNvPr>
          <p:cNvSpPr/>
          <p:nvPr/>
        </p:nvSpPr>
        <p:spPr>
          <a:xfrm>
            <a:off x="9340219" y="2345570"/>
            <a:ext cx="1008000" cy="1008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i="0" u="none" strike="noStrike" kern="0" cap="none" spc="0" normalizeH="0" baseline="0" noProof="0" dirty="0">
                <a:ln>
                  <a:noFill/>
                </a:ln>
                <a:solidFill>
                  <a:srgbClr val="2D2D2D"/>
                </a:solidFill>
                <a:effectLst/>
                <a:uLnTx/>
                <a:uFillTx/>
                <a:latin typeface="Verdana"/>
                <a:ea typeface="Verdana"/>
                <a:cs typeface="Arial"/>
                <a:sym typeface="Arial"/>
              </a:rPr>
              <a:t>1T:81,4%</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i="0" u="none" strike="noStrike" kern="0" cap="none" spc="0" normalizeH="0" baseline="0" noProof="0" dirty="0">
                <a:ln>
                  <a:noFill/>
                </a:ln>
                <a:solidFill>
                  <a:srgbClr val="2D2D2D"/>
                </a:solidFill>
                <a:effectLst/>
                <a:uLnTx/>
                <a:uFillTx/>
                <a:latin typeface="Verdana"/>
                <a:ea typeface="Verdana"/>
                <a:cs typeface="Arial"/>
                <a:sym typeface="Arial"/>
              </a:rPr>
              <a:t>(22)</a:t>
            </a:r>
            <a:endParaRPr lang="es-CO" sz="1000" b="1" i="0" u="none" strike="noStrike" kern="0" cap="none" spc="0" normalizeH="0" baseline="0" noProof="0" dirty="0">
              <a:ln>
                <a:noFill/>
              </a:ln>
              <a:solidFill>
                <a:srgbClr val="2D2D2D"/>
              </a:solidFill>
              <a:effectLst/>
              <a:uLnTx/>
              <a:uFillTx/>
              <a:latin typeface="Verdana"/>
              <a:ea typeface="Verdana"/>
              <a:cs typeface="Arial"/>
            </a:endParaRPr>
          </a:p>
          <a:p>
            <a:pPr algn="ctr" rtl="0">
              <a:buClr>
                <a:srgbClr val="000000"/>
              </a:buClr>
              <a:defRPr/>
            </a:pPr>
            <a:r>
              <a:rPr lang="es-CO" sz="1000" b="1" noProof="0" dirty="0">
                <a:solidFill>
                  <a:srgbClr val="2D2D2D"/>
                </a:solidFill>
                <a:latin typeface="Verdana"/>
                <a:ea typeface="Verdana"/>
                <a:cs typeface="Arial"/>
                <a:sym typeface="Arial"/>
              </a:rPr>
              <a:t>2T:85,1%</a:t>
            </a:r>
          </a:p>
          <a:p>
            <a:pPr algn="ctr" rtl="0">
              <a:buClr>
                <a:srgbClr val="000000"/>
              </a:buClr>
              <a:defRPr/>
            </a:pPr>
            <a:r>
              <a:rPr lang="es-CO" sz="1000" b="1" noProof="0" dirty="0">
                <a:solidFill>
                  <a:srgbClr val="2D2D2D"/>
                </a:solidFill>
                <a:latin typeface="Verdana"/>
                <a:ea typeface="Verdana"/>
                <a:cs typeface="Arial"/>
                <a:sym typeface="Arial"/>
              </a:rPr>
              <a:t>(23)</a:t>
            </a:r>
          </a:p>
        </p:txBody>
      </p:sp>
      <p:sp>
        <p:nvSpPr>
          <p:cNvPr id="9" name="CuadroTexto 8">
            <a:extLst>
              <a:ext uri="{FF2B5EF4-FFF2-40B4-BE49-F238E27FC236}">
                <a16:creationId xmlns:a16="http://schemas.microsoft.com/office/drawing/2014/main" id="{96D1A152-931A-BB0A-F04F-3AC10F66E31B}"/>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8217634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23D78-E50D-6C55-E1E1-86BF90A843F2}"/>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811CABE4-CD02-36F8-63CE-08C700B287EA}"/>
              </a:ext>
            </a:extLst>
          </p:cNvPr>
          <p:cNvGraphicFramePr>
            <a:graphicFrameLocks noGrp="1"/>
          </p:cNvGraphicFramePr>
          <p:nvPr>
            <p:extLst>
              <p:ext uri="{D42A27DB-BD31-4B8C-83A1-F6EECF244321}">
                <p14:modId xmlns:p14="http://schemas.microsoft.com/office/powerpoint/2010/main" val="1886793194"/>
              </p:ext>
            </p:extLst>
          </p:nvPr>
        </p:nvGraphicFramePr>
        <p:xfrm>
          <a:off x="262316" y="1676400"/>
          <a:ext cx="11610931" cy="3868988"/>
        </p:xfrm>
        <a:graphic>
          <a:graphicData uri="http://schemas.openxmlformats.org/drawingml/2006/table">
            <a:tbl>
              <a:tblPr firstRow="1">
                <a:tableStyleId>{616DA210-FB5B-4158-B5E0-FEB733F419BA}</a:tableStyleId>
              </a:tblPr>
              <a:tblGrid>
                <a:gridCol w="1322021">
                  <a:extLst>
                    <a:ext uri="{9D8B030D-6E8A-4147-A177-3AD203B41FA5}">
                      <a16:colId xmlns:a16="http://schemas.microsoft.com/office/drawing/2014/main" val="4294001460"/>
                    </a:ext>
                  </a:extLst>
                </a:gridCol>
                <a:gridCol w="6807249">
                  <a:extLst>
                    <a:ext uri="{9D8B030D-6E8A-4147-A177-3AD203B41FA5}">
                      <a16:colId xmlns:a16="http://schemas.microsoft.com/office/drawing/2014/main" val="1680724253"/>
                    </a:ext>
                  </a:extLst>
                </a:gridCol>
                <a:gridCol w="1018679">
                  <a:extLst>
                    <a:ext uri="{9D8B030D-6E8A-4147-A177-3AD203B41FA5}">
                      <a16:colId xmlns:a16="http://schemas.microsoft.com/office/drawing/2014/main" val="3940073173"/>
                    </a:ext>
                  </a:extLst>
                </a:gridCol>
                <a:gridCol w="1498264">
                  <a:extLst>
                    <a:ext uri="{9D8B030D-6E8A-4147-A177-3AD203B41FA5}">
                      <a16:colId xmlns:a16="http://schemas.microsoft.com/office/drawing/2014/main" val="334797448"/>
                    </a:ext>
                  </a:extLst>
                </a:gridCol>
                <a:gridCol w="964718">
                  <a:extLst>
                    <a:ext uri="{9D8B030D-6E8A-4147-A177-3AD203B41FA5}">
                      <a16:colId xmlns:a16="http://schemas.microsoft.com/office/drawing/2014/main" val="1490449559"/>
                    </a:ext>
                  </a:extLst>
                </a:gridCol>
              </a:tblGrid>
              <a:tr h="432000">
                <a:tc>
                  <a:txBody>
                    <a:bodyPr/>
                    <a:lstStyle/>
                    <a:p>
                      <a:pPr algn="ctr" fontAlgn="ctr"/>
                      <a:r>
                        <a:rPr lang="es-CO" sz="1000" b="1" i="0" u="none" strike="noStrike" noProof="0" dirty="0">
                          <a:solidFill>
                            <a:srgbClr val="FFFFFF"/>
                          </a:solidFill>
                          <a:effectLst/>
                          <a:latin typeface="Verdana"/>
                          <a:ea typeface="Verdana"/>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a:ea typeface="Verdana"/>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a:ea typeface="Verdana"/>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a:ea typeface="Verdana"/>
                        </a:rPr>
                        <a:t>% de Cumplimiento 2026 T-II</a:t>
                      </a:r>
                      <a:endParaRPr lang="es-CO" sz="1000" b="1" u="none" strike="noStrike" kern="1200" noProof="0" dirty="0">
                        <a:solidFill>
                          <a:srgbClr val="FFFFFF"/>
                        </a:solidFill>
                        <a:effectLst/>
                        <a:latin typeface="Verdana"/>
                        <a:ea typeface="Verdan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a:ea typeface="Verdana"/>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3436988">
                <a:tc>
                  <a:txBody>
                    <a:bodyPr/>
                    <a:lstStyle/>
                    <a:p>
                      <a:pPr algn="ctr" fontAlgn="ctr"/>
                      <a:r>
                        <a:rPr lang="es-CO" sz="1000" b="1" i="0" u="none" strike="noStrike" noProof="0" dirty="0">
                          <a:solidFill>
                            <a:srgbClr val="000000"/>
                          </a:solidFill>
                          <a:effectLst/>
                          <a:latin typeface="Verdana"/>
                          <a:ea typeface="Verdana"/>
                        </a:rPr>
                        <a:t>Porcentaje de modernización tecnológica en la Gestión Documental de la SNS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1000" b="0" i="0" u="none" strike="noStrike" noProof="0" dirty="0">
                          <a:solidFill>
                            <a:srgbClr val="000000"/>
                          </a:solidFill>
                          <a:effectLst/>
                          <a:latin typeface="Verdana"/>
                          <a:ea typeface="Verdana"/>
                        </a:rPr>
                        <a:t>Por tratarse de un Indicador acumulativo, la medición de la línea base presenta la sumatoria de los resultados de cada vigencia anterior. Su alcance se centra en evaluar el cumplimiento de metas a largo plazo, mostrando el progreso continuo y el total alcanzado hasta la fecha del reporte.</a:t>
                      </a:r>
                    </a:p>
                    <a:p>
                      <a:pPr algn="ctr"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Inicialmente la meta acumulada de las actividades programadas entre el periodo 2024-2026 fue de 20 actividades; en 2024 se cumplieron cuatro (4) actividades y en 2025 se gestionaron ocho (8) más. Con corte de la vigencia 2025 se avanzó con el cumplimiento del 60% (línea base 2025). En la sesión 07 del CIGD de diciembre de 2025, se aprobó la  disminución de metas programadas de 20 a 18.</a:t>
                      </a:r>
                    </a:p>
                    <a:p>
                      <a:pPr algn="ctr"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En la vigencia 2026 se tienen programadas las siguientes cuatro (4) actividades, consecuente con el ajuste solicitado y aprobado en febrero de 2026 por parte de la Oficina Asesora de Planeación (Alcance al memorando 20269300000022933).</a:t>
                      </a:r>
                    </a:p>
                    <a:p>
                      <a:pPr algn="ctr"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Con corte junio de 2026 se ha avanzado parcialmente en un 45%, de un total de cuarenta y dos (42) actividades se ha cumplido con diecinueve (19).</a:t>
                      </a:r>
                    </a:p>
                    <a:p>
                      <a:pPr algn="ctr"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En forma acumulada desde 2024 - 2026 el resultado del avance ha alcanzado el 78%, con el cumplimiento parcial de 14,04 actividades de las dieciocho (18) programadas. </a:t>
                      </a:r>
                    </a:p>
                    <a:p>
                      <a:pPr algn="l" fontAlgn="ctr"/>
                      <a:endParaRPr lang="es-CO" sz="1000" b="0" i="0" u="none" strike="noStrike" noProof="0" dirty="0">
                        <a:solidFill>
                          <a:srgbClr val="000000"/>
                        </a:solidFill>
                        <a:effectLst/>
                        <a:latin typeface="Verdana"/>
                        <a:ea typeface="Verdana"/>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a:ea typeface="Verdan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a:ea typeface="Verdan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a:ea typeface="Verdana"/>
                        </a:rPr>
                        <a:t> Secretaría General</a:t>
                      </a:r>
                      <a:endParaRPr lang="es-CO" sz="1000" u="none" strike="noStrike" kern="1200" noProof="0" dirty="0">
                        <a:solidFill>
                          <a:srgbClr val="FFFFFF"/>
                        </a:solidFill>
                        <a:effectLst/>
                        <a:latin typeface="Verdana"/>
                        <a:ea typeface="Verdana"/>
                        <a:cs typeface="+mn-cs"/>
                      </a:endParaRPr>
                    </a:p>
                    <a:p>
                      <a:pPr marL="0" marR="0" lvl="0" indent="0" algn="ctr" defTabSz="914446" rtl="0" eaLnBrk="1" fontAlgn="ctr" latinLnBrk="0" hangingPunct="1">
                        <a:lnSpc>
                          <a:spcPct val="100000"/>
                        </a:lnSpc>
                        <a:spcBef>
                          <a:spcPts val="0"/>
                        </a:spcBef>
                        <a:spcAft>
                          <a:spcPts val="0"/>
                        </a:spcAft>
                        <a:buClrTx/>
                        <a:buSzTx/>
                        <a:buFontTx/>
                        <a:buNone/>
                        <a:tabLst/>
                        <a:defRPr/>
                      </a:pPr>
                      <a:endParaRPr lang="es-CO" sz="1000" b="1" u="none" strike="noStrike" kern="1200" noProof="0" dirty="0">
                        <a:solidFill>
                          <a:srgbClr val="FFFFFF"/>
                        </a:solidFill>
                        <a:effectLst/>
                        <a:latin typeface="Verdana"/>
                        <a:ea typeface="Verdan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6" name="Google Shape;434;p25">
            <a:extLst>
              <a:ext uri="{FF2B5EF4-FFF2-40B4-BE49-F238E27FC236}">
                <a16:creationId xmlns:a16="http://schemas.microsoft.com/office/drawing/2014/main" id="{D1A1049A-6323-B64A-BE7A-F0E217FCBD79}"/>
              </a:ext>
            </a:extLst>
          </p:cNvPr>
          <p:cNvSpPr/>
          <p:nvPr/>
        </p:nvSpPr>
        <p:spPr>
          <a:xfrm>
            <a:off x="9439370" y="2796988"/>
            <a:ext cx="1440000" cy="1725612"/>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rPr>
              <a:t>1Trim.</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rPr>
              <a:t>71,11%</a:t>
            </a:r>
            <a:r>
              <a:rPr kumimoji="0" lang="es-CO" sz="1000" b="0"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noProof="0" dirty="0">
                <a:solidFill>
                  <a:srgbClr val="2D2D2D"/>
                </a:solidFill>
                <a:latin typeface="Verdana" panose="020B0604030504040204" pitchFamily="34" charset="0"/>
                <a:ea typeface="Verdana" panose="020B0604030504040204" pitchFamily="34" charset="0"/>
                <a:cs typeface="Arial"/>
                <a:sym typeface="Arial"/>
              </a:rPr>
              <a:t>(8 año)</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noProof="0" dirty="0">
                <a:solidFill>
                  <a:srgbClr val="2D2D2D"/>
                </a:solidFill>
                <a:latin typeface="Verdana" panose="020B0604030504040204" pitchFamily="34" charset="0"/>
                <a:ea typeface="Verdana" panose="020B0604030504040204" pitchFamily="34" charset="0"/>
                <a:cs typeface="Arial"/>
                <a:sym typeface="Arial"/>
              </a:rPr>
              <a:t>(12,8 </a:t>
            </a:r>
            <a:r>
              <a:rPr lang="es-CO" sz="1000" noProof="0" dirty="0" err="1">
                <a:solidFill>
                  <a:srgbClr val="2D2D2D"/>
                </a:solidFill>
                <a:latin typeface="Verdana" panose="020B0604030504040204" pitchFamily="34" charset="0"/>
                <a:ea typeface="Verdana" panose="020B0604030504040204" pitchFamily="34" charset="0"/>
                <a:cs typeface="Arial"/>
                <a:sym typeface="Arial"/>
              </a:rPr>
              <a:t>Cuat</a:t>
            </a:r>
            <a:r>
              <a:rPr lang="es-CO" sz="1000" noProof="0" dirty="0">
                <a:solidFill>
                  <a:srgbClr val="2D2D2D"/>
                </a:solidFill>
                <a:latin typeface="Verdana" panose="020B0604030504040204" pitchFamily="34" charset="0"/>
                <a:ea typeface="Verdana" panose="020B0604030504040204" pitchFamily="34" charset="0"/>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s-CO" sz="1000" noProof="0" dirty="0">
              <a:solidFill>
                <a:srgbClr val="2D2D2D"/>
              </a:solidFill>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panose="020B0604030504040204" pitchFamily="34" charset="0"/>
                <a:ea typeface="Verdana" panose="020B0604030504040204" pitchFamily="34" charset="0"/>
                <a:cs typeface="Arial"/>
                <a:sym typeface="Arial"/>
              </a:rPr>
              <a:t>2Trim</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panose="020B0604030504040204" pitchFamily="34" charset="0"/>
                <a:ea typeface="Verdana" panose="020B0604030504040204" pitchFamily="34" charset="0"/>
                <a:cs typeface="Arial"/>
                <a:sym typeface="Arial"/>
              </a:rPr>
              <a:t>77,78%</a:t>
            </a:r>
            <a:r>
              <a:rPr lang="es-CO" sz="1000" noProof="0" dirty="0">
                <a:solidFill>
                  <a:srgbClr val="2D2D2D"/>
                </a:solidFill>
                <a:latin typeface="Verdana" panose="020B0604030504040204" pitchFamily="34" charset="0"/>
                <a:ea typeface="Verdana" panose="020B0604030504040204" pitchFamily="34" charset="0"/>
                <a:cs typeface="Arial"/>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noProof="0" dirty="0">
                <a:solidFill>
                  <a:srgbClr val="2D2D2D"/>
                </a:solidFill>
                <a:latin typeface="Verdana" panose="020B0604030504040204" pitchFamily="34" charset="0"/>
                <a:ea typeface="Verdana" panose="020B0604030504040204" pitchFamily="34" charset="0"/>
                <a:cs typeface="Arial"/>
                <a:sym typeface="Arial"/>
              </a:rPr>
              <a:t>(8 año)</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noProof="0" dirty="0">
                <a:solidFill>
                  <a:srgbClr val="2D2D2D"/>
                </a:solidFill>
                <a:latin typeface="Verdana" panose="020B0604030504040204" pitchFamily="34" charset="0"/>
                <a:ea typeface="Verdana" panose="020B0604030504040204" pitchFamily="34" charset="0"/>
                <a:cs typeface="Arial"/>
                <a:sym typeface="Arial"/>
              </a:rPr>
              <a:t>(14,0 </a:t>
            </a:r>
            <a:r>
              <a:rPr lang="es-CO" sz="1000" noProof="0" dirty="0" err="1">
                <a:solidFill>
                  <a:srgbClr val="2D2D2D"/>
                </a:solidFill>
                <a:latin typeface="Verdana" panose="020B0604030504040204" pitchFamily="34" charset="0"/>
                <a:ea typeface="Verdana" panose="020B0604030504040204" pitchFamily="34" charset="0"/>
                <a:cs typeface="Arial"/>
                <a:sym typeface="Arial"/>
              </a:rPr>
              <a:t>Cuat</a:t>
            </a:r>
            <a:r>
              <a:rPr lang="es-CO" sz="1000" noProof="0" dirty="0">
                <a:solidFill>
                  <a:srgbClr val="2D2D2D"/>
                </a:solidFill>
                <a:latin typeface="Verdana" panose="020B0604030504040204" pitchFamily="34" charset="0"/>
                <a:ea typeface="Verdana" panose="020B0604030504040204" pitchFamily="34" charset="0"/>
                <a:cs typeface="Arial"/>
                <a:sym typeface="Arial"/>
              </a:rPr>
              <a:t>.)</a:t>
            </a:r>
          </a:p>
        </p:txBody>
      </p:sp>
      <p:sp>
        <p:nvSpPr>
          <p:cNvPr id="8" name="Google Shape;434;p25">
            <a:extLst>
              <a:ext uri="{FF2B5EF4-FFF2-40B4-BE49-F238E27FC236}">
                <a16:creationId xmlns:a16="http://schemas.microsoft.com/office/drawing/2014/main" id="{4A03E6F9-1FBA-C08B-3AEB-E7BA2DEE08C6}"/>
              </a:ext>
            </a:extLst>
          </p:cNvPr>
          <p:cNvSpPr/>
          <p:nvPr/>
        </p:nvSpPr>
        <p:spPr>
          <a:xfrm>
            <a:off x="8459902" y="3343876"/>
            <a:ext cx="903107" cy="881447"/>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prstClr val="white"/>
                </a:solidFill>
                <a:latin typeface="Verdana" panose="020B0604030504040204" pitchFamily="34" charset="0"/>
                <a:ea typeface="Verdana" panose="020B0604030504040204" pitchFamily="34" charset="0"/>
                <a:cs typeface="Arial"/>
                <a:sym typeface="Arial"/>
              </a:rPr>
              <a:t>(8 Año)</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prstClr val="white"/>
                </a:solidFill>
                <a:latin typeface="Verdana" panose="020B0604030504040204" pitchFamily="34" charset="0"/>
                <a:ea typeface="Verdana" panose="020B0604030504040204" pitchFamily="34" charset="0"/>
                <a:cs typeface="Arial"/>
                <a:sym typeface="Arial"/>
              </a:rPr>
              <a:t>(18 </a:t>
            </a:r>
            <a:r>
              <a:rPr lang="es-CO" sz="1000" b="1" noProof="0" dirty="0" err="1">
                <a:solidFill>
                  <a:prstClr val="white"/>
                </a:solidFill>
                <a:latin typeface="Verdana" panose="020B0604030504040204" pitchFamily="34" charset="0"/>
                <a:ea typeface="Verdana" panose="020B0604030504040204" pitchFamily="34" charset="0"/>
                <a:cs typeface="Arial"/>
                <a:sym typeface="Arial"/>
              </a:rPr>
              <a:t>Cuat</a:t>
            </a:r>
            <a:r>
              <a:rPr lang="es-CO" sz="1000" b="1" noProof="0" dirty="0">
                <a:solidFill>
                  <a:prstClr val="white"/>
                </a:solidFill>
                <a:latin typeface="Verdana" panose="020B0604030504040204" pitchFamily="34" charset="0"/>
                <a:ea typeface="Verdana" panose="020B0604030504040204" pitchFamily="34" charset="0"/>
                <a:cs typeface="Arial"/>
                <a:sym typeface="Arial"/>
              </a:rPr>
              <a:t>.)</a:t>
            </a:r>
            <a:endParaRPr kumimoji="0" lang="es-CO" sz="1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pic>
        <p:nvPicPr>
          <p:cNvPr id="10" name="Imagen 9">
            <a:extLst>
              <a:ext uri="{FF2B5EF4-FFF2-40B4-BE49-F238E27FC236}">
                <a16:creationId xmlns:a16="http://schemas.microsoft.com/office/drawing/2014/main" id="{B0ED544A-3366-EC6F-B841-9088D015D13B}"/>
              </a:ext>
            </a:extLst>
          </p:cNvPr>
          <p:cNvPicPr>
            <a:picLocks noChangeAspect="1"/>
          </p:cNvPicPr>
          <p:nvPr/>
        </p:nvPicPr>
        <p:blipFill>
          <a:blip r:embed="rId2"/>
          <a:stretch>
            <a:fillRect/>
          </a:stretch>
        </p:blipFill>
        <p:spPr>
          <a:xfrm>
            <a:off x="7464090" y="5971825"/>
            <a:ext cx="4334535" cy="342200"/>
          </a:xfrm>
          <a:prstGeom prst="rect">
            <a:avLst/>
          </a:prstGeom>
        </p:spPr>
      </p:pic>
      <p:sp>
        <p:nvSpPr>
          <p:cNvPr id="9" name="CuadroTexto 8">
            <a:extLst>
              <a:ext uri="{FF2B5EF4-FFF2-40B4-BE49-F238E27FC236}">
                <a16:creationId xmlns:a16="http://schemas.microsoft.com/office/drawing/2014/main" id="{C65E0E47-3D9D-D6CC-0CD4-07D9F09DBEDE}"/>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8094045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6799C-BBC5-1335-7615-0446B2C0F69A}"/>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8721F7B6-27C0-3B00-3516-0FB9E3CE102B}"/>
              </a:ext>
            </a:extLst>
          </p:cNvPr>
          <p:cNvGraphicFramePr>
            <a:graphicFrameLocks noGrp="1"/>
          </p:cNvGraphicFramePr>
          <p:nvPr>
            <p:extLst>
              <p:ext uri="{D42A27DB-BD31-4B8C-83A1-F6EECF244321}">
                <p14:modId xmlns:p14="http://schemas.microsoft.com/office/powerpoint/2010/main" val="1321074756"/>
              </p:ext>
            </p:extLst>
          </p:nvPr>
        </p:nvGraphicFramePr>
        <p:xfrm>
          <a:off x="250246" y="1396945"/>
          <a:ext cx="11636327" cy="1872203"/>
        </p:xfrm>
        <a:graphic>
          <a:graphicData uri="http://schemas.openxmlformats.org/drawingml/2006/table">
            <a:tbl>
              <a:tblPr firstRow="1">
                <a:tableStyleId>{616DA210-FB5B-4158-B5E0-FEB733F419BA}</a:tableStyleId>
              </a:tblPr>
              <a:tblGrid>
                <a:gridCol w="1354915">
                  <a:extLst>
                    <a:ext uri="{9D8B030D-6E8A-4147-A177-3AD203B41FA5}">
                      <a16:colId xmlns:a16="http://schemas.microsoft.com/office/drawing/2014/main" val="4294001460"/>
                    </a:ext>
                  </a:extLst>
                </a:gridCol>
                <a:gridCol w="7157213">
                  <a:extLst>
                    <a:ext uri="{9D8B030D-6E8A-4147-A177-3AD203B41FA5}">
                      <a16:colId xmlns:a16="http://schemas.microsoft.com/office/drawing/2014/main" val="1680724253"/>
                    </a:ext>
                  </a:extLst>
                </a:gridCol>
                <a:gridCol w="914400">
                  <a:extLst>
                    <a:ext uri="{9D8B030D-6E8A-4147-A177-3AD203B41FA5}">
                      <a16:colId xmlns:a16="http://schemas.microsoft.com/office/drawing/2014/main" val="3940073173"/>
                    </a:ext>
                  </a:extLst>
                </a:gridCol>
                <a:gridCol w="1146736">
                  <a:extLst>
                    <a:ext uri="{9D8B030D-6E8A-4147-A177-3AD203B41FA5}">
                      <a16:colId xmlns:a16="http://schemas.microsoft.com/office/drawing/2014/main" val="334797448"/>
                    </a:ext>
                  </a:extLst>
                </a:gridCol>
                <a:gridCol w="1063063">
                  <a:extLst>
                    <a:ext uri="{9D8B030D-6E8A-4147-A177-3AD203B41FA5}">
                      <a16:colId xmlns:a16="http://schemas.microsoft.com/office/drawing/2014/main" val="1490449559"/>
                    </a:ext>
                  </a:extLst>
                </a:gridCol>
              </a:tblGrid>
              <a:tr h="432000">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solidFill>
                      <a:srgbClr val="32B4A8"/>
                    </a:solidFill>
                  </a:tcPr>
                </a:tc>
                <a:extLst>
                  <a:ext uri="{0D108BD9-81ED-4DB2-BD59-A6C34878D82A}">
                    <a16:rowId xmlns:a16="http://schemas.microsoft.com/office/drawing/2014/main" val="373040005"/>
                  </a:ext>
                </a:extLst>
              </a:tr>
              <a:tr h="1415003">
                <a:tc>
                  <a:txBody>
                    <a:bodyPr/>
                    <a:lstStyle/>
                    <a:p>
                      <a:pPr algn="ctr" fontAlgn="ctr"/>
                      <a:r>
                        <a:rPr lang="es-CO" sz="1000" b="1" i="0" u="none" strike="noStrike" noProof="0" dirty="0">
                          <a:solidFill>
                            <a:srgbClr val="000000"/>
                          </a:solidFill>
                          <a:effectLst/>
                          <a:latin typeface="Verdana" panose="020B0604030504040204" pitchFamily="34" charset="0"/>
                          <a:ea typeface="Verdana" panose="020B0604030504040204" pitchFamily="34" charset="0"/>
                        </a:rPr>
                        <a:t>Expedientes disciplinarios evaluados en primera instancia</a:t>
                      </a:r>
                    </a:p>
                  </a:txBody>
                  <a:tcPr marL="0" marR="0" marT="0" marB="0" anchor="ctr"/>
                </a:tc>
                <a:tc>
                  <a:txBody>
                    <a:bodyPr/>
                    <a:lstStyle/>
                    <a:p>
                      <a:pPr algn="ctr" fontAlgn="ctr"/>
                      <a:r>
                        <a:rPr lang="es-CO" sz="900" b="0" i="0" u="none" strike="noStrike" noProof="0" dirty="0">
                          <a:solidFill>
                            <a:srgbClr val="000000"/>
                          </a:solidFill>
                          <a:effectLst/>
                          <a:latin typeface="Verdana"/>
                          <a:ea typeface="Verdana"/>
                        </a:rPr>
                        <a:t>De (92) expedientes priorizados para la vigencia 2026, se estableció para el segundo trimestre evaluar (23) de ellos y se logró entre los meses de abril a junio de la presente anualidad evaluar (17) expedientes, con lo que no se da cumplimiento a la meta alcanzando un 18% frente a la meta programada del 25%. </a:t>
                      </a:r>
                    </a:p>
                    <a:p>
                      <a:pPr algn="ctr" fontAlgn="ctr"/>
                      <a:endParaRPr lang="es-CO" sz="900" b="0" i="0" u="none" strike="noStrike" noProof="0" dirty="0">
                        <a:solidFill>
                          <a:srgbClr val="000000"/>
                        </a:solidFill>
                        <a:effectLst/>
                        <a:latin typeface="Verdana"/>
                        <a:ea typeface="Verdana"/>
                      </a:endParaRPr>
                    </a:p>
                    <a:p>
                      <a:pPr algn="ctr" fontAlgn="ctr"/>
                      <a:r>
                        <a:rPr lang="es-CO" sz="900" b="0" i="0" u="none" strike="noStrike" noProof="0" dirty="0">
                          <a:solidFill>
                            <a:srgbClr val="000000"/>
                          </a:solidFill>
                          <a:effectLst/>
                          <a:latin typeface="Verdana"/>
                          <a:ea typeface="Verdana"/>
                        </a:rPr>
                        <a:t>No obstante, en el acumulado del semestre se tiene que la meta se está cumpliendo del 53% (49 expedientes) frente a la meta programada del 50% (46 expedientes). </a:t>
                      </a:r>
                    </a:p>
                    <a:p>
                      <a:pPr algn="ctr" fontAlgn="ctr"/>
                      <a:endParaRPr lang="es-CO" sz="900" b="0" i="0" u="none" strike="noStrike" noProof="0" dirty="0">
                        <a:solidFill>
                          <a:srgbClr val="000000"/>
                        </a:solidFill>
                        <a:effectLst/>
                        <a:latin typeface="Verdana"/>
                        <a:ea typeface="Verdana"/>
                      </a:endParaRPr>
                    </a:p>
                    <a:p>
                      <a:pPr algn="ctr" fontAlgn="ctr"/>
                      <a:r>
                        <a:rPr lang="es-CO" sz="900" b="0" i="0" u="none" strike="noStrike" noProof="0" dirty="0">
                          <a:solidFill>
                            <a:srgbClr val="000000"/>
                          </a:solidFill>
                          <a:effectLst/>
                          <a:latin typeface="Verdana"/>
                          <a:ea typeface="Verdana"/>
                        </a:rPr>
                        <a:t>Respecto a los expedientes evaluados en el segundo trimestre, se profirieron (9) autos de archivo y (6) pliegos de cargos en etapa de instrucción disciplinaria; un (1) fallo sancionatorio y un (1) un fallo absolutorio en audiencia -proceso verbal- en etapa de juzgamiento.</a:t>
                      </a:r>
                    </a:p>
                  </a:txBody>
                  <a:tcPr marL="0" marR="0" marT="0" marB="0" anchor="ct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panose="020B0604030504040204" pitchFamily="34" charset="0"/>
                          <a:ea typeface="Verdana" panose="020B0604030504040204" pitchFamily="34" charset="0"/>
                        </a:rPr>
                        <a:t> Secretaría General</a:t>
                      </a:r>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tc>
                <a:extLst>
                  <a:ext uri="{0D108BD9-81ED-4DB2-BD59-A6C34878D82A}">
                    <a16:rowId xmlns:a16="http://schemas.microsoft.com/office/drawing/2014/main" val="3192192509"/>
                  </a:ext>
                </a:extLst>
              </a:tr>
            </a:tbl>
          </a:graphicData>
        </a:graphic>
      </p:graphicFrame>
      <p:sp>
        <p:nvSpPr>
          <p:cNvPr id="8" name="Google Shape;434;p25">
            <a:extLst>
              <a:ext uri="{FF2B5EF4-FFF2-40B4-BE49-F238E27FC236}">
                <a16:creationId xmlns:a16="http://schemas.microsoft.com/office/drawing/2014/main" id="{E28425CF-9BC4-CA9A-A865-C028F71BB04D}"/>
              </a:ext>
            </a:extLst>
          </p:cNvPr>
          <p:cNvSpPr/>
          <p:nvPr/>
        </p:nvSpPr>
        <p:spPr>
          <a:xfrm>
            <a:off x="8841400" y="2193014"/>
            <a:ext cx="762000" cy="76379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92</a:t>
            </a:r>
          </a:p>
        </p:txBody>
      </p:sp>
      <p:graphicFrame>
        <p:nvGraphicFramePr>
          <p:cNvPr id="10" name="Tabla 9">
            <a:extLst>
              <a:ext uri="{FF2B5EF4-FFF2-40B4-BE49-F238E27FC236}">
                <a16:creationId xmlns:a16="http://schemas.microsoft.com/office/drawing/2014/main" id="{4C3A904F-9036-C23B-6D94-5E10E228872A}"/>
              </a:ext>
            </a:extLst>
          </p:cNvPr>
          <p:cNvGraphicFramePr>
            <a:graphicFrameLocks noGrp="1"/>
          </p:cNvGraphicFramePr>
          <p:nvPr>
            <p:extLst>
              <p:ext uri="{D42A27DB-BD31-4B8C-83A1-F6EECF244321}">
                <p14:modId xmlns:p14="http://schemas.microsoft.com/office/powerpoint/2010/main" val="3194113926"/>
              </p:ext>
            </p:extLst>
          </p:nvPr>
        </p:nvGraphicFramePr>
        <p:xfrm>
          <a:off x="250246" y="3388565"/>
          <a:ext cx="11636327" cy="3017520"/>
        </p:xfrm>
        <a:graphic>
          <a:graphicData uri="http://schemas.openxmlformats.org/drawingml/2006/table">
            <a:tbl>
              <a:tblPr firstRow="1">
                <a:tableStyleId>{616DA210-FB5B-4158-B5E0-FEB733F419BA}</a:tableStyleId>
              </a:tblPr>
              <a:tblGrid>
                <a:gridCol w="1354915">
                  <a:extLst>
                    <a:ext uri="{9D8B030D-6E8A-4147-A177-3AD203B41FA5}">
                      <a16:colId xmlns:a16="http://schemas.microsoft.com/office/drawing/2014/main" val="4294001460"/>
                    </a:ext>
                  </a:extLst>
                </a:gridCol>
                <a:gridCol w="7157213">
                  <a:extLst>
                    <a:ext uri="{9D8B030D-6E8A-4147-A177-3AD203B41FA5}">
                      <a16:colId xmlns:a16="http://schemas.microsoft.com/office/drawing/2014/main" val="1680724253"/>
                    </a:ext>
                  </a:extLst>
                </a:gridCol>
                <a:gridCol w="914400">
                  <a:extLst>
                    <a:ext uri="{9D8B030D-6E8A-4147-A177-3AD203B41FA5}">
                      <a16:colId xmlns:a16="http://schemas.microsoft.com/office/drawing/2014/main" val="3940073173"/>
                    </a:ext>
                  </a:extLst>
                </a:gridCol>
                <a:gridCol w="1137406">
                  <a:extLst>
                    <a:ext uri="{9D8B030D-6E8A-4147-A177-3AD203B41FA5}">
                      <a16:colId xmlns:a16="http://schemas.microsoft.com/office/drawing/2014/main" val="334797448"/>
                    </a:ext>
                  </a:extLst>
                </a:gridCol>
                <a:gridCol w="1072393">
                  <a:extLst>
                    <a:ext uri="{9D8B030D-6E8A-4147-A177-3AD203B41FA5}">
                      <a16:colId xmlns:a16="http://schemas.microsoft.com/office/drawing/2014/main" val="1490449559"/>
                    </a:ext>
                  </a:extLst>
                </a:gridCol>
              </a:tblGrid>
              <a:tr h="451915">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969265">
                <a:tc>
                  <a:txBody>
                    <a:bodyPr/>
                    <a:lstStyle/>
                    <a:p>
                      <a:pPr algn="ctr" fontAlgn="ctr"/>
                      <a:r>
                        <a:rPr lang="es-CO" sz="1000" b="1" i="0" u="none" strike="noStrike" noProof="0" dirty="0">
                          <a:solidFill>
                            <a:srgbClr val="000000"/>
                          </a:solidFill>
                          <a:effectLst/>
                          <a:latin typeface="Verdana" panose="020B0604030504040204" pitchFamily="34" charset="0"/>
                          <a:ea typeface="Verdana" panose="020B0604030504040204" pitchFamily="34" charset="0"/>
                        </a:rPr>
                        <a:t>Porcentaje de implementación de la política, calidad y certificación estadística en la Superintendencia Nacional de Salud</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900" b="0" i="0" u="none" strike="noStrike" noProof="0" dirty="0">
                          <a:solidFill>
                            <a:srgbClr val="000000"/>
                          </a:solidFill>
                          <a:effectLst/>
                          <a:latin typeface="Verdana"/>
                          <a:ea typeface="Verdana"/>
                        </a:rPr>
                        <a:t>Durante el segundo trimestre de 2026 se registró un avance del 52% en el presente indicador.</a:t>
                      </a:r>
                    </a:p>
                    <a:p>
                      <a:pPr algn="ctr" fontAlgn="ctr"/>
                      <a:endParaRPr lang="es-CO" sz="900" b="0" i="0" u="none" strike="noStrike" noProof="0" dirty="0">
                        <a:solidFill>
                          <a:srgbClr val="000000"/>
                        </a:solidFill>
                        <a:effectLst/>
                        <a:latin typeface="Verdana"/>
                        <a:ea typeface="Verdana"/>
                      </a:endParaRPr>
                    </a:p>
                    <a:p>
                      <a:pPr algn="ctr" fontAlgn="ctr"/>
                      <a:r>
                        <a:rPr lang="es-CO" sz="900" b="0" i="0" u="none" strike="noStrike" noProof="0" dirty="0">
                          <a:solidFill>
                            <a:srgbClr val="000000"/>
                          </a:solidFill>
                          <a:effectLst/>
                          <a:latin typeface="Verdana"/>
                          <a:ea typeface="Verdana"/>
                        </a:rPr>
                        <a:t>Se continuaron desarrollando acciones de sensibilización y preparación institucional orientadas a la implementación de la Política de Gestión de la Información Estadística (PGIE). En este marco se ha avanzado en la construcción de los inventarios de oferta y demanda de información estadística y de registros administrativos, en articulación con las Delegaturas para Empresas Aseguradoras, Prestadores de Servicios y Entidades Territoriales. Con base en dicha información, se elaboró la primera versión del Plan Estadístico Institucional (PESI V1), con corte al 30 de junio de 2026.</a:t>
                      </a:r>
                    </a:p>
                    <a:p>
                      <a:pPr algn="ctr" fontAlgn="ctr"/>
                      <a:endParaRPr lang="es-CO" sz="900" b="0" i="0" u="none" strike="noStrike" noProof="0" dirty="0">
                        <a:solidFill>
                          <a:srgbClr val="000000"/>
                        </a:solidFill>
                        <a:effectLst/>
                        <a:latin typeface="Verdana"/>
                        <a:ea typeface="Verdana"/>
                      </a:endParaRPr>
                    </a:p>
                    <a:p>
                      <a:pPr algn="ctr" fontAlgn="ctr"/>
                      <a:r>
                        <a:rPr lang="es-CO" sz="900" b="0" i="0" u="none" strike="noStrike" noProof="0" dirty="0">
                          <a:solidFill>
                            <a:srgbClr val="000000"/>
                          </a:solidFill>
                          <a:effectLst/>
                          <a:latin typeface="Verdana"/>
                          <a:ea typeface="Verdana"/>
                        </a:rPr>
                        <a:t>De igual manera, se avanzó en la articulación con la Oficina Asesora de Planeación para implementar el procedimiento de Gestión de Información Estadística en la SNS; además, se continuó con la actualización de la Guía de Anonimización y del Plan de Fortalecimiento de Registros Administrativos.</a:t>
                      </a:r>
                    </a:p>
                    <a:p>
                      <a:pPr algn="ctr" fontAlgn="ctr"/>
                      <a:endParaRPr lang="es-CO" sz="900" b="0" i="0" u="none" strike="noStrike" noProof="0" dirty="0">
                        <a:solidFill>
                          <a:srgbClr val="000000"/>
                        </a:solidFill>
                        <a:effectLst/>
                        <a:latin typeface="Verdana"/>
                        <a:ea typeface="Verdana"/>
                      </a:endParaRPr>
                    </a:p>
                    <a:p>
                      <a:pPr algn="ctr" fontAlgn="ctr"/>
                      <a:r>
                        <a:rPr lang="es-CO" sz="900" b="0" i="0" u="none" strike="noStrike" noProof="0" dirty="0">
                          <a:solidFill>
                            <a:srgbClr val="000000"/>
                          </a:solidFill>
                          <a:effectLst/>
                          <a:latin typeface="Verdana"/>
                          <a:ea typeface="Verdana"/>
                        </a:rPr>
                        <a:t>Se participó en la revisión y actualización de la matriz de brechas para la implementación de la PGIE y se respondió la encuesta FURAG 2025 del DAFP.</a:t>
                      </a:r>
                    </a:p>
                    <a:p>
                      <a:pPr algn="ctr" fontAlgn="ctr"/>
                      <a:endParaRPr lang="es-CO" sz="900" b="0" i="0" u="none" strike="noStrike" noProof="0" dirty="0">
                        <a:solidFill>
                          <a:srgbClr val="000000"/>
                        </a:solidFill>
                        <a:effectLst/>
                        <a:latin typeface="Verdana"/>
                        <a:ea typeface="Verdana"/>
                      </a:endParaRPr>
                    </a:p>
                    <a:p>
                      <a:pPr algn="ctr" fontAlgn="ctr"/>
                      <a:r>
                        <a:rPr lang="es-CO" sz="900" b="0" i="0" u="none" strike="noStrike" noProof="0" dirty="0">
                          <a:solidFill>
                            <a:srgbClr val="000000"/>
                          </a:solidFill>
                          <a:effectLst/>
                          <a:latin typeface="Verdana"/>
                          <a:ea typeface="Verdana"/>
                        </a:rPr>
                        <a:t>Con respecto a la certificación de la Operación Estadística de Gestión de Reclamos en Salud, junto con la DPU se elaboró la primera versión del plan general para el proceso estadístico y se formuló el cuestionario de preguntas orientadoras para la elaboración del Documento de Diseño Metodológico de dicha operación estadística.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panose="020B0604030504040204" pitchFamily="34" charset="0"/>
                          <a:ea typeface="Verdana" panose="020B0604030504040204" pitchFamily="34" charset="0"/>
                        </a:rPr>
                        <a:t> Dirección de Innovación y Desarrollo</a:t>
                      </a:r>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p>
                      <a:pPr marL="0" marR="0" lvl="0" indent="0" algn="ctr" defTabSz="914446" rtl="0" eaLnBrk="1" fontAlgn="ctr" latinLnBrk="0" hangingPunct="1">
                        <a:lnSpc>
                          <a:spcPct val="100000"/>
                        </a:lnSpc>
                        <a:spcBef>
                          <a:spcPts val="0"/>
                        </a:spcBef>
                        <a:spcAft>
                          <a:spcPts val="0"/>
                        </a:spcAft>
                        <a:buClrTx/>
                        <a:buSzTx/>
                        <a:buFontTx/>
                        <a:buNone/>
                        <a:tabLst/>
                        <a:defRPr/>
                      </a:pP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12" name="Google Shape;434;p25">
            <a:extLst>
              <a:ext uri="{FF2B5EF4-FFF2-40B4-BE49-F238E27FC236}">
                <a16:creationId xmlns:a16="http://schemas.microsoft.com/office/drawing/2014/main" id="{1BA6BC84-96AF-5389-C1BA-25D6E331A99C}"/>
              </a:ext>
            </a:extLst>
          </p:cNvPr>
          <p:cNvSpPr/>
          <p:nvPr/>
        </p:nvSpPr>
        <p:spPr>
          <a:xfrm>
            <a:off x="8827860" y="4692420"/>
            <a:ext cx="762000" cy="76379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a:t>
            </a:r>
          </a:p>
        </p:txBody>
      </p:sp>
      <p:sp>
        <p:nvSpPr>
          <p:cNvPr id="14" name="Google Shape;434;p25">
            <a:extLst>
              <a:ext uri="{FF2B5EF4-FFF2-40B4-BE49-F238E27FC236}">
                <a16:creationId xmlns:a16="http://schemas.microsoft.com/office/drawing/2014/main" id="{23B0DC8B-ED70-84B0-63EC-D493054E850F}"/>
              </a:ext>
            </a:extLst>
          </p:cNvPr>
          <p:cNvSpPr/>
          <p:nvPr/>
        </p:nvSpPr>
        <p:spPr>
          <a:xfrm>
            <a:off x="9833531" y="4673756"/>
            <a:ext cx="828000" cy="828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rPr>
              <a:t>1T:25%</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100" b="1" noProof="0" dirty="0">
                <a:solidFill>
                  <a:srgbClr val="2D2D2D"/>
                </a:solidFill>
                <a:latin typeface="Verdana" panose="020B0604030504040204" pitchFamily="34" charset="0"/>
                <a:ea typeface="Verdana" panose="020B0604030504040204" pitchFamily="34" charset="0"/>
                <a:cs typeface="Arial"/>
                <a:sym typeface="Arial"/>
              </a:rPr>
              <a:t>2T:52%</a:t>
            </a:r>
            <a:endParaRPr kumimoji="0" lang="es-CO" sz="11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p:txBody>
      </p:sp>
      <p:pic>
        <p:nvPicPr>
          <p:cNvPr id="16" name="Imagen 15">
            <a:extLst>
              <a:ext uri="{FF2B5EF4-FFF2-40B4-BE49-F238E27FC236}">
                <a16:creationId xmlns:a16="http://schemas.microsoft.com/office/drawing/2014/main" id="{60E72A31-F4CF-F00F-4005-2D67D2C122E4}"/>
              </a:ext>
            </a:extLst>
          </p:cNvPr>
          <p:cNvPicPr>
            <a:picLocks noChangeAspect="1"/>
          </p:cNvPicPr>
          <p:nvPr/>
        </p:nvPicPr>
        <p:blipFill>
          <a:blip r:embed="rId2"/>
          <a:stretch>
            <a:fillRect/>
          </a:stretch>
        </p:blipFill>
        <p:spPr>
          <a:xfrm>
            <a:off x="7541910" y="6419304"/>
            <a:ext cx="4334535" cy="342200"/>
          </a:xfrm>
          <a:prstGeom prst="rect">
            <a:avLst/>
          </a:prstGeom>
        </p:spPr>
      </p:pic>
      <p:sp>
        <p:nvSpPr>
          <p:cNvPr id="21" name="Google Shape;434;p25">
            <a:extLst>
              <a:ext uri="{FF2B5EF4-FFF2-40B4-BE49-F238E27FC236}">
                <a16:creationId xmlns:a16="http://schemas.microsoft.com/office/drawing/2014/main" id="{AD57F109-80DF-E66F-CAFF-996B1F8BFE59}"/>
              </a:ext>
            </a:extLst>
          </p:cNvPr>
          <p:cNvSpPr/>
          <p:nvPr/>
        </p:nvSpPr>
        <p:spPr>
          <a:xfrm>
            <a:off x="9702899" y="1989289"/>
            <a:ext cx="1080000" cy="1116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200" b="0"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i="0" u="none" strike="noStrike" kern="0" cap="none" spc="0" normalizeH="0" baseline="0" noProof="0" dirty="0">
                <a:ln>
                  <a:noFill/>
                </a:ln>
                <a:solidFill>
                  <a:srgbClr val="2D2D2D"/>
                </a:solidFill>
                <a:effectLst/>
                <a:uLnTx/>
                <a:uFillTx/>
                <a:latin typeface="Verdana"/>
                <a:ea typeface="Verdana"/>
                <a:cs typeface="Arial"/>
                <a:sym typeface="Arial"/>
              </a:rPr>
              <a:t>1T:35%</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i="0" u="none" strike="noStrike" kern="0" cap="none" spc="0" normalizeH="0" baseline="0" noProof="0" dirty="0">
                <a:ln>
                  <a:noFill/>
                </a:ln>
                <a:solidFill>
                  <a:srgbClr val="2D2D2D"/>
                </a:solidFill>
                <a:effectLst/>
                <a:uLnTx/>
                <a:uFillTx/>
                <a:latin typeface="Verdana"/>
                <a:ea typeface="Verdana"/>
                <a:cs typeface="Arial"/>
                <a:sym typeface="Arial"/>
              </a:rPr>
              <a:t>(32)</a:t>
            </a:r>
            <a:endParaRPr lang="es-CO" sz="900" b="1" i="0" u="none" strike="noStrike" kern="0" cap="none" spc="0" normalizeH="0" baseline="0" noProof="0" dirty="0">
              <a:ln>
                <a:noFill/>
              </a:ln>
              <a:solidFill>
                <a:srgbClr val="2D2D2D"/>
              </a:solidFill>
              <a:effectLst/>
              <a:uLnTx/>
              <a:uFillTx/>
              <a:latin typeface="Verdana"/>
              <a:ea typeface="Verdana"/>
              <a:cs typeface="Arial"/>
            </a:endParaRPr>
          </a:p>
          <a:p>
            <a:pPr algn="ctr" rtl="0">
              <a:buClr>
                <a:srgbClr val="000000"/>
              </a:buClr>
              <a:defRPr/>
            </a:pPr>
            <a:r>
              <a:rPr lang="es-CO" sz="900" b="1" noProof="0" dirty="0">
                <a:solidFill>
                  <a:srgbClr val="2D2D2D"/>
                </a:solidFill>
                <a:latin typeface="Verdana"/>
                <a:ea typeface="Verdana"/>
                <a:cs typeface="Arial"/>
                <a:sym typeface="Arial"/>
              </a:rPr>
              <a:t>2T:53%</a:t>
            </a:r>
          </a:p>
          <a:p>
            <a:pPr algn="ctr" rtl="0">
              <a:buClr>
                <a:srgbClr val="000000"/>
              </a:buClr>
              <a:defRPr/>
            </a:pPr>
            <a:r>
              <a:rPr lang="es-CO" sz="900" b="1" u="sng" noProof="0" dirty="0">
                <a:solidFill>
                  <a:srgbClr val="2D2D2D"/>
                </a:solidFill>
                <a:latin typeface="Verdana"/>
                <a:ea typeface="Verdana"/>
                <a:cs typeface="Arial"/>
                <a:sym typeface="Arial"/>
              </a:rPr>
              <a:t>(49)</a:t>
            </a:r>
          </a:p>
          <a:p>
            <a:pPr algn="ctr" rtl="0">
              <a:buClr>
                <a:srgbClr val="000000"/>
              </a:buClr>
              <a:defRPr/>
            </a:pPr>
            <a:r>
              <a:rPr lang="es-CO" sz="900" b="1" u="sng" noProof="0" dirty="0">
                <a:solidFill>
                  <a:srgbClr val="2D2D2D"/>
                </a:solidFill>
                <a:latin typeface="Verdana"/>
                <a:ea typeface="Verdana"/>
                <a:cs typeface="Arial"/>
                <a:sym typeface="Arial"/>
              </a:rPr>
              <a:t>Acu:88% (81)</a:t>
            </a:r>
            <a:r>
              <a:rPr lang="es-CO" sz="900" u="sng" noProof="0" dirty="0">
                <a:solidFill>
                  <a:srgbClr val="2D2D2D"/>
                </a:solidFill>
                <a:latin typeface="Verdana"/>
                <a:ea typeface="Verdana"/>
                <a:cs typeface="Arial"/>
                <a:sym typeface="Arial"/>
              </a:rPr>
              <a:t> </a:t>
            </a:r>
            <a:endParaRPr lang="es-CO" sz="900" u="sng" noProof="0" dirty="0">
              <a:solidFill>
                <a:schemeClr val="tx1"/>
              </a:solidFill>
              <a:latin typeface="Verdana"/>
              <a:ea typeface="Verdana"/>
              <a:cs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p:txBody>
      </p:sp>
      <p:sp>
        <p:nvSpPr>
          <p:cNvPr id="7" name="CuadroTexto 6">
            <a:extLst>
              <a:ext uri="{FF2B5EF4-FFF2-40B4-BE49-F238E27FC236}">
                <a16:creationId xmlns:a16="http://schemas.microsoft.com/office/drawing/2014/main" id="{8DE691B1-17DD-B372-4EE0-0E6FBA8F2A96}"/>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331507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3E98C-FF48-FE42-06BF-464C92C22588}"/>
            </a:ext>
          </a:extLst>
        </p:cNvPr>
        <p:cNvGrpSpPr/>
        <p:nvPr/>
      </p:nvGrpSpPr>
      <p:grpSpPr>
        <a:xfrm>
          <a:off x="0" y="0"/>
          <a:ext cx="0" cy="0"/>
          <a:chOff x="0" y="0"/>
          <a:chExt cx="0" cy="0"/>
        </a:xfrm>
      </p:grpSpPr>
      <p:graphicFrame>
        <p:nvGraphicFramePr>
          <p:cNvPr id="31" name="Diagrama 30">
            <a:extLst>
              <a:ext uri="{FF2B5EF4-FFF2-40B4-BE49-F238E27FC236}">
                <a16:creationId xmlns:a16="http://schemas.microsoft.com/office/drawing/2014/main" id="{50308A98-0B6C-36F5-95BB-5B00B5A33C10}"/>
              </a:ext>
            </a:extLst>
          </p:cNvPr>
          <p:cNvGraphicFramePr/>
          <p:nvPr>
            <p:extLst>
              <p:ext uri="{D42A27DB-BD31-4B8C-83A1-F6EECF244321}">
                <p14:modId xmlns:p14="http://schemas.microsoft.com/office/powerpoint/2010/main" val="3208200004"/>
              </p:ext>
            </p:extLst>
          </p:nvPr>
        </p:nvGraphicFramePr>
        <p:xfrm>
          <a:off x="1704589" y="2147130"/>
          <a:ext cx="5257800" cy="3986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8" name="CuadroTexto 27">
            <a:extLst>
              <a:ext uri="{FF2B5EF4-FFF2-40B4-BE49-F238E27FC236}">
                <a16:creationId xmlns:a16="http://schemas.microsoft.com/office/drawing/2014/main" id="{670AC448-0634-8FD2-2D0F-3C34618FFE1B}"/>
              </a:ext>
            </a:extLst>
          </p:cNvPr>
          <p:cNvSpPr txBox="1"/>
          <p:nvPr/>
        </p:nvSpPr>
        <p:spPr>
          <a:xfrm>
            <a:off x="1096348" y="416481"/>
            <a:ext cx="9507892" cy="52322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8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Componentes de la Planeación de la Supersalud</a:t>
            </a:r>
            <a:endParaRPr kumimoji="0" lang="es-CO" sz="18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4" name="TextBox 1">
            <a:extLst>
              <a:ext uri="{FF2B5EF4-FFF2-40B4-BE49-F238E27FC236}">
                <a16:creationId xmlns:a16="http://schemas.microsoft.com/office/drawing/2014/main" id="{1F6DB742-0573-2D85-5A58-5259507A43A7}"/>
              </a:ext>
            </a:extLst>
          </p:cNvPr>
          <p:cNvSpPr txBox="1"/>
          <p:nvPr/>
        </p:nvSpPr>
        <p:spPr>
          <a:xfrm>
            <a:off x="1695265" y="2815759"/>
            <a:ext cx="1633781" cy="52322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Componente de largo plazo</a:t>
            </a:r>
          </a:p>
        </p:txBody>
      </p:sp>
      <p:sp>
        <p:nvSpPr>
          <p:cNvPr id="5" name="TextBox 2">
            <a:extLst>
              <a:ext uri="{FF2B5EF4-FFF2-40B4-BE49-F238E27FC236}">
                <a16:creationId xmlns:a16="http://schemas.microsoft.com/office/drawing/2014/main" id="{46AA4C33-EF29-BFBC-E28A-CC12F3166D00}"/>
              </a:ext>
            </a:extLst>
          </p:cNvPr>
          <p:cNvSpPr txBox="1"/>
          <p:nvPr/>
        </p:nvSpPr>
        <p:spPr>
          <a:xfrm>
            <a:off x="417707" y="4096582"/>
            <a:ext cx="2318933" cy="52322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Componente de mediano plazo</a:t>
            </a:r>
          </a:p>
        </p:txBody>
      </p:sp>
      <p:sp>
        <p:nvSpPr>
          <p:cNvPr id="6" name="TextBox 3">
            <a:extLst>
              <a:ext uri="{FF2B5EF4-FFF2-40B4-BE49-F238E27FC236}">
                <a16:creationId xmlns:a16="http://schemas.microsoft.com/office/drawing/2014/main" id="{F351308C-C8AF-C730-B671-052274A25644}"/>
              </a:ext>
            </a:extLst>
          </p:cNvPr>
          <p:cNvSpPr txBox="1"/>
          <p:nvPr/>
        </p:nvSpPr>
        <p:spPr>
          <a:xfrm>
            <a:off x="-9327" y="5267151"/>
            <a:ext cx="2035690" cy="52322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Componente de corto plazo</a:t>
            </a:r>
          </a:p>
        </p:txBody>
      </p:sp>
      <p:sp>
        <p:nvSpPr>
          <p:cNvPr id="17" name="Right Arrow 13">
            <a:extLst>
              <a:ext uri="{FF2B5EF4-FFF2-40B4-BE49-F238E27FC236}">
                <a16:creationId xmlns:a16="http://schemas.microsoft.com/office/drawing/2014/main" id="{D385199C-9FF8-4972-4BF1-EBF461B9B5B0}"/>
              </a:ext>
            </a:extLst>
          </p:cNvPr>
          <p:cNvSpPr/>
          <p:nvPr/>
        </p:nvSpPr>
        <p:spPr>
          <a:xfrm>
            <a:off x="5271176" y="2939843"/>
            <a:ext cx="579118" cy="320040"/>
          </a:xfrm>
          <a:prstGeom prst="rightArrow">
            <a:avLst/>
          </a:prstGeom>
          <a:solidFill>
            <a:srgbClr val="2B9794"/>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8" name="Right Arrow 14">
            <a:extLst>
              <a:ext uri="{FF2B5EF4-FFF2-40B4-BE49-F238E27FC236}">
                <a16:creationId xmlns:a16="http://schemas.microsoft.com/office/drawing/2014/main" id="{7BE6AE83-3F7B-0C4C-60F5-07E6D702B4BB}"/>
              </a:ext>
            </a:extLst>
          </p:cNvPr>
          <p:cNvSpPr/>
          <p:nvPr/>
        </p:nvSpPr>
        <p:spPr>
          <a:xfrm>
            <a:off x="6074191" y="4162853"/>
            <a:ext cx="585121" cy="320040"/>
          </a:xfrm>
          <a:prstGeom prst="rightArrow">
            <a:avLst/>
          </a:prstGeom>
          <a:solidFill>
            <a:srgbClr val="2B9794"/>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Right Arrow 15">
            <a:extLst>
              <a:ext uri="{FF2B5EF4-FFF2-40B4-BE49-F238E27FC236}">
                <a16:creationId xmlns:a16="http://schemas.microsoft.com/office/drawing/2014/main" id="{A5049111-1CF3-8BBA-F58C-138FF6A9250A}"/>
              </a:ext>
            </a:extLst>
          </p:cNvPr>
          <p:cNvSpPr/>
          <p:nvPr/>
        </p:nvSpPr>
        <p:spPr>
          <a:xfrm>
            <a:off x="7071982" y="5368741"/>
            <a:ext cx="588451" cy="320040"/>
          </a:xfrm>
          <a:prstGeom prst="rightArrow">
            <a:avLst/>
          </a:prstGeom>
          <a:solidFill>
            <a:srgbClr val="2B9794"/>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TextBox 16">
            <a:extLst>
              <a:ext uri="{FF2B5EF4-FFF2-40B4-BE49-F238E27FC236}">
                <a16:creationId xmlns:a16="http://schemas.microsoft.com/office/drawing/2014/main" id="{37B30566-EC9F-FE58-2EBD-6C3A29C75D4F}"/>
              </a:ext>
            </a:extLst>
          </p:cNvPr>
          <p:cNvSpPr txBox="1"/>
          <p:nvPr/>
        </p:nvSpPr>
        <p:spPr>
          <a:xfrm>
            <a:off x="6187811" y="2489351"/>
            <a:ext cx="2964461" cy="1077218"/>
          </a:xfrm>
          <a:prstGeom prst="rect">
            <a:avLst/>
          </a:prstGeom>
          <a:noFill/>
        </p:spPr>
        <p:txBody>
          <a:bodyPr wrap="square" lIns="18288" tIns="0" rIns="18288" bIns="0">
            <a:spAutoFit/>
          </a:bodyPr>
          <a:lstStyle/>
          <a:p>
            <a:pPr marL="171450" marR="0" lvl="0" indent="-1714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Objetivo de Desarrollo Sostenible</a:t>
            </a:r>
          </a:p>
          <a:p>
            <a:pPr marL="171450" marR="0" lvl="0" indent="-1714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Plan Nacional de Desarrollo</a:t>
            </a:r>
          </a:p>
          <a:p>
            <a:pPr marL="171450" marR="0" lvl="0" indent="-1714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Plan Estratégico Sectorial</a:t>
            </a:r>
          </a:p>
          <a:p>
            <a:pPr marL="171450" marR="0" lvl="0" indent="-1714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Acuerdos Internacionales</a:t>
            </a:r>
          </a:p>
          <a:p>
            <a:pPr marL="171450" marR="0" lvl="0" indent="-1714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Conpes</a:t>
            </a: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21" name="TextBox 17">
            <a:extLst>
              <a:ext uri="{FF2B5EF4-FFF2-40B4-BE49-F238E27FC236}">
                <a16:creationId xmlns:a16="http://schemas.microsoft.com/office/drawing/2014/main" id="{206EC6BA-041C-10B7-3A0B-3B187CF51718}"/>
              </a:ext>
            </a:extLst>
          </p:cNvPr>
          <p:cNvSpPr txBox="1"/>
          <p:nvPr/>
        </p:nvSpPr>
        <p:spPr>
          <a:xfrm>
            <a:off x="6972215" y="3819583"/>
            <a:ext cx="4960705" cy="1077218"/>
          </a:xfrm>
          <a:prstGeom prst="rect">
            <a:avLst/>
          </a:prstGeom>
          <a:noFill/>
        </p:spPr>
        <p:txBody>
          <a:bodyPr wrap="square" lIns="18288" tIns="0" rIns="18288" bIns="0">
            <a:spAutoFit/>
          </a:bodyPr>
          <a:lstStyle/>
          <a:p>
            <a:pPr marL="285750" marR="0" lvl="0" indent="-2857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Plan Anual de Gestión</a:t>
            </a:r>
          </a:p>
          <a:p>
            <a:pPr marL="285750" marR="0" lvl="0" indent="-2857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Planes Institucionales y estratégicos Decreto 612 de 2018</a:t>
            </a:r>
          </a:p>
          <a:p>
            <a:pPr marL="285750" marR="0" lvl="0" indent="-2857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Programas o frentes de trabajo</a:t>
            </a:r>
          </a:p>
          <a:p>
            <a:pPr marL="285750" marR="0" lvl="0" indent="-2857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Indicadores programáticos</a:t>
            </a:r>
          </a:p>
          <a:p>
            <a:pPr marL="285750" marR="0" lvl="0" indent="-2857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Proyectos de Inversión</a:t>
            </a:r>
          </a:p>
        </p:txBody>
      </p:sp>
      <p:sp>
        <p:nvSpPr>
          <p:cNvPr id="22" name="TextBox 18">
            <a:extLst>
              <a:ext uri="{FF2B5EF4-FFF2-40B4-BE49-F238E27FC236}">
                <a16:creationId xmlns:a16="http://schemas.microsoft.com/office/drawing/2014/main" id="{19966B1D-43B8-8664-D46A-9EFA258AE6CE}"/>
              </a:ext>
            </a:extLst>
          </p:cNvPr>
          <p:cNvSpPr txBox="1"/>
          <p:nvPr/>
        </p:nvSpPr>
        <p:spPr>
          <a:xfrm>
            <a:off x="7900653" y="5215132"/>
            <a:ext cx="3749039" cy="630942"/>
          </a:xfrm>
          <a:prstGeom prst="rect">
            <a:avLst/>
          </a:prstGeom>
          <a:noFill/>
        </p:spPr>
        <p:txBody>
          <a:bodyPr wrap="square" lIns="18288" tIns="0" rIns="18288" bIns="0">
            <a:spAutoFit/>
          </a:bodyPr>
          <a:lstStyle/>
          <a:p>
            <a:pPr marL="285750" marR="0" lvl="0" indent="-2857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Planes Operativos o cronogramas</a:t>
            </a:r>
          </a:p>
          <a:p>
            <a:pPr marL="285750" marR="0" lvl="0" indent="-2857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Mecanismos de Seguimiento</a:t>
            </a:r>
          </a:p>
          <a:p>
            <a:pPr marL="285750" marR="0" lvl="0" indent="-2857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Indicadores operativos</a:t>
            </a:r>
          </a:p>
        </p:txBody>
      </p:sp>
      <p:sp>
        <p:nvSpPr>
          <p:cNvPr id="33" name="CuadroTexto 32">
            <a:extLst>
              <a:ext uri="{FF2B5EF4-FFF2-40B4-BE49-F238E27FC236}">
                <a16:creationId xmlns:a16="http://schemas.microsoft.com/office/drawing/2014/main" id="{9ABD2344-B179-DF78-D61A-5C6F6CDA3E28}"/>
              </a:ext>
            </a:extLst>
          </p:cNvPr>
          <p:cNvSpPr txBox="1"/>
          <p:nvPr/>
        </p:nvSpPr>
        <p:spPr>
          <a:xfrm>
            <a:off x="9037191" y="2420384"/>
            <a:ext cx="3335693" cy="1169551"/>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Misión y Visión</a:t>
            </a:r>
          </a:p>
          <a:p>
            <a:pPr marL="171450" marR="0" lvl="0" indent="-1714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Ejes y Objetivos Estratégicos</a:t>
            </a:r>
          </a:p>
          <a:p>
            <a:pPr marL="171450" marR="0" lvl="0" indent="-1714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Objetivos Institucionales</a:t>
            </a:r>
          </a:p>
          <a:p>
            <a:pPr marL="171450" marR="0" lvl="0" indent="-1714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Plan Estratégico Institucional</a:t>
            </a:r>
          </a:p>
          <a:p>
            <a:pPr marL="171450" marR="0" lvl="0" indent="-171450" algn="l" defTabSz="457200" rtl="0" eaLnBrk="1" fontAlgn="auto" latinLnBrk="0" hangingPunct="1">
              <a:lnSpc>
                <a:spcPct val="100000"/>
              </a:lnSpc>
              <a:spcBef>
                <a:spcPts val="0"/>
              </a:spcBef>
              <a:spcAft>
                <a:spcPts val="300"/>
              </a:spcAft>
              <a:buClr>
                <a:srgbClr val="32B4A8"/>
              </a:buClr>
              <a:buSzPct val="120000"/>
              <a:buFont typeface="Wingdings" panose="05000000000000000000" pitchFamily="2" charset="2"/>
              <a:buChar char="ü"/>
              <a:tabLst/>
              <a:defRPr sz="1550">
                <a:solidFill>
                  <a:srgbClr val="2B9794"/>
                </a:solidFill>
                <a:latin typeface="Nunito Sans"/>
              </a:defRPr>
            </a:pPr>
            <a:r>
              <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Indicadores Estratégicos</a:t>
            </a:r>
          </a:p>
        </p:txBody>
      </p:sp>
      <p:pic>
        <p:nvPicPr>
          <p:cNvPr id="35" name="Imagen 34">
            <a:extLst>
              <a:ext uri="{FF2B5EF4-FFF2-40B4-BE49-F238E27FC236}">
                <a16:creationId xmlns:a16="http://schemas.microsoft.com/office/drawing/2014/main" id="{A9C36440-2961-1039-0A6D-D06846551A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65463" y="1460417"/>
            <a:ext cx="1098741" cy="686713"/>
          </a:xfrm>
          <a:prstGeom prst="rect">
            <a:avLst/>
          </a:prstGeom>
        </p:spPr>
      </p:pic>
    </p:spTree>
    <p:extLst>
      <p:ext uri="{BB962C8B-B14F-4D97-AF65-F5344CB8AC3E}">
        <p14:creationId xmlns:p14="http://schemas.microsoft.com/office/powerpoint/2010/main" val="14636329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03F18-5182-7BA2-4BD4-D0C407DB0853}"/>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5765DAAB-F6F2-63BF-770A-B21C72942B9C}"/>
              </a:ext>
            </a:extLst>
          </p:cNvPr>
          <p:cNvGraphicFramePr>
            <a:graphicFrameLocks noGrp="1"/>
          </p:cNvGraphicFramePr>
          <p:nvPr>
            <p:extLst>
              <p:ext uri="{D42A27DB-BD31-4B8C-83A1-F6EECF244321}">
                <p14:modId xmlns:p14="http://schemas.microsoft.com/office/powerpoint/2010/main" val="3234066651"/>
              </p:ext>
            </p:extLst>
          </p:nvPr>
        </p:nvGraphicFramePr>
        <p:xfrm>
          <a:off x="264729" y="1647298"/>
          <a:ext cx="11636327" cy="1889972"/>
        </p:xfrm>
        <a:graphic>
          <a:graphicData uri="http://schemas.openxmlformats.org/drawingml/2006/table">
            <a:tbl>
              <a:tblPr firstRow="1">
                <a:tableStyleId>{616DA210-FB5B-4158-B5E0-FEB733F419BA}</a:tableStyleId>
              </a:tblPr>
              <a:tblGrid>
                <a:gridCol w="1354915">
                  <a:extLst>
                    <a:ext uri="{9D8B030D-6E8A-4147-A177-3AD203B41FA5}">
                      <a16:colId xmlns:a16="http://schemas.microsoft.com/office/drawing/2014/main" val="4294001460"/>
                    </a:ext>
                  </a:extLst>
                </a:gridCol>
                <a:gridCol w="7157213">
                  <a:extLst>
                    <a:ext uri="{9D8B030D-6E8A-4147-A177-3AD203B41FA5}">
                      <a16:colId xmlns:a16="http://schemas.microsoft.com/office/drawing/2014/main" val="1680724253"/>
                    </a:ext>
                  </a:extLst>
                </a:gridCol>
                <a:gridCol w="914400">
                  <a:extLst>
                    <a:ext uri="{9D8B030D-6E8A-4147-A177-3AD203B41FA5}">
                      <a16:colId xmlns:a16="http://schemas.microsoft.com/office/drawing/2014/main" val="3940073173"/>
                    </a:ext>
                  </a:extLst>
                </a:gridCol>
                <a:gridCol w="990600">
                  <a:extLst>
                    <a:ext uri="{9D8B030D-6E8A-4147-A177-3AD203B41FA5}">
                      <a16:colId xmlns:a16="http://schemas.microsoft.com/office/drawing/2014/main" val="334797448"/>
                    </a:ext>
                  </a:extLst>
                </a:gridCol>
                <a:gridCol w="1219199">
                  <a:extLst>
                    <a:ext uri="{9D8B030D-6E8A-4147-A177-3AD203B41FA5}">
                      <a16:colId xmlns:a16="http://schemas.microsoft.com/office/drawing/2014/main" val="1490449559"/>
                    </a:ext>
                  </a:extLst>
                </a:gridCol>
              </a:tblGrid>
              <a:tr h="368504">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 </a:t>
                      </a:r>
                    </a:p>
                  </a:txBody>
                  <a:tcPr marL="0" marR="0" marT="0" marB="0" anchor="ctr">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solidFill>
                      <a:srgbClr val="32B4A8"/>
                    </a:solidFill>
                  </a:tcPr>
                </a:tc>
                <a:extLst>
                  <a:ext uri="{0D108BD9-81ED-4DB2-BD59-A6C34878D82A}">
                    <a16:rowId xmlns:a16="http://schemas.microsoft.com/office/drawing/2014/main" val="373040005"/>
                  </a:ext>
                </a:extLst>
              </a:tr>
              <a:tr h="1432772">
                <a:tc>
                  <a:txBody>
                    <a:bodyPr/>
                    <a:lstStyle/>
                    <a:p>
                      <a:pPr algn="ctr" fontAlgn="ctr"/>
                      <a:r>
                        <a:rPr lang="es-CO" sz="1000" b="1" i="0" u="none" strike="noStrike" noProof="0" dirty="0">
                          <a:solidFill>
                            <a:srgbClr val="000000"/>
                          </a:solidFill>
                          <a:effectLst/>
                          <a:latin typeface="Verdana"/>
                          <a:ea typeface="Verdana"/>
                        </a:rPr>
                        <a:t>Auditorias y seguimientos realizados a las entidades de aseguramiento en salud y otras entidades de aseguramiento</a:t>
                      </a:r>
                    </a:p>
                  </a:txBody>
                  <a:tcPr marL="45720" marR="45720" anchor="ctr"/>
                </a:tc>
                <a:tc>
                  <a:txBody>
                    <a:bodyPr/>
                    <a:lstStyle/>
                    <a:p>
                      <a:pPr lvl="0" algn="ctr">
                        <a:buNone/>
                      </a:pPr>
                      <a:r>
                        <a:rPr lang="es-CO" sz="1000" noProof="0" dirty="0">
                          <a:latin typeface="Verdana"/>
                          <a:ea typeface="Verdana"/>
                        </a:rPr>
                        <a:t>En el periodo del segundo trimestre la Delegada de Aseguramiento en Salud, realizo 9 auditorias de los siguientes sujetos vigilados: EPS: Nueva EPS., Capital Salud, Asistencia Médica SAS servicio de ambulancia prepagada,(Santander) Entidades promotora de salud </a:t>
                      </a:r>
                      <a:r>
                        <a:rPr lang="es-CO" sz="1000" noProof="0" dirty="0" err="1">
                          <a:latin typeface="Verdana"/>
                          <a:ea typeface="Verdana"/>
                        </a:rPr>
                        <a:t>Cajacopi</a:t>
                      </a:r>
                      <a:r>
                        <a:rPr lang="es-CO" sz="1000" noProof="0" dirty="0">
                          <a:latin typeface="Verdana"/>
                          <a:ea typeface="Verdana"/>
                        </a:rPr>
                        <a:t> EPS,(Bogotá) Emssanar EPS SAS,(Nariño) unidad de salud universidad del cauca,(cauca) </a:t>
                      </a:r>
                      <a:r>
                        <a:rPr lang="es-CO" sz="1000" noProof="0" dirty="0" err="1">
                          <a:latin typeface="Verdana"/>
                          <a:ea typeface="Verdana"/>
                        </a:rPr>
                        <a:t>Fomag</a:t>
                      </a:r>
                      <a:r>
                        <a:rPr lang="es-CO" sz="1000" noProof="0" dirty="0">
                          <a:latin typeface="Verdana"/>
                          <a:ea typeface="Verdana"/>
                        </a:rPr>
                        <a:t>, (Bogotá) Nueva EPS (La Guajira.) EPS Suramericana S.A (Antioquia)</a:t>
                      </a:r>
                    </a:p>
                  </a:txBody>
                  <a:tcPr marL="0" marR="0" marT="0" marB="0" anchor="ct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panose="020B0604030504040204" pitchFamily="34" charset="0"/>
                          <a:ea typeface="Verdana" panose="020B0604030504040204" pitchFamily="34" charset="0"/>
                        </a:rPr>
                        <a:t>Delegatura para Entidades Aseguramiento en Salud</a:t>
                      </a:r>
                    </a:p>
                  </a:txBody>
                  <a:tcPr marL="0" marR="0" marT="0" marB="0" anchor="ctr"/>
                </a:tc>
                <a:extLst>
                  <a:ext uri="{0D108BD9-81ED-4DB2-BD59-A6C34878D82A}">
                    <a16:rowId xmlns:a16="http://schemas.microsoft.com/office/drawing/2014/main" val="3192192509"/>
                  </a:ext>
                </a:extLst>
              </a:tr>
            </a:tbl>
          </a:graphicData>
        </a:graphic>
      </p:graphicFrame>
      <p:sp>
        <p:nvSpPr>
          <p:cNvPr id="8" name="Google Shape;434;p25">
            <a:extLst>
              <a:ext uri="{FF2B5EF4-FFF2-40B4-BE49-F238E27FC236}">
                <a16:creationId xmlns:a16="http://schemas.microsoft.com/office/drawing/2014/main" id="{371A02FF-7872-9EC8-C081-D86855A735F7}"/>
              </a:ext>
            </a:extLst>
          </p:cNvPr>
          <p:cNvSpPr/>
          <p:nvPr/>
        </p:nvSpPr>
        <p:spPr>
          <a:xfrm>
            <a:off x="8856990" y="2452063"/>
            <a:ext cx="762000" cy="76379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a:t>
            </a:r>
          </a:p>
        </p:txBody>
      </p:sp>
      <p:graphicFrame>
        <p:nvGraphicFramePr>
          <p:cNvPr id="10" name="Tabla 9">
            <a:extLst>
              <a:ext uri="{FF2B5EF4-FFF2-40B4-BE49-F238E27FC236}">
                <a16:creationId xmlns:a16="http://schemas.microsoft.com/office/drawing/2014/main" id="{762DE3BA-FAFB-0D5E-C287-38E6E25DABD2}"/>
              </a:ext>
            </a:extLst>
          </p:cNvPr>
          <p:cNvGraphicFramePr>
            <a:graphicFrameLocks noGrp="1"/>
          </p:cNvGraphicFramePr>
          <p:nvPr>
            <p:extLst>
              <p:ext uri="{D42A27DB-BD31-4B8C-83A1-F6EECF244321}">
                <p14:modId xmlns:p14="http://schemas.microsoft.com/office/powerpoint/2010/main" val="3640082477"/>
              </p:ext>
            </p:extLst>
          </p:nvPr>
        </p:nvGraphicFramePr>
        <p:xfrm>
          <a:off x="264729" y="3825739"/>
          <a:ext cx="11658528" cy="1889972"/>
        </p:xfrm>
        <a:graphic>
          <a:graphicData uri="http://schemas.openxmlformats.org/drawingml/2006/table">
            <a:tbl>
              <a:tblPr firstRow="1">
                <a:tableStyleId>{616DA210-FB5B-4158-B5E0-FEB733F419BA}</a:tableStyleId>
              </a:tblPr>
              <a:tblGrid>
                <a:gridCol w="1354915">
                  <a:extLst>
                    <a:ext uri="{9D8B030D-6E8A-4147-A177-3AD203B41FA5}">
                      <a16:colId xmlns:a16="http://schemas.microsoft.com/office/drawing/2014/main" val="4294001460"/>
                    </a:ext>
                  </a:extLst>
                </a:gridCol>
                <a:gridCol w="7157213">
                  <a:extLst>
                    <a:ext uri="{9D8B030D-6E8A-4147-A177-3AD203B41FA5}">
                      <a16:colId xmlns:a16="http://schemas.microsoft.com/office/drawing/2014/main" val="1680724253"/>
                    </a:ext>
                  </a:extLst>
                </a:gridCol>
                <a:gridCol w="914400">
                  <a:extLst>
                    <a:ext uri="{9D8B030D-6E8A-4147-A177-3AD203B41FA5}">
                      <a16:colId xmlns:a16="http://schemas.microsoft.com/office/drawing/2014/main" val="3940073173"/>
                    </a:ext>
                  </a:extLst>
                </a:gridCol>
                <a:gridCol w="1044000">
                  <a:extLst>
                    <a:ext uri="{9D8B030D-6E8A-4147-A177-3AD203B41FA5}">
                      <a16:colId xmlns:a16="http://schemas.microsoft.com/office/drawing/2014/main" val="334797448"/>
                    </a:ext>
                  </a:extLst>
                </a:gridCol>
                <a:gridCol w="1188000">
                  <a:extLst>
                    <a:ext uri="{9D8B030D-6E8A-4147-A177-3AD203B41FA5}">
                      <a16:colId xmlns:a16="http://schemas.microsoft.com/office/drawing/2014/main" val="1490449559"/>
                    </a:ext>
                  </a:extLst>
                </a:gridCol>
              </a:tblGrid>
              <a:tr h="368504">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     Vigencia</a:t>
                      </a:r>
                    </a:p>
                  </a:txBody>
                  <a:tcPr marL="0" marR="0" marT="0" marB="0" anchor="ctr">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solidFill>
                      <a:srgbClr val="32B4A8"/>
                    </a:solidFill>
                  </a:tcPr>
                </a:tc>
                <a:extLst>
                  <a:ext uri="{0D108BD9-81ED-4DB2-BD59-A6C34878D82A}">
                    <a16:rowId xmlns:a16="http://schemas.microsoft.com/office/drawing/2014/main" val="373040005"/>
                  </a:ext>
                </a:extLst>
              </a:tr>
              <a:tr h="1432772">
                <a:tc>
                  <a:txBody>
                    <a:bodyPr/>
                    <a:lstStyle/>
                    <a:p>
                      <a:pPr algn="ctr" fontAlgn="ctr"/>
                      <a:r>
                        <a:rPr lang="es-CO" sz="1000" b="1" i="0" u="none" strike="noStrike" noProof="0" dirty="0">
                          <a:solidFill>
                            <a:srgbClr val="000000"/>
                          </a:solidFill>
                          <a:effectLst/>
                          <a:latin typeface="Verdana"/>
                          <a:ea typeface="Verdana"/>
                        </a:rPr>
                        <a:t>Audiencias de conciliación extrajudicial en derecho realizadas</a:t>
                      </a:r>
                    </a:p>
                  </a:txBody>
                  <a:tcPr marL="45720" marR="45720" anchor="ctr"/>
                </a:tc>
                <a:tc>
                  <a:txBody>
                    <a:bodyPr/>
                    <a:lstStyle/>
                    <a:p>
                      <a:pPr algn="ctr" fontAlgn="ctr"/>
                      <a:r>
                        <a:rPr lang="es-CO" sz="1000" b="0" i="0" u="none" strike="noStrike" noProof="0" dirty="0">
                          <a:solidFill>
                            <a:srgbClr val="000000"/>
                          </a:solidFill>
                          <a:effectLst/>
                          <a:latin typeface="Verdana"/>
                          <a:ea typeface="Verdana"/>
                        </a:rPr>
                        <a:t>Para el indicador M6 -PE- 001 que corresponde al numero de audiencias de conciliación extrajudicial en derecho realizadas en el segundo trimestre de 2026 (abril a junio de 2026) se observa un avance positivo concordante con la programación por parte de la dirección de conciliación y que para el periodo esta adecuado según la meta establecida para el año 2026 ; se realizó en sede Bogotá 754 audiencias que complementan aplazamientos, reprogramaciones, suspensiones , completando así con las visitas a otras regiones como Atlántico, magdalena , San Andrés , cauca , Antioquia , choco y santa marta que fueron 1670, el total del trimestre de 2424 audiencias ; se anexan informes y evidencias de las reuniones de autoevaluación donde se socializa la gestión para la consecución de meta en el indicador .</a:t>
                      </a:r>
                    </a:p>
                  </a:txBody>
                  <a:tcPr marL="45720" marR="45720" anchor="ctr"/>
                </a:tc>
                <a:tc>
                  <a:txBody>
                    <a:bodyPr/>
                    <a:lstStyle/>
                    <a:p>
                      <a:pPr algn="ctr" fontAlgn="ct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marL="0" algn="ctr" defTabSz="914446" rtl="0" eaLnBrk="1" fontAlgn="ctr" latinLnBrk="0" hangingPunct="1"/>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chemeClr val="tx1"/>
                          </a:solidFill>
                          <a:effectLst/>
                          <a:latin typeface="Verdana" panose="020B0604030504040204" pitchFamily="34" charset="0"/>
                          <a:ea typeface="Verdana" panose="020B0604030504040204" pitchFamily="34" charset="0"/>
                          <a:cs typeface="+mn-cs"/>
                        </a:rPr>
                        <a:t>Delegatura para la Función Jurisdiccional y de Conciliación</a:t>
                      </a:r>
                    </a:p>
                  </a:txBody>
                  <a:tcPr marL="45720" marR="45720" anchor="ctr"/>
                </a:tc>
                <a:extLst>
                  <a:ext uri="{0D108BD9-81ED-4DB2-BD59-A6C34878D82A}">
                    <a16:rowId xmlns:a16="http://schemas.microsoft.com/office/drawing/2014/main" val="3192192509"/>
                  </a:ext>
                </a:extLst>
              </a:tr>
            </a:tbl>
          </a:graphicData>
        </a:graphic>
      </p:graphicFrame>
      <p:sp>
        <p:nvSpPr>
          <p:cNvPr id="12" name="Google Shape;434;p25">
            <a:extLst>
              <a:ext uri="{FF2B5EF4-FFF2-40B4-BE49-F238E27FC236}">
                <a16:creationId xmlns:a16="http://schemas.microsoft.com/office/drawing/2014/main" id="{D895F5AA-B589-7702-5680-7B2045539753}"/>
              </a:ext>
            </a:extLst>
          </p:cNvPr>
          <p:cNvSpPr/>
          <p:nvPr/>
        </p:nvSpPr>
        <p:spPr>
          <a:xfrm>
            <a:off x="8853338" y="4561821"/>
            <a:ext cx="762000" cy="76379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chemeClr val="accent5">
              <a:lumMod val="75000"/>
            </a:schemeClr>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7.000</a:t>
            </a:r>
            <a:endParaRPr lang="es-CO" sz="1100" b="1" i="0" u="none" strike="noStrike" kern="0" cap="none" spc="0" normalizeH="0" baseline="0" noProof="0" dirty="0">
              <a:ln>
                <a:noFill/>
              </a:ln>
              <a:solidFill>
                <a:prstClr val="white"/>
              </a:solidFill>
              <a:effectLst/>
              <a:uLnTx/>
              <a:uFillTx/>
              <a:latin typeface="Verdana"/>
              <a:ea typeface="Verdana"/>
              <a:cs typeface="Arial"/>
            </a:endParaRPr>
          </a:p>
        </p:txBody>
      </p:sp>
      <p:pic>
        <p:nvPicPr>
          <p:cNvPr id="16" name="Imagen 15">
            <a:extLst>
              <a:ext uri="{FF2B5EF4-FFF2-40B4-BE49-F238E27FC236}">
                <a16:creationId xmlns:a16="http://schemas.microsoft.com/office/drawing/2014/main" id="{F2CCA1E3-397E-D279-BC1D-08C5FD84442E}"/>
              </a:ext>
            </a:extLst>
          </p:cNvPr>
          <p:cNvPicPr>
            <a:picLocks noChangeAspect="1"/>
          </p:cNvPicPr>
          <p:nvPr/>
        </p:nvPicPr>
        <p:blipFill>
          <a:blip r:embed="rId2"/>
          <a:stretch>
            <a:fillRect/>
          </a:stretch>
        </p:blipFill>
        <p:spPr>
          <a:xfrm>
            <a:off x="7765646" y="6458214"/>
            <a:ext cx="4334535" cy="342200"/>
          </a:xfrm>
          <a:prstGeom prst="rect">
            <a:avLst/>
          </a:prstGeom>
        </p:spPr>
      </p:pic>
      <p:sp>
        <p:nvSpPr>
          <p:cNvPr id="18" name="Google Shape;434;p25">
            <a:extLst>
              <a:ext uri="{FF2B5EF4-FFF2-40B4-BE49-F238E27FC236}">
                <a16:creationId xmlns:a16="http://schemas.microsoft.com/office/drawing/2014/main" id="{29F94A5B-EE0E-A972-F6AF-1D0088912628}"/>
              </a:ext>
            </a:extLst>
          </p:cNvPr>
          <p:cNvSpPr/>
          <p:nvPr/>
        </p:nvSpPr>
        <p:spPr>
          <a:xfrm>
            <a:off x="9695401" y="2335512"/>
            <a:ext cx="972000" cy="972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2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srgbClr val="2D2D2D"/>
                </a:solidFill>
                <a:latin typeface="Verdana"/>
                <a:ea typeface="Verdana"/>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i="0" u="none" strike="noStrike" kern="0" cap="none" spc="0" normalizeH="0" baseline="0" noProof="0" dirty="0">
                <a:ln>
                  <a:noFill/>
                </a:ln>
                <a:solidFill>
                  <a:srgbClr val="2D2D2D"/>
                </a:solidFill>
                <a:effectLst/>
                <a:uLnTx/>
                <a:uFillTx/>
                <a:latin typeface="Verdana"/>
                <a:ea typeface="Verdana"/>
                <a:cs typeface="Arial"/>
                <a:sym typeface="Arial"/>
              </a:rPr>
              <a:t>1T:(11)</a:t>
            </a:r>
            <a:endParaRPr lang="es-CO" sz="1000" b="1" i="0" u="none" strike="noStrike" kern="0" cap="none" spc="0" normalizeH="0" baseline="0" noProof="0" dirty="0">
              <a:ln>
                <a:noFill/>
              </a:ln>
              <a:solidFill>
                <a:srgbClr val="2D2D2D"/>
              </a:solidFill>
              <a:effectLst/>
              <a:uLnTx/>
              <a:uFillTx/>
              <a:latin typeface="Verdana"/>
              <a:ea typeface="Verdana"/>
              <a:cs typeface="Arial"/>
            </a:endParaRPr>
          </a:p>
          <a:p>
            <a:pPr algn="ctr" rtl="0">
              <a:buClr>
                <a:srgbClr val="000000"/>
              </a:buClr>
              <a:defRPr/>
            </a:pPr>
            <a:r>
              <a:rPr lang="es-CO" sz="1000" b="1" noProof="0" dirty="0">
                <a:solidFill>
                  <a:srgbClr val="2D2D2D"/>
                </a:solidFill>
                <a:latin typeface="Verdana"/>
                <a:ea typeface="Verdana"/>
                <a:cs typeface="Arial"/>
                <a:sym typeface="Arial"/>
              </a:rPr>
              <a:t>2T:(9)</a:t>
            </a:r>
            <a:endParaRPr lang="es-CO" sz="1000" b="1" u="sng" noProof="0" dirty="0">
              <a:solidFill>
                <a:schemeClr val="tx1"/>
              </a:solidFill>
              <a:latin typeface="Verdana"/>
              <a:ea typeface="Verdana"/>
              <a:cs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p:txBody>
      </p:sp>
      <p:sp>
        <p:nvSpPr>
          <p:cNvPr id="20" name="Google Shape;434;p25">
            <a:extLst>
              <a:ext uri="{FF2B5EF4-FFF2-40B4-BE49-F238E27FC236}">
                <a16:creationId xmlns:a16="http://schemas.microsoft.com/office/drawing/2014/main" id="{8278B1F3-AA03-57B1-2801-BBFDE98B4AB1}"/>
              </a:ext>
            </a:extLst>
          </p:cNvPr>
          <p:cNvSpPr/>
          <p:nvPr/>
        </p:nvSpPr>
        <p:spPr>
          <a:xfrm>
            <a:off x="9705668" y="4454601"/>
            <a:ext cx="1008000" cy="1008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200" b="0"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i="0" u="none" strike="noStrike" kern="0" cap="none" spc="0" normalizeH="0" baseline="0" noProof="0" dirty="0">
                <a:ln>
                  <a:noFill/>
                </a:ln>
                <a:solidFill>
                  <a:srgbClr val="2D2D2D"/>
                </a:solidFill>
                <a:effectLst/>
                <a:uLnTx/>
                <a:uFillTx/>
                <a:latin typeface="Verdana"/>
                <a:ea typeface="Verdana"/>
                <a:cs typeface="Arial"/>
                <a:sym typeface="Arial"/>
              </a:rPr>
              <a:t>58%</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i="0" u="none" strike="noStrike" kern="0" cap="none" spc="0" normalizeH="0" baseline="0" noProof="0" dirty="0">
                <a:ln>
                  <a:noFill/>
                </a:ln>
                <a:solidFill>
                  <a:srgbClr val="2D2D2D"/>
                </a:solidFill>
                <a:effectLst/>
                <a:uLnTx/>
                <a:uFillTx/>
                <a:latin typeface="Verdana"/>
                <a:ea typeface="Verdana"/>
                <a:cs typeface="Arial"/>
                <a:sym typeface="Arial"/>
              </a:rPr>
              <a:t>1T:(1.703)</a:t>
            </a:r>
            <a:endParaRPr lang="es-CO" sz="1000" b="1" i="0" u="none" strike="noStrike" kern="0" cap="none" spc="0" normalizeH="0" baseline="0" noProof="0" dirty="0">
              <a:ln>
                <a:noFill/>
              </a:ln>
              <a:solidFill>
                <a:srgbClr val="2D2D2D"/>
              </a:solidFill>
              <a:effectLst/>
              <a:uLnTx/>
              <a:uFillTx/>
              <a:latin typeface="Verdana"/>
              <a:ea typeface="Verdana"/>
              <a:cs typeface="Arial"/>
            </a:endParaRPr>
          </a:p>
          <a:p>
            <a:pPr algn="ctr" rtl="0">
              <a:buClr>
                <a:srgbClr val="000000"/>
              </a:buClr>
              <a:defRPr/>
            </a:pPr>
            <a:r>
              <a:rPr lang="es-CO" sz="1000" b="1" noProof="0" dirty="0">
                <a:solidFill>
                  <a:srgbClr val="2D2D2D"/>
                </a:solidFill>
                <a:latin typeface="Verdana"/>
                <a:ea typeface="Verdana"/>
                <a:cs typeface="Arial"/>
                <a:sym typeface="Arial"/>
              </a:rPr>
              <a:t>2T:(2.424)</a:t>
            </a:r>
          </a:p>
          <a:p>
            <a:pPr algn="ctr" rtl="0">
              <a:buClr>
                <a:srgbClr val="000000"/>
              </a:buClr>
              <a:defRPr/>
            </a:pPr>
            <a:r>
              <a:rPr lang="es-CO" sz="1000" b="1" u="sng" noProof="0" dirty="0">
                <a:solidFill>
                  <a:srgbClr val="2D2D2D"/>
                </a:solidFill>
                <a:latin typeface="Verdana"/>
                <a:ea typeface="Verdana"/>
                <a:cs typeface="Arial"/>
                <a:sym typeface="Arial"/>
              </a:rPr>
              <a:t>Acu</a:t>
            </a:r>
            <a:r>
              <a:rPr lang="es-CO" sz="1000" b="1" u="sng" noProof="0" dirty="0">
                <a:solidFill>
                  <a:srgbClr val="2D2D2D"/>
                </a:solidFill>
                <a:latin typeface="Verdana"/>
                <a:ea typeface="Verdana"/>
                <a:cs typeface="Arial"/>
                <a:sym typeface="Wingdings" panose="05000000000000000000" pitchFamily="2" charset="2"/>
              </a:rPr>
              <a:t>(</a:t>
            </a:r>
            <a:r>
              <a:rPr lang="es-CO" sz="1000" b="1" u="sng" noProof="0" dirty="0">
                <a:solidFill>
                  <a:srgbClr val="2D2D2D"/>
                </a:solidFill>
                <a:latin typeface="Verdana"/>
                <a:ea typeface="Verdana"/>
                <a:cs typeface="Arial"/>
                <a:sym typeface="Arial"/>
              </a:rPr>
              <a:t>4.127)</a:t>
            </a:r>
            <a:endParaRPr lang="es-CO" sz="1000" b="1" u="sng" noProof="0" dirty="0">
              <a:solidFill>
                <a:schemeClr val="tx1"/>
              </a:solidFill>
              <a:latin typeface="Verdana"/>
              <a:ea typeface="Verdana"/>
              <a:cs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p:txBody>
      </p:sp>
      <p:sp>
        <p:nvSpPr>
          <p:cNvPr id="7" name="CuadroTexto 6">
            <a:extLst>
              <a:ext uri="{FF2B5EF4-FFF2-40B4-BE49-F238E27FC236}">
                <a16:creationId xmlns:a16="http://schemas.microsoft.com/office/drawing/2014/main" id="{26262CA4-6096-59FA-ACF0-4EF13E4CFF7B}"/>
              </a:ext>
            </a:extLst>
          </p:cNvPr>
          <p:cNvSpPr txBox="1"/>
          <p:nvPr/>
        </p:nvSpPr>
        <p:spPr>
          <a:xfrm>
            <a:off x="1237201"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7771612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37BCE-AA45-9C17-07BE-AC57F2CFDE77}"/>
            </a:ext>
          </a:extLst>
        </p:cNvPr>
        <p:cNvGrpSpPr/>
        <p:nvPr/>
      </p:nvGrpSpPr>
      <p:grpSpPr>
        <a:xfrm>
          <a:off x="0" y="0"/>
          <a:ext cx="0" cy="0"/>
          <a:chOff x="0" y="0"/>
          <a:chExt cx="0" cy="0"/>
        </a:xfrm>
      </p:grpSpPr>
      <p:grpSp>
        <p:nvGrpSpPr>
          <p:cNvPr id="3" name="Grupo 2">
            <a:extLst>
              <a:ext uri="{FF2B5EF4-FFF2-40B4-BE49-F238E27FC236}">
                <a16:creationId xmlns:a16="http://schemas.microsoft.com/office/drawing/2014/main" id="{3288784B-A7C3-CA5E-67ED-A1F44E2F79B1}"/>
              </a:ext>
              <a:ext uri="{C183D7F6-B498-43B3-948B-1728B52AA6E4}">
                <adec:decorative xmlns:adec="http://schemas.microsoft.com/office/drawing/2017/decorative" val="1"/>
              </a:ext>
            </a:extLst>
          </p:cNvPr>
          <p:cNvGrpSpPr/>
          <p:nvPr/>
        </p:nvGrpSpPr>
        <p:grpSpPr>
          <a:xfrm>
            <a:off x="2514604" y="3437312"/>
            <a:ext cx="8166096" cy="2038570"/>
            <a:chOff x="-1237104" y="3178264"/>
            <a:chExt cx="6265933" cy="1818930"/>
          </a:xfrm>
        </p:grpSpPr>
        <p:sp>
          <p:nvSpPr>
            <p:cNvPr id="27" name="Google Shape;479;p25">
              <a:extLst>
                <a:ext uri="{FF2B5EF4-FFF2-40B4-BE49-F238E27FC236}">
                  <a16:creationId xmlns:a16="http://schemas.microsoft.com/office/drawing/2014/main" id="{92E97235-29EA-B917-F949-5549664A32E5}"/>
                </a:ext>
              </a:extLst>
            </p:cNvPr>
            <p:cNvSpPr txBox="1"/>
            <p:nvPr/>
          </p:nvSpPr>
          <p:spPr>
            <a:xfrm>
              <a:off x="-1237104" y="3178264"/>
              <a:ext cx="3122060" cy="48150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3600" b="1" noProof="0" dirty="0">
                  <a:solidFill>
                    <a:schemeClr val="tx1"/>
                  </a:solidFill>
                  <a:latin typeface="Verdana" panose="020B0604030504040204" pitchFamily="34" charset="0"/>
                  <a:ea typeface="Verdana" panose="020B0604030504040204" pitchFamily="34" charset="0"/>
                  <a:cs typeface="Fira Sans"/>
                  <a:sym typeface="Fira Sans"/>
                </a:rPr>
                <a:t>Sostenibilidad del Sistema</a:t>
              </a:r>
              <a:endParaRPr kumimoji="0" lang="es-CO" sz="36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Fira Sans"/>
                <a:sym typeface="Fira Sans"/>
              </a:endParaRPr>
            </a:p>
          </p:txBody>
        </p:sp>
        <p:sp>
          <p:nvSpPr>
            <p:cNvPr id="31" name="Google Shape;920;p35">
              <a:extLst>
                <a:ext uri="{FF2B5EF4-FFF2-40B4-BE49-F238E27FC236}">
                  <a16:creationId xmlns:a16="http://schemas.microsoft.com/office/drawing/2014/main" id="{4F9DB354-B003-CB9C-EBA7-435F95B88B4D}"/>
                </a:ext>
              </a:extLst>
            </p:cNvPr>
            <p:cNvSpPr/>
            <p:nvPr/>
          </p:nvSpPr>
          <p:spPr>
            <a:xfrm>
              <a:off x="2570147" y="4455417"/>
              <a:ext cx="548633" cy="541777"/>
            </a:xfrm>
            <a:custGeom>
              <a:avLst/>
              <a:gdLst/>
              <a:ahLst/>
              <a:cxnLst/>
              <a:rect l="l" t="t" r="r" b="b"/>
              <a:pathLst>
                <a:path w="11973" h="11815" extrusionOk="0">
                  <a:moveTo>
                    <a:pt x="5986" y="631"/>
                  </a:moveTo>
                  <a:cubicBezTo>
                    <a:pt x="6396" y="631"/>
                    <a:pt x="6711" y="946"/>
                    <a:pt x="6711" y="1324"/>
                  </a:cubicBezTo>
                  <a:cubicBezTo>
                    <a:pt x="6711" y="1733"/>
                    <a:pt x="6396" y="2048"/>
                    <a:pt x="5986" y="2048"/>
                  </a:cubicBezTo>
                  <a:cubicBezTo>
                    <a:pt x="5608" y="2048"/>
                    <a:pt x="5293" y="1733"/>
                    <a:pt x="5293" y="1324"/>
                  </a:cubicBezTo>
                  <a:cubicBezTo>
                    <a:pt x="5293" y="946"/>
                    <a:pt x="5608" y="631"/>
                    <a:pt x="5986" y="631"/>
                  </a:cubicBezTo>
                  <a:close/>
                  <a:moveTo>
                    <a:pt x="5986" y="2710"/>
                  </a:moveTo>
                  <a:cubicBezTo>
                    <a:pt x="6931" y="2710"/>
                    <a:pt x="7719" y="3498"/>
                    <a:pt x="7719" y="4443"/>
                  </a:cubicBezTo>
                  <a:lnTo>
                    <a:pt x="7719" y="4789"/>
                  </a:lnTo>
                  <a:lnTo>
                    <a:pt x="4253" y="4789"/>
                  </a:lnTo>
                  <a:lnTo>
                    <a:pt x="4253" y="4443"/>
                  </a:lnTo>
                  <a:cubicBezTo>
                    <a:pt x="4253" y="3498"/>
                    <a:pt x="5041" y="2710"/>
                    <a:pt x="5986" y="2710"/>
                  </a:cubicBezTo>
                  <a:close/>
                  <a:moveTo>
                    <a:pt x="3245" y="6900"/>
                  </a:moveTo>
                  <a:cubicBezTo>
                    <a:pt x="3623" y="6900"/>
                    <a:pt x="3938" y="7215"/>
                    <a:pt x="3938" y="7593"/>
                  </a:cubicBezTo>
                  <a:cubicBezTo>
                    <a:pt x="3938" y="8003"/>
                    <a:pt x="3623" y="8318"/>
                    <a:pt x="3245" y="8318"/>
                  </a:cubicBezTo>
                  <a:cubicBezTo>
                    <a:pt x="2836" y="8255"/>
                    <a:pt x="2521" y="7940"/>
                    <a:pt x="2521" y="7593"/>
                  </a:cubicBezTo>
                  <a:cubicBezTo>
                    <a:pt x="2521" y="7215"/>
                    <a:pt x="2836" y="6900"/>
                    <a:pt x="3245" y="6900"/>
                  </a:cubicBezTo>
                  <a:close/>
                  <a:moveTo>
                    <a:pt x="8759" y="6900"/>
                  </a:moveTo>
                  <a:cubicBezTo>
                    <a:pt x="9137" y="6900"/>
                    <a:pt x="9452" y="7215"/>
                    <a:pt x="9452" y="7593"/>
                  </a:cubicBezTo>
                  <a:cubicBezTo>
                    <a:pt x="9452" y="8003"/>
                    <a:pt x="9137" y="8318"/>
                    <a:pt x="8759" y="8318"/>
                  </a:cubicBezTo>
                  <a:cubicBezTo>
                    <a:pt x="8349" y="8318"/>
                    <a:pt x="8034" y="7940"/>
                    <a:pt x="8034" y="7593"/>
                  </a:cubicBezTo>
                  <a:cubicBezTo>
                    <a:pt x="8034" y="7215"/>
                    <a:pt x="8349" y="6900"/>
                    <a:pt x="8759" y="6900"/>
                  </a:cubicBezTo>
                  <a:close/>
                  <a:moveTo>
                    <a:pt x="10365" y="5545"/>
                  </a:moveTo>
                  <a:cubicBezTo>
                    <a:pt x="10523" y="5545"/>
                    <a:pt x="10680" y="5672"/>
                    <a:pt x="10712" y="5829"/>
                  </a:cubicBezTo>
                  <a:lnTo>
                    <a:pt x="11216" y="8570"/>
                  </a:lnTo>
                  <a:cubicBezTo>
                    <a:pt x="11247" y="8790"/>
                    <a:pt x="11027" y="8980"/>
                    <a:pt x="10838" y="8980"/>
                  </a:cubicBezTo>
                  <a:lnTo>
                    <a:pt x="10460" y="8980"/>
                  </a:lnTo>
                  <a:cubicBezTo>
                    <a:pt x="10239" y="8790"/>
                    <a:pt x="10019" y="8633"/>
                    <a:pt x="9767" y="8507"/>
                  </a:cubicBezTo>
                  <a:cubicBezTo>
                    <a:pt x="10019" y="8255"/>
                    <a:pt x="10145" y="7940"/>
                    <a:pt x="10145" y="7562"/>
                  </a:cubicBezTo>
                  <a:cubicBezTo>
                    <a:pt x="10145" y="6806"/>
                    <a:pt x="9515" y="6176"/>
                    <a:pt x="8759" y="6176"/>
                  </a:cubicBezTo>
                  <a:cubicBezTo>
                    <a:pt x="8002" y="6176"/>
                    <a:pt x="7372" y="6806"/>
                    <a:pt x="7372" y="7562"/>
                  </a:cubicBezTo>
                  <a:cubicBezTo>
                    <a:pt x="7372" y="7908"/>
                    <a:pt x="7498" y="8223"/>
                    <a:pt x="7719" y="8507"/>
                  </a:cubicBezTo>
                  <a:cubicBezTo>
                    <a:pt x="7498" y="8633"/>
                    <a:pt x="7246" y="8790"/>
                    <a:pt x="7057" y="8980"/>
                  </a:cubicBezTo>
                  <a:lnTo>
                    <a:pt x="4883" y="8980"/>
                  </a:lnTo>
                  <a:cubicBezTo>
                    <a:pt x="4694" y="8790"/>
                    <a:pt x="4442" y="8633"/>
                    <a:pt x="4222" y="8507"/>
                  </a:cubicBezTo>
                  <a:cubicBezTo>
                    <a:pt x="4474" y="8255"/>
                    <a:pt x="4568" y="7940"/>
                    <a:pt x="4568" y="7562"/>
                  </a:cubicBezTo>
                  <a:cubicBezTo>
                    <a:pt x="4568" y="6806"/>
                    <a:pt x="3938" y="6176"/>
                    <a:pt x="3214" y="6176"/>
                  </a:cubicBezTo>
                  <a:cubicBezTo>
                    <a:pt x="2458" y="6176"/>
                    <a:pt x="1828" y="6806"/>
                    <a:pt x="1828" y="7562"/>
                  </a:cubicBezTo>
                  <a:cubicBezTo>
                    <a:pt x="1828" y="7908"/>
                    <a:pt x="1954" y="8223"/>
                    <a:pt x="2174" y="8507"/>
                  </a:cubicBezTo>
                  <a:cubicBezTo>
                    <a:pt x="1922" y="8633"/>
                    <a:pt x="1701" y="8790"/>
                    <a:pt x="1512" y="8980"/>
                  </a:cubicBezTo>
                  <a:lnTo>
                    <a:pt x="1103" y="8980"/>
                  </a:lnTo>
                  <a:cubicBezTo>
                    <a:pt x="882" y="8980"/>
                    <a:pt x="725" y="8790"/>
                    <a:pt x="756" y="8570"/>
                  </a:cubicBezTo>
                  <a:lnTo>
                    <a:pt x="1260" y="5829"/>
                  </a:lnTo>
                  <a:cubicBezTo>
                    <a:pt x="1323" y="5672"/>
                    <a:pt x="1418" y="5545"/>
                    <a:pt x="1638" y="5545"/>
                  </a:cubicBezTo>
                  <a:close/>
                  <a:moveTo>
                    <a:pt x="3214" y="8948"/>
                  </a:moveTo>
                  <a:cubicBezTo>
                    <a:pt x="4127" y="8948"/>
                    <a:pt x="4915" y="9736"/>
                    <a:pt x="4915" y="10712"/>
                  </a:cubicBezTo>
                  <a:lnTo>
                    <a:pt x="4915" y="11059"/>
                  </a:lnTo>
                  <a:lnTo>
                    <a:pt x="1481" y="11059"/>
                  </a:lnTo>
                  <a:lnTo>
                    <a:pt x="1481" y="10712"/>
                  </a:lnTo>
                  <a:cubicBezTo>
                    <a:pt x="1481" y="9736"/>
                    <a:pt x="2269" y="8948"/>
                    <a:pt x="3214" y="8948"/>
                  </a:cubicBezTo>
                  <a:close/>
                  <a:moveTo>
                    <a:pt x="8759" y="8948"/>
                  </a:moveTo>
                  <a:cubicBezTo>
                    <a:pt x="9704" y="8948"/>
                    <a:pt x="10491" y="9736"/>
                    <a:pt x="10491" y="10712"/>
                  </a:cubicBezTo>
                  <a:lnTo>
                    <a:pt x="10491" y="11059"/>
                  </a:lnTo>
                  <a:lnTo>
                    <a:pt x="7026" y="11059"/>
                  </a:lnTo>
                  <a:lnTo>
                    <a:pt x="7026" y="10712"/>
                  </a:lnTo>
                  <a:cubicBezTo>
                    <a:pt x="7026" y="9736"/>
                    <a:pt x="7813" y="8948"/>
                    <a:pt x="8759" y="8948"/>
                  </a:cubicBezTo>
                  <a:close/>
                  <a:moveTo>
                    <a:pt x="5986" y="1"/>
                  </a:moveTo>
                  <a:cubicBezTo>
                    <a:pt x="5262" y="1"/>
                    <a:pt x="4631" y="631"/>
                    <a:pt x="4631" y="1387"/>
                  </a:cubicBezTo>
                  <a:cubicBezTo>
                    <a:pt x="4631" y="1733"/>
                    <a:pt x="4726" y="2048"/>
                    <a:pt x="4978" y="2269"/>
                  </a:cubicBezTo>
                  <a:cubicBezTo>
                    <a:pt x="4127" y="2679"/>
                    <a:pt x="3592" y="3498"/>
                    <a:pt x="3592" y="4474"/>
                  </a:cubicBezTo>
                  <a:lnTo>
                    <a:pt x="3592" y="4852"/>
                  </a:lnTo>
                  <a:lnTo>
                    <a:pt x="1670" y="4852"/>
                  </a:lnTo>
                  <a:cubicBezTo>
                    <a:pt x="1166" y="4852"/>
                    <a:pt x="725" y="5199"/>
                    <a:pt x="630" y="5703"/>
                  </a:cubicBezTo>
                  <a:lnTo>
                    <a:pt x="126" y="8475"/>
                  </a:lnTo>
                  <a:cubicBezTo>
                    <a:pt x="0" y="9043"/>
                    <a:pt x="473" y="9610"/>
                    <a:pt x="1071" y="9673"/>
                  </a:cubicBezTo>
                  <a:cubicBezTo>
                    <a:pt x="914" y="9988"/>
                    <a:pt x="819" y="10366"/>
                    <a:pt x="819" y="10744"/>
                  </a:cubicBezTo>
                  <a:lnTo>
                    <a:pt x="819" y="11468"/>
                  </a:lnTo>
                  <a:cubicBezTo>
                    <a:pt x="819" y="11657"/>
                    <a:pt x="977" y="11815"/>
                    <a:pt x="1197" y="11815"/>
                  </a:cubicBezTo>
                  <a:lnTo>
                    <a:pt x="5356" y="11815"/>
                  </a:lnTo>
                  <a:cubicBezTo>
                    <a:pt x="5545" y="11815"/>
                    <a:pt x="5703" y="11657"/>
                    <a:pt x="5703" y="11468"/>
                  </a:cubicBezTo>
                  <a:lnTo>
                    <a:pt x="5703" y="10744"/>
                  </a:lnTo>
                  <a:cubicBezTo>
                    <a:pt x="5703" y="10366"/>
                    <a:pt x="5640" y="9988"/>
                    <a:pt x="5482" y="9673"/>
                  </a:cubicBezTo>
                  <a:lnTo>
                    <a:pt x="6648" y="9673"/>
                  </a:lnTo>
                  <a:cubicBezTo>
                    <a:pt x="6490" y="9988"/>
                    <a:pt x="6427" y="10366"/>
                    <a:pt x="6427" y="10744"/>
                  </a:cubicBezTo>
                  <a:lnTo>
                    <a:pt x="6427" y="11468"/>
                  </a:lnTo>
                  <a:cubicBezTo>
                    <a:pt x="6427" y="11657"/>
                    <a:pt x="6585" y="11815"/>
                    <a:pt x="6774" y="11815"/>
                  </a:cubicBezTo>
                  <a:lnTo>
                    <a:pt x="10838" y="11815"/>
                  </a:lnTo>
                  <a:cubicBezTo>
                    <a:pt x="11027" y="11815"/>
                    <a:pt x="11184" y="11657"/>
                    <a:pt x="11184" y="11468"/>
                  </a:cubicBezTo>
                  <a:lnTo>
                    <a:pt x="11184" y="10744"/>
                  </a:lnTo>
                  <a:cubicBezTo>
                    <a:pt x="11184" y="10366"/>
                    <a:pt x="11121" y="9988"/>
                    <a:pt x="10964" y="9673"/>
                  </a:cubicBezTo>
                  <a:cubicBezTo>
                    <a:pt x="11563" y="9610"/>
                    <a:pt x="11972" y="9043"/>
                    <a:pt x="11878" y="8475"/>
                  </a:cubicBezTo>
                  <a:lnTo>
                    <a:pt x="11342" y="5703"/>
                  </a:lnTo>
                  <a:cubicBezTo>
                    <a:pt x="11279" y="5199"/>
                    <a:pt x="10838" y="4852"/>
                    <a:pt x="10334" y="4852"/>
                  </a:cubicBezTo>
                  <a:lnTo>
                    <a:pt x="8412" y="4852"/>
                  </a:lnTo>
                  <a:lnTo>
                    <a:pt x="8412" y="4474"/>
                  </a:lnTo>
                  <a:cubicBezTo>
                    <a:pt x="8412" y="3498"/>
                    <a:pt x="7845" y="2679"/>
                    <a:pt x="7026" y="2269"/>
                  </a:cubicBezTo>
                  <a:cubicBezTo>
                    <a:pt x="7246" y="2048"/>
                    <a:pt x="7372" y="1733"/>
                    <a:pt x="7372" y="1387"/>
                  </a:cubicBezTo>
                  <a:cubicBezTo>
                    <a:pt x="7372" y="631"/>
                    <a:pt x="6742" y="1"/>
                    <a:pt x="598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endParaRPr>
            </a:p>
          </p:txBody>
        </p:sp>
        <p:sp>
          <p:nvSpPr>
            <p:cNvPr id="43" name="Google Shape;130;p17">
              <a:extLst>
                <a:ext uri="{FF2B5EF4-FFF2-40B4-BE49-F238E27FC236}">
                  <a16:creationId xmlns:a16="http://schemas.microsoft.com/office/drawing/2014/main" id="{57E3400F-ADEF-0632-96F9-C4BD1144DAD0}"/>
                </a:ext>
              </a:extLst>
            </p:cNvPr>
            <p:cNvSpPr/>
            <p:nvPr/>
          </p:nvSpPr>
          <p:spPr>
            <a:xfrm>
              <a:off x="4928338" y="4723361"/>
              <a:ext cx="100491" cy="131917"/>
            </a:xfrm>
            <a:custGeom>
              <a:avLst/>
              <a:gdLst/>
              <a:ahLst/>
              <a:cxnLst/>
              <a:rect l="l" t="t" r="r" b="b"/>
              <a:pathLst>
                <a:path w="2489" h="3561" extrusionOk="0">
                  <a:moveTo>
                    <a:pt x="0" y="0"/>
                  </a:moveTo>
                  <a:lnTo>
                    <a:pt x="0" y="3560"/>
                  </a:lnTo>
                  <a:lnTo>
                    <a:pt x="2489" y="3560"/>
                  </a:lnTo>
                  <a:lnTo>
                    <a:pt x="24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endParaRPr>
            </a:p>
          </p:txBody>
        </p:sp>
      </p:grpSp>
      <p:sp>
        <p:nvSpPr>
          <p:cNvPr id="10" name="CuadroTexto 9">
            <a:extLst>
              <a:ext uri="{FF2B5EF4-FFF2-40B4-BE49-F238E27FC236}">
                <a16:creationId xmlns:a16="http://schemas.microsoft.com/office/drawing/2014/main" id="{305ACD69-8C23-8FEA-EB23-14AD8CA8FDD0}"/>
              </a:ext>
            </a:extLst>
          </p:cNvPr>
          <p:cNvSpPr txBox="1"/>
          <p:nvPr/>
        </p:nvSpPr>
        <p:spPr>
          <a:xfrm>
            <a:off x="1590143" y="441117"/>
            <a:ext cx="5202663" cy="523220"/>
          </a:xfrm>
          <a:prstGeom prst="rect">
            <a:avLst/>
          </a:prstGeom>
          <a:noFill/>
        </p:spPr>
        <p:txBody>
          <a:bodyPr wrap="square">
            <a:spAutoFit/>
          </a:bodyPr>
          <a:lstStyle/>
          <a:p>
            <a:pPr algn="l"/>
            <a:r>
              <a:rPr kumimoji="0" lang="es-CO" sz="2800" i="0" u="none" strike="noStrike" kern="1200" cap="none" spc="0" normalizeH="0" baseline="0" noProof="0" dirty="0">
                <a:ln>
                  <a:noFill/>
                </a:ln>
                <a:solidFill>
                  <a:schemeClr val="bg1"/>
                </a:solidFill>
                <a:effectLst/>
                <a:uLnTx/>
                <a:uFillTx/>
                <a:latin typeface="Verdana"/>
                <a:ea typeface="Verdana"/>
                <a:cs typeface="Arial"/>
              </a:rPr>
              <a:t>Objetivo Estratégico</a:t>
            </a:r>
            <a:endParaRPr lang="es-CO" sz="2800" noProof="0" dirty="0"/>
          </a:p>
        </p:txBody>
      </p:sp>
      <p:grpSp>
        <p:nvGrpSpPr>
          <p:cNvPr id="2" name="Group 25">
            <a:extLst>
              <a:ext uri="{FF2B5EF4-FFF2-40B4-BE49-F238E27FC236}">
                <a16:creationId xmlns:a16="http://schemas.microsoft.com/office/drawing/2014/main" id="{D41DF5AB-69A9-1D15-C2C3-550333A62EE0}"/>
              </a:ext>
              <a:ext uri="{C183D7F6-B498-43B3-948B-1728B52AA6E4}">
                <adec:decorative xmlns:adec="http://schemas.microsoft.com/office/drawing/2017/decorative" val="1"/>
              </a:ext>
            </a:extLst>
          </p:cNvPr>
          <p:cNvGrpSpPr/>
          <p:nvPr/>
        </p:nvGrpSpPr>
        <p:grpSpPr>
          <a:xfrm>
            <a:off x="7862037" y="2686236"/>
            <a:ext cx="917028" cy="2231011"/>
            <a:chOff x="1947563" y="1719463"/>
            <a:chExt cx="1254570" cy="3451555"/>
          </a:xfrm>
        </p:grpSpPr>
        <p:sp>
          <p:nvSpPr>
            <p:cNvPr id="4" name="L-Shape 26">
              <a:extLst>
                <a:ext uri="{FF2B5EF4-FFF2-40B4-BE49-F238E27FC236}">
                  <a16:creationId xmlns:a16="http://schemas.microsoft.com/office/drawing/2014/main" id="{A9766005-7E42-D97E-DDAB-B421A1741942}"/>
                </a:ext>
              </a:extLst>
            </p:cNvPr>
            <p:cNvSpPr/>
            <p:nvPr/>
          </p:nvSpPr>
          <p:spPr>
            <a:xfrm rot="13476337">
              <a:off x="1947563" y="2304450"/>
              <a:ext cx="1186981" cy="1174348"/>
            </a:xfrm>
            <a:prstGeom prst="corner">
              <a:avLst>
                <a:gd name="adj1" fmla="val 53262"/>
                <a:gd name="adj2" fmla="val 5421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27">
              <a:extLst>
                <a:ext uri="{FF2B5EF4-FFF2-40B4-BE49-F238E27FC236}">
                  <a16:creationId xmlns:a16="http://schemas.microsoft.com/office/drawing/2014/main" id="{D63EF270-E41A-964A-EACA-C52A48BE30C3}"/>
                </a:ext>
              </a:extLst>
            </p:cNvPr>
            <p:cNvSpPr/>
            <p:nvPr/>
          </p:nvSpPr>
          <p:spPr>
            <a:xfrm rot="8058825" flipH="1">
              <a:off x="1750690" y="2219715"/>
              <a:ext cx="1391121" cy="390618"/>
            </a:xfrm>
            <a:prstGeom prst="rect">
              <a:avLst/>
            </a:prstGeom>
            <a:blipFill dpi="0" rotWithShape="1">
              <a:blip r:embed="rId2">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mn-cs"/>
              </a:endParaRPr>
            </a:p>
          </p:txBody>
        </p:sp>
        <p:sp>
          <p:nvSpPr>
            <p:cNvPr id="6" name="Rectangle 28">
              <a:extLst>
                <a:ext uri="{FF2B5EF4-FFF2-40B4-BE49-F238E27FC236}">
                  <a16:creationId xmlns:a16="http://schemas.microsoft.com/office/drawing/2014/main" id="{689AD27A-8D23-5920-41D5-2BDBD9568BC3}"/>
                </a:ext>
              </a:extLst>
            </p:cNvPr>
            <p:cNvSpPr/>
            <p:nvPr/>
          </p:nvSpPr>
          <p:spPr>
            <a:xfrm rot="13541175" flipH="1" flipV="1">
              <a:off x="1750690" y="3152613"/>
              <a:ext cx="1391121" cy="390618"/>
            </a:xfrm>
            <a:prstGeom prst="rect">
              <a:avLst/>
            </a:prstGeom>
            <a:blipFill dpi="0" rotWithShape="1">
              <a:blip r:embed="rId2">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mn-cs"/>
              </a:endParaRPr>
            </a:p>
          </p:txBody>
        </p:sp>
        <p:pic>
          <p:nvPicPr>
            <p:cNvPr id="7" name="Graphic 29" descr="Single gear outline">
              <a:extLst>
                <a:ext uri="{FF2B5EF4-FFF2-40B4-BE49-F238E27FC236}">
                  <a16:creationId xmlns:a16="http://schemas.microsoft.com/office/drawing/2014/main" id="{6CE71DE3-3F5A-EAE3-FF56-2964F524A6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608731" y="2660035"/>
              <a:ext cx="463178" cy="463178"/>
            </a:xfrm>
            <a:prstGeom prst="rect">
              <a:avLst/>
            </a:prstGeom>
          </p:spPr>
        </p:pic>
        <p:sp>
          <p:nvSpPr>
            <p:cNvPr id="8" name="TextBox 30">
              <a:extLst>
                <a:ext uri="{FF2B5EF4-FFF2-40B4-BE49-F238E27FC236}">
                  <a16:creationId xmlns:a16="http://schemas.microsoft.com/office/drawing/2014/main" id="{C135EDD5-FE22-8FE2-BE3B-B9229D8F14FE}"/>
                </a:ext>
              </a:extLst>
            </p:cNvPr>
            <p:cNvSpPr txBox="1"/>
            <p:nvPr/>
          </p:nvSpPr>
          <p:spPr>
            <a:xfrm>
              <a:off x="2010874" y="3885398"/>
              <a:ext cx="1191259" cy="12856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4800" b="1" i="0" u="none" strike="noStrike" kern="1200" cap="none" spc="0" normalizeH="0" baseline="0" noProof="0" dirty="0">
                  <a:ln>
                    <a:noFill/>
                  </a:ln>
                  <a:solidFill>
                    <a:srgbClr val="223D5E"/>
                  </a:solidFill>
                  <a:effectLst/>
                  <a:uLnTx/>
                  <a:uFillTx/>
                  <a:latin typeface="Arial" panose="020B0604020202020204" pitchFamily="34" charset="0"/>
                  <a:ea typeface="+mn-ea"/>
                  <a:cs typeface="Arial" panose="020B0604020202020204" pitchFamily="34" charset="0"/>
                </a:rPr>
                <a:t>03</a:t>
              </a:r>
            </a:p>
          </p:txBody>
        </p:sp>
      </p:grpSp>
    </p:spTree>
    <p:extLst>
      <p:ext uri="{BB962C8B-B14F-4D97-AF65-F5344CB8AC3E}">
        <p14:creationId xmlns:p14="http://schemas.microsoft.com/office/powerpoint/2010/main" val="30721057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E5E9B-895F-9B87-31F1-8769A57E70AD}"/>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93A220EF-615C-008D-ADB4-C65370525202}"/>
              </a:ext>
            </a:extLst>
          </p:cNvPr>
          <p:cNvGraphicFramePr>
            <a:graphicFrameLocks noGrp="1"/>
          </p:cNvGraphicFramePr>
          <p:nvPr>
            <p:extLst>
              <p:ext uri="{D42A27DB-BD31-4B8C-83A1-F6EECF244321}">
                <p14:modId xmlns:p14="http://schemas.microsoft.com/office/powerpoint/2010/main" val="1882498"/>
              </p:ext>
            </p:extLst>
          </p:nvPr>
        </p:nvGraphicFramePr>
        <p:xfrm>
          <a:off x="439013" y="4107245"/>
          <a:ext cx="11143387" cy="1713614"/>
        </p:xfrm>
        <a:graphic>
          <a:graphicData uri="http://schemas.openxmlformats.org/drawingml/2006/table">
            <a:tbl>
              <a:tblPr firstRow="1">
                <a:tableStyleId>{616DA210-FB5B-4158-B5E0-FEB733F419BA}</a:tableStyleId>
              </a:tblPr>
              <a:tblGrid>
                <a:gridCol w="1637437">
                  <a:extLst>
                    <a:ext uri="{9D8B030D-6E8A-4147-A177-3AD203B41FA5}">
                      <a16:colId xmlns:a16="http://schemas.microsoft.com/office/drawing/2014/main" val="4294001460"/>
                    </a:ext>
                  </a:extLst>
                </a:gridCol>
                <a:gridCol w="6105525">
                  <a:extLst>
                    <a:ext uri="{9D8B030D-6E8A-4147-A177-3AD203B41FA5}">
                      <a16:colId xmlns:a16="http://schemas.microsoft.com/office/drawing/2014/main" val="1680724253"/>
                    </a:ext>
                  </a:extLst>
                </a:gridCol>
                <a:gridCol w="838200">
                  <a:extLst>
                    <a:ext uri="{9D8B030D-6E8A-4147-A177-3AD203B41FA5}">
                      <a16:colId xmlns:a16="http://schemas.microsoft.com/office/drawing/2014/main" val="3940073173"/>
                    </a:ext>
                  </a:extLst>
                </a:gridCol>
                <a:gridCol w="1175385">
                  <a:extLst>
                    <a:ext uri="{9D8B030D-6E8A-4147-A177-3AD203B41FA5}">
                      <a16:colId xmlns:a16="http://schemas.microsoft.com/office/drawing/2014/main" val="334797448"/>
                    </a:ext>
                  </a:extLst>
                </a:gridCol>
                <a:gridCol w="1386840">
                  <a:extLst>
                    <a:ext uri="{9D8B030D-6E8A-4147-A177-3AD203B41FA5}">
                      <a16:colId xmlns:a16="http://schemas.microsoft.com/office/drawing/2014/main" val="1490449559"/>
                    </a:ext>
                  </a:extLst>
                </a:gridCol>
              </a:tblGrid>
              <a:tr h="379916">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256414">
                <a:tc>
                  <a:txBody>
                    <a:bodyPr/>
                    <a:lstStyle/>
                    <a:p>
                      <a:pPr marL="0" algn="ctr" defTabSz="914400" rtl="0" eaLnBrk="1" fontAlgn="ctr" latinLnBrk="0" hangingPunct="1"/>
                      <a:r>
                        <a:rPr lang="es-CO" sz="1000" b="1" i="0" u="none" strike="noStrike" kern="1200" noProof="0" dirty="0">
                          <a:solidFill>
                            <a:srgbClr val="000000"/>
                          </a:solidFill>
                          <a:effectLst/>
                          <a:latin typeface="Verdana" panose="020B0604030504040204" pitchFamily="34" charset="0"/>
                          <a:ea typeface="Verdana" panose="020B0604030504040204" pitchFamily="34" charset="0"/>
                          <a:cs typeface="+mn-cs"/>
                        </a:rPr>
                        <a:t>Porcentaje del valor confirmado de pago de los acuerdos conciliatorios exigibles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1000" b="0" i="0" u="none" strike="noStrike" noProof="0" dirty="0">
                          <a:solidFill>
                            <a:srgbClr val="000000"/>
                          </a:solidFill>
                          <a:effectLst/>
                          <a:latin typeface="Verdana" panose="020B0604030504040204" pitchFamily="34" charset="0"/>
                          <a:ea typeface="Verdana" panose="020B0604030504040204" pitchFamily="34" charset="0"/>
                          <a:cs typeface="+mn-cs"/>
                        </a:rPr>
                        <a:t>En cumplimiento de este indicador el valor confirmado de pago fue el equivalente al 95.53% del valor total exigible, siendo esto un excelente resultado que supera la meta del 70 % en este tipo de acuerdos conciliatorios de recursos para el SGSSS en el segundo trimestre del presente año.</a:t>
                      </a:r>
                    </a:p>
                    <a:p>
                      <a:pPr algn="l"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panose="020B0604030504040204" pitchFamily="34" charset="0"/>
                          <a:ea typeface="Verdana" panose="020B0604030504040204" pitchFamily="34" charset="0"/>
                        </a:rPr>
                        <a:t> Delegatura de la Función Jurisdiccional y de Conciliación</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graphicFrame>
        <p:nvGraphicFramePr>
          <p:cNvPr id="6" name="Tabla 5">
            <a:extLst>
              <a:ext uri="{FF2B5EF4-FFF2-40B4-BE49-F238E27FC236}">
                <a16:creationId xmlns:a16="http://schemas.microsoft.com/office/drawing/2014/main" id="{90483763-D34F-4F85-5A3E-E68D062858F8}"/>
              </a:ext>
            </a:extLst>
          </p:cNvPr>
          <p:cNvGraphicFramePr>
            <a:graphicFrameLocks noGrp="1"/>
          </p:cNvGraphicFramePr>
          <p:nvPr>
            <p:extLst>
              <p:ext uri="{D42A27DB-BD31-4B8C-83A1-F6EECF244321}">
                <p14:modId xmlns:p14="http://schemas.microsoft.com/office/powerpoint/2010/main" val="3421320064"/>
              </p:ext>
            </p:extLst>
          </p:nvPr>
        </p:nvGraphicFramePr>
        <p:xfrm>
          <a:off x="457201" y="1440496"/>
          <a:ext cx="11091471" cy="2529840"/>
        </p:xfrm>
        <a:graphic>
          <a:graphicData uri="http://schemas.openxmlformats.org/drawingml/2006/table">
            <a:tbl>
              <a:tblPr firstRow="1">
                <a:tableStyleId>{616DA210-FB5B-4158-B5E0-FEB733F419BA}</a:tableStyleId>
              </a:tblPr>
              <a:tblGrid>
                <a:gridCol w="1634407">
                  <a:extLst>
                    <a:ext uri="{9D8B030D-6E8A-4147-A177-3AD203B41FA5}">
                      <a16:colId xmlns:a16="http://schemas.microsoft.com/office/drawing/2014/main" val="4294001460"/>
                    </a:ext>
                  </a:extLst>
                </a:gridCol>
                <a:gridCol w="6131446">
                  <a:extLst>
                    <a:ext uri="{9D8B030D-6E8A-4147-A177-3AD203B41FA5}">
                      <a16:colId xmlns:a16="http://schemas.microsoft.com/office/drawing/2014/main" val="1680724253"/>
                    </a:ext>
                  </a:extLst>
                </a:gridCol>
                <a:gridCol w="822039">
                  <a:extLst>
                    <a:ext uri="{9D8B030D-6E8A-4147-A177-3AD203B41FA5}">
                      <a16:colId xmlns:a16="http://schemas.microsoft.com/office/drawing/2014/main" val="3940073173"/>
                    </a:ext>
                  </a:extLst>
                </a:gridCol>
                <a:gridCol w="1080000">
                  <a:extLst>
                    <a:ext uri="{9D8B030D-6E8A-4147-A177-3AD203B41FA5}">
                      <a16:colId xmlns:a16="http://schemas.microsoft.com/office/drawing/2014/main" val="334797448"/>
                    </a:ext>
                  </a:extLst>
                </a:gridCol>
                <a:gridCol w="1423579">
                  <a:extLst>
                    <a:ext uri="{9D8B030D-6E8A-4147-A177-3AD203B41FA5}">
                      <a16:colId xmlns:a16="http://schemas.microsoft.com/office/drawing/2014/main" val="1490449559"/>
                    </a:ext>
                  </a:extLst>
                </a:gridCol>
              </a:tblGrid>
              <a:tr h="433348">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solidFill>
                      <a:srgbClr val="32B4A8"/>
                    </a:solidFill>
                  </a:tcPr>
                </a:tc>
                <a:extLst>
                  <a:ext uri="{0D108BD9-81ED-4DB2-BD59-A6C34878D82A}">
                    <a16:rowId xmlns:a16="http://schemas.microsoft.com/office/drawing/2014/main" val="373040005"/>
                  </a:ext>
                </a:extLst>
              </a:tr>
              <a:tr h="1728117">
                <a:tc>
                  <a:txBody>
                    <a:bodyPr/>
                    <a:lstStyle/>
                    <a:p>
                      <a:pPr algn="ctr" fontAlgn="ctr"/>
                      <a:r>
                        <a:rPr lang="es-CO" sz="1000" b="1" i="0" u="none" strike="noStrike" noProof="0" dirty="0">
                          <a:solidFill>
                            <a:srgbClr val="000000"/>
                          </a:solidFill>
                          <a:effectLst/>
                          <a:latin typeface="Verdana" panose="020B0604030504040204" pitchFamily="34" charset="0"/>
                          <a:ea typeface="Verdana" panose="020B0604030504040204" pitchFamily="34" charset="0"/>
                        </a:rPr>
                        <a:t>Porcentaje de alertas generadas en desarrollo de acciones de IV a Generadores, Recaudadores y Administradores de recursos del SGSSS con acciones de gestión sobre el total de alertas</a:t>
                      </a:r>
                    </a:p>
                  </a:txBody>
                  <a:tcPr marL="45720" marR="45720" anchor="ctr"/>
                </a:tc>
                <a:tc>
                  <a:txBody>
                    <a:bodyPr/>
                    <a:lstStyle/>
                    <a:p>
                      <a:pPr algn="ctr" fontAlgn="ctr"/>
                      <a:r>
                        <a:rPr lang="es-CO" sz="1000" b="0" i="0" u="none" strike="noStrike" noProof="0" dirty="0">
                          <a:solidFill>
                            <a:srgbClr val="000000"/>
                          </a:solidFill>
                          <a:effectLst/>
                          <a:latin typeface="Verdana" panose="020B0604030504040204" pitchFamily="34" charset="0"/>
                          <a:ea typeface="Verdana" panose="020B0604030504040204" pitchFamily="34" charset="0"/>
                        </a:rPr>
                        <a:t>Desde la Dirección de Inspección y Vigilancia para Generadores, Recaudadores y Administradores de Recursos del SGSS, no se recibieron alertas en el trimestre comprendido de enero a marzo de 2026, por tal motivo no se realizaron acciones de gestión al respecto. Es importante resaltar que este indicador se encuentra en un cumplimiento del 100% al ser un indicador de demanda cuya formula es: Porcentaje de alertas generadas en desarrollo de acciones de IV a Generadores, Recaudadores y Administradores de recursos del SGSSS con acciones de gestión sobre el total de alertas.</a:t>
                      </a:r>
                    </a:p>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p>
                      <a:pPr algn="ctr" fontAlgn="ctr"/>
                      <a:r>
                        <a:rPr lang="es-CO" sz="1000" b="0" i="0" u="none" strike="noStrike" noProof="0" dirty="0">
                          <a:solidFill>
                            <a:srgbClr val="000000"/>
                          </a:solidFill>
                          <a:effectLst/>
                          <a:latin typeface="Verdana" panose="020B0604030504040204" pitchFamily="34" charset="0"/>
                          <a:ea typeface="Verdana" panose="020B0604030504040204" pitchFamily="34" charset="0"/>
                        </a:rPr>
                        <a:t>Conclusiones y acciones: El indicador alcanzó un cumplimiento del 100 %, debido a que durante el período enero-marzo de 2026 no se generaron alertas relacionadas con los generadores, recaudadores y administradores de recursos del SGSSS. En consecuencia, no fue necesario ejecutar acciones de gestión, manteniéndose la capacidad institucional para atender de manera oportuna las situaciones que eventualmente se presenten.</a:t>
                      </a:r>
                    </a:p>
                  </a:txBody>
                  <a:tcPr marL="45720" marR="45720" anchor="ct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panose="020B0604030504040204" pitchFamily="34" charset="0"/>
                          <a:ea typeface="Verdana" panose="020B0604030504040204" pitchFamily="34" charset="0"/>
                        </a:rPr>
                        <a:t>Delegatura para Entidades Territoriales y Generadores, Recaudadores y Administradores de recursos del SGSSS</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45720" marR="45720" anchor="ctr"/>
                </a:tc>
                <a:extLst>
                  <a:ext uri="{0D108BD9-81ED-4DB2-BD59-A6C34878D82A}">
                    <a16:rowId xmlns:a16="http://schemas.microsoft.com/office/drawing/2014/main" val="3192192509"/>
                  </a:ext>
                </a:extLst>
              </a:tr>
            </a:tbl>
          </a:graphicData>
        </a:graphic>
      </p:graphicFrame>
      <p:sp>
        <p:nvSpPr>
          <p:cNvPr id="10" name="Google Shape;434;p25">
            <a:extLst>
              <a:ext uri="{FF2B5EF4-FFF2-40B4-BE49-F238E27FC236}">
                <a16:creationId xmlns:a16="http://schemas.microsoft.com/office/drawing/2014/main" id="{5B4D3C89-7BDE-84F6-8A0F-E23C9EF7CFB9}"/>
              </a:ext>
            </a:extLst>
          </p:cNvPr>
          <p:cNvSpPr/>
          <p:nvPr/>
        </p:nvSpPr>
        <p:spPr>
          <a:xfrm>
            <a:off x="8272576" y="2618594"/>
            <a:ext cx="684000" cy="684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a:t>
            </a:r>
            <a:endPar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sp>
        <p:nvSpPr>
          <p:cNvPr id="12" name="Google Shape;434;p25">
            <a:extLst>
              <a:ext uri="{FF2B5EF4-FFF2-40B4-BE49-F238E27FC236}">
                <a16:creationId xmlns:a16="http://schemas.microsoft.com/office/drawing/2014/main" id="{D20C7A7B-9213-0AEE-7E39-3146641A1D9D}"/>
              </a:ext>
            </a:extLst>
          </p:cNvPr>
          <p:cNvSpPr/>
          <p:nvPr/>
        </p:nvSpPr>
        <p:spPr>
          <a:xfrm>
            <a:off x="9066013" y="4641486"/>
            <a:ext cx="1080000" cy="1080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B0F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a:sym typeface="Arial"/>
              </a:rPr>
              <a:t>1T 99%</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50" b="1" noProof="0" dirty="0">
                <a:solidFill>
                  <a:schemeClr val="bg1"/>
                </a:solidFill>
                <a:latin typeface="Verdana" panose="020B0604030504040204" pitchFamily="34" charset="0"/>
                <a:ea typeface="Verdana" panose="020B0604030504040204" pitchFamily="34" charset="0"/>
                <a:cs typeface="Arial"/>
                <a:sym typeface="Arial"/>
              </a:rPr>
              <a:t>(141%)</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a:sym typeface="Arial"/>
              </a:rPr>
              <a:t>2T 95%</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50" b="1" noProof="0" dirty="0">
                <a:solidFill>
                  <a:schemeClr val="bg1"/>
                </a:solidFill>
                <a:latin typeface="Verdana" panose="020B0604030504040204" pitchFamily="34" charset="0"/>
                <a:ea typeface="Verdana" panose="020B0604030504040204" pitchFamily="34" charset="0"/>
                <a:cs typeface="Arial"/>
                <a:sym typeface="Arial"/>
              </a:rPr>
              <a:t>(136%)</a:t>
            </a:r>
            <a:endParaRPr kumimoji="0" lang="es-CO" sz="110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a:sym typeface="Arial"/>
            </a:endParaRPr>
          </a:p>
        </p:txBody>
      </p:sp>
      <p:sp>
        <p:nvSpPr>
          <p:cNvPr id="14" name="Google Shape;434;p25">
            <a:extLst>
              <a:ext uri="{FF2B5EF4-FFF2-40B4-BE49-F238E27FC236}">
                <a16:creationId xmlns:a16="http://schemas.microsoft.com/office/drawing/2014/main" id="{D2E23F2C-8266-141C-A135-1BCE294132BA}"/>
              </a:ext>
            </a:extLst>
          </p:cNvPr>
          <p:cNvSpPr/>
          <p:nvPr/>
        </p:nvSpPr>
        <p:spPr>
          <a:xfrm>
            <a:off x="8272577" y="4891396"/>
            <a:ext cx="639012" cy="613906"/>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panose="020B0604030504040204" pitchFamily="34" charset="0"/>
                <a:ea typeface="Verdana" panose="020B0604030504040204" pitchFamily="34" charset="0"/>
                <a:cs typeface="Arial"/>
                <a:sym typeface="Arial"/>
              </a:rPr>
              <a:t>70</a:t>
            </a: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 </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pic>
        <p:nvPicPr>
          <p:cNvPr id="20" name="Imagen 19">
            <a:extLst>
              <a:ext uri="{FF2B5EF4-FFF2-40B4-BE49-F238E27FC236}">
                <a16:creationId xmlns:a16="http://schemas.microsoft.com/office/drawing/2014/main" id="{A66AEA58-CF39-91EC-973A-EEF3B40E02D9}"/>
              </a:ext>
            </a:extLst>
          </p:cNvPr>
          <p:cNvPicPr>
            <a:picLocks noChangeAspect="1"/>
          </p:cNvPicPr>
          <p:nvPr/>
        </p:nvPicPr>
        <p:blipFill>
          <a:blip r:embed="rId2"/>
          <a:stretch>
            <a:fillRect/>
          </a:stretch>
        </p:blipFill>
        <p:spPr>
          <a:xfrm>
            <a:off x="7514332" y="6334744"/>
            <a:ext cx="4334535" cy="342200"/>
          </a:xfrm>
          <a:prstGeom prst="rect">
            <a:avLst/>
          </a:prstGeom>
        </p:spPr>
      </p:pic>
      <p:sp>
        <p:nvSpPr>
          <p:cNvPr id="22" name="Google Shape;434;p25">
            <a:extLst>
              <a:ext uri="{FF2B5EF4-FFF2-40B4-BE49-F238E27FC236}">
                <a16:creationId xmlns:a16="http://schemas.microsoft.com/office/drawing/2014/main" id="{B8055A18-CC75-45E7-CF8E-1D84623035A9}"/>
              </a:ext>
            </a:extLst>
          </p:cNvPr>
          <p:cNvSpPr/>
          <p:nvPr/>
        </p:nvSpPr>
        <p:spPr>
          <a:xfrm>
            <a:off x="9113637" y="2474532"/>
            <a:ext cx="936000" cy="936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2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50" b="1" noProof="0" dirty="0">
                <a:solidFill>
                  <a:srgbClr val="2D2D2D"/>
                </a:solidFill>
                <a:latin typeface="Verdana"/>
                <a:ea typeface="Verdana"/>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50" b="1" i="0" u="none" strike="noStrike" kern="0" cap="none" spc="0" normalizeH="0" baseline="0" noProof="0" dirty="0">
                <a:ln>
                  <a:noFill/>
                </a:ln>
                <a:solidFill>
                  <a:srgbClr val="2D2D2D"/>
                </a:solidFill>
                <a:effectLst/>
                <a:uLnTx/>
                <a:uFillTx/>
                <a:latin typeface="Verdana"/>
                <a:ea typeface="Verdana"/>
                <a:cs typeface="Arial"/>
                <a:sym typeface="Arial"/>
              </a:rPr>
              <a:t>1T:100%</a:t>
            </a:r>
            <a:endParaRPr lang="es-CO" sz="1050" b="1" i="0" u="none" strike="noStrike" kern="0" cap="none" spc="0" normalizeH="0" baseline="0" noProof="0" dirty="0">
              <a:ln>
                <a:noFill/>
              </a:ln>
              <a:solidFill>
                <a:srgbClr val="2D2D2D"/>
              </a:solidFill>
              <a:effectLst/>
              <a:uLnTx/>
              <a:uFillTx/>
              <a:latin typeface="Verdana"/>
              <a:ea typeface="Verdana"/>
              <a:cs typeface="Arial"/>
            </a:endParaRPr>
          </a:p>
          <a:p>
            <a:pPr algn="ctr" rtl="0">
              <a:buClr>
                <a:srgbClr val="000000"/>
              </a:buClr>
              <a:defRPr/>
            </a:pPr>
            <a:r>
              <a:rPr lang="es-CO" sz="1050" b="1" noProof="0" dirty="0">
                <a:solidFill>
                  <a:srgbClr val="2D2D2D"/>
                </a:solidFill>
                <a:latin typeface="Verdana"/>
                <a:ea typeface="Verdana"/>
                <a:cs typeface="Arial"/>
                <a:sym typeface="Arial"/>
              </a:rPr>
              <a:t>2T:100%</a:t>
            </a:r>
            <a:endParaRPr lang="es-CO" sz="1050" b="1" u="sng" noProof="0" dirty="0">
              <a:solidFill>
                <a:schemeClr val="tx1"/>
              </a:solidFill>
              <a:latin typeface="Verdana"/>
              <a:ea typeface="Verdana"/>
              <a:cs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p:txBody>
      </p:sp>
      <p:sp>
        <p:nvSpPr>
          <p:cNvPr id="8" name="CuadroTexto 7">
            <a:extLst>
              <a:ext uri="{FF2B5EF4-FFF2-40B4-BE49-F238E27FC236}">
                <a16:creationId xmlns:a16="http://schemas.microsoft.com/office/drawing/2014/main" id="{4AB045E0-7020-DD83-2C98-1E468458463F}"/>
              </a:ext>
            </a:extLst>
          </p:cNvPr>
          <p:cNvSpPr txBox="1"/>
          <p:nvPr/>
        </p:nvSpPr>
        <p:spPr>
          <a:xfrm>
            <a:off x="1223399" y="388546"/>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6109514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498CF-FBFC-E9D9-AC11-C43AD2D044DA}"/>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D6063B5A-5A5B-0A9C-063C-82420B0994D0}"/>
              </a:ext>
            </a:extLst>
          </p:cNvPr>
          <p:cNvGraphicFramePr>
            <a:graphicFrameLocks noGrp="1"/>
          </p:cNvGraphicFramePr>
          <p:nvPr>
            <p:extLst>
              <p:ext uri="{D42A27DB-BD31-4B8C-83A1-F6EECF244321}">
                <p14:modId xmlns:p14="http://schemas.microsoft.com/office/powerpoint/2010/main" val="3034516772"/>
              </p:ext>
            </p:extLst>
          </p:nvPr>
        </p:nvGraphicFramePr>
        <p:xfrm>
          <a:off x="384243" y="3723577"/>
          <a:ext cx="11489496" cy="2087880"/>
        </p:xfrm>
        <a:graphic>
          <a:graphicData uri="http://schemas.openxmlformats.org/drawingml/2006/table">
            <a:tbl>
              <a:tblPr firstRow="1">
                <a:tableStyleId>{616DA210-FB5B-4158-B5E0-FEB733F419BA}</a:tableStyleId>
              </a:tblPr>
              <a:tblGrid>
                <a:gridCol w="1373932">
                  <a:extLst>
                    <a:ext uri="{9D8B030D-6E8A-4147-A177-3AD203B41FA5}">
                      <a16:colId xmlns:a16="http://schemas.microsoft.com/office/drawing/2014/main" val="4294001460"/>
                    </a:ext>
                  </a:extLst>
                </a:gridCol>
                <a:gridCol w="6546382">
                  <a:extLst>
                    <a:ext uri="{9D8B030D-6E8A-4147-A177-3AD203B41FA5}">
                      <a16:colId xmlns:a16="http://schemas.microsoft.com/office/drawing/2014/main" val="1680724253"/>
                    </a:ext>
                  </a:extLst>
                </a:gridCol>
                <a:gridCol w="1050654">
                  <a:extLst>
                    <a:ext uri="{9D8B030D-6E8A-4147-A177-3AD203B41FA5}">
                      <a16:colId xmlns:a16="http://schemas.microsoft.com/office/drawing/2014/main" val="3940073173"/>
                    </a:ext>
                  </a:extLst>
                </a:gridCol>
                <a:gridCol w="1078528">
                  <a:extLst>
                    <a:ext uri="{9D8B030D-6E8A-4147-A177-3AD203B41FA5}">
                      <a16:colId xmlns:a16="http://schemas.microsoft.com/office/drawing/2014/main" val="334797448"/>
                    </a:ext>
                  </a:extLst>
                </a:gridCol>
                <a:gridCol w="1440000">
                  <a:extLst>
                    <a:ext uri="{9D8B030D-6E8A-4147-A177-3AD203B41FA5}">
                      <a16:colId xmlns:a16="http://schemas.microsoft.com/office/drawing/2014/main" val="1490449559"/>
                    </a:ext>
                  </a:extLst>
                </a:gridCol>
              </a:tblGrid>
              <a:tr h="487680">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solidFill>
                      <a:srgbClr val="32B4A8"/>
                    </a:solidFill>
                  </a:tcPr>
                </a:tc>
                <a:tc>
                  <a:txBody>
                    <a:bodyPr/>
                    <a:lstStyle/>
                    <a:p>
                      <a:pPr marL="0" algn="ctr" defTabSz="914446" rtl="0" eaLnBrk="1" fontAlgn="ctr" latinLnBrk="0" hangingPunct="1"/>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 de Cumplimiento 2026 T-I</a:t>
                      </a:r>
                      <a:endPar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solidFill>
                      <a:srgbClr val="32B4A8"/>
                    </a:solidFill>
                  </a:tcPr>
                </a:tc>
                <a:extLst>
                  <a:ext uri="{0D108BD9-81ED-4DB2-BD59-A6C34878D82A}">
                    <a16:rowId xmlns:a16="http://schemas.microsoft.com/office/drawing/2014/main" val="373040005"/>
                  </a:ext>
                </a:extLst>
              </a:tr>
              <a:tr h="1512000">
                <a:tc>
                  <a:txBody>
                    <a:bodyPr/>
                    <a:lstStyle/>
                    <a:p>
                      <a:pPr algn="ctr" fontAlgn="ctr"/>
                      <a:r>
                        <a:rPr lang="es-CO" sz="900" b="1" i="0" u="none" strike="noStrike" noProof="0" dirty="0">
                          <a:solidFill>
                            <a:srgbClr val="000000"/>
                          </a:solidFill>
                          <a:effectLst/>
                          <a:latin typeface="Verdana" panose="020B0604030504040204" pitchFamily="34" charset="0"/>
                          <a:ea typeface="Verdana" panose="020B0604030504040204" pitchFamily="34" charset="0"/>
                        </a:rPr>
                        <a:t>Lineamientos asociados al Sistema de Gestión del Conocimiento y la Innovación de la Superintendencia Nacional de Salud diseñado, implementado y evaluado </a:t>
                      </a:r>
                    </a:p>
                  </a:txBody>
                  <a:tcPr marL="0" marR="0" marT="0" marB="0" anchor="ctr"/>
                </a:tc>
                <a:tc>
                  <a:txBody>
                    <a:bodyPr/>
                    <a:lstStyle/>
                    <a:p>
                      <a:pPr algn="ctr" fontAlgn="ctr"/>
                      <a:r>
                        <a:rPr lang="es-CO" sz="900" b="0" i="0" u="none" strike="noStrike" noProof="0" dirty="0">
                          <a:solidFill>
                            <a:srgbClr val="000000"/>
                          </a:solidFill>
                          <a:effectLst/>
                          <a:latin typeface="Verdana"/>
                          <a:ea typeface="Verdana"/>
                        </a:rPr>
                        <a:t>Porcentaje de avance: 0.30 (promedio de avance)</a:t>
                      </a:r>
                    </a:p>
                    <a:p>
                      <a:pPr algn="ctr" fontAlgn="ctr"/>
                      <a:endParaRPr lang="es-CO" sz="900" b="0" i="0" u="none" strike="noStrike" noProof="0" dirty="0">
                        <a:solidFill>
                          <a:srgbClr val="000000"/>
                        </a:solidFill>
                        <a:effectLst/>
                        <a:latin typeface="Verdana"/>
                        <a:ea typeface="Verdana"/>
                      </a:endParaRPr>
                    </a:p>
                    <a:p>
                      <a:pPr algn="ctr" fontAlgn="ctr"/>
                      <a:r>
                        <a:rPr lang="es-CO" sz="900" b="0" i="0" u="none" strike="noStrike" noProof="0" dirty="0">
                          <a:solidFill>
                            <a:srgbClr val="000000"/>
                          </a:solidFill>
                          <a:effectLst/>
                          <a:latin typeface="Verdana"/>
                          <a:ea typeface="Verdana"/>
                        </a:rPr>
                        <a:t>Lineamiento 1: Avance a 30 de junio de 2026: 0,40 - Repositorios de Información institucionales, que sirvan como plataforma centralizada para almacenar, preservar y difundir la producción documental, histórica, el conocimiento y la información administrativa de la organización</a:t>
                      </a:r>
                    </a:p>
                    <a:p>
                      <a:pPr algn="ctr" fontAlgn="ctr"/>
                      <a:endParaRPr lang="es-CO" sz="900" b="0" i="0" u="none" strike="noStrike" noProof="0" dirty="0">
                        <a:solidFill>
                          <a:srgbClr val="000000"/>
                        </a:solidFill>
                        <a:effectLst/>
                        <a:latin typeface="Verdana"/>
                        <a:ea typeface="Verdana"/>
                      </a:endParaRPr>
                    </a:p>
                    <a:p>
                      <a:pPr algn="ctr" fontAlgn="ctr"/>
                      <a:r>
                        <a:rPr lang="es-CO" sz="900" b="0" i="0" u="none" strike="noStrike" noProof="0" dirty="0">
                          <a:solidFill>
                            <a:srgbClr val="000000"/>
                          </a:solidFill>
                          <a:effectLst/>
                          <a:latin typeface="Verdana"/>
                          <a:ea typeface="Verdana"/>
                        </a:rPr>
                        <a:t>Lineamiento 2: Avance a 30 de junio de 2026: 0,20 - Prueba Piloto de la gestión por proyectos en la SGS, entendiéndose como la aplicación de conocimientos, habilidades, herramientas y técnicas para planificar, ejecutar y controlar actividades con el fin de alcanzar objetivos específicos (tiempo, costo, alcance y calidad) a fin de dirigir un proyecto desde su inicio hasta su cierre, organizando recursos para lograr resultados concretos.</a:t>
                      </a:r>
                    </a:p>
                  </a:txBody>
                  <a:tcPr marL="45720" marR="45720" anchor="ctr"/>
                </a:tc>
                <a:tc>
                  <a:txBody>
                    <a:bodyPr/>
                    <a:lstStyle/>
                    <a:p>
                      <a:pPr algn="ctr" fontAlgn="ct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marL="0" algn="ctr" defTabSz="914446" rtl="0" eaLnBrk="1" fontAlgn="ctr" latinLnBrk="0" hangingPunct="1"/>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tc>
                <a:tc>
                  <a:txBody>
                    <a:bodyPr/>
                    <a:lstStyle/>
                    <a:p>
                      <a:pPr marL="0" algn="ctr" defTabSz="914446" rtl="0" eaLnBrk="1" fontAlgn="ctr" latinLnBrk="0" hangingPunct="1"/>
                      <a:r>
                        <a:rPr lang="es-CO" sz="900" b="1" i="0" u="none" strike="noStrike" noProof="0" dirty="0">
                          <a:solidFill>
                            <a:srgbClr val="000000"/>
                          </a:solidFill>
                          <a:effectLst/>
                          <a:latin typeface="Verdana" panose="020B0604030504040204" pitchFamily="34" charset="0"/>
                          <a:ea typeface="Verdana" panose="020B0604030504040204" pitchFamily="34" charset="0"/>
                        </a:rPr>
                        <a:t>Dirección de Innovación y Desarrollo</a:t>
                      </a:r>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tc>
                <a:extLst>
                  <a:ext uri="{0D108BD9-81ED-4DB2-BD59-A6C34878D82A}">
                    <a16:rowId xmlns:a16="http://schemas.microsoft.com/office/drawing/2014/main" val="3192192509"/>
                  </a:ext>
                </a:extLst>
              </a:tr>
            </a:tbl>
          </a:graphicData>
        </a:graphic>
      </p:graphicFrame>
      <p:graphicFrame>
        <p:nvGraphicFramePr>
          <p:cNvPr id="6" name="Tabla 5">
            <a:extLst>
              <a:ext uri="{FF2B5EF4-FFF2-40B4-BE49-F238E27FC236}">
                <a16:creationId xmlns:a16="http://schemas.microsoft.com/office/drawing/2014/main" id="{B5F88883-FA86-C7C7-BD9F-4C3296FED629}"/>
              </a:ext>
            </a:extLst>
          </p:cNvPr>
          <p:cNvGraphicFramePr>
            <a:graphicFrameLocks noGrp="1"/>
          </p:cNvGraphicFramePr>
          <p:nvPr>
            <p:extLst>
              <p:ext uri="{D42A27DB-BD31-4B8C-83A1-F6EECF244321}">
                <p14:modId xmlns:p14="http://schemas.microsoft.com/office/powerpoint/2010/main" val="1991482207"/>
              </p:ext>
            </p:extLst>
          </p:nvPr>
        </p:nvGraphicFramePr>
        <p:xfrm>
          <a:off x="346143" y="1759524"/>
          <a:ext cx="11489496" cy="1682049"/>
        </p:xfrm>
        <a:graphic>
          <a:graphicData uri="http://schemas.openxmlformats.org/drawingml/2006/table">
            <a:tbl>
              <a:tblPr firstRow="1">
                <a:tableStyleId>{616DA210-FB5B-4158-B5E0-FEB733F419BA}</a:tableStyleId>
              </a:tblPr>
              <a:tblGrid>
                <a:gridCol w="1373932">
                  <a:extLst>
                    <a:ext uri="{9D8B030D-6E8A-4147-A177-3AD203B41FA5}">
                      <a16:colId xmlns:a16="http://schemas.microsoft.com/office/drawing/2014/main" val="4294001460"/>
                    </a:ext>
                  </a:extLst>
                </a:gridCol>
                <a:gridCol w="6546382">
                  <a:extLst>
                    <a:ext uri="{9D8B030D-6E8A-4147-A177-3AD203B41FA5}">
                      <a16:colId xmlns:a16="http://schemas.microsoft.com/office/drawing/2014/main" val="1680724253"/>
                    </a:ext>
                  </a:extLst>
                </a:gridCol>
                <a:gridCol w="1050654">
                  <a:extLst>
                    <a:ext uri="{9D8B030D-6E8A-4147-A177-3AD203B41FA5}">
                      <a16:colId xmlns:a16="http://schemas.microsoft.com/office/drawing/2014/main" val="3940073173"/>
                    </a:ext>
                  </a:extLst>
                </a:gridCol>
                <a:gridCol w="1078528">
                  <a:extLst>
                    <a:ext uri="{9D8B030D-6E8A-4147-A177-3AD203B41FA5}">
                      <a16:colId xmlns:a16="http://schemas.microsoft.com/office/drawing/2014/main" val="334797448"/>
                    </a:ext>
                  </a:extLst>
                </a:gridCol>
                <a:gridCol w="1440000">
                  <a:extLst>
                    <a:ext uri="{9D8B030D-6E8A-4147-A177-3AD203B41FA5}">
                      <a16:colId xmlns:a16="http://schemas.microsoft.com/office/drawing/2014/main" val="1490449559"/>
                    </a:ext>
                  </a:extLst>
                </a:gridCol>
              </a:tblGrid>
              <a:tr h="479986">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solidFill>
                      <a:srgbClr val="32B4A8"/>
                    </a:solidFill>
                  </a:tcPr>
                </a:tc>
                <a:tc>
                  <a:txBody>
                    <a:bodyPr/>
                    <a:lstStyle/>
                    <a:p>
                      <a:pPr marL="0" algn="ctr" defTabSz="914446" rtl="0" eaLnBrk="1" fontAlgn="ctr" latinLnBrk="0" hangingPunct="1"/>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Meta </a:t>
                      </a:r>
                    </a:p>
                  </a:txBody>
                  <a:tcPr marL="0" marR="0" marT="0" marB="0" anchor="ctr">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solidFill>
                      <a:srgbClr val="32B4A8"/>
                    </a:solidFill>
                  </a:tcPr>
                </a:tc>
                <a:extLst>
                  <a:ext uri="{0D108BD9-81ED-4DB2-BD59-A6C34878D82A}">
                    <a16:rowId xmlns:a16="http://schemas.microsoft.com/office/drawing/2014/main" val="373040005"/>
                  </a:ext>
                </a:extLst>
              </a:tr>
              <a:tr h="1202063">
                <a:tc>
                  <a:txBody>
                    <a:bodyPr/>
                    <a:lstStyle/>
                    <a:p>
                      <a:pPr algn="ctr" fontAlgn="ctr"/>
                      <a:r>
                        <a:rPr lang="es-CO" sz="900" b="1" i="0" u="none" strike="noStrike" noProof="0" dirty="0">
                          <a:solidFill>
                            <a:srgbClr val="000000"/>
                          </a:solidFill>
                          <a:effectLst/>
                          <a:latin typeface="Verdana" panose="020B0604030504040204" pitchFamily="34" charset="0"/>
                          <a:ea typeface="Verdana" panose="020B0604030504040204" pitchFamily="34" charset="0"/>
                        </a:rPr>
                        <a:t>Porcentaje de Acuerdos conciliatorios realizados</a:t>
                      </a:r>
                    </a:p>
                  </a:txBody>
                  <a:tcPr marL="45720" marR="45720" anchor="ctr"/>
                </a:tc>
                <a:tc>
                  <a:txBody>
                    <a:bodyPr/>
                    <a:lstStyle/>
                    <a:p>
                      <a:pPr algn="ctr" fontAlgn="ctr"/>
                      <a:r>
                        <a:rPr lang="es-CO" sz="900" b="0" i="0" u="none" strike="noStrike" noProof="0" dirty="0">
                          <a:solidFill>
                            <a:srgbClr val="000000"/>
                          </a:solidFill>
                          <a:effectLst/>
                          <a:latin typeface="Verdana" panose="020B0604030504040204" pitchFamily="34" charset="0"/>
                          <a:ea typeface="Verdana" panose="020B0604030504040204" pitchFamily="34" charset="0"/>
                        </a:rPr>
                        <a:t>El indicador porcentaje de acuerdos conciliatorios realizados, es un porcentaje entre los realizados en dicho periodo (segundo trimestre ) y los identificados o programados para la misma época , y se observa un resultado acorde con la gestión de la dirección de conciliaciones de la delegada para la función jurisdiccional y de conciliación, se realiza trabajo en provincias y con coordinación desde el nivel central en forma adecuada y se cumple así el porcentaje del indicador en forma exitosa, se anexa informe y seguimiento con las reuniones de autoevaluación de los meses correspondientes por parte de la delegada para evaluar la gestión y cumplimiento.</a:t>
                      </a:r>
                    </a:p>
                  </a:txBody>
                  <a:tcPr marL="45720" marR="45720" anchor="ctr"/>
                </a:tc>
                <a:tc>
                  <a:txBody>
                    <a:bodyPr/>
                    <a:lstStyle/>
                    <a:p>
                      <a:pPr algn="ctr" fontAlgn="ct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marL="0" algn="ctr" defTabSz="914446" rtl="0" eaLnBrk="1" fontAlgn="ctr" latinLnBrk="0" hangingPunct="1"/>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i="0" u="none" strike="noStrike" noProof="0" dirty="0">
                          <a:solidFill>
                            <a:srgbClr val="000000"/>
                          </a:solidFill>
                          <a:effectLst/>
                          <a:latin typeface="Verdana" panose="020B0604030504040204" pitchFamily="34" charset="0"/>
                          <a:ea typeface="Verdana" panose="020B0604030504040204" pitchFamily="34" charset="0"/>
                        </a:rPr>
                        <a:t> Delegatura de la Función Jurisdiccional y de Conciliación</a:t>
                      </a:r>
                      <a:endPar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tc>
                <a:extLst>
                  <a:ext uri="{0D108BD9-81ED-4DB2-BD59-A6C34878D82A}">
                    <a16:rowId xmlns:a16="http://schemas.microsoft.com/office/drawing/2014/main" val="3192192509"/>
                  </a:ext>
                </a:extLst>
              </a:tr>
            </a:tbl>
          </a:graphicData>
        </a:graphic>
      </p:graphicFrame>
      <p:sp>
        <p:nvSpPr>
          <p:cNvPr id="10" name="Google Shape;434;p25">
            <a:extLst>
              <a:ext uri="{FF2B5EF4-FFF2-40B4-BE49-F238E27FC236}">
                <a16:creationId xmlns:a16="http://schemas.microsoft.com/office/drawing/2014/main" id="{21AB2D18-05A7-E350-4AF1-EDBE10D670BD}"/>
              </a:ext>
            </a:extLst>
          </p:cNvPr>
          <p:cNvSpPr/>
          <p:nvPr/>
        </p:nvSpPr>
        <p:spPr>
          <a:xfrm>
            <a:off x="8413550" y="2471196"/>
            <a:ext cx="720000" cy="720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noProof="0" dirty="0">
                <a:solidFill>
                  <a:prstClr val="white"/>
                </a:solidFill>
                <a:latin typeface="Verdana" panose="020B0604030504040204" pitchFamily="34" charset="0"/>
                <a:ea typeface="Verdana" panose="020B0604030504040204" pitchFamily="34" charset="0"/>
                <a:cs typeface="Arial"/>
                <a:sym typeface="Arial"/>
              </a:rPr>
              <a:t>(1.703)</a:t>
            </a:r>
            <a:r>
              <a:rPr kumimoji="0" lang="es-CO" sz="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 </a:t>
            </a:r>
          </a:p>
        </p:txBody>
      </p:sp>
      <p:sp>
        <p:nvSpPr>
          <p:cNvPr id="14" name="Google Shape;434;p25">
            <a:extLst>
              <a:ext uri="{FF2B5EF4-FFF2-40B4-BE49-F238E27FC236}">
                <a16:creationId xmlns:a16="http://schemas.microsoft.com/office/drawing/2014/main" id="{BA8324E0-D6EB-6950-5702-66296EE7542B}"/>
              </a:ext>
            </a:extLst>
          </p:cNvPr>
          <p:cNvSpPr/>
          <p:nvPr/>
        </p:nvSpPr>
        <p:spPr>
          <a:xfrm>
            <a:off x="8504967" y="4653135"/>
            <a:ext cx="720000" cy="720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panose="020B0604030504040204" pitchFamily="34" charset="0"/>
                <a:ea typeface="Verdana" panose="020B0604030504040204" pitchFamily="34" charset="0"/>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panose="020B0604030504040204" pitchFamily="34" charset="0"/>
                <a:ea typeface="Verdana" panose="020B0604030504040204" pitchFamily="34" charset="0"/>
                <a:cs typeface="Arial"/>
                <a:sym typeface="Arial"/>
              </a:rPr>
              <a:t>(2)</a:t>
            </a:r>
          </a:p>
        </p:txBody>
      </p:sp>
      <p:pic>
        <p:nvPicPr>
          <p:cNvPr id="16" name="Imagen 15">
            <a:extLst>
              <a:ext uri="{FF2B5EF4-FFF2-40B4-BE49-F238E27FC236}">
                <a16:creationId xmlns:a16="http://schemas.microsoft.com/office/drawing/2014/main" id="{9FDEE460-8A97-E7B5-3422-9F77DEDED3A9}"/>
              </a:ext>
            </a:extLst>
          </p:cNvPr>
          <p:cNvPicPr>
            <a:picLocks noChangeAspect="1"/>
          </p:cNvPicPr>
          <p:nvPr/>
        </p:nvPicPr>
        <p:blipFill>
          <a:blip r:embed="rId2"/>
          <a:stretch>
            <a:fillRect/>
          </a:stretch>
        </p:blipFill>
        <p:spPr>
          <a:xfrm>
            <a:off x="7561957" y="6391894"/>
            <a:ext cx="4334535" cy="342200"/>
          </a:xfrm>
          <a:prstGeom prst="rect">
            <a:avLst/>
          </a:prstGeom>
        </p:spPr>
      </p:pic>
      <p:sp>
        <p:nvSpPr>
          <p:cNvPr id="5" name="Google Shape;434;p25">
            <a:extLst>
              <a:ext uri="{FF2B5EF4-FFF2-40B4-BE49-F238E27FC236}">
                <a16:creationId xmlns:a16="http://schemas.microsoft.com/office/drawing/2014/main" id="{2AA24D6F-61F8-4E2A-4361-0E5BA4437B35}"/>
              </a:ext>
            </a:extLst>
          </p:cNvPr>
          <p:cNvSpPr/>
          <p:nvPr/>
        </p:nvSpPr>
        <p:spPr>
          <a:xfrm>
            <a:off x="9362523" y="2357590"/>
            <a:ext cx="972000" cy="972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2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noProof="0" dirty="0">
                <a:solidFill>
                  <a:srgbClr val="2D2D2D"/>
                </a:solidFill>
                <a:latin typeface="Verdana"/>
                <a:ea typeface="Verdana"/>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i="0" u="none" strike="noStrike" kern="0" cap="none" spc="0" normalizeH="0" baseline="0" noProof="0" dirty="0">
                <a:ln>
                  <a:noFill/>
                </a:ln>
                <a:solidFill>
                  <a:srgbClr val="2D2D2D"/>
                </a:solidFill>
                <a:effectLst/>
                <a:uLnTx/>
                <a:uFillTx/>
                <a:latin typeface="Verdana"/>
                <a:ea typeface="Verdana"/>
                <a:cs typeface="Arial"/>
                <a:sym typeface="Arial"/>
              </a:rPr>
              <a:t>1T:1.683</a:t>
            </a:r>
            <a:endParaRPr lang="es-CO" sz="900" b="1" i="0" u="none" strike="noStrike" kern="0" cap="none" spc="0" normalizeH="0" baseline="0" noProof="0" dirty="0">
              <a:ln>
                <a:noFill/>
              </a:ln>
              <a:solidFill>
                <a:srgbClr val="2D2D2D"/>
              </a:solidFill>
              <a:effectLst/>
              <a:uLnTx/>
              <a:uFillTx/>
              <a:latin typeface="Verdana"/>
              <a:ea typeface="Verdana"/>
              <a:cs typeface="Arial"/>
            </a:endParaRPr>
          </a:p>
          <a:p>
            <a:pPr algn="ctr" rtl="0">
              <a:buClr>
                <a:srgbClr val="000000"/>
              </a:buClr>
              <a:defRPr/>
            </a:pPr>
            <a:r>
              <a:rPr lang="es-CO" sz="900" b="1" noProof="0" dirty="0">
                <a:solidFill>
                  <a:srgbClr val="2D2D2D"/>
                </a:solidFill>
                <a:latin typeface="Verdana"/>
                <a:ea typeface="Verdana"/>
                <a:cs typeface="Arial"/>
                <a:sym typeface="Arial"/>
              </a:rPr>
              <a:t>2T:  96</a:t>
            </a:r>
          </a:p>
          <a:p>
            <a:pPr algn="ctr" rtl="0">
              <a:buClr>
                <a:srgbClr val="000000"/>
              </a:buClr>
              <a:defRPr/>
            </a:pPr>
            <a:r>
              <a:rPr lang="es-CO" sz="900" b="1" noProof="0" dirty="0">
                <a:solidFill>
                  <a:srgbClr val="2D2D2D"/>
                </a:solidFill>
                <a:latin typeface="Verdana"/>
                <a:ea typeface="Verdana"/>
                <a:cs typeface="Arial"/>
                <a:sym typeface="Arial"/>
              </a:rPr>
              <a:t>Acu:1.789</a:t>
            </a:r>
            <a:endParaRPr lang="es-CO" sz="900" b="1" noProof="0" dirty="0">
              <a:solidFill>
                <a:schemeClr val="tx1"/>
              </a:solidFill>
              <a:latin typeface="Verdana"/>
              <a:ea typeface="Verdana"/>
              <a:cs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p:txBody>
      </p:sp>
      <p:sp>
        <p:nvSpPr>
          <p:cNvPr id="8" name="Google Shape;434;p25">
            <a:extLst>
              <a:ext uri="{FF2B5EF4-FFF2-40B4-BE49-F238E27FC236}">
                <a16:creationId xmlns:a16="http://schemas.microsoft.com/office/drawing/2014/main" id="{CF851C4A-64C7-DC34-ED2A-BC51BDE968A6}"/>
              </a:ext>
            </a:extLst>
          </p:cNvPr>
          <p:cNvSpPr/>
          <p:nvPr/>
        </p:nvSpPr>
        <p:spPr>
          <a:xfrm>
            <a:off x="9408242" y="4518360"/>
            <a:ext cx="972000" cy="972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00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20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noProof="0" dirty="0">
                <a:solidFill>
                  <a:schemeClr val="bg1"/>
                </a:solidFill>
                <a:latin typeface="Verdana"/>
                <a:ea typeface="Verdana"/>
                <a:cs typeface="Arial"/>
                <a:sym typeface="Arial"/>
              </a:rPr>
              <a:t>30%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i="0" u="none" strike="noStrike" kern="0" cap="none" spc="0" normalizeH="0" baseline="0" noProof="0" dirty="0">
                <a:ln>
                  <a:noFill/>
                </a:ln>
                <a:solidFill>
                  <a:schemeClr val="bg1"/>
                </a:solidFill>
                <a:effectLst/>
                <a:uLnTx/>
                <a:uFillTx/>
                <a:latin typeface="Verdana"/>
                <a:ea typeface="Verdana"/>
                <a:cs typeface="Arial"/>
                <a:sym typeface="Arial"/>
              </a:rPr>
              <a:t>1T:</a:t>
            </a:r>
            <a:r>
              <a:rPr lang="es-CO" sz="900" b="1" noProof="0" dirty="0">
                <a:solidFill>
                  <a:schemeClr val="bg1"/>
                </a:solidFill>
                <a:latin typeface="Verdana"/>
                <a:ea typeface="Verdana"/>
                <a:cs typeface="Arial"/>
                <a:sym typeface="Arial"/>
              </a:rPr>
              <a:t>0,0</a:t>
            </a:r>
            <a:endParaRPr lang="es-CO" sz="900" b="1" i="0" u="none" strike="noStrike" kern="0" cap="none" spc="0" normalizeH="0" baseline="0" noProof="0" dirty="0">
              <a:ln>
                <a:noFill/>
              </a:ln>
              <a:solidFill>
                <a:schemeClr val="bg1"/>
              </a:solidFill>
              <a:effectLst/>
              <a:uLnTx/>
              <a:uFillTx/>
              <a:latin typeface="Verdana"/>
              <a:ea typeface="Verdana"/>
              <a:cs typeface="Arial"/>
            </a:endParaRPr>
          </a:p>
          <a:p>
            <a:pPr algn="ctr" rtl="0">
              <a:buClr>
                <a:srgbClr val="000000"/>
              </a:buClr>
              <a:defRPr/>
            </a:pPr>
            <a:r>
              <a:rPr lang="es-CO" sz="900" b="1" noProof="0" dirty="0">
                <a:solidFill>
                  <a:schemeClr val="bg1"/>
                </a:solidFill>
                <a:latin typeface="Verdana"/>
                <a:ea typeface="Verdana"/>
                <a:cs typeface="Arial"/>
                <a:sym typeface="Arial"/>
              </a:rPr>
              <a:t>2T:  0,30</a:t>
            </a:r>
          </a:p>
          <a:p>
            <a:pPr algn="ctr" rtl="0">
              <a:buClr>
                <a:srgbClr val="000000"/>
              </a:buClr>
              <a:defRPr/>
            </a:pPr>
            <a:r>
              <a:rPr lang="es-CO" sz="900" b="1" noProof="0" dirty="0">
                <a:solidFill>
                  <a:schemeClr val="bg1"/>
                </a:solidFill>
                <a:latin typeface="Verdana"/>
                <a:ea typeface="Verdana"/>
                <a:cs typeface="Arial"/>
                <a:sym typeface="Arial"/>
              </a:rPr>
              <a:t>Acu:0,30</a:t>
            </a:r>
            <a:endParaRPr lang="es-CO" sz="900" b="1" noProof="0" dirty="0">
              <a:solidFill>
                <a:schemeClr val="bg1"/>
              </a:solidFill>
              <a:latin typeface="Verdana"/>
              <a:ea typeface="Verdana"/>
              <a:cs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a:sym typeface="Arial"/>
            </a:endParaRPr>
          </a:p>
        </p:txBody>
      </p:sp>
      <p:sp>
        <p:nvSpPr>
          <p:cNvPr id="11" name="CuadroTexto 10">
            <a:extLst>
              <a:ext uri="{FF2B5EF4-FFF2-40B4-BE49-F238E27FC236}">
                <a16:creationId xmlns:a16="http://schemas.microsoft.com/office/drawing/2014/main" id="{C704BD88-C381-C18A-2AC1-5AB504843D53}"/>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1626833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24E0C-428A-E497-4451-60FB58C87622}"/>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8FF05044-CE38-B4D8-6621-1CE6DBFCEC22}"/>
              </a:ext>
            </a:extLst>
          </p:cNvPr>
          <p:cNvGraphicFramePr>
            <a:graphicFrameLocks noGrp="1"/>
          </p:cNvGraphicFramePr>
          <p:nvPr>
            <p:extLst>
              <p:ext uri="{D42A27DB-BD31-4B8C-83A1-F6EECF244321}">
                <p14:modId xmlns:p14="http://schemas.microsoft.com/office/powerpoint/2010/main" val="195461926"/>
              </p:ext>
            </p:extLst>
          </p:nvPr>
        </p:nvGraphicFramePr>
        <p:xfrm>
          <a:off x="533400" y="3917348"/>
          <a:ext cx="11121975" cy="2468880"/>
        </p:xfrm>
        <a:graphic>
          <a:graphicData uri="http://schemas.openxmlformats.org/drawingml/2006/table">
            <a:tbl>
              <a:tblPr firstRow="1">
                <a:tableStyleId>{616DA210-FB5B-4158-B5E0-FEB733F419BA}</a:tableStyleId>
              </a:tblPr>
              <a:tblGrid>
                <a:gridCol w="1295400">
                  <a:extLst>
                    <a:ext uri="{9D8B030D-6E8A-4147-A177-3AD203B41FA5}">
                      <a16:colId xmlns:a16="http://schemas.microsoft.com/office/drawing/2014/main" val="4294001460"/>
                    </a:ext>
                  </a:extLst>
                </a:gridCol>
                <a:gridCol w="6912000">
                  <a:extLst>
                    <a:ext uri="{9D8B030D-6E8A-4147-A177-3AD203B41FA5}">
                      <a16:colId xmlns:a16="http://schemas.microsoft.com/office/drawing/2014/main" val="1680724253"/>
                    </a:ext>
                  </a:extLst>
                </a:gridCol>
                <a:gridCol w="790575">
                  <a:extLst>
                    <a:ext uri="{9D8B030D-6E8A-4147-A177-3AD203B41FA5}">
                      <a16:colId xmlns:a16="http://schemas.microsoft.com/office/drawing/2014/main" val="3940073173"/>
                    </a:ext>
                  </a:extLst>
                </a:gridCol>
                <a:gridCol w="1116000">
                  <a:extLst>
                    <a:ext uri="{9D8B030D-6E8A-4147-A177-3AD203B41FA5}">
                      <a16:colId xmlns:a16="http://schemas.microsoft.com/office/drawing/2014/main" val="334797448"/>
                    </a:ext>
                  </a:extLst>
                </a:gridCol>
                <a:gridCol w="1008000">
                  <a:extLst>
                    <a:ext uri="{9D8B030D-6E8A-4147-A177-3AD203B41FA5}">
                      <a16:colId xmlns:a16="http://schemas.microsoft.com/office/drawing/2014/main" val="1490449559"/>
                    </a:ext>
                  </a:extLst>
                </a:gridCol>
              </a:tblGrid>
              <a:tr h="540000">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770155">
                <a:tc>
                  <a:txBody>
                    <a:bodyPr/>
                    <a:lstStyle/>
                    <a:p>
                      <a:pPr algn="ctr" fontAlgn="ctr"/>
                      <a:r>
                        <a:rPr lang="es-CO" sz="1000" b="1" i="0" u="none" strike="noStrike" noProof="0" dirty="0">
                          <a:solidFill>
                            <a:srgbClr val="000000"/>
                          </a:solidFill>
                          <a:effectLst/>
                          <a:latin typeface="Verdana"/>
                          <a:ea typeface="Verdana"/>
                        </a:rPr>
                        <a:t>Variación porcentual anual del recaudo de la contribución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1000" b="0" i="0" u="none" strike="noStrike" noProof="0" dirty="0">
                          <a:solidFill>
                            <a:srgbClr val="000000"/>
                          </a:solidFill>
                          <a:effectLst/>
                          <a:latin typeface="Verdana"/>
                          <a:ea typeface="Verdana"/>
                        </a:rPr>
                        <a:t>	A la fecha de corte del presente avance, no es posible reportar un valor cuantitativo correspondiente a la variación porcentual anual del recaudo de la contribución, toda vez que el Grupo de Contribución se encuentra en el proceso de preparación para el recaudo de la vigencia 2026. En consecuencia, aún no se cuenta con información consolidada que permita calcular y presentar un resultado frente a este indicador. </a:t>
                      </a:r>
                    </a:p>
                    <a:p>
                      <a:pPr algn="ctr"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En este sentido, mediante la Resolución No. 2026920050006535-6 del 4 de junio de 2026 se oficializaron las tarifas aplicables para la vigencia 2026, así como el período de recaudo, el cual se llevará a cabo entre el 6 de julio y el 31 de agosto de 2026. </a:t>
                      </a:r>
                    </a:p>
                    <a:p>
                      <a:pPr algn="ctr"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Por lo anterior, una vez finalice el período de recaudo y se consolide la información correspondiente, será posible efectuar el cálculo de la variación porcentual anual y reportar el resultado del indicador.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panose="020B0604030504040204" pitchFamily="34" charset="0"/>
                          <a:ea typeface="Verdana" panose="020B0604030504040204" pitchFamily="34" charset="0"/>
                        </a:rPr>
                        <a:t>Secretaría General</a:t>
                      </a:r>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graphicFrame>
        <p:nvGraphicFramePr>
          <p:cNvPr id="6" name="Tabla 5">
            <a:extLst>
              <a:ext uri="{FF2B5EF4-FFF2-40B4-BE49-F238E27FC236}">
                <a16:creationId xmlns:a16="http://schemas.microsoft.com/office/drawing/2014/main" id="{C13A9142-3D31-777D-34B9-F12852282EF8}"/>
              </a:ext>
            </a:extLst>
          </p:cNvPr>
          <p:cNvGraphicFramePr>
            <a:graphicFrameLocks noGrp="1"/>
          </p:cNvGraphicFramePr>
          <p:nvPr>
            <p:extLst>
              <p:ext uri="{D42A27DB-BD31-4B8C-83A1-F6EECF244321}">
                <p14:modId xmlns:p14="http://schemas.microsoft.com/office/powerpoint/2010/main" val="2697577671"/>
              </p:ext>
            </p:extLst>
          </p:nvPr>
        </p:nvGraphicFramePr>
        <p:xfrm>
          <a:off x="533400" y="1419227"/>
          <a:ext cx="11132400" cy="2468880"/>
        </p:xfrm>
        <a:graphic>
          <a:graphicData uri="http://schemas.openxmlformats.org/drawingml/2006/table">
            <a:tbl>
              <a:tblPr firstRow="1">
                <a:tableStyleId>{616DA210-FB5B-4158-B5E0-FEB733F419BA}</a:tableStyleId>
              </a:tblPr>
              <a:tblGrid>
                <a:gridCol w="1295400">
                  <a:extLst>
                    <a:ext uri="{9D8B030D-6E8A-4147-A177-3AD203B41FA5}">
                      <a16:colId xmlns:a16="http://schemas.microsoft.com/office/drawing/2014/main" val="4294001460"/>
                    </a:ext>
                  </a:extLst>
                </a:gridCol>
                <a:gridCol w="6912000">
                  <a:extLst>
                    <a:ext uri="{9D8B030D-6E8A-4147-A177-3AD203B41FA5}">
                      <a16:colId xmlns:a16="http://schemas.microsoft.com/office/drawing/2014/main" val="1680724253"/>
                    </a:ext>
                  </a:extLst>
                </a:gridCol>
                <a:gridCol w="801000">
                  <a:extLst>
                    <a:ext uri="{9D8B030D-6E8A-4147-A177-3AD203B41FA5}">
                      <a16:colId xmlns:a16="http://schemas.microsoft.com/office/drawing/2014/main" val="3940073173"/>
                    </a:ext>
                  </a:extLst>
                </a:gridCol>
                <a:gridCol w="1116000">
                  <a:extLst>
                    <a:ext uri="{9D8B030D-6E8A-4147-A177-3AD203B41FA5}">
                      <a16:colId xmlns:a16="http://schemas.microsoft.com/office/drawing/2014/main" val="334797448"/>
                    </a:ext>
                  </a:extLst>
                </a:gridCol>
                <a:gridCol w="1008000">
                  <a:extLst>
                    <a:ext uri="{9D8B030D-6E8A-4147-A177-3AD203B41FA5}">
                      <a16:colId xmlns:a16="http://schemas.microsoft.com/office/drawing/2014/main" val="1490449559"/>
                    </a:ext>
                  </a:extLst>
                </a:gridCol>
              </a:tblGrid>
              <a:tr h="487287">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705504">
                <a:tc>
                  <a:txBody>
                    <a:bodyPr/>
                    <a:lstStyle/>
                    <a:p>
                      <a:pPr algn="ctr" fontAlgn="ctr"/>
                      <a:r>
                        <a:rPr lang="es-CO" sz="1000" b="1" i="0" u="none" strike="noStrike" noProof="0" dirty="0">
                          <a:solidFill>
                            <a:srgbClr val="000000"/>
                          </a:solidFill>
                          <a:effectLst/>
                          <a:latin typeface="Verdana"/>
                          <a:ea typeface="Verdana"/>
                        </a:rPr>
                        <a:t>Porcentaje de Recaudo de la contribución a favor de la Superintendencia Nacional de Salud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CO" sz="1000" b="0" i="0" u="none" strike="noStrike" noProof="0" dirty="0">
                          <a:solidFill>
                            <a:srgbClr val="000000"/>
                          </a:solidFill>
                          <a:effectLst/>
                          <a:latin typeface="Verdana"/>
                          <a:ea typeface="Verdana"/>
                        </a:rPr>
                        <a:t>	A la fecha de corte del presente avance, no es posible reportar un valor cuantitativo correspondiente a la variación porcentual anual del recaudo de la contribución, toda vez que el Grupo de Contribución se encuentra en el proceso de preparación para el recaudo de la vigencia 2026. En consecuencia, aún no se cuenta con información consolidada que permita calcular y presentar un resultado frente a este indicador.</a:t>
                      </a:r>
                    </a:p>
                    <a:p>
                      <a:pPr algn="ctr"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Las metas programadas para el primer trimestre y segundo trimestre tienen un valor de cero (0), dado que el periodo de contribución inicia el 06 julio de 2026 y finaliza el 31 de agosto de 2026, de acuerdo con la resolución 2026920050006535-6-de-2026.</a:t>
                      </a:r>
                    </a:p>
                    <a:p>
                      <a:pPr algn="ctr" fontAlgn="ctr"/>
                      <a:endParaRPr lang="es-CO" sz="1000" b="0" i="0" u="none" strike="noStrike" noProof="0" dirty="0">
                        <a:solidFill>
                          <a:srgbClr val="000000"/>
                        </a:solidFill>
                        <a:effectLst/>
                        <a:latin typeface="Verdana"/>
                        <a:ea typeface="Verdana"/>
                      </a:endParaRPr>
                    </a:p>
                    <a:p>
                      <a:pPr algn="ctr" fontAlgn="ctr"/>
                      <a:r>
                        <a:rPr lang="es-CO" sz="1000" b="0" i="0" u="none" strike="noStrike" noProof="0" dirty="0">
                          <a:solidFill>
                            <a:srgbClr val="000000"/>
                          </a:solidFill>
                          <a:effectLst/>
                          <a:latin typeface="Verdana"/>
                          <a:ea typeface="Verdana"/>
                        </a:rPr>
                        <a:t>Para el tercer trimestre se establece una meta del 50% y para el cuarto trimestre una meta del 38%, completando la meta anual establecida del 88%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panose="020B0604030504040204" pitchFamily="34" charset="0"/>
                          <a:ea typeface="Verdana" panose="020B0604030504040204" pitchFamily="34" charset="0"/>
                        </a:rPr>
                        <a:t> Secretaría General</a:t>
                      </a:r>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p>
                      <a:pPr marL="0" marR="0" lvl="0" indent="0" algn="ctr" defTabSz="914446" rtl="0" eaLnBrk="1" fontAlgn="ctr" latinLnBrk="0" hangingPunct="1">
                        <a:lnSpc>
                          <a:spcPct val="100000"/>
                        </a:lnSpc>
                        <a:spcBef>
                          <a:spcPts val="0"/>
                        </a:spcBef>
                        <a:spcAft>
                          <a:spcPts val="0"/>
                        </a:spcAft>
                        <a:buClrTx/>
                        <a:buSzTx/>
                        <a:buFontTx/>
                        <a:buNone/>
                        <a:tabLst/>
                        <a:defRPr/>
                      </a:pP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10" name="Google Shape;434;p25">
            <a:extLst>
              <a:ext uri="{FF2B5EF4-FFF2-40B4-BE49-F238E27FC236}">
                <a16:creationId xmlns:a16="http://schemas.microsoft.com/office/drawing/2014/main" id="{0036291A-E1AC-ADD7-3273-D0AA5AB88072}"/>
              </a:ext>
            </a:extLst>
          </p:cNvPr>
          <p:cNvSpPr/>
          <p:nvPr/>
        </p:nvSpPr>
        <p:spPr>
          <a:xfrm>
            <a:off x="8820151" y="2552134"/>
            <a:ext cx="639012" cy="613906"/>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panose="020B0604030504040204" pitchFamily="34" charset="0"/>
                <a:ea typeface="Verdana" panose="020B0604030504040204" pitchFamily="34" charset="0"/>
                <a:cs typeface="Arial"/>
                <a:sym typeface="Arial"/>
              </a:rPr>
              <a:t>88</a:t>
            </a: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 </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sp>
        <p:nvSpPr>
          <p:cNvPr id="12" name="Google Shape;434;p25">
            <a:extLst>
              <a:ext uri="{FF2B5EF4-FFF2-40B4-BE49-F238E27FC236}">
                <a16:creationId xmlns:a16="http://schemas.microsoft.com/office/drawing/2014/main" id="{3EABFBF1-7405-3ECB-F54A-0CE4DA1B8C20}"/>
              </a:ext>
            </a:extLst>
          </p:cNvPr>
          <p:cNvSpPr/>
          <p:nvPr/>
        </p:nvSpPr>
        <p:spPr>
          <a:xfrm>
            <a:off x="9700647" y="4978754"/>
            <a:ext cx="792000" cy="792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chemeClr val="bg1"/>
          </a:solidFill>
          <a:ln w="19050">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100" b="1" noProof="0" dirty="0">
                <a:solidFill>
                  <a:srgbClr val="2D2D2D"/>
                </a:solidFill>
                <a:latin typeface="Verdana"/>
                <a:ea typeface="Verdana"/>
                <a:cs typeface="Arial"/>
                <a:sym typeface="Arial"/>
              </a:rPr>
              <a:t>N/A</a:t>
            </a:r>
            <a:endParaRPr lang="es-CO" sz="800" b="1" noProof="0" dirty="0">
              <a:solidFill>
                <a:srgbClr val="2D2D2D"/>
              </a:solidFill>
              <a:latin typeface="Verdana"/>
              <a:ea typeface="Verdana"/>
              <a:cs typeface="Arial"/>
            </a:endParaRPr>
          </a:p>
        </p:txBody>
      </p:sp>
      <p:sp>
        <p:nvSpPr>
          <p:cNvPr id="14" name="Google Shape;434;p25">
            <a:extLst>
              <a:ext uri="{FF2B5EF4-FFF2-40B4-BE49-F238E27FC236}">
                <a16:creationId xmlns:a16="http://schemas.microsoft.com/office/drawing/2014/main" id="{52250979-542F-2CD1-CC30-929EC090679A}"/>
              </a:ext>
            </a:extLst>
          </p:cNvPr>
          <p:cNvSpPr/>
          <p:nvPr/>
        </p:nvSpPr>
        <p:spPr>
          <a:xfrm>
            <a:off x="8810626" y="5030133"/>
            <a:ext cx="639012" cy="613906"/>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3% </a:t>
            </a:r>
            <a:endParaRPr kumimoji="0" lang="es-CO" sz="1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pic>
        <p:nvPicPr>
          <p:cNvPr id="16" name="Imagen 15">
            <a:extLst>
              <a:ext uri="{FF2B5EF4-FFF2-40B4-BE49-F238E27FC236}">
                <a16:creationId xmlns:a16="http://schemas.microsoft.com/office/drawing/2014/main" id="{3E93B4E0-D0B9-FC4B-D5B7-664C075646F8}"/>
              </a:ext>
            </a:extLst>
          </p:cNvPr>
          <p:cNvPicPr>
            <a:picLocks noChangeAspect="1"/>
          </p:cNvPicPr>
          <p:nvPr/>
        </p:nvPicPr>
        <p:blipFill>
          <a:blip r:embed="rId2"/>
          <a:stretch>
            <a:fillRect/>
          </a:stretch>
        </p:blipFill>
        <p:spPr>
          <a:xfrm>
            <a:off x="7295257" y="6429994"/>
            <a:ext cx="4334535" cy="342200"/>
          </a:xfrm>
          <a:prstGeom prst="rect">
            <a:avLst/>
          </a:prstGeom>
        </p:spPr>
      </p:pic>
      <p:sp>
        <p:nvSpPr>
          <p:cNvPr id="9" name="Google Shape;434;p25">
            <a:extLst>
              <a:ext uri="{FF2B5EF4-FFF2-40B4-BE49-F238E27FC236}">
                <a16:creationId xmlns:a16="http://schemas.microsoft.com/office/drawing/2014/main" id="{21D1A328-CDB8-F3AB-C729-54DFB137FE37}"/>
              </a:ext>
            </a:extLst>
          </p:cNvPr>
          <p:cNvSpPr/>
          <p:nvPr/>
        </p:nvSpPr>
        <p:spPr>
          <a:xfrm>
            <a:off x="9700648" y="2509874"/>
            <a:ext cx="792000" cy="792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chemeClr val="bg1"/>
          </a:solidFill>
          <a:ln w="19050">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100" b="1" noProof="0" dirty="0">
                <a:solidFill>
                  <a:srgbClr val="2D2D2D"/>
                </a:solidFill>
                <a:latin typeface="Verdana"/>
                <a:ea typeface="Verdana"/>
                <a:cs typeface="Arial"/>
                <a:sym typeface="Arial"/>
              </a:rPr>
              <a:t>N/A</a:t>
            </a:r>
            <a:endParaRPr lang="es-CO" sz="800" b="1" noProof="0" dirty="0">
              <a:solidFill>
                <a:srgbClr val="2D2D2D"/>
              </a:solidFill>
              <a:latin typeface="Verdana"/>
              <a:ea typeface="Verdana"/>
              <a:cs typeface="Arial"/>
            </a:endParaRPr>
          </a:p>
        </p:txBody>
      </p:sp>
      <p:sp>
        <p:nvSpPr>
          <p:cNvPr id="8" name="CuadroTexto 7">
            <a:extLst>
              <a:ext uri="{FF2B5EF4-FFF2-40B4-BE49-F238E27FC236}">
                <a16:creationId xmlns:a16="http://schemas.microsoft.com/office/drawing/2014/main" id="{DCBC6D95-9190-B9D4-308F-36B34D909620}"/>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2125089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993C8-D180-114B-25B1-6E0AFD21246C}"/>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CDBA2B4B-8A6F-54AC-3D8C-966C7FBD05A8}"/>
              </a:ext>
            </a:extLst>
          </p:cNvPr>
          <p:cNvGraphicFramePr>
            <a:graphicFrameLocks noGrp="1"/>
          </p:cNvGraphicFramePr>
          <p:nvPr>
            <p:extLst>
              <p:ext uri="{D42A27DB-BD31-4B8C-83A1-F6EECF244321}">
                <p14:modId xmlns:p14="http://schemas.microsoft.com/office/powerpoint/2010/main" val="4280805883"/>
              </p:ext>
            </p:extLst>
          </p:nvPr>
        </p:nvGraphicFramePr>
        <p:xfrm>
          <a:off x="542925" y="2289810"/>
          <a:ext cx="11125200" cy="2926080"/>
        </p:xfrm>
        <a:graphic>
          <a:graphicData uri="http://schemas.openxmlformats.org/drawingml/2006/table">
            <a:tbl>
              <a:tblPr firstRow="1">
                <a:tableStyleId>{616DA210-FB5B-4158-B5E0-FEB733F419BA}</a:tableStyleId>
              </a:tblPr>
              <a:tblGrid>
                <a:gridCol w="1295400">
                  <a:extLst>
                    <a:ext uri="{9D8B030D-6E8A-4147-A177-3AD203B41FA5}">
                      <a16:colId xmlns:a16="http://schemas.microsoft.com/office/drawing/2014/main" val="4294001460"/>
                    </a:ext>
                  </a:extLst>
                </a:gridCol>
                <a:gridCol w="6172200">
                  <a:extLst>
                    <a:ext uri="{9D8B030D-6E8A-4147-A177-3AD203B41FA5}">
                      <a16:colId xmlns:a16="http://schemas.microsoft.com/office/drawing/2014/main" val="1680724253"/>
                    </a:ext>
                  </a:extLst>
                </a:gridCol>
                <a:gridCol w="990600">
                  <a:extLst>
                    <a:ext uri="{9D8B030D-6E8A-4147-A177-3AD203B41FA5}">
                      <a16:colId xmlns:a16="http://schemas.microsoft.com/office/drawing/2014/main" val="3940073173"/>
                    </a:ext>
                  </a:extLst>
                </a:gridCol>
                <a:gridCol w="1016881">
                  <a:extLst>
                    <a:ext uri="{9D8B030D-6E8A-4147-A177-3AD203B41FA5}">
                      <a16:colId xmlns:a16="http://schemas.microsoft.com/office/drawing/2014/main" val="334797448"/>
                    </a:ext>
                  </a:extLst>
                </a:gridCol>
                <a:gridCol w="1650119">
                  <a:extLst>
                    <a:ext uri="{9D8B030D-6E8A-4147-A177-3AD203B41FA5}">
                      <a16:colId xmlns:a16="http://schemas.microsoft.com/office/drawing/2014/main" val="1490449559"/>
                    </a:ext>
                  </a:extLst>
                </a:gridCol>
              </a:tblGrid>
              <a:tr h="504000">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2036075">
                <a:tc>
                  <a:txBody>
                    <a:bodyPr/>
                    <a:lstStyle/>
                    <a:p>
                      <a:pPr algn="ctr" rtl="0" fontAlgn="ctr"/>
                      <a:r>
                        <a:rPr lang="es-CO" sz="1000" b="1" i="0" u="none" strike="noStrike" kern="1200" noProof="0" dirty="0">
                          <a:solidFill>
                            <a:srgbClr val="000000"/>
                          </a:solidFill>
                          <a:effectLst/>
                          <a:latin typeface="Verdana" panose="020B0604030504040204" pitchFamily="34" charset="0"/>
                          <a:ea typeface="Verdana" panose="020B0604030504040204" pitchFamily="34" charset="0"/>
                          <a:cs typeface="+mn-cs"/>
                        </a:rPr>
                        <a:t>Informe de porcentaje de omisos identificados en el periodo</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000" b="0" i="0" u="none" strike="noStrike" noProof="0" dirty="0">
                          <a:solidFill>
                            <a:srgbClr val="000000"/>
                          </a:solidFill>
                          <a:effectLst/>
                          <a:latin typeface="Verdana" panose="020B0604030504040204" pitchFamily="34" charset="0"/>
                          <a:ea typeface="Verdana" panose="020B0604030504040204" pitchFamily="34" charset="0"/>
                        </a:rPr>
                        <a:t>A la fecha de corte del presente avance, no es posible reportar un valor cuantitativo correspondiente a la variación porcentual anual del recaudo de la contribución, toda vez que el Grupo de Contribución se encuentra en el proceso de preparación para el recaudo de la vigencia 2026. En consecuencia, aún no se cuenta con información consolidada que permita calcular y presentar un resultado frente a este indicador.</a:t>
                      </a:r>
                    </a:p>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p>
                      <a:pPr algn="ctr" fontAlgn="ctr"/>
                      <a:r>
                        <a:rPr lang="es-CO" sz="1000" b="0" i="0" u="none" strike="noStrike" noProof="0" dirty="0">
                          <a:solidFill>
                            <a:srgbClr val="000000"/>
                          </a:solidFill>
                          <a:effectLst/>
                          <a:latin typeface="Verdana" panose="020B0604030504040204" pitchFamily="34" charset="0"/>
                          <a:ea typeface="Verdana" panose="020B0604030504040204" pitchFamily="34" charset="0"/>
                        </a:rPr>
                        <a:t>No obstante, es importante resaltar que las actividades previstas se desarrollan conforme a la planeación establecida. </a:t>
                      </a:r>
                    </a:p>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p>
                      <a:pPr algn="ctr" fontAlgn="ctr"/>
                      <a:r>
                        <a:rPr lang="es-CO" sz="1000" b="0" i="0" u="none" strike="noStrike" noProof="0" dirty="0">
                          <a:solidFill>
                            <a:srgbClr val="000000"/>
                          </a:solidFill>
                          <a:effectLst/>
                          <a:latin typeface="Verdana" panose="020B0604030504040204" pitchFamily="34" charset="0"/>
                          <a:ea typeface="Verdana" panose="020B0604030504040204" pitchFamily="34" charset="0"/>
                        </a:rPr>
                        <a:t>En este sentido, mediante la Resolución No. 2026920050006535-6 del 4 de junio de 2026 se oficializaron las tarifas aplicables para la vigencia 2026, así como el período de recaudo, el cual se llevará a cabo entre el 6 de julio y el 31 de agosto de 2026. </a:t>
                      </a:r>
                    </a:p>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p>
                      <a:pPr algn="ctr" fontAlgn="ctr"/>
                      <a:r>
                        <a:rPr lang="es-CO" sz="1000" b="0" i="0" u="none" strike="noStrike" noProof="0" dirty="0">
                          <a:solidFill>
                            <a:srgbClr val="000000"/>
                          </a:solidFill>
                          <a:effectLst/>
                          <a:latin typeface="Verdana" panose="020B0604030504040204" pitchFamily="34" charset="0"/>
                          <a:ea typeface="Verdana" panose="020B0604030504040204" pitchFamily="34" charset="0"/>
                        </a:rPr>
                        <a:t>Por lo anterior, una vez finalice el periodo de recaudo de la vigencia actual, se podrá realizar el reporte de los omisos identificados.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i="0" u="none" strike="noStrike" noProof="0" dirty="0">
                          <a:solidFill>
                            <a:srgbClr val="000000"/>
                          </a:solidFill>
                          <a:effectLst/>
                          <a:latin typeface="Verdana" panose="020B0604030504040204" pitchFamily="34" charset="0"/>
                          <a:ea typeface="Verdana" panose="020B0604030504040204" pitchFamily="34" charset="0"/>
                        </a:rPr>
                        <a:t>Secretaría General</a:t>
                      </a:r>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6" name="Google Shape;434;p25">
            <a:extLst>
              <a:ext uri="{FF2B5EF4-FFF2-40B4-BE49-F238E27FC236}">
                <a16:creationId xmlns:a16="http://schemas.microsoft.com/office/drawing/2014/main" id="{B3A668F3-E974-D0A0-3F84-C5A11AEE5129}"/>
              </a:ext>
            </a:extLst>
          </p:cNvPr>
          <p:cNvSpPr/>
          <p:nvPr/>
        </p:nvSpPr>
        <p:spPr>
          <a:xfrm>
            <a:off x="9095626" y="3612888"/>
            <a:ext cx="792000" cy="792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chemeClr val="bg1"/>
          </a:solidFill>
          <a:ln w="19050">
            <a:solidFill>
              <a:schemeClr val="tx1"/>
            </a:solid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2D2D2D"/>
                </a:solidFill>
                <a:effectLst/>
                <a:uLnTx/>
                <a:uFillTx/>
                <a:latin typeface="Verdana"/>
                <a:ea typeface="Verdana"/>
                <a:cs typeface="Arial"/>
                <a:sym typeface="Arial"/>
              </a:rPr>
              <a:t>N/A</a:t>
            </a:r>
          </a:p>
        </p:txBody>
      </p:sp>
      <p:sp>
        <p:nvSpPr>
          <p:cNvPr id="8" name="Google Shape;434;p25">
            <a:extLst>
              <a:ext uri="{FF2B5EF4-FFF2-40B4-BE49-F238E27FC236}">
                <a16:creationId xmlns:a16="http://schemas.microsoft.com/office/drawing/2014/main" id="{76FE78B7-9B2F-9863-CE4E-BAA184D3B0ED}"/>
              </a:ext>
            </a:extLst>
          </p:cNvPr>
          <p:cNvSpPr/>
          <p:nvPr/>
        </p:nvSpPr>
        <p:spPr>
          <a:xfrm>
            <a:off x="8170776" y="3679563"/>
            <a:ext cx="639012" cy="613906"/>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200" b="1" noProof="0" dirty="0">
                <a:solidFill>
                  <a:prstClr val="white"/>
                </a:solidFill>
                <a:latin typeface="Verdana" panose="020B0604030504040204" pitchFamily="34" charset="0"/>
                <a:ea typeface="Verdana" panose="020B0604030504040204" pitchFamily="34" charset="0"/>
                <a:cs typeface="Arial"/>
                <a:sym typeface="Arial"/>
              </a:rPr>
              <a:t>2</a:t>
            </a:r>
            <a:endParaRPr kumimoji="0" lang="es-CO" sz="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pic>
        <p:nvPicPr>
          <p:cNvPr id="10" name="Imagen 9">
            <a:extLst>
              <a:ext uri="{FF2B5EF4-FFF2-40B4-BE49-F238E27FC236}">
                <a16:creationId xmlns:a16="http://schemas.microsoft.com/office/drawing/2014/main" id="{8FE60C08-D0AF-69CA-1BFA-3D71BEA60E70}"/>
              </a:ext>
            </a:extLst>
          </p:cNvPr>
          <p:cNvPicPr>
            <a:picLocks noChangeAspect="1"/>
          </p:cNvPicPr>
          <p:nvPr/>
        </p:nvPicPr>
        <p:blipFill>
          <a:blip r:embed="rId2"/>
          <a:stretch>
            <a:fillRect/>
          </a:stretch>
        </p:blipFill>
        <p:spPr>
          <a:xfrm>
            <a:off x="7333590" y="6282228"/>
            <a:ext cx="4334535" cy="342200"/>
          </a:xfrm>
          <a:prstGeom prst="rect">
            <a:avLst/>
          </a:prstGeom>
        </p:spPr>
      </p:pic>
      <p:sp>
        <p:nvSpPr>
          <p:cNvPr id="9" name="CuadroTexto 8">
            <a:extLst>
              <a:ext uri="{FF2B5EF4-FFF2-40B4-BE49-F238E27FC236}">
                <a16:creationId xmlns:a16="http://schemas.microsoft.com/office/drawing/2014/main" id="{51196D3B-E684-B89F-72A9-58468B20D690}"/>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8637075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FE8FA-9972-91F9-FE59-47B5728E75EA}"/>
            </a:ext>
          </a:extLst>
        </p:cNvPr>
        <p:cNvGrpSpPr/>
        <p:nvPr/>
      </p:nvGrpSpPr>
      <p:grpSpPr>
        <a:xfrm>
          <a:off x="0" y="0"/>
          <a:ext cx="0" cy="0"/>
          <a:chOff x="0" y="0"/>
          <a:chExt cx="0" cy="0"/>
        </a:xfrm>
      </p:grpSpPr>
      <p:grpSp>
        <p:nvGrpSpPr>
          <p:cNvPr id="3" name="Grupo 2">
            <a:extLst>
              <a:ext uri="{FF2B5EF4-FFF2-40B4-BE49-F238E27FC236}">
                <a16:creationId xmlns:a16="http://schemas.microsoft.com/office/drawing/2014/main" id="{FA4013F3-4368-0469-6230-CFDB8A3868E7}"/>
              </a:ext>
              <a:ext uri="{C183D7F6-B498-43B3-948B-1728B52AA6E4}">
                <adec:decorative xmlns:adec="http://schemas.microsoft.com/office/drawing/2017/decorative" val="1"/>
              </a:ext>
            </a:extLst>
          </p:cNvPr>
          <p:cNvGrpSpPr/>
          <p:nvPr/>
        </p:nvGrpSpPr>
        <p:grpSpPr>
          <a:xfrm>
            <a:off x="2033099" y="1752600"/>
            <a:ext cx="8495636" cy="3656742"/>
            <a:chOff x="-1537398" y="1734436"/>
            <a:chExt cx="6566227" cy="3262758"/>
          </a:xfrm>
        </p:grpSpPr>
        <p:sp>
          <p:nvSpPr>
            <p:cNvPr id="20" name="Google Shape;436;p25">
              <a:extLst>
                <a:ext uri="{FF2B5EF4-FFF2-40B4-BE49-F238E27FC236}">
                  <a16:creationId xmlns:a16="http://schemas.microsoft.com/office/drawing/2014/main" id="{CBDC66AB-1B0A-1889-3E48-A3161DD0AA15}"/>
                </a:ext>
              </a:extLst>
            </p:cNvPr>
            <p:cNvSpPr txBox="1"/>
            <p:nvPr/>
          </p:nvSpPr>
          <p:spPr>
            <a:xfrm>
              <a:off x="2520637" y="1734436"/>
              <a:ext cx="523800" cy="4815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8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a:sym typeface="Fira Sans"/>
                </a:rPr>
                <a:t>11</a:t>
              </a:r>
            </a:p>
          </p:txBody>
        </p:sp>
        <p:sp>
          <p:nvSpPr>
            <p:cNvPr id="27" name="Google Shape;479;p25">
              <a:extLst>
                <a:ext uri="{FF2B5EF4-FFF2-40B4-BE49-F238E27FC236}">
                  <a16:creationId xmlns:a16="http://schemas.microsoft.com/office/drawing/2014/main" id="{35B09892-6342-A255-B67C-18C156AE486F}"/>
                </a:ext>
              </a:extLst>
            </p:cNvPr>
            <p:cNvSpPr txBox="1"/>
            <p:nvPr/>
          </p:nvSpPr>
          <p:spPr>
            <a:xfrm>
              <a:off x="-1537398" y="3344723"/>
              <a:ext cx="3562724" cy="48150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3600" b="1" i="0" u="none" strike="noStrike" kern="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Fira Sans"/>
                  <a:sym typeface="Fira Sans"/>
                </a:rPr>
                <a:t>Participación de los Actores del Sistema en Salud</a:t>
              </a:r>
              <a:endParaRPr kumimoji="0" lang="es-CO" sz="36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Fira Sans"/>
                <a:sym typeface="Fira Sans"/>
              </a:endParaRPr>
            </a:p>
          </p:txBody>
        </p:sp>
        <p:sp>
          <p:nvSpPr>
            <p:cNvPr id="31" name="Google Shape;920;p35">
              <a:extLst>
                <a:ext uri="{FF2B5EF4-FFF2-40B4-BE49-F238E27FC236}">
                  <a16:creationId xmlns:a16="http://schemas.microsoft.com/office/drawing/2014/main" id="{42CD230B-EE6F-23CC-959B-368E45498FDA}"/>
                </a:ext>
              </a:extLst>
            </p:cNvPr>
            <p:cNvSpPr/>
            <p:nvPr/>
          </p:nvSpPr>
          <p:spPr>
            <a:xfrm>
              <a:off x="2570147" y="4455417"/>
              <a:ext cx="548633" cy="541777"/>
            </a:xfrm>
            <a:custGeom>
              <a:avLst/>
              <a:gdLst/>
              <a:ahLst/>
              <a:cxnLst/>
              <a:rect l="l" t="t" r="r" b="b"/>
              <a:pathLst>
                <a:path w="11973" h="11815" extrusionOk="0">
                  <a:moveTo>
                    <a:pt x="5986" y="631"/>
                  </a:moveTo>
                  <a:cubicBezTo>
                    <a:pt x="6396" y="631"/>
                    <a:pt x="6711" y="946"/>
                    <a:pt x="6711" y="1324"/>
                  </a:cubicBezTo>
                  <a:cubicBezTo>
                    <a:pt x="6711" y="1733"/>
                    <a:pt x="6396" y="2048"/>
                    <a:pt x="5986" y="2048"/>
                  </a:cubicBezTo>
                  <a:cubicBezTo>
                    <a:pt x="5608" y="2048"/>
                    <a:pt x="5293" y="1733"/>
                    <a:pt x="5293" y="1324"/>
                  </a:cubicBezTo>
                  <a:cubicBezTo>
                    <a:pt x="5293" y="946"/>
                    <a:pt x="5608" y="631"/>
                    <a:pt x="5986" y="631"/>
                  </a:cubicBezTo>
                  <a:close/>
                  <a:moveTo>
                    <a:pt x="5986" y="2710"/>
                  </a:moveTo>
                  <a:cubicBezTo>
                    <a:pt x="6931" y="2710"/>
                    <a:pt x="7719" y="3498"/>
                    <a:pt x="7719" y="4443"/>
                  </a:cubicBezTo>
                  <a:lnTo>
                    <a:pt x="7719" y="4789"/>
                  </a:lnTo>
                  <a:lnTo>
                    <a:pt x="4253" y="4789"/>
                  </a:lnTo>
                  <a:lnTo>
                    <a:pt x="4253" y="4443"/>
                  </a:lnTo>
                  <a:cubicBezTo>
                    <a:pt x="4253" y="3498"/>
                    <a:pt x="5041" y="2710"/>
                    <a:pt x="5986" y="2710"/>
                  </a:cubicBezTo>
                  <a:close/>
                  <a:moveTo>
                    <a:pt x="3245" y="6900"/>
                  </a:moveTo>
                  <a:cubicBezTo>
                    <a:pt x="3623" y="6900"/>
                    <a:pt x="3938" y="7215"/>
                    <a:pt x="3938" y="7593"/>
                  </a:cubicBezTo>
                  <a:cubicBezTo>
                    <a:pt x="3938" y="8003"/>
                    <a:pt x="3623" y="8318"/>
                    <a:pt x="3245" y="8318"/>
                  </a:cubicBezTo>
                  <a:cubicBezTo>
                    <a:pt x="2836" y="8255"/>
                    <a:pt x="2521" y="7940"/>
                    <a:pt x="2521" y="7593"/>
                  </a:cubicBezTo>
                  <a:cubicBezTo>
                    <a:pt x="2521" y="7215"/>
                    <a:pt x="2836" y="6900"/>
                    <a:pt x="3245" y="6900"/>
                  </a:cubicBezTo>
                  <a:close/>
                  <a:moveTo>
                    <a:pt x="8759" y="6900"/>
                  </a:moveTo>
                  <a:cubicBezTo>
                    <a:pt x="9137" y="6900"/>
                    <a:pt x="9452" y="7215"/>
                    <a:pt x="9452" y="7593"/>
                  </a:cubicBezTo>
                  <a:cubicBezTo>
                    <a:pt x="9452" y="8003"/>
                    <a:pt x="9137" y="8318"/>
                    <a:pt x="8759" y="8318"/>
                  </a:cubicBezTo>
                  <a:cubicBezTo>
                    <a:pt x="8349" y="8318"/>
                    <a:pt x="8034" y="7940"/>
                    <a:pt x="8034" y="7593"/>
                  </a:cubicBezTo>
                  <a:cubicBezTo>
                    <a:pt x="8034" y="7215"/>
                    <a:pt x="8349" y="6900"/>
                    <a:pt x="8759" y="6900"/>
                  </a:cubicBezTo>
                  <a:close/>
                  <a:moveTo>
                    <a:pt x="10365" y="5545"/>
                  </a:moveTo>
                  <a:cubicBezTo>
                    <a:pt x="10523" y="5545"/>
                    <a:pt x="10680" y="5672"/>
                    <a:pt x="10712" y="5829"/>
                  </a:cubicBezTo>
                  <a:lnTo>
                    <a:pt x="11216" y="8570"/>
                  </a:lnTo>
                  <a:cubicBezTo>
                    <a:pt x="11247" y="8790"/>
                    <a:pt x="11027" y="8980"/>
                    <a:pt x="10838" y="8980"/>
                  </a:cubicBezTo>
                  <a:lnTo>
                    <a:pt x="10460" y="8980"/>
                  </a:lnTo>
                  <a:cubicBezTo>
                    <a:pt x="10239" y="8790"/>
                    <a:pt x="10019" y="8633"/>
                    <a:pt x="9767" y="8507"/>
                  </a:cubicBezTo>
                  <a:cubicBezTo>
                    <a:pt x="10019" y="8255"/>
                    <a:pt x="10145" y="7940"/>
                    <a:pt x="10145" y="7562"/>
                  </a:cubicBezTo>
                  <a:cubicBezTo>
                    <a:pt x="10145" y="6806"/>
                    <a:pt x="9515" y="6176"/>
                    <a:pt x="8759" y="6176"/>
                  </a:cubicBezTo>
                  <a:cubicBezTo>
                    <a:pt x="8002" y="6176"/>
                    <a:pt x="7372" y="6806"/>
                    <a:pt x="7372" y="7562"/>
                  </a:cubicBezTo>
                  <a:cubicBezTo>
                    <a:pt x="7372" y="7908"/>
                    <a:pt x="7498" y="8223"/>
                    <a:pt x="7719" y="8507"/>
                  </a:cubicBezTo>
                  <a:cubicBezTo>
                    <a:pt x="7498" y="8633"/>
                    <a:pt x="7246" y="8790"/>
                    <a:pt x="7057" y="8980"/>
                  </a:cubicBezTo>
                  <a:lnTo>
                    <a:pt x="4883" y="8980"/>
                  </a:lnTo>
                  <a:cubicBezTo>
                    <a:pt x="4694" y="8790"/>
                    <a:pt x="4442" y="8633"/>
                    <a:pt x="4222" y="8507"/>
                  </a:cubicBezTo>
                  <a:cubicBezTo>
                    <a:pt x="4474" y="8255"/>
                    <a:pt x="4568" y="7940"/>
                    <a:pt x="4568" y="7562"/>
                  </a:cubicBezTo>
                  <a:cubicBezTo>
                    <a:pt x="4568" y="6806"/>
                    <a:pt x="3938" y="6176"/>
                    <a:pt x="3214" y="6176"/>
                  </a:cubicBezTo>
                  <a:cubicBezTo>
                    <a:pt x="2458" y="6176"/>
                    <a:pt x="1828" y="6806"/>
                    <a:pt x="1828" y="7562"/>
                  </a:cubicBezTo>
                  <a:cubicBezTo>
                    <a:pt x="1828" y="7908"/>
                    <a:pt x="1954" y="8223"/>
                    <a:pt x="2174" y="8507"/>
                  </a:cubicBezTo>
                  <a:cubicBezTo>
                    <a:pt x="1922" y="8633"/>
                    <a:pt x="1701" y="8790"/>
                    <a:pt x="1512" y="8980"/>
                  </a:cubicBezTo>
                  <a:lnTo>
                    <a:pt x="1103" y="8980"/>
                  </a:lnTo>
                  <a:cubicBezTo>
                    <a:pt x="882" y="8980"/>
                    <a:pt x="725" y="8790"/>
                    <a:pt x="756" y="8570"/>
                  </a:cubicBezTo>
                  <a:lnTo>
                    <a:pt x="1260" y="5829"/>
                  </a:lnTo>
                  <a:cubicBezTo>
                    <a:pt x="1323" y="5672"/>
                    <a:pt x="1418" y="5545"/>
                    <a:pt x="1638" y="5545"/>
                  </a:cubicBezTo>
                  <a:close/>
                  <a:moveTo>
                    <a:pt x="3214" y="8948"/>
                  </a:moveTo>
                  <a:cubicBezTo>
                    <a:pt x="4127" y="8948"/>
                    <a:pt x="4915" y="9736"/>
                    <a:pt x="4915" y="10712"/>
                  </a:cubicBezTo>
                  <a:lnTo>
                    <a:pt x="4915" y="11059"/>
                  </a:lnTo>
                  <a:lnTo>
                    <a:pt x="1481" y="11059"/>
                  </a:lnTo>
                  <a:lnTo>
                    <a:pt x="1481" y="10712"/>
                  </a:lnTo>
                  <a:cubicBezTo>
                    <a:pt x="1481" y="9736"/>
                    <a:pt x="2269" y="8948"/>
                    <a:pt x="3214" y="8948"/>
                  </a:cubicBezTo>
                  <a:close/>
                  <a:moveTo>
                    <a:pt x="8759" y="8948"/>
                  </a:moveTo>
                  <a:cubicBezTo>
                    <a:pt x="9704" y="8948"/>
                    <a:pt x="10491" y="9736"/>
                    <a:pt x="10491" y="10712"/>
                  </a:cubicBezTo>
                  <a:lnTo>
                    <a:pt x="10491" y="11059"/>
                  </a:lnTo>
                  <a:lnTo>
                    <a:pt x="7026" y="11059"/>
                  </a:lnTo>
                  <a:lnTo>
                    <a:pt x="7026" y="10712"/>
                  </a:lnTo>
                  <a:cubicBezTo>
                    <a:pt x="7026" y="9736"/>
                    <a:pt x="7813" y="8948"/>
                    <a:pt x="8759" y="8948"/>
                  </a:cubicBezTo>
                  <a:close/>
                  <a:moveTo>
                    <a:pt x="5986" y="1"/>
                  </a:moveTo>
                  <a:cubicBezTo>
                    <a:pt x="5262" y="1"/>
                    <a:pt x="4631" y="631"/>
                    <a:pt x="4631" y="1387"/>
                  </a:cubicBezTo>
                  <a:cubicBezTo>
                    <a:pt x="4631" y="1733"/>
                    <a:pt x="4726" y="2048"/>
                    <a:pt x="4978" y="2269"/>
                  </a:cubicBezTo>
                  <a:cubicBezTo>
                    <a:pt x="4127" y="2679"/>
                    <a:pt x="3592" y="3498"/>
                    <a:pt x="3592" y="4474"/>
                  </a:cubicBezTo>
                  <a:lnTo>
                    <a:pt x="3592" y="4852"/>
                  </a:lnTo>
                  <a:lnTo>
                    <a:pt x="1670" y="4852"/>
                  </a:lnTo>
                  <a:cubicBezTo>
                    <a:pt x="1166" y="4852"/>
                    <a:pt x="725" y="5199"/>
                    <a:pt x="630" y="5703"/>
                  </a:cubicBezTo>
                  <a:lnTo>
                    <a:pt x="126" y="8475"/>
                  </a:lnTo>
                  <a:cubicBezTo>
                    <a:pt x="0" y="9043"/>
                    <a:pt x="473" y="9610"/>
                    <a:pt x="1071" y="9673"/>
                  </a:cubicBezTo>
                  <a:cubicBezTo>
                    <a:pt x="914" y="9988"/>
                    <a:pt x="819" y="10366"/>
                    <a:pt x="819" y="10744"/>
                  </a:cubicBezTo>
                  <a:lnTo>
                    <a:pt x="819" y="11468"/>
                  </a:lnTo>
                  <a:cubicBezTo>
                    <a:pt x="819" y="11657"/>
                    <a:pt x="977" y="11815"/>
                    <a:pt x="1197" y="11815"/>
                  </a:cubicBezTo>
                  <a:lnTo>
                    <a:pt x="5356" y="11815"/>
                  </a:lnTo>
                  <a:cubicBezTo>
                    <a:pt x="5545" y="11815"/>
                    <a:pt x="5703" y="11657"/>
                    <a:pt x="5703" y="11468"/>
                  </a:cubicBezTo>
                  <a:lnTo>
                    <a:pt x="5703" y="10744"/>
                  </a:lnTo>
                  <a:cubicBezTo>
                    <a:pt x="5703" y="10366"/>
                    <a:pt x="5640" y="9988"/>
                    <a:pt x="5482" y="9673"/>
                  </a:cubicBezTo>
                  <a:lnTo>
                    <a:pt x="6648" y="9673"/>
                  </a:lnTo>
                  <a:cubicBezTo>
                    <a:pt x="6490" y="9988"/>
                    <a:pt x="6427" y="10366"/>
                    <a:pt x="6427" y="10744"/>
                  </a:cubicBezTo>
                  <a:lnTo>
                    <a:pt x="6427" y="11468"/>
                  </a:lnTo>
                  <a:cubicBezTo>
                    <a:pt x="6427" y="11657"/>
                    <a:pt x="6585" y="11815"/>
                    <a:pt x="6774" y="11815"/>
                  </a:cubicBezTo>
                  <a:lnTo>
                    <a:pt x="10838" y="11815"/>
                  </a:lnTo>
                  <a:cubicBezTo>
                    <a:pt x="11027" y="11815"/>
                    <a:pt x="11184" y="11657"/>
                    <a:pt x="11184" y="11468"/>
                  </a:cubicBezTo>
                  <a:lnTo>
                    <a:pt x="11184" y="10744"/>
                  </a:lnTo>
                  <a:cubicBezTo>
                    <a:pt x="11184" y="10366"/>
                    <a:pt x="11121" y="9988"/>
                    <a:pt x="10964" y="9673"/>
                  </a:cubicBezTo>
                  <a:cubicBezTo>
                    <a:pt x="11563" y="9610"/>
                    <a:pt x="11972" y="9043"/>
                    <a:pt x="11878" y="8475"/>
                  </a:cubicBezTo>
                  <a:lnTo>
                    <a:pt x="11342" y="5703"/>
                  </a:lnTo>
                  <a:cubicBezTo>
                    <a:pt x="11279" y="5199"/>
                    <a:pt x="10838" y="4852"/>
                    <a:pt x="10334" y="4852"/>
                  </a:cubicBezTo>
                  <a:lnTo>
                    <a:pt x="8412" y="4852"/>
                  </a:lnTo>
                  <a:lnTo>
                    <a:pt x="8412" y="4474"/>
                  </a:lnTo>
                  <a:cubicBezTo>
                    <a:pt x="8412" y="3498"/>
                    <a:pt x="7845" y="2679"/>
                    <a:pt x="7026" y="2269"/>
                  </a:cubicBezTo>
                  <a:cubicBezTo>
                    <a:pt x="7246" y="2048"/>
                    <a:pt x="7372" y="1733"/>
                    <a:pt x="7372" y="1387"/>
                  </a:cubicBezTo>
                  <a:cubicBezTo>
                    <a:pt x="7372" y="631"/>
                    <a:pt x="6742" y="1"/>
                    <a:pt x="598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endParaRPr>
            </a:p>
          </p:txBody>
        </p:sp>
        <p:sp>
          <p:nvSpPr>
            <p:cNvPr id="43" name="Google Shape;130;p17">
              <a:extLst>
                <a:ext uri="{FF2B5EF4-FFF2-40B4-BE49-F238E27FC236}">
                  <a16:creationId xmlns:a16="http://schemas.microsoft.com/office/drawing/2014/main" id="{784A5E26-5FAA-0E5D-CF96-60B19C803622}"/>
                </a:ext>
              </a:extLst>
            </p:cNvPr>
            <p:cNvSpPr/>
            <p:nvPr/>
          </p:nvSpPr>
          <p:spPr>
            <a:xfrm>
              <a:off x="4928338" y="4723361"/>
              <a:ext cx="100491" cy="131917"/>
            </a:xfrm>
            <a:custGeom>
              <a:avLst/>
              <a:gdLst/>
              <a:ahLst/>
              <a:cxnLst/>
              <a:rect l="l" t="t" r="r" b="b"/>
              <a:pathLst>
                <a:path w="2489" h="3561" extrusionOk="0">
                  <a:moveTo>
                    <a:pt x="0" y="0"/>
                  </a:moveTo>
                  <a:lnTo>
                    <a:pt x="0" y="3560"/>
                  </a:lnTo>
                  <a:lnTo>
                    <a:pt x="2489" y="3560"/>
                  </a:lnTo>
                  <a:lnTo>
                    <a:pt x="248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4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sym typeface="Arial"/>
              </a:endParaRPr>
            </a:p>
          </p:txBody>
        </p:sp>
      </p:grpSp>
      <p:sp>
        <p:nvSpPr>
          <p:cNvPr id="10" name="CuadroTexto 9">
            <a:extLst>
              <a:ext uri="{FF2B5EF4-FFF2-40B4-BE49-F238E27FC236}">
                <a16:creationId xmlns:a16="http://schemas.microsoft.com/office/drawing/2014/main" id="{5D41EF7C-F1D0-92C8-5A0F-CEE3305C0B14}"/>
              </a:ext>
            </a:extLst>
          </p:cNvPr>
          <p:cNvSpPr txBox="1"/>
          <p:nvPr/>
        </p:nvSpPr>
        <p:spPr>
          <a:xfrm>
            <a:off x="1399445" y="409463"/>
            <a:ext cx="5876899" cy="523220"/>
          </a:xfrm>
          <a:prstGeom prst="rect">
            <a:avLst/>
          </a:prstGeom>
          <a:noFill/>
        </p:spPr>
        <p:txBody>
          <a:bodyPr wrap="square">
            <a:spAutoFit/>
          </a:bodyPr>
          <a:lstStyle/>
          <a:p>
            <a:r>
              <a:rPr kumimoji="0" lang="es-CO" sz="2800" i="0" u="none" strike="noStrike" kern="1200" cap="none" spc="0" normalizeH="0" baseline="0" noProof="0" dirty="0">
                <a:ln>
                  <a:noFill/>
                </a:ln>
                <a:solidFill>
                  <a:schemeClr val="bg1"/>
                </a:solidFill>
                <a:effectLst/>
                <a:uLnTx/>
                <a:uFillTx/>
                <a:latin typeface="Verdana"/>
                <a:ea typeface="Verdana"/>
                <a:cs typeface="Arial"/>
              </a:rPr>
              <a:t>Objetivo Estratégico</a:t>
            </a:r>
            <a:endParaRPr lang="es-CO" sz="2800" noProof="0" dirty="0"/>
          </a:p>
        </p:txBody>
      </p:sp>
      <p:grpSp>
        <p:nvGrpSpPr>
          <p:cNvPr id="9" name="Group 33">
            <a:extLst>
              <a:ext uri="{FF2B5EF4-FFF2-40B4-BE49-F238E27FC236}">
                <a16:creationId xmlns:a16="http://schemas.microsoft.com/office/drawing/2014/main" id="{21C88460-2294-172C-9E2D-50A8790A038B}"/>
              </a:ext>
              <a:ext uri="{C183D7F6-B498-43B3-948B-1728B52AA6E4}">
                <adec:decorative xmlns:adec="http://schemas.microsoft.com/office/drawing/2017/decorative" val="1"/>
              </a:ext>
            </a:extLst>
          </p:cNvPr>
          <p:cNvGrpSpPr/>
          <p:nvPr/>
        </p:nvGrpSpPr>
        <p:grpSpPr>
          <a:xfrm>
            <a:off x="8246800" y="2776138"/>
            <a:ext cx="879224" cy="2026006"/>
            <a:chOff x="1947563" y="1719463"/>
            <a:chExt cx="1186981" cy="3253126"/>
          </a:xfrm>
        </p:grpSpPr>
        <p:sp>
          <p:nvSpPr>
            <p:cNvPr id="11" name="L-Shape 34">
              <a:extLst>
                <a:ext uri="{FF2B5EF4-FFF2-40B4-BE49-F238E27FC236}">
                  <a16:creationId xmlns:a16="http://schemas.microsoft.com/office/drawing/2014/main" id="{3E6ADB0C-C5B9-C270-3532-7A8D2B9432BF}"/>
                </a:ext>
              </a:extLst>
            </p:cNvPr>
            <p:cNvSpPr/>
            <p:nvPr/>
          </p:nvSpPr>
          <p:spPr>
            <a:xfrm rot="13476337">
              <a:off x="1947563" y="2304450"/>
              <a:ext cx="1186981" cy="1174348"/>
            </a:xfrm>
            <a:prstGeom prst="corner">
              <a:avLst>
                <a:gd name="adj1" fmla="val 53262"/>
                <a:gd name="adj2" fmla="val 5421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35">
              <a:extLst>
                <a:ext uri="{FF2B5EF4-FFF2-40B4-BE49-F238E27FC236}">
                  <a16:creationId xmlns:a16="http://schemas.microsoft.com/office/drawing/2014/main" id="{FFE415A3-C548-A742-91F2-8779184522EC}"/>
                </a:ext>
              </a:extLst>
            </p:cNvPr>
            <p:cNvSpPr/>
            <p:nvPr/>
          </p:nvSpPr>
          <p:spPr>
            <a:xfrm rot="8058825" flipH="1">
              <a:off x="1750690" y="2219715"/>
              <a:ext cx="1391121" cy="390618"/>
            </a:xfrm>
            <a:prstGeom prst="rect">
              <a:avLst/>
            </a:prstGeom>
            <a:blipFill dpi="0" rotWithShape="1">
              <a:blip r:embed="rId2">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mn-cs"/>
              </a:endParaRPr>
            </a:p>
          </p:txBody>
        </p:sp>
        <p:sp>
          <p:nvSpPr>
            <p:cNvPr id="13" name="Rectangle 36">
              <a:extLst>
                <a:ext uri="{FF2B5EF4-FFF2-40B4-BE49-F238E27FC236}">
                  <a16:creationId xmlns:a16="http://schemas.microsoft.com/office/drawing/2014/main" id="{F0238447-A4DB-1940-F0C3-759A16A1E196}"/>
                </a:ext>
              </a:extLst>
            </p:cNvPr>
            <p:cNvSpPr/>
            <p:nvPr/>
          </p:nvSpPr>
          <p:spPr>
            <a:xfrm rot="13541175" flipH="1" flipV="1">
              <a:off x="1750690" y="3152613"/>
              <a:ext cx="1391121" cy="390618"/>
            </a:xfrm>
            <a:prstGeom prst="rect">
              <a:avLst/>
            </a:prstGeom>
            <a:blipFill dpi="0" rotWithShape="1">
              <a:blip r:embed="rId2">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mn-cs"/>
              </a:endParaRPr>
            </a:p>
          </p:txBody>
        </p:sp>
        <p:pic>
          <p:nvPicPr>
            <p:cNvPr id="14" name="Graphic 37" descr="Bullseye outline">
              <a:extLst>
                <a:ext uri="{FF2B5EF4-FFF2-40B4-BE49-F238E27FC236}">
                  <a16:creationId xmlns:a16="http://schemas.microsoft.com/office/drawing/2014/main" id="{35EDDAB9-65FC-C3AE-27CB-F95B2B2A44D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608731" y="2660035"/>
              <a:ext cx="463178" cy="463178"/>
            </a:xfrm>
            <a:prstGeom prst="rect">
              <a:avLst/>
            </a:prstGeom>
          </p:spPr>
        </p:pic>
        <p:sp>
          <p:nvSpPr>
            <p:cNvPr id="15" name="TextBox 38">
              <a:extLst>
                <a:ext uri="{FF2B5EF4-FFF2-40B4-BE49-F238E27FC236}">
                  <a16:creationId xmlns:a16="http://schemas.microsoft.com/office/drawing/2014/main" id="{94707066-E530-5A32-2DBE-D1D9B63545BA}"/>
                </a:ext>
              </a:extLst>
            </p:cNvPr>
            <p:cNvSpPr txBox="1"/>
            <p:nvPr/>
          </p:nvSpPr>
          <p:spPr>
            <a:xfrm>
              <a:off x="2010874" y="4141591"/>
              <a:ext cx="870751" cy="830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48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04</a:t>
              </a:r>
            </a:p>
          </p:txBody>
        </p:sp>
      </p:grpSp>
    </p:spTree>
    <p:extLst>
      <p:ext uri="{BB962C8B-B14F-4D97-AF65-F5344CB8AC3E}">
        <p14:creationId xmlns:p14="http://schemas.microsoft.com/office/powerpoint/2010/main" val="35266523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13844-4FDA-FC14-165D-249D3A621A58}"/>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CA73EE00-6154-052C-71BF-0E5D3E34469A}"/>
              </a:ext>
            </a:extLst>
          </p:cNvPr>
          <p:cNvGraphicFramePr>
            <a:graphicFrameLocks noGrp="1"/>
          </p:cNvGraphicFramePr>
          <p:nvPr>
            <p:extLst>
              <p:ext uri="{D42A27DB-BD31-4B8C-83A1-F6EECF244321}">
                <p14:modId xmlns:p14="http://schemas.microsoft.com/office/powerpoint/2010/main" val="3160813357"/>
              </p:ext>
            </p:extLst>
          </p:nvPr>
        </p:nvGraphicFramePr>
        <p:xfrm>
          <a:off x="424523" y="4184447"/>
          <a:ext cx="11327218" cy="1769815"/>
        </p:xfrm>
        <a:graphic>
          <a:graphicData uri="http://schemas.openxmlformats.org/drawingml/2006/table">
            <a:tbl>
              <a:tblPr firstRow="1">
                <a:tableStyleId>{616DA210-FB5B-4158-B5E0-FEB733F419BA}</a:tableStyleId>
              </a:tblPr>
              <a:tblGrid>
                <a:gridCol w="1537627">
                  <a:extLst>
                    <a:ext uri="{9D8B030D-6E8A-4147-A177-3AD203B41FA5}">
                      <a16:colId xmlns:a16="http://schemas.microsoft.com/office/drawing/2014/main" val="4294001460"/>
                    </a:ext>
                  </a:extLst>
                </a:gridCol>
                <a:gridCol w="6886575">
                  <a:extLst>
                    <a:ext uri="{9D8B030D-6E8A-4147-A177-3AD203B41FA5}">
                      <a16:colId xmlns:a16="http://schemas.microsoft.com/office/drawing/2014/main" val="1680724253"/>
                    </a:ext>
                  </a:extLst>
                </a:gridCol>
                <a:gridCol w="781050">
                  <a:extLst>
                    <a:ext uri="{9D8B030D-6E8A-4147-A177-3AD203B41FA5}">
                      <a16:colId xmlns:a16="http://schemas.microsoft.com/office/drawing/2014/main" val="3940073173"/>
                    </a:ext>
                  </a:extLst>
                </a:gridCol>
                <a:gridCol w="1041966">
                  <a:extLst>
                    <a:ext uri="{9D8B030D-6E8A-4147-A177-3AD203B41FA5}">
                      <a16:colId xmlns:a16="http://schemas.microsoft.com/office/drawing/2014/main" val="334797448"/>
                    </a:ext>
                  </a:extLst>
                </a:gridCol>
                <a:gridCol w="1080000">
                  <a:extLst>
                    <a:ext uri="{9D8B030D-6E8A-4147-A177-3AD203B41FA5}">
                      <a16:colId xmlns:a16="http://schemas.microsoft.com/office/drawing/2014/main" val="1490449559"/>
                    </a:ext>
                  </a:extLst>
                </a:gridCol>
              </a:tblGrid>
              <a:tr h="396000">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Meta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358335">
                <a:tc>
                  <a:txBody>
                    <a:bodyPr/>
                    <a:lstStyle/>
                    <a:p>
                      <a:pPr algn="ctr" fontAlgn="ctr"/>
                      <a:r>
                        <a:rPr lang="es-CO" sz="900" b="1" i="0" u="none" strike="noStrike" noProof="0" dirty="0">
                          <a:solidFill>
                            <a:srgbClr val="000000"/>
                          </a:solidFill>
                          <a:effectLst/>
                          <a:latin typeface="Verdana"/>
                          <a:ea typeface="Verdana"/>
                        </a:rPr>
                        <a:t>Asistentes a los eventos programados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s-CO" sz="1000" b="0" i="0" u="none" strike="noStrike" noProof="0" dirty="0">
                          <a:solidFill>
                            <a:srgbClr val="000000"/>
                          </a:solidFill>
                          <a:effectLst/>
                          <a:latin typeface="Verdana"/>
                          <a:ea typeface="Verdana"/>
                        </a:rPr>
                        <a:t>Las actividades desarrolladas permitieron impactar a 9.943 asistentes, manteniendo una amplia cobertura territorial y una importante capacidad de convocatoria institucional. Dentro de estas acciones, se destacan especialmente las Jornadas de Atención al Usuario, que reunieron 5.240 participantes, constituyéndose en la estrategia con mayor alcance directo a la ciudadanía y facilitando la orientación, gestión y acompañamiento frente a solicitudes relacionadas con el acceso a los servicios de salud.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r>
                        <a:rPr lang="es-CO" sz="900" b="1" i="0" u="none" strike="noStrike" noProof="0" dirty="0">
                          <a:solidFill>
                            <a:srgbClr val="000000"/>
                          </a:solidFill>
                          <a:effectLst/>
                          <a:latin typeface="Verdana" panose="020B0604030504040204" pitchFamily="34" charset="0"/>
                          <a:ea typeface="Verdana" panose="020B0604030504040204" pitchFamily="34" charset="0"/>
                        </a:rPr>
                        <a:t>Delegatura para la Protección al Usuario </a:t>
                      </a:r>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graphicFrame>
        <p:nvGraphicFramePr>
          <p:cNvPr id="6" name="Tabla 5">
            <a:extLst>
              <a:ext uri="{FF2B5EF4-FFF2-40B4-BE49-F238E27FC236}">
                <a16:creationId xmlns:a16="http://schemas.microsoft.com/office/drawing/2014/main" id="{EBFAD4F7-8BDC-FEAD-1379-5163A6C4963A}"/>
              </a:ext>
            </a:extLst>
          </p:cNvPr>
          <p:cNvGraphicFramePr>
            <a:graphicFrameLocks noGrp="1"/>
          </p:cNvGraphicFramePr>
          <p:nvPr>
            <p:extLst>
              <p:ext uri="{D42A27DB-BD31-4B8C-83A1-F6EECF244321}">
                <p14:modId xmlns:p14="http://schemas.microsoft.com/office/powerpoint/2010/main" val="574983355"/>
              </p:ext>
            </p:extLst>
          </p:nvPr>
        </p:nvGraphicFramePr>
        <p:xfrm>
          <a:off x="424524" y="1809361"/>
          <a:ext cx="11306917" cy="1978714"/>
        </p:xfrm>
        <a:graphic>
          <a:graphicData uri="http://schemas.openxmlformats.org/drawingml/2006/table">
            <a:tbl>
              <a:tblPr firstRow="1">
                <a:tableStyleId>{616DA210-FB5B-4158-B5E0-FEB733F419BA}</a:tableStyleId>
              </a:tblPr>
              <a:tblGrid>
                <a:gridCol w="1548000">
                  <a:extLst>
                    <a:ext uri="{9D8B030D-6E8A-4147-A177-3AD203B41FA5}">
                      <a16:colId xmlns:a16="http://schemas.microsoft.com/office/drawing/2014/main" val="4294001460"/>
                    </a:ext>
                  </a:extLst>
                </a:gridCol>
                <a:gridCol w="6891313">
                  <a:extLst>
                    <a:ext uri="{9D8B030D-6E8A-4147-A177-3AD203B41FA5}">
                      <a16:colId xmlns:a16="http://schemas.microsoft.com/office/drawing/2014/main" val="1680724253"/>
                    </a:ext>
                  </a:extLst>
                </a:gridCol>
                <a:gridCol w="762000">
                  <a:extLst>
                    <a:ext uri="{9D8B030D-6E8A-4147-A177-3AD203B41FA5}">
                      <a16:colId xmlns:a16="http://schemas.microsoft.com/office/drawing/2014/main" val="3940073173"/>
                    </a:ext>
                  </a:extLst>
                </a:gridCol>
                <a:gridCol w="1008000">
                  <a:extLst>
                    <a:ext uri="{9D8B030D-6E8A-4147-A177-3AD203B41FA5}">
                      <a16:colId xmlns:a16="http://schemas.microsoft.com/office/drawing/2014/main" val="334797448"/>
                    </a:ext>
                  </a:extLst>
                </a:gridCol>
                <a:gridCol w="1097604">
                  <a:extLst>
                    <a:ext uri="{9D8B030D-6E8A-4147-A177-3AD203B41FA5}">
                      <a16:colId xmlns:a16="http://schemas.microsoft.com/office/drawing/2014/main" val="1490449559"/>
                    </a:ext>
                  </a:extLst>
                </a:gridCol>
              </a:tblGrid>
              <a:tr h="396000">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Meta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9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567234">
                <a:tc>
                  <a:txBody>
                    <a:bodyPr/>
                    <a:lstStyle/>
                    <a:p>
                      <a:pPr algn="ctr" fontAlgn="ctr"/>
                      <a:r>
                        <a:rPr lang="es-CO" sz="900" b="1" i="0" u="none" strike="noStrike" noProof="0" dirty="0">
                          <a:solidFill>
                            <a:srgbClr val="000000"/>
                          </a:solidFill>
                          <a:effectLst/>
                          <a:latin typeface="Verdana"/>
                          <a:ea typeface="Verdana"/>
                        </a:rPr>
                        <a:t>Actividades que promueven los derechos y deberes en salud y mecanismos de participación ciudadana en salud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fontAlgn="t"/>
                      <a:r>
                        <a:rPr lang="es-CO" sz="1000" b="0" i="0" u="none" strike="noStrike" noProof="0" dirty="0">
                          <a:solidFill>
                            <a:srgbClr val="000000"/>
                          </a:solidFill>
                          <a:effectLst/>
                          <a:latin typeface="Verdana"/>
                          <a:ea typeface="Verdana"/>
                        </a:rPr>
                        <a:t>Durante el segundo trimestre se ejecutaron 109 actividades, alcanzando el 100% de lo programado para el periodo y un 31% de avance en el segundo semestre frente a la meta anual de 350 eventos. La ejecución se concentró principalmente en jornadas de atención al usuario y espacios de capacitación, que constituyen los ejes estratégicos de intervención en territorio.</a:t>
                      </a:r>
                    </a:p>
                    <a:p>
                      <a:pPr marL="0" indent="0" algn="ctr" fontAlgn="t"/>
                      <a:endParaRPr lang="es-CO" sz="1000" b="0" i="0" u="none" strike="noStrike" noProof="0" dirty="0">
                        <a:solidFill>
                          <a:srgbClr val="000000"/>
                        </a:solidFill>
                        <a:effectLst/>
                        <a:latin typeface="Verdana"/>
                        <a:ea typeface="Verdana"/>
                      </a:endParaRPr>
                    </a:p>
                    <a:p>
                      <a:pPr marL="0" indent="0" algn="ctr" fontAlgn="t"/>
                      <a:r>
                        <a:rPr lang="es-CO" sz="1000" b="0" i="0" u="none" strike="noStrike" noProof="0" dirty="0">
                          <a:solidFill>
                            <a:srgbClr val="000000"/>
                          </a:solidFill>
                          <a:effectLst/>
                          <a:latin typeface="Verdana"/>
                          <a:ea typeface="Verdana"/>
                        </a:rPr>
                        <a:t>Las acciones desarrolladas estuvieron principalmente enfocadas en las estrategias “El Líder Tiene la Palabra”, jornadas de atención al usuario y espacios de capacitación, complementadas con actividades de acompañamiento a terceros, seminarios y encuentros virtuales de Conexión Supersalud, permitiendo una intervención integral en los diferentes territorios priorizados.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es-CO" sz="900" b="0" i="0" u="none" strike="noStrike" noProof="0" dirty="0">
                        <a:solidFill>
                          <a:srgbClr val="000000"/>
                        </a:solidFill>
                        <a:effectLst/>
                        <a:latin typeface="Verdana" panose="020B0604030504040204" pitchFamily="34" charset="0"/>
                        <a:ea typeface="Verdana" panose="020B060403050404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9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900" b="1" i="0" u="none" strike="noStrike" noProof="0" dirty="0">
                          <a:solidFill>
                            <a:srgbClr val="000000"/>
                          </a:solidFill>
                          <a:effectLst/>
                          <a:latin typeface="Verdana" panose="020B0604030504040204" pitchFamily="34" charset="0"/>
                          <a:ea typeface="Verdana" panose="020B0604030504040204" pitchFamily="34" charset="0"/>
                        </a:rPr>
                        <a:t> Delegatura para la Protección al Usuario </a:t>
                      </a:r>
                      <a:endParaRPr lang="es-CO" sz="9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10" name="Google Shape;434;p25">
            <a:extLst>
              <a:ext uri="{FF2B5EF4-FFF2-40B4-BE49-F238E27FC236}">
                <a16:creationId xmlns:a16="http://schemas.microsoft.com/office/drawing/2014/main" id="{F464E1E5-1E49-35AB-32EE-EE90E26BEB99}"/>
              </a:ext>
            </a:extLst>
          </p:cNvPr>
          <p:cNvSpPr/>
          <p:nvPr/>
        </p:nvSpPr>
        <p:spPr>
          <a:xfrm>
            <a:off x="8879829" y="2623154"/>
            <a:ext cx="720000" cy="720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algn="ctr" rtl="0">
              <a:buClr>
                <a:srgbClr val="000000"/>
              </a:buClr>
              <a:defRPr/>
            </a:pPr>
            <a:r>
              <a:rPr lang="es-CO" sz="1200" b="1" noProof="0" dirty="0">
                <a:solidFill>
                  <a:prstClr val="white"/>
                </a:solidFill>
                <a:latin typeface="Verdana"/>
                <a:ea typeface="Verdana"/>
                <a:cs typeface="Arial"/>
                <a:sym typeface="Arial"/>
              </a:rPr>
              <a:t>100%350</a:t>
            </a:r>
            <a:endParaRPr lang="es-CO" sz="800" b="1" i="0" u="none" strike="noStrike" kern="0" cap="none" spc="0" normalizeH="0" baseline="0" noProof="0" dirty="0">
              <a:ln>
                <a:noFill/>
              </a:ln>
              <a:solidFill>
                <a:prstClr val="white"/>
              </a:solidFill>
              <a:effectLst/>
              <a:uLnTx/>
              <a:uFillTx/>
              <a:latin typeface="Verdana"/>
              <a:ea typeface="Verdana"/>
              <a:cs typeface="Arial"/>
            </a:endParaRPr>
          </a:p>
        </p:txBody>
      </p:sp>
      <p:sp>
        <p:nvSpPr>
          <p:cNvPr id="12" name="Google Shape;434;p25">
            <a:extLst>
              <a:ext uri="{FF2B5EF4-FFF2-40B4-BE49-F238E27FC236}">
                <a16:creationId xmlns:a16="http://schemas.microsoft.com/office/drawing/2014/main" id="{87E7EB9E-85DF-ED59-FFC3-3FC4FD5BEB53}"/>
              </a:ext>
            </a:extLst>
          </p:cNvPr>
          <p:cNvSpPr/>
          <p:nvPr/>
        </p:nvSpPr>
        <p:spPr>
          <a:xfrm>
            <a:off x="9639477" y="4770751"/>
            <a:ext cx="1044000" cy="1044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B0F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noProof="0" dirty="0">
                <a:solidFill>
                  <a:schemeClr val="bg1"/>
                </a:solidFill>
                <a:latin typeface="Verdana" panose="020B0604030504040204" pitchFamily="34" charset="0"/>
                <a:ea typeface="Verdana" panose="020B0604030504040204" pitchFamily="34" charset="0"/>
                <a:cs typeface="Arial"/>
                <a:sym typeface="Arial"/>
              </a:rPr>
              <a:t>1T:60%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noProof="0" dirty="0">
                <a:solidFill>
                  <a:schemeClr val="bg1"/>
                </a:solidFill>
                <a:latin typeface="Verdana" panose="020B0604030504040204" pitchFamily="34" charset="0"/>
                <a:ea typeface="Verdana" panose="020B0604030504040204" pitchFamily="34" charset="0"/>
                <a:cs typeface="Arial"/>
                <a:sym typeface="Arial"/>
              </a:rPr>
              <a:t>11.263</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a:sym typeface="Arial"/>
              </a:rPr>
              <a:t>2T:53%</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a:sym typeface="Arial"/>
              </a:rPr>
              <a:t>9.943</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noProof="0" dirty="0">
                <a:solidFill>
                  <a:schemeClr val="bg1"/>
                </a:solidFill>
                <a:latin typeface="Verdana" panose="020B0604030504040204" pitchFamily="34" charset="0"/>
                <a:ea typeface="Verdana" panose="020B0604030504040204" pitchFamily="34" charset="0"/>
                <a:cs typeface="Arial"/>
                <a:sym typeface="Arial"/>
              </a:rPr>
              <a:t>Acu:113%</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noProof="0" dirty="0">
                <a:solidFill>
                  <a:schemeClr val="bg1"/>
                </a:solidFill>
                <a:latin typeface="Verdana" panose="020B0604030504040204" pitchFamily="34" charset="0"/>
                <a:ea typeface="Verdana" panose="020B0604030504040204" pitchFamily="34" charset="0"/>
                <a:cs typeface="Arial"/>
                <a:sym typeface="Arial"/>
              </a:rPr>
              <a:t>21.206</a:t>
            </a:r>
            <a:endParaRPr kumimoji="0" lang="es-CO" sz="90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a:sym typeface="Arial"/>
            </a:endParaRPr>
          </a:p>
        </p:txBody>
      </p:sp>
      <p:sp>
        <p:nvSpPr>
          <p:cNvPr id="14" name="Google Shape;434;p25">
            <a:extLst>
              <a:ext uri="{FF2B5EF4-FFF2-40B4-BE49-F238E27FC236}">
                <a16:creationId xmlns:a16="http://schemas.microsoft.com/office/drawing/2014/main" id="{4EE7B217-2D1D-89D1-A97F-8DD58A135CBF}"/>
              </a:ext>
            </a:extLst>
          </p:cNvPr>
          <p:cNvSpPr/>
          <p:nvPr/>
        </p:nvSpPr>
        <p:spPr>
          <a:xfrm>
            <a:off x="8881110" y="4941195"/>
            <a:ext cx="732588" cy="712798"/>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prstClr val="white"/>
                </a:solidFill>
                <a:latin typeface="Verdana" panose="020B0604030504040204" pitchFamily="34" charset="0"/>
                <a:ea typeface="Verdana" panose="020B0604030504040204" pitchFamily="34" charset="0"/>
                <a:cs typeface="Arial"/>
                <a:sym typeface="Arial"/>
              </a:rPr>
              <a:t>100%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1000" b="1" noProof="0" dirty="0">
                <a:solidFill>
                  <a:prstClr val="white"/>
                </a:solidFill>
                <a:latin typeface="Verdana" panose="020B0604030504040204" pitchFamily="34" charset="0"/>
                <a:ea typeface="Verdana" panose="020B0604030504040204" pitchFamily="34" charset="0"/>
                <a:cs typeface="Arial"/>
                <a:sym typeface="Arial"/>
              </a:rPr>
              <a:t>18.700</a:t>
            </a:r>
            <a:endParaRPr kumimoji="0" lang="es-CO" sz="1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endParaRPr>
          </a:p>
        </p:txBody>
      </p:sp>
      <p:pic>
        <p:nvPicPr>
          <p:cNvPr id="22" name="Imagen 21">
            <a:extLst>
              <a:ext uri="{FF2B5EF4-FFF2-40B4-BE49-F238E27FC236}">
                <a16:creationId xmlns:a16="http://schemas.microsoft.com/office/drawing/2014/main" id="{8A013300-B25E-1F3B-CD2C-2B9A0C39C59F}"/>
              </a:ext>
            </a:extLst>
          </p:cNvPr>
          <p:cNvPicPr>
            <a:picLocks noChangeAspect="1"/>
          </p:cNvPicPr>
          <p:nvPr/>
        </p:nvPicPr>
        <p:blipFill>
          <a:blip r:embed="rId2"/>
          <a:stretch>
            <a:fillRect/>
          </a:stretch>
        </p:blipFill>
        <p:spPr>
          <a:xfrm>
            <a:off x="7705065" y="6361112"/>
            <a:ext cx="4334535" cy="342200"/>
          </a:xfrm>
          <a:prstGeom prst="rect">
            <a:avLst/>
          </a:prstGeom>
        </p:spPr>
      </p:pic>
      <p:sp>
        <p:nvSpPr>
          <p:cNvPr id="5" name="Google Shape;434;p25">
            <a:extLst>
              <a:ext uri="{FF2B5EF4-FFF2-40B4-BE49-F238E27FC236}">
                <a16:creationId xmlns:a16="http://schemas.microsoft.com/office/drawing/2014/main" id="{F7E42E67-5CB4-6B87-A23C-40B3AAD5FFBF}"/>
              </a:ext>
            </a:extLst>
          </p:cNvPr>
          <p:cNvSpPr/>
          <p:nvPr/>
        </p:nvSpPr>
        <p:spPr>
          <a:xfrm>
            <a:off x="9643507" y="2529161"/>
            <a:ext cx="972000" cy="936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8DD87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i="0" u="none" strike="noStrike" kern="0" cap="none" spc="0" normalizeH="0" baseline="0" noProof="0" dirty="0">
                <a:ln>
                  <a:noFill/>
                </a:ln>
                <a:solidFill>
                  <a:srgbClr val="2D2D2D"/>
                </a:solidFill>
                <a:effectLst/>
                <a:uLnTx/>
                <a:uFillTx/>
                <a:latin typeface="Verdana"/>
                <a:ea typeface="Verdana"/>
                <a:cs typeface="Arial"/>
                <a:sym typeface="Arial"/>
              </a:rPr>
              <a:t>1T:</a:t>
            </a:r>
            <a:r>
              <a:rPr lang="es-CO" sz="900" b="1" noProof="0" dirty="0">
                <a:solidFill>
                  <a:srgbClr val="2D2D2D"/>
                </a:solidFill>
                <a:latin typeface="Verdana"/>
                <a:ea typeface="Verdana"/>
                <a:cs typeface="Arial"/>
                <a:sym typeface="Arial"/>
              </a:rPr>
              <a:t>19%</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noProof="0" dirty="0">
                <a:solidFill>
                  <a:srgbClr val="2D2D2D"/>
                </a:solidFill>
                <a:latin typeface="Verdana"/>
                <a:ea typeface="Verdana"/>
                <a:cs typeface="Arial"/>
                <a:sym typeface="Arial"/>
              </a:rPr>
              <a:t>(65)</a:t>
            </a:r>
            <a:endParaRPr lang="es-CO" sz="900" b="1" i="0" u="none" strike="noStrike" kern="0" cap="none" spc="0" normalizeH="0" baseline="0" noProof="0" dirty="0">
              <a:ln>
                <a:noFill/>
              </a:ln>
              <a:solidFill>
                <a:srgbClr val="2D2D2D"/>
              </a:solidFill>
              <a:effectLst/>
              <a:uLnTx/>
              <a:uFillTx/>
              <a:latin typeface="Verdana"/>
              <a:ea typeface="Verdana"/>
              <a:cs typeface="Arial"/>
            </a:endParaRPr>
          </a:p>
          <a:p>
            <a:pPr algn="ctr" rtl="0">
              <a:buClr>
                <a:srgbClr val="000000"/>
              </a:buClr>
              <a:defRPr/>
            </a:pPr>
            <a:r>
              <a:rPr lang="es-CO" sz="900" b="1" noProof="0" dirty="0">
                <a:solidFill>
                  <a:srgbClr val="2D2D2D"/>
                </a:solidFill>
                <a:latin typeface="Verdana"/>
                <a:ea typeface="Verdana"/>
                <a:cs typeface="Arial"/>
                <a:sym typeface="Arial"/>
              </a:rPr>
              <a:t>2T: 31%</a:t>
            </a:r>
          </a:p>
          <a:p>
            <a:pPr algn="ctr" rtl="0">
              <a:buClr>
                <a:srgbClr val="000000"/>
              </a:buClr>
              <a:defRPr/>
            </a:pPr>
            <a:r>
              <a:rPr lang="es-CO" sz="900" b="1" noProof="0" dirty="0">
                <a:solidFill>
                  <a:srgbClr val="2D2D2D"/>
                </a:solidFill>
                <a:latin typeface="Verdana"/>
                <a:ea typeface="Verdana"/>
                <a:cs typeface="Arial"/>
                <a:sym typeface="Arial"/>
              </a:rPr>
              <a:t>(109)</a:t>
            </a:r>
          </a:p>
          <a:p>
            <a:pPr algn="ctr" rtl="0">
              <a:buClr>
                <a:srgbClr val="000000"/>
              </a:buClr>
              <a:defRPr/>
            </a:pPr>
            <a:r>
              <a:rPr lang="es-CO" sz="900" b="1" noProof="0" dirty="0">
                <a:solidFill>
                  <a:srgbClr val="2D2D2D"/>
                </a:solidFill>
                <a:latin typeface="Verdana"/>
                <a:ea typeface="Verdana"/>
                <a:cs typeface="Arial"/>
                <a:sym typeface="Arial"/>
              </a:rPr>
              <a:t>Acu:50%</a:t>
            </a:r>
          </a:p>
          <a:p>
            <a:pPr algn="ctr" rtl="0">
              <a:buClr>
                <a:srgbClr val="000000"/>
              </a:buClr>
              <a:defRPr/>
            </a:pPr>
            <a:r>
              <a:rPr lang="es-CO" sz="900" b="1" noProof="0" dirty="0">
                <a:solidFill>
                  <a:srgbClr val="2D2D2D"/>
                </a:solidFill>
                <a:latin typeface="Verdana"/>
                <a:ea typeface="Verdana"/>
                <a:cs typeface="Arial"/>
                <a:sym typeface="Arial"/>
              </a:rPr>
              <a:t>(174)</a:t>
            </a:r>
            <a:endParaRPr kumimoji="0" lang="es-CO" sz="1400" b="1" i="0" u="none" strike="noStrike" kern="0" cap="none" spc="0" normalizeH="0" baseline="0" noProof="0" dirty="0">
              <a:ln>
                <a:noFill/>
              </a:ln>
              <a:solidFill>
                <a:srgbClr val="2D2D2D"/>
              </a:solidFill>
              <a:effectLst/>
              <a:uLnTx/>
              <a:uFillTx/>
              <a:latin typeface="Verdana" panose="020B0604030504040204" pitchFamily="34" charset="0"/>
              <a:ea typeface="Verdana" panose="020B0604030504040204" pitchFamily="34" charset="0"/>
              <a:cs typeface="Arial"/>
              <a:sym typeface="Arial"/>
            </a:endParaRPr>
          </a:p>
        </p:txBody>
      </p:sp>
      <p:sp>
        <p:nvSpPr>
          <p:cNvPr id="9" name="CuadroTexto 8">
            <a:extLst>
              <a:ext uri="{FF2B5EF4-FFF2-40B4-BE49-F238E27FC236}">
                <a16:creationId xmlns:a16="http://schemas.microsoft.com/office/drawing/2014/main" id="{B7E912DA-9AF3-601A-2FDE-B735555D854C}"/>
              </a:ext>
            </a:extLst>
          </p:cNvPr>
          <p:cNvSpPr txBox="1"/>
          <p:nvPr/>
        </p:nvSpPr>
        <p:spPr>
          <a:xfrm>
            <a:off x="1181277" y="380518"/>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2956980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F8390-1F2A-D13C-D905-0BB64CF02F36}"/>
            </a:ext>
          </a:extLst>
        </p:cNvPr>
        <p:cNvGrpSpPr/>
        <p:nvPr/>
      </p:nvGrpSpPr>
      <p:grpSpPr>
        <a:xfrm>
          <a:off x="0" y="0"/>
          <a:ext cx="0" cy="0"/>
          <a:chOff x="0" y="0"/>
          <a:chExt cx="0" cy="0"/>
        </a:xfrm>
      </p:grpSpPr>
      <p:graphicFrame>
        <p:nvGraphicFramePr>
          <p:cNvPr id="16" name="Tabla 15">
            <a:extLst>
              <a:ext uri="{FF2B5EF4-FFF2-40B4-BE49-F238E27FC236}">
                <a16:creationId xmlns:a16="http://schemas.microsoft.com/office/drawing/2014/main" id="{BFA1B89D-288E-39CC-ADF4-81DA32A79873}"/>
              </a:ext>
            </a:extLst>
          </p:cNvPr>
          <p:cNvGraphicFramePr>
            <a:graphicFrameLocks noGrp="1"/>
          </p:cNvGraphicFramePr>
          <p:nvPr>
            <p:extLst>
              <p:ext uri="{D42A27DB-BD31-4B8C-83A1-F6EECF244321}">
                <p14:modId xmlns:p14="http://schemas.microsoft.com/office/powerpoint/2010/main" val="2837493538"/>
              </p:ext>
            </p:extLst>
          </p:nvPr>
        </p:nvGraphicFramePr>
        <p:xfrm>
          <a:off x="437100" y="2062551"/>
          <a:ext cx="11317800" cy="3383280"/>
        </p:xfrm>
        <a:graphic>
          <a:graphicData uri="http://schemas.openxmlformats.org/drawingml/2006/table">
            <a:tbl>
              <a:tblPr firstRow="1">
                <a:tableStyleId>{616DA210-FB5B-4158-B5E0-FEB733F419BA}</a:tableStyleId>
              </a:tblPr>
              <a:tblGrid>
                <a:gridCol w="1296000">
                  <a:extLst>
                    <a:ext uri="{9D8B030D-6E8A-4147-A177-3AD203B41FA5}">
                      <a16:colId xmlns:a16="http://schemas.microsoft.com/office/drawing/2014/main" val="4294001460"/>
                    </a:ext>
                  </a:extLst>
                </a:gridCol>
                <a:gridCol w="6696000">
                  <a:extLst>
                    <a:ext uri="{9D8B030D-6E8A-4147-A177-3AD203B41FA5}">
                      <a16:colId xmlns:a16="http://schemas.microsoft.com/office/drawing/2014/main" val="1680724253"/>
                    </a:ext>
                  </a:extLst>
                </a:gridCol>
                <a:gridCol w="838200">
                  <a:extLst>
                    <a:ext uri="{9D8B030D-6E8A-4147-A177-3AD203B41FA5}">
                      <a16:colId xmlns:a16="http://schemas.microsoft.com/office/drawing/2014/main" val="3940073173"/>
                    </a:ext>
                  </a:extLst>
                </a:gridCol>
                <a:gridCol w="1116000">
                  <a:extLst>
                    <a:ext uri="{9D8B030D-6E8A-4147-A177-3AD203B41FA5}">
                      <a16:colId xmlns:a16="http://schemas.microsoft.com/office/drawing/2014/main" val="334797448"/>
                    </a:ext>
                  </a:extLst>
                </a:gridCol>
                <a:gridCol w="1371600">
                  <a:extLst>
                    <a:ext uri="{9D8B030D-6E8A-4147-A177-3AD203B41FA5}">
                      <a16:colId xmlns:a16="http://schemas.microsoft.com/office/drawing/2014/main" val="1490449559"/>
                    </a:ext>
                  </a:extLst>
                </a:gridCol>
              </a:tblGrid>
              <a:tr h="540000">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Indicador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Análisis Cualitativo</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algn="ctr" defTabSz="914446" rtl="0" eaLnBrk="1" fontAlgn="ctr" latinLnBrk="0" hangingPunct="1"/>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Meta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algn="ctr" fontAlgn="ctr"/>
                      <a:r>
                        <a:rPr lang="es-CO" sz="1000" b="1" i="0" u="none" strike="noStrike" noProof="0" dirty="0">
                          <a:solidFill>
                            <a:srgbClr val="FFFFFF"/>
                          </a:solidFill>
                          <a:effectLst/>
                          <a:latin typeface="Verdana" panose="020B0604030504040204" pitchFamily="34" charset="0"/>
                          <a:ea typeface="Verdana" panose="020B0604030504040204" pitchFamily="34" charset="0"/>
                        </a:rPr>
                        <a:t>% de Cumplimiento 2026 T-II</a:t>
                      </a:r>
                      <a:endPar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tc>
                  <a:txBody>
                    <a:bodyPr/>
                    <a:lstStyle/>
                    <a:p>
                      <a:pPr marL="0" marR="0" lvl="0" indent="0" algn="ctr" defTabSz="914446" rtl="0" eaLnBrk="1" fontAlgn="ctr" latinLnBrk="0" hangingPunct="1">
                        <a:lnSpc>
                          <a:spcPct val="100000"/>
                        </a:lnSpc>
                        <a:spcBef>
                          <a:spcPts val="0"/>
                        </a:spcBef>
                        <a:spcAft>
                          <a:spcPts val="0"/>
                        </a:spcAft>
                        <a:buClrTx/>
                        <a:buSzTx/>
                        <a:buFontTx/>
                        <a:buNone/>
                        <a:tabLst/>
                        <a:defRPr/>
                      </a:pPr>
                      <a:r>
                        <a:rPr lang="es-CO" sz="1000" b="1" u="none" strike="noStrike" kern="1200" noProof="0" dirty="0">
                          <a:solidFill>
                            <a:srgbClr val="FFFFFF"/>
                          </a:solidFill>
                          <a:effectLst/>
                          <a:latin typeface="Verdana" panose="020B0604030504040204" pitchFamily="34" charset="0"/>
                          <a:ea typeface="Verdana" panose="020B0604030504040204" pitchFamily="34" charset="0"/>
                          <a:cs typeface="+mn-cs"/>
                        </a:rPr>
                        <a:t>Área Responsable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2B4A8"/>
                    </a:solidFill>
                  </a:tcPr>
                </a:tc>
                <a:extLst>
                  <a:ext uri="{0D108BD9-81ED-4DB2-BD59-A6C34878D82A}">
                    <a16:rowId xmlns:a16="http://schemas.microsoft.com/office/drawing/2014/main" val="373040005"/>
                  </a:ext>
                </a:extLst>
              </a:tr>
              <a:tr h="1448764">
                <a:tc>
                  <a:txBody>
                    <a:bodyPr/>
                    <a:lstStyle/>
                    <a:p>
                      <a:pPr algn="ctr" fontAlgn="ctr"/>
                      <a:r>
                        <a:rPr lang="es-CO" sz="1000" b="1" i="0" u="none" strike="noStrike" noProof="0" dirty="0">
                          <a:solidFill>
                            <a:srgbClr val="000000"/>
                          </a:solidFill>
                          <a:effectLst/>
                          <a:latin typeface="Verdana"/>
                          <a:ea typeface="Verdana"/>
                        </a:rPr>
                        <a:t>Redes de Controladores departamentales activadas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endParaRPr lang="es-CO" sz="1000" b="0" i="0" u="none" strike="noStrike" noProof="0" dirty="0">
                        <a:solidFill>
                          <a:srgbClr val="000000"/>
                        </a:solidFill>
                        <a:effectLst/>
                        <a:latin typeface="Verdana"/>
                        <a:ea typeface="Verdana"/>
                      </a:endParaRPr>
                    </a:p>
                    <a:p>
                      <a:pPr algn="ctr" fontAlgn="t"/>
                      <a:r>
                        <a:rPr lang="es-CO" sz="1000" b="0" i="0" u="none" strike="noStrike" noProof="0" dirty="0">
                          <a:solidFill>
                            <a:srgbClr val="000000"/>
                          </a:solidFill>
                          <a:effectLst/>
                          <a:latin typeface="Verdana"/>
                          <a:ea typeface="Verdana"/>
                        </a:rPr>
                        <a:t>Durante el segundo trimestre de 2026 no se realizaron activaciones de Redes de Controladores debido a que estas requieren desarrollo presencial y únicamente al finalizar el mes de junio se contó con la disponibilidad de recursos para su ejecución. En consecuencia, la ausencia de nuevas activaciones durante el trimestre obedeció a una limitación operativa y presupuestal, más que a un incumplimiento en la planeación del indicador.</a:t>
                      </a:r>
                    </a:p>
                    <a:p>
                      <a:pPr algn="ctr" fontAlgn="t"/>
                      <a:endParaRPr lang="es-CO" sz="1000" b="0" i="0" u="none" strike="noStrike" noProof="0" dirty="0">
                        <a:solidFill>
                          <a:srgbClr val="000000"/>
                        </a:solidFill>
                        <a:effectLst/>
                        <a:latin typeface="Verdana"/>
                        <a:ea typeface="Verdana"/>
                      </a:endParaRPr>
                    </a:p>
                    <a:p>
                      <a:pPr algn="ctr" fontAlgn="t"/>
                      <a:r>
                        <a:rPr lang="es-CO" sz="1000" b="0" i="0" u="none" strike="noStrike" noProof="0" dirty="0">
                          <a:solidFill>
                            <a:srgbClr val="000000"/>
                          </a:solidFill>
                          <a:effectLst/>
                          <a:latin typeface="Verdana"/>
                          <a:ea typeface="Verdana"/>
                        </a:rPr>
                        <a:t>Análisis de Tendencia y Riesgo:</a:t>
                      </a:r>
                    </a:p>
                    <a:p>
                      <a:pPr algn="ctr" fontAlgn="t"/>
                      <a:endParaRPr lang="es-CO" sz="1000" b="0" i="0" u="none" strike="noStrike" noProof="0" dirty="0">
                        <a:solidFill>
                          <a:srgbClr val="000000"/>
                        </a:solidFill>
                        <a:effectLst/>
                        <a:latin typeface="Verdana"/>
                        <a:ea typeface="Verdana"/>
                      </a:endParaRPr>
                    </a:p>
                    <a:p>
                      <a:pPr algn="ctr" fontAlgn="t"/>
                      <a:r>
                        <a:rPr lang="es-CO" sz="1000" b="0" i="0" u="none" strike="noStrike" noProof="0" dirty="0">
                          <a:solidFill>
                            <a:srgbClr val="000000"/>
                          </a:solidFill>
                          <a:effectLst/>
                          <a:latin typeface="Verdana"/>
                          <a:ea typeface="Verdana"/>
                        </a:rPr>
                        <a:t>El indicador presenta una tendencia favorable, evidenciada en el avance acumulado de 24 Redes de Controladores activadas, equivalente al 75 % de la meta cuatrienal. </a:t>
                      </a:r>
                    </a:p>
                    <a:p>
                      <a:pPr algn="ctr" fontAlgn="t"/>
                      <a:endParaRPr lang="es-CO" sz="1000" b="0" i="0" u="none" strike="noStrike" noProof="0" dirty="0">
                        <a:solidFill>
                          <a:srgbClr val="000000"/>
                        </a:solidFill>
                        <a:effectLst/>
                        <a:latin typeface="Verdana"/>
                        <a:ea typeface="Verdana"/>
                      </a:endParaRPr>
                    </a:p>
                    <a:p>
                      <a:pPr algn="ctr" fontAlgn="t"/>
                      <a:r>
                        <a:rPr lang="es-CO" sz="1000" b="0" i="0" u="none" strike="noStrike" noProof="0" dirty="0">
                          <a:solidFill>
                            <a:srgbClr val="000000"/>
                          </a:solidFill>
                          <a:effectLst/>
                          <a:latin typeface="Verdana"/>
                          <a:ea typeface="Verdana"/>
                        </a:rPr>
                        <a:t>El comportamiento muestra un crecimiento progresivo desde 2024, con 7 redes activadas, seguido de un incremento significativo en 2025 con 16 redes adicionales y una nueva activación en 2026 (Córdoba). Aunque durante el segundo trimestre no hubo nuevas activaciones, el avance acumulado refleja un cumplimiento sostenido que permite proyectar el logro de la meta al finalizar el período, siempre que se mantenga el ritmo de ejecución en los trimestres restantes.</a:t>
                      </a:r>
                    </a:p>
                    <a:p>
                      <a:pPr algn="l" fontAlgn="t"/>
                      <a:endParaRPr lang="es-CO" sz="1000" b="0" i="0" u="none" strike="noStrike" noProof="0" dirty="0">
                        <a:solidFill>
                          <a:srgbClr val="000000"/>
                        </a:solidFill>
                        <a:effectLst/>
                        <a:latin typeface="Verdana"/>
                        <a:ea typeface="Verdana"/>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es-CO" sz="1000" b="0" i="0" u="none" strike="noStrike" noProof="0" dirty="0">
                        <a:solidFill>
                          <a:srgbClr val="000000"/>
                        </a:solidFill>
                        <a:effectLst/>
                        <a:latin typeface="Verdana" panose="020B0604030504040204" pitchFamily="34" charset="0"/>
                        <a:ea typeface="Verdana" panose="020B060403050404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46" rtl="0" eaLnBrk="1" fontAlgn="ctr" latinLnBrk="0" hangingPunct="1"/>
                      <a:r>
                        <a:rPr lang="es-CO" sz="1000" b="1" i="0" u="none" strike="noStrike" noProof="0" dirty="0">
                          <a:solidFill>
                            <a:srgbClr val="000000"/>
                          </a:solidFill>
                          <a:effectLst/>
                          <a:latin typeface="Verdana" panose="020B0604030504040204" pitchFamily="34" charset="0"/>
                          <a:ea typeface="Verdana" panose="020B0604030504040204" pitchFamily="34" charset="0"/>
                        </a:rPr>
                        <a:t>Delegatura para Entidades Territoriales y Generadores y Recaudadores y Administradores de Recursos del SGSSS </a:t>
                      </a:r>
                      <a:endParaRPr lang="es-CO" sz="1000" u="none" strike="noStrike" kern="1200" noProof="0" dirty="0">
                        <a:solidFill>
                          <a:srgbClr val="FFFFFF"/>
                        </a:solidFill>
                        <a:effectLst/>
                        <a:latin typeface="Verdana" panose="020B0604030504040204" pitchFamily="34" charset="0"/>
                        <a:ea typeface="Verdana" panose="020B0604030504040204" pitchFamily="34" charset="0"/>
                        <a:cs typeface="+mn-cs"/>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192509"/>
                  </a:ext>
                </a:extLst>
              </a:tr>
            </a:tbl>
          </a:graphicData>
        </a:graphic>
      </p:graphicFrame>
      <p:sp>
        <p:nvSpPr>
          <p:cNvPr id="20" name="Google Shape;434;p25">
            <a:extLst>
              <a:ext uri="{FF2B5EF4-FFF2-40B4-BE49-F238E27FC236}">
                <a16:creationId xmlns:a16="http://schemas.microsoft.com/office/drawing/2014/main" id="{24AEEE4A-F56A-1308-C7E3-5C0B53FC670D}"/>
              </a:ext>
            </a:extLst>
          </p:cNvPr>
          <p:cNvSpPr/>
          <p:nvPr/>
        </p:nvSpPr>
        <p:spPr>
          <a:xfrm>
            <a:off x="8468458" y="3595519"/>
            <a:ext cx="732588" cy="712798"/>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004E9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a:sym typeface="Arial"/>
              </a:rPr>
              <a:t>10</a:t>
            </a:r>
          </a:p>
        </p:txBody>
      </p:sp>
      <p:pic>
        <p:nvPicPr>
          <p:cNvPr id="22" name="Imagen 21">
            <a:extLst>
              <a:ext uri="{FF2B5EF4-FFF2-40B4-BE49-F238E27FC236}">
                <a16:creationId xmlns:a16="http://schemas.microsoft.com/office/drawing/2014/main" id="{E444F28C-F3D7-9CD6-E280-FEC31ACFCAFD}"/>
              </a:ext>
            </a:extLst>
          </p:cNvPr>
          <p:cNvPicPr>
            <a:picLocks noChangeAspect="1"/>
          </p:cNvPicPr>
          <p:nvPr/>
        </p:nvPicPr>
        <p:blipFill>
          <a:blip r:embed="rId2"/>
          <a:stretch>
            <a:fillRect/>
          </a:stretch>
        </p:blipFill>
        <p:spPr>
          <a:xfrm>
            <a:off x="7705065" y="6361112"/>
            <a:ext cx="4334535" cy="342200"/>
          </a:xfrm>
          <a:prstGeom prst="rect">
            <a:avLst/>
          </a:prstGeom>
        </p:spPr>
      </p:pic>
      <p:sp>
        <p:nvSpPr>
          <p:cNvPr id="5" name="Google Shape;434;p25">
            <a:extLst>
              <a:ext uri="{FF2B5EF4-FFF2-40B4-BE49-F238E27FC236}">
                <a16:creationId xmlns:a16="http://schemas.microsoft.com/office/drawing/2014/main" id="{5525DA78-D8A3-D1B0-9787-77347F495EB9}"/>
              </a:ext>
            </a:extLst>
          </p:cNvPr>
          <p:cNvSpPr/>
          <p:nvPr/>
        </p:nvSpPr>
        <p:spPr>
          <a:xfrm>
            <a:off x="9296576" y="3429918"/>
            <a:ext cx="1044000" cy="1044000"/>
          </a:xfrm>
          <a:custGeom>
            <a:avLst/>
            <a:gdLst/>
            <a:ahLst/>
            <a:cxnLst/>
            <a:rect l="l" t="t" r="r" b="b"/>
            <a:pathLst>
              <a:path w="44980" h="45085" extrusionOk="0">
                <a:moveTo>
                  <a:pt x="22543" y="0"/>
                </a:moveTo>
                <a:lnTo>
                  <a:pt x="20215" y="106"/>
                </a:lnTo>
                <a:lnTo>
                  <a:pt x="15770" y="953"/>
                </a:lnTo>
                <a:lnTo>
                  <a:pt x="11748" y="2646"/>
                </a:lnTo>
                <a:lnTo>
                  <a:pt x="8150" y="5080"/>
                </a:lnTo>
                <a:lnTo>
                  <a:pt x="5081" y="8149"/>
                </a:lnTo>
                <a:lnTo>
                  <a:pt x="2647" y="11748"/>
                </a:lnTo>
                <a:lnTo>
                  <a:pt x="953" y="15769"/>
                </a:lnTo>
                <a:lnTo>
                  <a:pt x="107" y="20214"/>
                </a:lnTo>
                <a:lnTo>
                  <a:pt x="1" y="22543"/>
                </a:lnTo>
                <a:lnTo>
                  <a:pt x="107" y="24871"/>
                </a:lnTo>
                <a:lnTo>
                  <a:pt x="953" y="29210"/>
                </a:lnTo>
                <a:lnTo>
                  <a:pt x="2647" y="33232"/>
                </a:lnTo>
                <a:lnTo>
                  <a:pt x="5081" y="36830"/>
                </a:lnTo>
                <a:lnTo>
                  <a:pt x="8150" y="39899"/>
                </a:lnTo>
                <a:lnTo>
                  <a:pt x="11748" y="42333"/>
                </a:lnTo>
                <a:lnTo>
                  <a:pt x="15770" y="44027"/>
                </a:lnTo>
                <a:lnTo>
                  <a:pt x="20215" y="44979"/>
                </a:lnTo>
                <a:lnTo>
                  <a:pt x="22543" y="45085"/>
                </a:lnTo>
                <a:lnTo>
                  <a:pt x="24766" y="44979"/>
                </a:lnTo>
                <a:lnTo>
                  <a:pt x="29211" y="44027"/>
                </a:lnTo>
                <a:lnTo>
                  <a:pt x="33232" y="42333"/>
                </a:lnTo>
                <a:lnTo>
                  <a:pt x="36831" y="39899"/>
                </a:lnTo>
                <a:lnTo>
                  <a:pt x="39900" y="36830"/>
                </a:lnTo>
                <a:lnTo>
                  <a:pt x="42334" y="33232"/>
                </a:lnTo>
                <a:lnTo>
                  <a:pt x="44027" y="29210"/>
                </a:lnTo>
                <a:lnTo>
                  <a:pt x="44980" y="24871"/>
                </a:lnTo>
                <a:lnTo>
                  <a:pt x="44980" y="22543"/>
                </a:lnTo>
                <a:lnTo>
                  <a:pt x="44980" y="20214"/>
                </a:lnTo>
                <a:lnTo>
                  <a:pt x="44027" y="15769"/>
                </a:lnTo>
                <a:lnTo>
                  <a:pt x="42334" y="11748"/>
                </a:lnTo>
                <a:lnTo>
                  <a:pt x="39900" y="8149"/>
                </a:lnTo>
                <a:lnTo>
                  <a:pt x="36831" y="5080"/>
                </a:lnTo>
                <a:lnTo>
                  <a:pt x="33232" y="2646"/>
                </a:lnTo>
                <a:lnTo>
                  <a:pt x="29211" y="953"/>
                </a:lnTo>
                <a:lnTo>
                  <a:pt x="24766" y="106"/>
                </a:lnTo>
                <a:lnTo>
                  <a:pt x="22543" y="0"/>
                </a:lnTo>
                <a:close/>
              </a:path>
            </a:pathLst>
          </a:custGeom>
          <a:solidFill>
            <a:srgbClr val="FF00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i="0" u="none" strike="noStrike" kern="0" cap="none" spc="0" normalizeH="0" baseline="0" noProof="0" dirty="0">
                <a:ln>
                  <a:noFill/>
                </a:ln>
                <a:solidFill>
                  <a:schemeClr val="bg1"/>
                </a:solidFill>
                <a:effectLst/>
                <a:uLnTx/>
                <a:uFillTx/>
                <a:latin typeface="Verdana"/>
                <a:ea typeface="Verdana"/>
                <a:cs typeface="Arial"/>
                <a:sym typeface="Arial"/>
              </a:rPr>
              <a:t>1T:</a:t>
            </a:r>
            <a:r>
              <a:rPr lang="es-CO" sz="900" b="1" noProof="0" dirty="0">
                <a:solidFill>
                  <a:schemeClr val="bg1"/>
                </a:solidFill>
                <a:latin typeface="Verdana"/>
                <a:ea typeface="Verdana"/>
                <a:cs typeface="Arial"/>
                <a:sym typeface="Arial"/>
              </a:rPr>
              <a:t>10%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1" noProof="0" dirty="0">
                <a:solidFill>
                  <a:schemeClr val="bg1"/>
                </a:solidFill>
                <a:latin typeface="Verdana"/>
                <a:ea typeface="Verdana"/>
                <a:cs typeface="Arial"/>
                <a:sym typeface="Arial"/>
              </a:rPr>
              <a:t>(1)</a:t>
            </a:r>
            <a:endParaRPr lang="es-CO" sz="900" b="1" i="0" u="none" strike="noStrike" kern="0" cap="none" spc="0" normalizeH="0" baseline="0" noProof="0" dirty="0">
              <a:ln>
                <a:noFill/>
              </a:ln>
              <a:solidFill>
                <a:schemeClr val="bg1"/>
              </a:solidFill>
              <a:effectLst/>
              <a:uLnTx/>
              <a:uFillTx/>
              <a:latin typeface="Verdana"/>
              <a:ea typeface="Verdana"/>
              <a:cs typeface="Arial"/>
            </a:endParaRPr>
          </a:p>
          <a:p>
            <a:pPr algn="ctr" rtl="0">
              <a:buClr>
                <a:srgbClr val="000000"/>
              </a:buClr>
              <a:defRPr/>
            </a:pPr>
            <a:r>
              <a:rPr lang="es-CO" sz="900" b="1" noProof="0" dirty="0">
                <a:solidFill>
                  <a:schemeClr val="bg1"/>
                </a:solidFill>
                <a:latin typeface="Verdana"/>
                <a:ea typeface="Verdana"/>
                <a:cs typeface="Arial"/>
                <a:sym typeface="Arial"/>
              </a:rPr>
              <a:t>2T: 0%</a:t>
            </a:r>
          </a:p>
          <a:p>
            <a:pPr algn="ctr" rtl="0">
              <a:buClr>
                <a:srgbClr val="000000"/>
              </a:buClr>
              <a:defRPr/>
            </a:pPr>
            <a:r>
              <a:rPr lang="es-CO" sz="900" b="1" noProof="0" dirty="0">
                <a:solidFill>
                  <a:schemeClr val="bg1"/>
                </a:solidFill>
                <a:latin typeface="Verdana"/>
                <a:ea typeface="Verdana"/>
                <a:cs typeface="Arial"/>
                <a:sym typeface="Arial"/>
              </a:rPr>
              <a:t>(0)</a:t>
            </a:r>
          </a:p>
          <a:p>
            <a:pPr algn="ctr" rtl="0">
              <a:buClr>
                <a:srgbClr val="000000"/>
              </a:buClr>
              <a:defRPr/>
            </a:pPr>
            <a:r>
              <a:rPr lang="es-CO" sz="900" b="1" noProof="0" dirty="0">
                <a:solidFill>
                  <a:schemeClr val="bg1"/>
                </a:solidFill>
                <a:latin typeface="Verdana"/>
                <a:ea typeface="Verdana"/>
                <a:cs typeface="Arial"/>
                <a:sym typeface="Arial"/>
              </a:rPr>
              <a:t>Acu:10%</a:t>
            </a:r>
          </a:p>
          <a:p>
            <a:pPr algn="ctr" rtl="0">
              <a:buClr>
                <a:srgbClr val="000000"/>
              </a:buClr>
              <a:defRPr/>
            </a:pPr>
            <a:r>
              <a:rPr lang="es-CO" sz="900" b="1" noProof="0" dirty="0">
                <a:solidFill>
                  <a:schemeClr val="bg1"/>
                </a:solidFill>
                <a:latin typeface="Verdana"/>
                <a:ea typeface="Verdana"/>
                <a:cs typeface="Arial"/>
                <a:sym typeface="Arial"/>
              </a:rPr>
              <a:t>(1)</a:t>
            </a:r>
            <a:endParaRPr kumimoji="0" lang="es-CO" sz="1400" b="1" i="0" u="none" strike="noStrike" kern="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Arial"/>
              <a:sym typeface="Arial"/>
            </a:endParaRPr>
          </a:p>
        </p:txBody>
      </p:sp>
      <p:sp>
        <p:nvSpPr>
          <p:cNvPr id="7" name="CuadroTexto 6">
            <a:extLst>
              <a:ext uri="{FF2B5EF4-FFF2-40B4-BE49-F238E27FC236}">
                <a16:creationId xmlns:a16="http://schemas.microsoft.com/office/drawing/2014/main" id="{429F5567-8744-F4CC-472E-8F6DEDB08DD9}"/>
              </a:ext>
            </a:extLst>
          </p:cNvPr>
          <p:cNvSpPr txBox="1"/>
          <p:nvPr/>
        </p:nvSpPr>
        <p:spPr>
          <a:xfrm>
            <a:off x="1237676" y="416481"/>
            <a:ext cx="8458200" cy="523220"/>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Resultados </a:t>
            </a:r>
            <a:r>
              <a:rPr lang="es-CO" sz="2800" kern="1200" noProof="0" dirty="0">
                <a:solidFill>
                  <a:prstClr val="white"/>
                </a:solidFill>
                <a:latin typeface="Verdana" panose="020B0604030504040204" pitchFamily="34" charset="0"/>
                <a:ea typeface="Verdana" panose="020B0604030504040204" pitchFamily="34" charset="0"/>
                <a:cs typeface="+mn-cs"/>
              </a:rPr>
              <a:t>Plan Estratégico Institucional</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7765637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1E085-EF74-44DA-614F-EA1A26EDFFAA}"/>
            </a:ext>
          </a:extLst>
        </p:cNvPr>
        <p:cNvGrpSpPr/>
        <p:nvPr/>
      </p:nvGrpSpPr>
      <p:grpSpPr>
        <a:xfrm>
          <a:off x="0" y="0"/>
          <a:ext cx="0" cy="0"/>
          <a:chOff x="0" y="0"/>
          <a:chExt cx="0" cy="0"/>
        </a:xfrm>
      </p:grpSpPr>
      <p:sp>
        <p:nvSpPr>
          <p:cNvPr id="39" name="Freeform: Shape 38">
            <a:extLst>
              <a:ext uri="{FF2B5EF4-FFF2-40B4-BE49-F238E27FC236}">
                <a16:creationId xmlns:a16="http://schemas.microsoft.com/office/drawing/2014/main" id="{CB0A5D5C-C814-7190-D3BB-92713AC33E99}"/>
              </a:ext>
            </a:extLst>
          </p:cNvPr>
          <p:cNvSpPr/>
          <p:nvPr/>
        </p:nvSpPr>
        <p:spPr>
          <a:xfrm>
            <a:off x="4538280" y="1690614"/>
            <a:ext cx="551942" cy="504145"/>
          </a:xfrm>
          <a:custGeom>
            <a:avLst/>
            <a:gdLst>
              <a:gd name="connsiteX0" fmla="*/ 990394 w 1016017"/>
              <a:gd name="connsiteY0" fmla="*/ 212788 h 1437220"/>
              <a:gd name="connsiteX1" fmla="*/ 125370 w 1016017"/>
              <a:gd name="connsiteY1" fmla="*/ 1408381 h 1437220"/>
              <a:gd name="connsiteX2" fmla="*/ 0 w 1016017"/>
              <a:gd name="connsiteY2" fmla="*/ 1367812 h 1437220"/>
              <a:gd name="connsiteX3" fmla="*/ 0 w 1016017"/>
              <a:gd name="connsiteY3" fmla="*/ 0 h 1437220"/>
              <a:gd name="connsiteX4" fmla="*/ 881252 w 1016017"/>
              <a:gd name="connsiteY4" fmla="*/ 0 h 1437220"/>
              <a:gd name="connsiteX5" fmla="*/ 990394 w 1016017"/>
              <a:gd name="connsiteY5" fmla="*/ 212788 h 143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017" h="1437220">
                <a:moveTo>
                  <a:pt x="990394" y="212788"/>
                </a:moveTo>
                <a:lnTo>
                  <a:pt x="125370" y="1408381"/>
                </a:lnTo>
                <a:cubicBezTo>
                  <a:pt x="86110" y="1462821"/>
                  <a:pt x="0" y="1435078"/>
                  <a:pt x="0" y="1367812"/>
                </a:cubicBezTo>
                <a:lnTo>
                  <a:pt x="0" y="0"/>
                </a:lnTo>
                <a:lnTo>
                  <a:pt x="881252" y="0"/>
                </a:lnTo>
                <a:cubicBezTo>
                  <a:pt x="990917" y="0"/>
                  <a:pt x="1054518" y="124323"/>
                  <a:pt x="990394" y="212788"/>
                </a:cubicBezTo>
                <a:close/>
              </a:path>
            </a:pathLst>
          </a:custGeom>
          <a:solidFill>
            <a:schemeClr val="accent2"/>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53" name="Freeform: Shape 52">
            <a:extLst>
              <a:ext uri="{FF2B5EF4-FFF2-40B4-BE49-F238E27FC236}">
                <a16:creationId xmlns:a16="http://schemas.microsoft.com/office/drawing/2014/main" id="{F8BDA2A8-D1B9-84BB-4D92-0CEF9D8CAA17}"/>
              </a:ext>
            </a:extLst>
          </p:cNvPr>
          <p:cNvSpPr/>
          <p:nvPr/>
        </p:nvSpPr>
        <p:spPr>
          <a:xfrm>
            <a:off x="666004" y="1690614"/>
            <a:ext cx="552027" cy="504145"/>
          </a:xfrm>
          <a:custGeom>
            <a:avLst/>
            <a:gdLst>
              <a:gd name="connsiteX0" fmla="*/ 990394 w 1016173"/>
              <a:gd name="connsiteY0" fmla="*/ 212788 h 1437220"/>
              <a:gd name="connsiteX1" fmla="*/ 125370 w 1016173"/>
              <a:gd name="connsiteY1" fmla="*/ 1408381 h 1437220"/>
              <a:gd name="connsiteX2" fmla="*/ 0 w 1016173"/>
              <a:gd name="connsiteY2" fmla="*/ 1367812 h 1437220"/>
              <a:gd name="connsiteX3" fmla="*/ 0 w 1016173"/>
              <a:gd name="connsiteY3" fmla="*/ 0 h 1437220"/>
              <a:gd name="connsiteX4" fmla="*/ 881251 w 1016173"/>
              <a:gd name="connsiteY4" fmla="*/ 0 h 1437220"/>
              <a:gd name="connsiteX5" fmla="*/ 990394 w 1016173"/>
              <a:gd name="connsiteY5" fmla="*/ 212788 h 143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173" h="1437220">
                <a:moveTo>
                  <a:pt x="990394" y="212788"/>
                </a:moveTo>
                <a:lnTo>
                  <a:pt x="125370" y="1408381"/>
                </a:lnTo>
                <a:cubicBezTo>
                  <a:pt x="86110" y="1462821"/>
                  <a:pt x="0" y="1435078"/>
                  <a:pt x="0" y="1367812"/>
                </a:cubicBezTo>
                <a:lnTo>
                  <a:pt x="0" y="0"/>
                </a:lnTo>
                <a:lnTo>
                  <a:pt x="881251" y="0"/>
                </a:lnTo>
                <a:cubicBezTo>
                  <a:pt x="991179" y="0"/>
                  <a:pt x="1054780" y="124323"/>
                  <a:pt x="990394" y="212788"/>
                </a:cubicBezTo>
                <a:close/>
              </a:path>
            </a:pathLst>
          </a:custGeom>
          <a:solidFill>
            <a:srgbClr val="05BC58"/>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nvGrpSpPr>
          <p:cNvPr id="10" name="Grupo 9">
            <a:extLst>
              <a:ext uri="{FF2B5EF4-FFF2-40B4-BE49-F238E27FC236}">
                <a16:creationId xmlns:a16="http://schemas.microsoft.com/office/drawing/2014/main" id="{AFBED738-3854-2F5D-AF0F-0CE0FE33ED94}"/>
              </a:ext>
            </a:extLst>
          </p:cNvPr>
          <p:cNvGrpSpPr/>
          <p:nvPr/>
        </p:nvGrpSpPr>
        <p:grpSpPr>
          <a:xfrm>
            <a:off x="5425258" y="1753491"/>
            <a:ext cx="809288" cy="826888"/>
            <a:chOff x="5509991" y="1665766"/>
            <a:chExt cx="1164104" cy="1132901"/>
          </a:xfrm>
        </p:grpSpPr>
        <p:sp>
          <p:nvSpPr>
            <p:cNvPr id="52" name="Freeform: Shape 51">
              <a:extLst>
                <a:ext uri="{FF2B5EF4-FFF2-40B4-BE49-F238E27FC236}">
                  <a16:creationId xmlns:a16="http://schemas.microsoft.com/office/drawing/2014/main" id="{14078FF5-2631-3A6A-823F-778114C1D963}"/>
                </a:ext>
              </a:extLst>
            </p:cNvPr>
            <p:cNvSpPr/>
            <p:nvPr/>
          </p:nvSpPr>
          <p:spPr>
            <a:xfrm>
              <a:off x="5509991" y="1665766"/>
              <a:ext cx="1164104" cy="1132901"/>
            </a:xfrm>
            <a:custGeom>
              <a:avLst/>
              <a:gdLst>
                <a:gd name="connsiteX0" fmla="*/ 1701258 w 1701258"/>
                <a:gd name="connsiteY0" fmla="*/ 850629 h 1701258"/>
                <a:gd name="connsiteX1" fmla="*/ 850629 w 1701258"/>
                <a:gd name="connsiteY1" fmla="*/ 1701259 h 1701258"/>
                <a:gd name="connsiteX2" fmla="*/ 0 w 1701258"/>
                <a:gd name="connsiteY2" fmla="*/ 850629 h 1701258"/>
                <a:gd name="connsiteX3" fmla="*/ 850629 w 1701258"/>
                <a:gd name="connsiteY3" fmla="*/ 0 h 1701258"/>
                <a:gd name="connsiteX4" fmla="*/ 1701258 w 1701258"/>
                <a:gd name="connsiteY4" fmla="*/ 850629 h 1701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258" h="1701258">
                  <a:moveTo>
                    <a:pt x="1701258" y="850629"/>
                  </a:moveTo>
                  <a:cubicBezTo>
                    <a:pt x="1701258" y="1320419"/>
                    <a:pt x="1320419" y="1701259"/>
                    <a:pt x="850629" y="1701259"/>
                  </a:cubicBezTo>
                  <a:cubicBezTo>
                    <a:pt x="380840" y="1701259"/>
                    <a:pt x="0" y="1320419"/>
                    <a:pt x="0" y="850629"/>
                  </a:cubicBezTo>
                  <a:cubicBezTo>
                    <a:pt x="0" y="380840"/>
                    <a:pt x="380840" y="0"/>
                    <a:pt x="850629" y="0"/>
                  </a:cubicBezTo>
                  <a:cubicBezTo>
                    <a:pt x="1320419" y="0"/>
                    <a:pt x="1701258" y="380840"/>
                    <a:pt x="1701258" y="850629"/>
                  </a:cubicBezTo>
                  <a:close/>
                </a:path>
              </a:pathLst>
            </a:custGeom>
            <a:solidFill>
              <a:schemeClr val="accent2"/>
            </a:solidFill>
            <a:ln w="12700" cap="flat">
              <a:noFill/>
              <a:miter lim="400000"/>
            </a:ln>
            <a:effectLst>
              <a:outerShdw blurRad="101600" dist="8890" dir="5400000" rotWithShape="0">
                <a:srgbClr val="000000">
                  <a:alpha val="50000"/>
                </a:srgbClr>
              </a:outerShdw>
            </a:effectLst>
          </p:spPr>
          <p:txBody>
            <a:bodyPr wrap="square" lIns="9524" tIns="9524" rIns="9524" bIns="9524" numCol="1" anchor="ctr">
              <a:noAutofit/>
            </a:bodyPr>
            <a:lstStyle/>
            <a:p>
              <a:pPr marL="0" marR="0" lvl="0" indent="0" algn="ctr" defTabSz="154751" eaLnBrk="1" fontAlgn="auto" latinLnBrk="0" hangingPunct="0">
                <a:lnSpc>
                  <a:spcPct val="100000"/>
                </a:lnSpc>
                <a:spcBef>
                  <a:spcPts val="0"/>
                </a:spcBef>
                <a:spcAft>
                  <a:spcPts val="0"/>
                </a:spcAft>
                <a:buClrTx/>
                <a:buSzTx/>
                <a:buFontTx/>
                <a:buNone/>
                <a:tabLst/>
                <a:defRPr/>
              </a:pPr>
              <a:endParaRPr kumimoji="0" lang="es-CO" sz="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endParaRPr>
            </a:p>
          </p:txBody>
        </p:sp>
        <p:grpSp>
          <p:nvGrpSpPr>
            <p:cNvPr id="74" name="Graphic 76">
              <a:extLst>
                <a:ext uri="{FF2B5EF4-FFF2-40B4-BE49-F238E27FC236}">
                  <a16:creationId xmlns:a16="http://schemas.microsoft.com/office/drawing/2014/main" id="{7C4EFFC1-232E-6AE4-634A-F91601451018}"/>
                </a:ext>
              </a:extLst>
            </p:cNvPr>
            <p:cNvGrpSpPr/>
            <p:nvPr/>
          </p:nvGrpSpPr>
          <p:grpSpPr>
            <a:xfrm>
              <a:off x="5789050" y="1851787"/>
              <a:ext cx="602022" cy="654879"/>
              <a:chOff x="4354712" y="5550657"/>
              <a:chExt cx="842777" cy="902975"/>
            </a:xfrm>
            <a:solidFill>
              <a:srgbClr val="FFFFFF"/>
            </a:solidFill>
          </p:grpSpPr>
          <p:sp>
            <p:nvSpPr>
              <p:cNvPr id="75" name="Freeform: Shape 74">
                <a:extLst>
                  <a:ext uri="{FF2B5EF4-FFF2-40B4-BE49-F238E27FC236}">
                    <a16:creationId xmlns:a16="http://schemas.microsoft.com/office/drawing/2014/main" id="{8D16FD1C-6735-912D-F9CB-47CC17EA3210}"/>
                  </a:ext>
                </a:extLst>
              </p:cNvPr>
              <p:cNvSpPr/>
              <p:nvPr/>
            </p:nvSpPr>
            <p:spPr>
              <a:xfrm>
                <a:off x="4763276" y="5550657"/>
                <a:ext cx="25649" cy="93438"/>
              </a:xfrm>
              <a:custGeom>
                <a:avLst/>
                <a:gdLst>
                  <a:gd name="connsiteX0" fmla="*/ 12825 w 25649"/>
                  <a:gd name="connsiteY0" fmla="*/ 0 h 93438"/>
                  <a:gd name="connsiteX1" fmla="*/ 0 w 25649"/>
                  <a:gd name="connsiteY1" fmla="*/ 12825 h 93438"/>
                  <a:gd name="connsiteX2" fmla="*/ 0 w 25649"/>
                  <a:gd name="connsiteY2" fmla="*/ 80614 h 93438"/>
                  <a:gd name="connsiteX3" fmla="*/ 12825 w 25649"/>
                  <a:gd name="connsiteY3" fmla="*/ 93438 h 93438"/>
                  <a:gd name="connsiteX4" fmla="*/ 25650 w 25649"/>
                  <a:gd name="connsiteY4" fmla="*/ 80614 h 93438"/>
                  <a:gd name="connsiteX5" fmla="*/ 25650 w 25649"/>
                  <a:gd name="connsiteY5" fmla="*/ 12825 h 93438"/>
                  <a:gd name="connsiteX6" fmla="*/ 12825 w 25649"/>
                  <a:gd name="connsiteY6" fmla="*/ 0 h 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649" h="93438">
                    <a:moveTo>
                      <a:pt x="12825" y="0"/>
                    </a:moveTo>
                    <a:cubicBezTo>
                      <a:pt x="5758" y="0"/>
                      <a:pt x="0" y="5758"/>
                      <a:pt x="0" y="12825"/>
                    </a:cubicBezTo>
                    <a:lnTo>
                      <a:pt x="0" y="80614"/>
                    </a:lnTo>
                    <a:cubicBezTo>
                      <a:pt x="0" y="87680"/>
                      <a:pt x="5758" y="93438"/>
                      <a:pt x="12825" y="93438"/>
                    </a:cubicBezTo>
                    <a:cubicBezTo>
                      <a:pt x="19892" y="93438"/>
                      <a:pt x="25650" y="87680"/>
                      <a:pt x="25650" y="80614"/>
                    </a:cubicBezTo>
                    <a:lnTo>
                      <a:pt x="25650" y="12825"/>
                    </a:lnTo>
                    <a:cubicBezTo>
                      <a:pt x="25650" y="5758"/>
                      <a:pt x="19892" y="0"/>
                      <a:pt x="12825" y="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76" name="Freeform: Shape 75">
                <a:extLst>
                  <a:ext uri="{FF2B5EF4-FFF2-40B4-BE49-F238E27FC236}">
                    <a16:creationId xmlns:a16="http://schemas.microsoft.com/office/drawing/2014/main" id="{77998AAF-E7EF-0A06-5B20-FF54FF5F918F}"/>
                  </a:ext>
                </a:extLst>
              </p:cNvPr>
              <p:cNvSpPr/>
              <p:nvPr/>
            </p:nvSpPr>
            <p:spPr>
              <a:xfrm>
                <a:off x="5104051" y="5959220"/>
                <a:ext cx="93438" cy="25649"/>
              </a:xfrm>
              <a:custGeom>
                <a:avLst/>
                <a:gdLst>
                  <a:gd name="connsiteX0" fmla="*/ 80614 w 93438"/>
                  <a:gd name="connsiteY0" fmla="*/ 0 h 25649"/>
                  <a:gd name="connsiteX1" fmla="*/ 12825 w 93438"/>
                  <a:gd name="connsiteY1" fmla="*/ 0 h 25649"/>
                  <a:gd name="connsiteX2" fmla="*/ 0 w 93438"/>
                  <a:gd name="connsiteY2" fmla="*/ 12825 h 25649"/>
                  <a:gd name="connsiteX3" fmla="*/ 12825 w 93438"/>
                  <a:gd name="connsiteY3" fmla="*/ 25650 h 25649"/>
                  <a:gd name="connsiteX4" fmla="*/ 80614 w 93438"/>
                  <a:gd name="connsiteY4" fmla="*/ 25650 h 25649"/>
                  <a:gd name="connsiteX5" fmla="*/ 93438 w 93438"/>
                  <a:gd name="connsiteY5" fmla="*/ 12825 h 25649"/>
                  <a:gd name="connsiteX6" fmla="*/ 80614 w 93438"/>
                  <a:gd name="connsiteY6" fmla="*/ 0 h 25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438" h="25649">
                    <a:moveTo>
                      <a:pt x="80614" y="0"/>
                    </a:moveTo>
                    <a:lnTo>
                      <a:pt x="12825" y="0"/>
                    </a:lnTo>
                    <a:cubicBezTo>
                      <a:pt x="5758" y="0"/>
                      <a:pt x="0" y="5758"/>
                      <a:pt x="0" y="12825"/>
                    </a:cubicBezTo>
                    <a:cubicBezTo>
                      <a:pt x="0" y="19891"/>
                      <a:pt x="5758" y="25650"/>
                      <a:pt x="12825" y="25650"/>
                    </a:cubicBezTo>
                    <a:lnTo>
                      <a:pt x="80614" y="25650"/>
                    </a:lnTo>
                    <a:cubicBezTo>
                      <a:pt x="87680" y="25650"/>
                      <a:pt x="93438" y="19891"/>
                      <a:pt x="93438" y="12825"/>
                    </a:cubicBezTo>
                    <a:cubicBezTo>
                      <a:pt x="93438" y="5758"/>
                      <a:pt x="87680" y="0"/>
                      <a:pt x="80614" y="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79" name="Freeform: Shape 78">
                <a:extLst>
                  <a:ext uri="{FF2B5EF4-FFF2-40B4-BE49-F238E27FC236}">
                    <a16:creationId xmlns:a16="http://schemas.microsoft.com/office/drawing/2014/main" id="{B161CB82-CFF8-33FF-E62B-4CBE955A8328}"/>
                  </a:ext>
                </a:extLst>
              </p:cNvPr>
              <p:cNvSpPr/>
              <p:nvPr/>
            </p:nvSpPr>
            <p:spPr>
              <a:xfrm>
                <a:off x="4354712" y="5959220"/>
                <a:ext cx="93438" cy="25649"/>
              </a:xfrm>
              <a:custGeom>
                <a:avLst/>
                <a:gdLst>
                  <a:gd name="connsiteX0" fmla="*/ 80614 w 93438"/>
                  <a:gd name="connsiteY0" fmla="*/ 0 h 25649"/>
                  <a:gd name="connsiteX1" fmla="*/ 12825 w 93438"/>
                  <a:gd name="connsiteY1" fmla="*/ 0 h 25649"/>
                  <a:gd name="connsiteX2" fmla="*/ 0 w 93438"/>
                  <a:gd name="connsiteY2" fmla="*/ 12825 h 25649"/>
                  <a:gd name="connsiteX3" fmla="*/ 12825 w 93438"/>
                  <a:gd name="connsiteY3" fmla="*/ 25650 h 25649"/>
                  <a:gd name="connsiteX4" fmla="*/ 80614 w 93438"/>
                  <a:gd name="connsiteY4" fmla="*/ 25650 h 25649"/>
                  <a:gd name="connsiteX5" fmla="*/ 93438 w 93438"/>
                  <a:gd name="connsiteY5" fmla="*/ 12825 h 25649"/>
                  <a:gd name="connsiteX6" fmla="*/ 80614 w 93438"/>
                  <a:gd name="connsiteY6" fmla="*/ 0 h 25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438" h="25649">
                    <a:moveTo>
                      <a:pt x="80614" y="0"/>
                    </a:moveTo>
                    <a:lnTo>
                      <a:pt x="12825" y="0"/>
                    </a:lnTo>
                    <a:cubicBezTo>
                      <a:pt x="5758" y="0"/>
                      <a:pt x="0" y="5758"/>
                      <a:pt x="0" y="12825"/>
                    </a:cubicBezTo>
                    <a:cubicBezTo>
                      <a:pt x="0" y="19891"/>
                      <a:pt x="5758" y="25650"/>
                      <a:pt x="12825" y="25650"/>
                    </a:cubicBezTo>
                    <a:lnTo>
                      <a:pt x="80614" y="25650"/>
                    </a:lnTo>
                    <a:cubicBezTo>
                      <a:pt x="87680" y="25650"/>
                      <a:pt x="93438" y="19891"/>
                      <a:pt x="93438" y="12825"/>
                    </a:cubicBezTo>
                    <a:cubicBezTo>
                      <a:pt x="93438" y="5758"/>
                      <a:pt x="87680" y="0"/>
                      <a:pt x="80614" y="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0" name="Freeform: Shape 79">
                <a:extLst>
                  <a:ext uri="{FF2B5EF4-FFF2-40B4-BE49-F238E27FC236}">
                    <a16:creationId xmlns:a16="http://schemas.microsoft.com/office/drawing/2014/main" id="{FA52B9DB-DE0F-3C57-307F-6024842B0CC9}"/>
                  </a:ext>
                </a:extLst>
              </p:cNvPr>
              <p:cNvSpPr/>
              <p:nvPr/>
            </p:nvSpPr>
            <p:spPr>
              <a:xfrm>
                <a:off x="5004004" y="6200472"/>
                <a:ext cx="73873" cy="73612"/>
              </a:xfrm>
              <a:custGeom>
                <a:avLst/>
                <a:gdLst>
                  <a:gd name="connsiteX0" fmla="*/ 69948 w 73873"/>
                  <a:gd name="connsiteY0" fmla="*/ 51627 h 73612"/>
                  <a:gd name="connsiteX1" fmla="*/ 22051 w 73873"/>
                  <a:gd name="connsiteY1" fmla="*/ 3730 h 73612"/>
                  <a:gd name="connsiteX2" fmla="*/ 3730 w 73873"/>
                  <a:gd name="connsiteY2" fmla="*/ 3730 h 73612"/>
                  <a:gd name="connsiteX3" fmla="*/ 3730 w 73873"/>
                  <a:gd name="connsiteY3" fmla="*/ 22051 h 73612"/>
                  <a:gd name="connsiteX4" fmla="*/ 51627 w 73873"/>
                  <a:gd name="connsiteY4" fmla="*/ 69948 h 73612"/>
                  <a:gd name="connsiteX5" fmla="*/ 60787 w 73873"/>
                  <a:gd name="connsiteY5" fmla="*/ 73612 h 73612"/>
                  <a:gd name="connsiteX6" fmla="*/ 69948 w 73873"/>
                  <a:gd name="connsiteY6" fmla="*/ 69948 h 73612"/>
                  <a:gd name="connsiteX7" fmla="*/ 69948 w 73873"/>
                  <a:gd name="connsiteY7" fmla="*/ 51627 h 73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73" h="73612">
                    <a:moveTo>
                      <a:pt x="69948" y="51627"/>
                    </a:moveTo>
                    <a:lnTo>
                      <a:pt x="22051" y="3730"/>
                    </a:lnTo>
                    <a:cubicBezTo>
                      <a:pt x="17078" y="-1243"/>
                      <a:pt x="8964" y="-1243"/>
                      <a:pt x="3730" y="3730"/>
                    </a:cubicBezTo>
                    <a:cubicBezTo>
                      <a:pt x="-1243" y="8702"/>
                      <a:pt x="-1243" y="16816"/>
                      <a:pt x="3730" y="22051"/>
                    </a:cubicBezTo>
                    <a:lnTo>
                      <a:pt x="51627" y="69948"/>
                    </a:lnTo>
                    <a:cubicBezTo>
                      <a:pt x="54244" y="72565"/>
                      <a:pt x="57385" y="73612"/>
                      <a:pt x="60787" y="73612"/>
                    </a:cubicBezTo>
                    <a:cubicBezTo>
                      <a:pt x="64190" y="73612"/>
                      <a:pt x="67330" y="72303"/>
                      <a:pt x="69948" y="69948"/>
                    </a:cubicBezTo>
                    <a:cubicBezTo>
                      <a:pt x="75183" y="64713"/>
                      <a:pt x="75183" y="56599"/>
                      <a:pt x="69948" y="51627"/>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1" name="Freeform: Shape 80">
                <a:extLst>
                  <a:ext uri="{FF2B5EF4-FFF2-40B4-BE49-F238E27FC236}">
                    <a16:creationId xmlns:a16="http://schemas.microsoft.com/office/drawing/2014/main" id="{B14D85FA-CD60-7199-FEBB-5D8E777F3547}"/>
                  </a:ext>
                </a:extLst>
              </p:cNvPr>
              <p:cNvSpPr/>
              <p:nvPr/>
            </p:nvSpPr>
            <p:spPr>
              <a:xfrm>
                <a:off x="4474258" y="5670464"/>
                <a:ext cx="73677" cy="73612"/>
              </a:xfrm>
              <a:custGeom>
                <a:avLst/>
                <a:gdLst>
                  <a:gd name="connsiteX0" fmla="*/ 69948 w 73677"/>
                  <a:gd name="connsiteY0" fmla="*/ 51627 h 73612"/>
                  <a:gd name="connsiteX1" fmla="*/ 22051 w 73677"/>
                  <a:gd name="connsiteY1" fmla="*/ 3730 h 73612"/>
                  <a:gd name="connsiteX2" fmla="*/ 3730 w 73677"/>
                  <a:gd name="connsiteY2" fmla="*/ 3730 h 73612"/>
                  <a:gd name="connsiteX3" fmla="*/ 3730 w 73677"/>
                  <a:gd name="connsiteY3" fmla="*/ 22051 h 73612"/>
                  <a:gd name="connsiteX4" fmla="*/ 51627 w 73677"/>
                  <a:gd name="connsiteY4" fmla="*/ 69948 h 73612"/>
                  <a:gd name="connsiteX5" fmla="*/ 60787 w 73677"/>
                  <a:gd name="connsiteY5" fmla="*/ 73612 h 73612"/>
                  <a:gd name="connsiteX6" fmla="*/ 69948 w 73677"/>
                  <a:gd name="connsiteY6" fmla="*/ 69948 h 73612"/>
                  <a:gd name="connsiteX7" fmla="*/ 69948 w 73677"/>
                  <a:gd name="connsiteY7" fmla="*/ 51627 h 73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677" h="73612">
                    <a:moveTo>
                      <a:pt x="69948" y="51627"/>
                    </a:moveTo>
                    <a:lnTo>
                      <a:pt x="22051" y="3730"/>
                    </a:lnTo>
                    <a:cubicBezTo>
                      <a:pt x="17078" y="-1243"/>
                      <a:pt x="8964" y="-1243"/>
                      <a:pt x="3730" y="3730"/>
                    </a:cubicBezTo>
                    <a:cubicBezTo>
                      <a:pt x="-1243" y="8702"/>
                      <a:pt x="-1243" y="16816"/>
                      <a:pt x="3730" y="22051"/>
                    </a:cubicBezTo>
                    <a:lnTo>
                      <a:pt x="51627" y="69948"/>
                    </a:lnTo>
                    <a:cubicBezTo>
                      <a:pt x="54244" y="72565"/>
                      <a:pt x="57385" y="73612"/>
                      <a:pt x="60787" y="73612"/>
                    </a:cubicBezTo>
                    <a:cubicBezTo>
                      <a:pt x="64190" y="73612"/>
                      <a:pt x="67331" y="72303"/>
                      <a:pt x="69948" y="69948"/>
                    </a:cubicBezTo>
                    <a:cubicBezTo>
                      <a:pt x="74921" y="64713"/>
                      <a:pt x="74921" y="56599"/>
                      <a:pt x="69948" y="51627"/>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2" name="Freeform: Shape 81">
                <a:extLst>
                  <a:ext uri="{FF2B5EF4-FFF2-40B4-BE49-F238E27FC236}">
                    <a16:creationId xmlns:a16="http://schemas.microsoft.com/office/drawing/2014/main" id="{08CE4EB9-479D-5626-293E-B0F831A23BE5}"/>
                  </a:ext>
                </a:extLst>
              </p:cNvPr>
              <p:cNvSpPr/>
              <p:nvPr/>
            </p:nvSpPr>
            <p:spPr>
              <a:xfrm>
                <a:off x="5004004" y="5670464"/>
                <a:ext cx="73873" cy="73612"/>
              </a:xfrm>
              <a:custGeom>
                <a:avLst/>
                <a:gdLst>
                  <a:gd name="connsiteX0" fmla="*/ 69948 w 73873"/>
                  <a:gd name="connsiteY0" fmla="*/ 3730 h 73612"/>
                  <a:gd name="connsiteX1" fmla="*/ 51627 w 73873"/>
                  <a:gd name="connsiteY1" fmla="*/ 3730 h 73612"/>
                  <a:gd name="connsiteX2" fmla="*/ 3730 w 73873"/>
                  <a:gd name="connsiteY2" fmla="*/ 51627 h 73612"/>
                  <a:gd name="connsiteX3" fmla="*/ 3730 w 73873"/>
                  <a:gd name="connsiteY3" fmla="*/ 69948 h 73612"/>
                  <a:gd name="connsiteX4" fmla="*/ 12890 w 73873"/>
                  <a:gd name="connsiteY4" fmla="*/ 73612 h 73612"/>
                  <a:gd name="connsiteX5" fmla="*/ 22051 w 73873"/>
                  <a:gd name="connsiteY5" fmla="*/ 69948 h 73612"/>
                  <a:gd name="connsiteX6" fmla="*/ 69948 w 73873"/>
                  <a:gd name="connsiteY6" fmla="*/ 22051 h 73612"/>
                  <a:gd name="connsiteX7" fmla="*/ 69948 w 73873"/>
                  <a:gd name="connsiteY7" fmla="*/ 3730 h 73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73" h="73612">
                    <a:moveTo>
                      <a:pt x="69948" y="3730"/>
                    </a:moveTo>
                    <a:cubicBezTo>
                      <a:pt x="64975" y="-1243"/>
                      <a:pt x="56861" y="-1243"/>
                      <a:pt x="51627" y="3730"/>
                    </a:cubicBezTo>
                    <a:lnTo>
                      <a:pt x="3730" y="51627"/>
                    </a:lnTo>
                    <a:cubicBezTo>
                      <a:pt x="-1243" y="56599"/>
                      <a:pt x="-1243" y="64713"/>
                      <a:pt x="3730" y="69948"/>
                    </a:cubicBezTo>
                    <a:cubicBezTo>
                      <a:pt x="6347" y="72565"/>
                      <a:pt x="9488" y="73612"/>
                      <a:pt x="12890" y="73612"/>
                    </a:cubicBezTo>
                    <a:cubicBezTo>
                      <a:pt x="16293" y="73612"/>
                      <a:pt x="19434" y="72303"/>
                      <a:pt x="22051" y="69948"/>
                    </a:cubicBezTo>
                    <a:lnTo>
                      <a:pt x="69948" y="22051"/>
                    </a:lnTo>
                    <a:cubicBezTo>
                      <a:pt x="75183" y="16816"/>
                      <a:pt x="75183" y="8702"/>
                      <a:pt x="69948" y="373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3" name="Freeform: Shape 82">
                <a:extLst>
                  <a:ext uri="{FF2B5EF4-FFF2-40B4-BE49-F238E27FC236}">
                    <a16:creationId xmlns:a16="http://schemas.microsoft.com/office/drawing/2014/main" id="{09CB779A-1ED7-6C9D-EA5E-3942E2CF5561}"/>
                  </a:ext>
                </a:extLst>
              </p:cNvPr>
              <p:cNvSpPr/>
              <p:nvPr/>
            </p:nvSpPr>
            <p:spPr>
              <a:xfrm>
                <a:off x="4474258" y="6200210"/>
                <a:ext cx="73677" cy="73612"/>
              </a:xfrm>
              <a:custGeom>
                <a:avLst/>
                <a:gdLst>
                  <a:gd name="connsiteX0" fmla="*/ 69948 w 73677"/>
                  <a:gd name="connsiteY0" fmla="*/ 3730 h 73612"/>
                  <a:gd name="connsiteX1" fmla="*/ 51627 w 73677"/>
                  <a:gd name="connsiteY1" fmla="*/ 3730 h 73612"/>
                  <a:gd name="connsiteX2" fmla="*/ 3730 w 73677"/>
                  <a:gd name="connsiteY2" fmla="*/ 51627 h 73612"/>
                  <a:gd name="connsiteX3" fmla="*/ 3730 w 73677"/>
                  <a:gd name="connsiteY3" fmla="*/ 69948 h 73612"/>
                  <a:gd name="connsiteX4" fmla="*/ 12890 w 73677"/>
                  <a:gd name="connsiteY4" fmla="*/ 73612 h 73612"/>
                  <a:gd name="connsiteX5" fmla="*/ 22051 w 73677"/>
                  <a:gd name="connsiteY5" fmla="*/ 69948 h 73612"/>
                  <a:gd name="connsiteX6" fmla="*/ 69948 w 73677"/>
                  <a:gd name="connsiteY6" fmla="*/ 22051 h 73612"/>
                  <a:gd name="connsiteX7" fmla="*/ 69948 w 73677"/>
                  <a:gd name="connsiteY7" fmla="*/ 3730 h 73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677" h="73612">
                    <a:moveTo>
                      <a:pt x="69948" y="3730"/>
                    </a:moveTo>
                    <a:cubicBezTo>
                      <a:pt x="64975" y="-1243"/>
                      <a:pt x="56861" y="-1243"/>
                      <a:pt x="51627" y="3730"/>
                    </a:cubicBezTo>
                    <a:lnTo>
                      <a:pt x="3730" y="51627"/>
                    </a:lnTo>
                    <a:cubicBezTo>
                      <a:pt x="-1243" y="56600"/>
                      <a:pt x="-1243" y="64713"/>
                      <a:pt x="3730" y="69948"/>
                    </a:cubicBezTo>
                    <a:cubicBezTo>
                      <a:pt x="6347" y="72565"/>
                      <a:pt x="9488" y="73612"/>
                      <a:pt x="12890" y="73612"/>
                    </a:cubicBezTo>
                    <a:cubicBezTo>
                      <a:pt x="16293" y="73612"/>
                      <a:pt x="19434" y="72304"/>
                      <a:pt x="22051" y="69948"/>
                    </a:cubicBezTo>
                    <a:lnTo>
                      <a:pt x="69948" y="22051"/>
                    </a:lnTo>
                    <a:cubicBezTo>
                      <a:pt x="74921" y="17078"/>
                      <a:pt x="74921" y="8964"/>
                      <a:pt x="69948" y="373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4" name="Freeform: Shape 83">
                <a:extLst>
                  <a:ext uri="{FF2B5EF4-FFF2-40B4-BE49-F238E27FC236}">
                    <a16:creationId xmlns:a16="http://schemas.microsoft.com/office/drawing/2014/main" id="{72F34174-0731-D8A5-DE80-FA0E4E2FB7C9}"/>
                  </a:ext>
                </a:extLst>
              </p:cNvPr>
              <p:cNvSpPr/>
              <p:nvPr/>
            </p:nvSpPr>
            <p:spPr>
              <a:xfrm>
                <a:off x="4534258" y="5708219"/>
                <a:ext cx="482926" cy="745413"/>
              </a:xfrm>
              <a:custGeom>
                <a:avLst/>
                <a:gdLst>
                  <a:gd name="connsiteX0" fmla="*/ 478711 w 482926"/>
                  <a:gd name="connsiteY0" fmla="*/ 195514 h 745413"/>
                  <a:gd name="connsiteX1" fmla="*/ 463530 w 482926"/>
                  <a:gd name="connsiteY1" fmla="*/ 185306 h 745413"/>
                  <a:gd name="connsiteX2" fmla="*/ 453323 w 482926"/>
                  <a:gd name="connsiteY2" fmla="*/ 200487 h 745413"/>
                  <a:gd name="connsiteX3" fmla="*/ 457249 w 482926"/>
                  <a:gd name="connsiteY3" fmla="*/ 241579 h 745413"/>
                  <a:gd name="connsiteX4" fmla="*/ 413801 w 482926"/>
                  <a:gd name="connsiteY4" fmla="*/ 371660 h 745413"/>
                  <a:gd name="connsiteX5" fmla="*/ 341040 w 482926"/>
                  <a:gd name="connsiteY5" fmla="*/ 565603 h 745413"/>
                  <a:gd name="connsiteX6" fmla="*/ 331879 w 482926"/>
                  <a:gd name="connsiteY6" fmla="*/ 565603 h 745413"/>
                  <a:gd name="connsiteX7" fmla="*/ 151284 w 482926"/>
                  <a:gd name="connsiteY7" fmla="*/ 565603 h 745413"/>
                  <a:gd name="connsiteX8" fmla="*/ 142385 w 482926"/>
                  <a:gd name="connsiteY8" fmla="*/ 565603 h 745413"/>
                  <a:gd name="connsiteX9" fmla="*/ 133486 w 482926"/>
                  <a:gd name="connsiteY9" fmla="*/ 504096 h 745413"/>
                  <a:gd name="connsiteX10" fmla="*/ 122232 w 482926"/>
                  <a:gd name="connsiteY10" fmla="*/ 466407 h 745413"/>
                  <a:gd name="connsiteX11" fmla="*/ 103911 w 482926"/>
                  <a:gd name="connsiteY11" fmla="*/ 424791 h 745413"/>
                  <a:gd name="connsiteX12" fmla="*/ 71194 w 482926"/>
                  <a:gd name="connsiteY12" fmla="*/ 373754 h 745413"/>
                  <a:gd name="connsiteX13" fmla="*/ 25914 w 482926"/>
                  <a:gd name="connsiteY13" fmla="*/ 240532 h 745413"/>
                  <a:gd name="connsiteX14" fmla="*/ 89777 w 482926"/>
                  <a:gd name="connsiteY14" fmla="*/ 90036 h 745413"/>
                  <a:gd name="connsiteX15" fmla="*/ 240011 w 482926"/>
                  <a:gd name="connsiteY15" fmla="*/ 25912 h 745413"/>
                  <a:gd name="connsiteX16" fmla="*/ 424794 w 482926"/>
                  <a:gd name="connsiteY16" fmla="*/ 127987 h 745413"/>
                  <a:gd name="connsiteX17" fmla="*/ 442592 w 482926"/>
                  <a:gd name="connsiteY17" fmla="*/ 132175 h 745413"/>
                  <a:gd name="connsiteX18" fmla="*/ 446779 w 482926"/>
                  <a:gd name="connsiteY18" fmla="*/ 114377 h 745413"/>
                  <a:gd name="connsiteX19" fmla="*/ 359884 w 482926"/>
                  <a:gd name="connsiteY19" fmla="*/ 31146 h 745413"/>
                  <a:gd name="connsiteX20" fmla="*/ 241320 w 482926"/>
                  <a:gd name="connsiteY20" fmla="*/ 0 h 745413"/>
                  <a:gd name="connsiteX21" fmla="*/ 239488 w 482926"/>
                  <a:gd name="connsiteY21" fmla="*/ 0 h 745413"/>
                  <a:gd name="connsiteX22" fmla="*/ 71194 w 482926"/>
                  <a:gd name="connsiteY22" fmla="*/ 71715 h 745413"/>
                  <a:gd name="connsiteX23" fmla="*/ 3 w 482926"/>
                  <a:gd name="connsiteY23" fmla="*/ 240270 h 745413"/>
                  <a:gd name="connsiteX24" fmla="*/ 50779 w 482926"/>
                  <a:gd name="connsiteY24" fmla="*/ 389457 h 745413"/>
                  <a:gd name="connsiteX25" fmla="*/ 80878 w 482926"/>
                  <a:gd name="connsiteY25" fmla="*/ 436569 h 745413"/>
                  <a:gd name="connsiteX26" fmla="*/ 97629 w 482926"/>
                  <a:gd name="connsiteY26" fmla="*/ 475044 h 745413"/>
                  <a:gd name="connsiteX27" fmla="*/ 108098 w 482926"/>
                  <a:gd name="connsiteY27" fmla="*/ 509854 h 745413"/>
                  <a:gd name="connsiteX28" fmla="*/ 116735 w 482926"/>
                  <a:gd name="connsiteY28" fmla="*/ 570576 h 745413"/>
                  <a:gd name="connsiteX29" fmla="*/ 138459 w 482926"/>
                  <a:gd name="connsiteY29" fmla="*/ 591253 h 745413"/>
                  <a:gd name="connsiteX30" fmla="*/ 138459 w 482926"/>
                  <a:gd name="connsiteY30" fmla="*/ 689403 h 745413"/>
                  <a:gd name="connsiteX31" fmla="*/ 194470 w 482926"/>
                  <a:gd name="connsiteY31" fmla="*/ 745413 h 745413"/>
                  <a:gd name="connsiteX32" fmla="*/ 288955 w 482926"/>
                  <a:gd name="connsiteY32" fmla="*/ 745413 h 745413"/>
                  <a:gd name="connsiteX33" fmla="*/ 344966 w 482926"/>
                  <a:gd name="connsiteY33" fmla="*/ 689403 h 745413"/>
                  <a:gd name="connsiteX34" fmla="*/ 344966 w 482926"/>
                  <a:gd name="connsiteY34" fmla="*/ 591253 h 745413"/>
                  <a:gd name="connsiteX35" fmla="*/ 366690 w 482926"/>
                  <a:gd name="connsiteY35" fmla="*/ 570576 h 745413"/>
                  <a:gd name="connsiteX36" fmla="*/ 434216 w 482926"/>
                  <a:gd name="connsiteY36" fmla="*/ 387102 h 745413"/>
                  <a:gd name="connsiteX37" fmla="*/ 482898 w 482926"/>
                  <a:gd name="connsiteY37" fmla="*/ 241579 h 745413"/>
                  <a:gd name="connsiteX38" fmla="*/ 478711 w 482926"/>
                  <a:gd name="connsiteY38" fmla="*/ 195514 h 745413"/>
                  <a:gd name="connsiteX39" fmla="*/ 288955 w 482926"/>
                  <a:gd name="connsiteY39" fmla="*/ 719763 h 745413"/>
                  <a:gd name="connsiteX40" fmla="*/ 194470 w 482926"/>
                  <a:gd name="connsiteY40" fmla="*/ 719763 h 745413"/>
                  <a:gd name="connsiteX41" fmla="*/ 164632 w 482926"/>
                  <a:gd name="connsiteY41" fmla="*/ 693590 h 745413"/>
                  <a:gd name="connsiteX42" fmla="*/ 318793 w 482926"/>
                  <a:gd name="connsiteY42" fmla="*/ 693590 h 745413"/>
                  <a:gd name="connsiteX43" fmla="*/ 288955 w 482926"/>
                  <a:gd name="connsiteY43" fmla="*/ 719763 h 745413"/>
                  <a:gd name="connsiteX44" fmla="*/ 319316 w 482926"/>
                  <a:gd name="connsiteY44" fmla="*/ 610621 h 745413"/>
                  <a:gd name="connsiteX45" fmla="*/ 266969 w 482926"/>
                  <a:gd name="connsiteY45" fmla="*/ 610621 h 745413"/>
                  <a:gd name="connsiteX46" fmla="*/ 254145 w 482926"/>
                  <a:gd name="connsiteY46" fmla="*/ 623446 h 745413"/>
                  <a:gd name="connsiteX47" fmla="*/ 266969 w 482926"/>
                  <a:gd name="connsiteY47" fmla="*/ 636271 h 745413"/>
                  <a:gd name="connsiteX48" fmla="*/ 319316 w 482926"/>
                  <a:gd name="connsiteY48" fmla="*/ 636271 h 745413"/>
                  <a:gd name="connsiteX49" fmla="*/ 319316 w 482926"/>
                  <a:gd name="connsiteY49" fmla="*/ 667679 h 745413"/>
                  <a:gd name="connsiteX50" fmla="*/ 164371 w 482926"/>
                  <a:gd name="connsiteY50" fmla="*/ 667679 h 745413"/>
                  <a:gd name="connsiteX51" fmla="*/ 164371 w 482926"/>
                  <a:gd name="connsiteY51" fmla="*/ 636271 h 745413"/>
                  <a:gd name="connsiteX52" fmla="*/ 186094 w 482926"/>
                  <a:gd name="connsiteY52" fmla="*/ 636271 h 745413"/>
                  <a:gd name="connsiteX53" fmla="*/ 198919 w 482926"/>
                  <a:gd name="connsiteY53" fmla="*/ 623446 h 745413"/>
                  <a:gd name="connsiteX54" fmla="*/ 186094 w 482926"/>
                  <a:gd name="connsiteY54" fmla="*/ 610621 h 745413"/>
                  <a:gd name="connsiteX55" fmla="*/ 164371 w 482926"/>
                  <a:gd name="connsiteY55" fmla="*/ 610621 h 745413"/>
                  <a:gd name="connsiteX56" fmla="*/ 164371 w 482926"/>
                  <a:gd name="connsiteY56" fmla="*/ 591253 h 745413"/>
                  <a:gd name="connsiteX57" fmla="*/ 319316 w 482926"/>
                  <a:gd name="connsiteY57" fmla="*/ 591253 h 745413"/>
                  <a:gd name="connsiteX58" fmla="*/ 319316 w 482926"/>
                  <a:gd name="connsiteY58" fmla="*/ 610621 h 74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82926" h="745413">
                    <a:moveTo>
                      <a:pt x="478711" y="195514"/>
                    </a:moveTo>
                    <a:cubicBezTo>
                      <a:pt x="477402" y="188447"/>
                      <a:pt x="470597" y="183998"/>
                      <a:pt x="463530" y="185306"/>
                    </a:cubicBezTo>
                    <a:cubicBezTo>
                      <a:pt x="456464" y="186615"/>
                      <a:pt x="452014" y="193420"/>
                      <a:pt x="453323" y="200487"/>
                    </a:cubicBezTo>
                    <a:cubicBezTo>
                      <a:pt x="455940" y="213835"/>
                      <a:pt x="457249" y="227707"/>
                      <a:pt x="457249" y="241579"/>
                    </a:cubicBezTo>
                    <a:cubicBezTo>
                      <a:pt x="457249" y="288952"/>
                      <a:pt x="442068" y="333970"/>
                      <a:pt x="413801" y="371660"/>
                    </a:cubicBezTo>
                    <a:cubicBezTo>
                      <a:pt x="370354" y="428979"/>
                      <a:pt x="345228" y="495983"/>
                      <a:pt x="341040" y="565603"/>
                    </a:cubicBezTo>
                    <a:lnTo>
                      <a:pt x="331879" y="565603"/>
                    </a:lnTo>
                    <a:lnTo>
                      <a:pt x="151284" y="565603"/>
                    </a:lnTo>
                    <a:lnTo>
                      <a:pt x="142385" y="565603"/>
                    </a:lnTo>
                    <a:cubicBezTo>
                      <a:pt x="141076" y="544926"/>
                      <a:pt x="138197" y="523988"/>
                      <a:pt x="133486" y="504096"/>
                    </a:cubicBezTo>
                    <a:cubicBezTo>
                      <a:pt x="130345" y="491271"/>
                      <a:pt x="126681" y="478708"/>
                      <a:pt x="122232" y="466407"/>
                    </a:cubicBezTo>
                    <a:cubicBezTo>
                      <a:pt x="116997" y="452011"/>
                      <a:pt x="110977" y="438140"/>
                      <a:pt x="103911" y="424791"/>
                    </a:cubicBezTo>
                    <a:cubicBezTo>
                      <a:pt x="94488" y="406732"/>
                      <a:pt x="83495" y="389719"/>
                      <a:pt x="71194" y="373754"/>
                    </a:cubicBezTo>
                    <a:cubicBezTo>
                      <a:pt x="41357" y="335279"/>
                      <a:pt x="25653" y="289214"/>
                      <a:pt x="25914" y="240532"/>
                    </a:cubicBezTo>
                    <a:cubicBezTo>
                      <a:pt x="26176" y="184521"/>
                      <a:pt x="48947" y="131128"/>
                      <a:pt x="89777" y="90036"/>
                    </a:cubicBezTo>
                    <a:cubicBezTo>
                      <a:pt x="130607" y="49206"/>
                      <a:pt x="184000" y="26435"/>
                      <a:pt x="240011" y="25912"/>
                    </a:cubicBezTo>
                    <a:cubicBezTo>
                      <a:pt x="315913" y="25388"/>
                      <a:pt x="385011" y="63601"/>
                      <a:pt x="424794" y="127987"/>
                    </a:cubicBezTo>
                    <a:cubicBezTo>
                      <a:pt x="428458" y="134007"/>
                      <a:pt x="436572" y="135839"/>
                      <a:pt x="442592" y="132175"/>
                    </a:cubicBezTo>
                    <a:cubicBezTo>
                      <a:pt x="448612" y="128511"/>
                      <a:pt x="450444" y="120397"/>
                      <a:pt x="446779" y="114377"/>
                    </a:cubicBezTo>
                    <a:cubicBezTo>
                      <a:pt x="425317" y="79828"/>
                      <a:pt x="395480" y="51038"/>
                      <a:pt x="359884" y="31146"/>
                    </a:cubicBezTo>
                    <a:cubicBezTo>
                      <a:pt x="323765" y="10731"/>
                      <a:pt x="282935" y="0"/>
                      <a:pt x="241320" y="0"/>
                    </a:cubicBezTo>
                    <a:cubicBezTo>
                      <a:pt x="240796" y="0"/>
                      <a:pt x="240273" y="0"/>
                      <a:pt x="239488" y="0"/>
                    </a:cubicBezTo>
                    <a:cubicBezTo>
                      <a:pt x="176672" y="524"/>
                      <a:pt x="116735" y="25912"/>
                      <a:pt x="71194" y="71715"/>
                    </a:cubicBezTo>
                    <a:cubicBezTo>
                      <a:pt x="25391" y="117518"/>
                      <a:pt x="265" y="177455"/>
                      <a:pt x="3" y="240270"/>
                    </a:cubicBezTo>
                    <a:cubicBezTo>
                      <a:pt x="-259" y="294972"/>
                      <a:pt x="17277" y="346533"/>
                      <a:pt x="50779" y="389457"/>
                    </a:cubicBezTo>
                    <a:cubicBezTo>
                      <a:pt x="62033" y="404114"/>
                      <a:pt x="72241" y="419819"/>
                      <a:pt x="80878" y="436569"/>
                    </a:cubicBezTo>
                    <a:cubicBezTo>
                      <a:pt x="87160" y="448871"/>
                      <a:pt x="92918" y="461957"/>
                      <a:pt x="97629" y="475044"/>
                    </a:cubicBezTo>
                    <a:cubicBezTo>
                      <a:pt x="101817" y="486298"/>
                      <a:pt x="105219" y="498077"/>
                      <a:pt x="108098" y="509854"/>
                    </a:cubicBezTo>
                    <a:cubicBezTo>
                      <a:pt x="112809" y="529746"/>
                      <a:pt x="115688" y="550161"/>
                      <a:pt x="116735" y="570576"/>
                    </a:cubicBezTo>
                    <a:cubicBezTo>
                      <a:pt x="117259" y="582092"/>
                      <a:pt x="126943" y="591253"/>
                      <a:pt x="138459" y="591253"/>
                    </a:cubicBezTo>
                    <a:lnTo>
                      <a:pt x="138459" y="689403"/>
                    </a:lnTo>
                    <a:cubicBezTo>
                      <a:pt x="138459" y="720287"/>
                      <a:pt x="163585" y="745413"/>
                      <a:pt x="194470" y="745413"/>
                    </a:cubicBezTo>
                    <a:lnTo>
                      <a:pt x="288955" y="745413"/>
                    </a:lnTo>
                    <a:cubicBezTo>
                      <a:pt x="319839" y="745413"/>
                      <a:pt x="344966" y="720287"/>
                      <a:pt x="344966" y="689403"/>
                    </a:cubicBezTo>
                    <a:lnTo>
                      <a:pt x="344966" y="591253"/>
                    </a:lnTo>
                    <a:cubicBezTo>
                      <a:pt x="356482" y="591253"/>
                      <a:pt x="366166" y="582092"/>
                      <a:pt x="366690" y="570576"/>
                    </a:cubicBezTo>
                    <a:cubicBezTo>
                      <a:pt x="369830" y="504881"/>
                      <a:pt x="393386" y="441280"/>
                      <a:pt x="434216" y="387102"/>
                    </a:cubicBezTo>
                    <a:cubicBezTo>
                      <a:pt x="466148" y="344963"/>
                      <a:pt x="482898" y="294711"/>
                      <a:pt x="482898" y="241579"/>
                    </a:cubicBezTo>
                    <a:cubicBezTo>
                      <a:pt x="483160" y="225875"/>
                      <a:pt x="481590" y="210433"/>
                      <a:pt x="478711" y="195514"/>
                    </a:cubicBezTo>
                    <a:close/>
                    <a:moveTo>
                      <a:pt x="288955" y="719763"/>
                    </a:moveTo>
                    <a:lnTo>
                      <a:pt x="194470" y="719763"/>
                    </a:lnTo>
                    <a:cubicBezTo>
                      <a:pt x="179289" y="719763"/>
                      <a:pt x="166464" y="708509"/>
                      <a:pt x="164632" y="693590"/>
                    </a:cubicBezTo>
                    <a:lnTo>
                      <a:pt x="318793" y="693590"/>
                    </a:lnTo>
                    <a:cubicBezTo>
                      <a:pt x="316960" y="708247"/>
                      <a:pt x="304136" y="719763"/>
                      <a:pt x="288955" y="719763"/>
                    </a:cubicBezTo>
                    <a:close/>
                    <a:moveTo>
                      <a:pt x="319316" y="610621"/>
                    </a:moveTo>
                    <a:lnTo>
                      <a:pt x="266969" y="610621"/>
                    </a:lnTo>
                    <a:cubicBezTo>
                      <a:pt x="259903" y="610621"/>
                      <a:pt x="254145" y="616379"/>
                      <a:pt x="254145" y="623446"/>
                    </a:cubicBezTo>
                    <a:cubicBezTo>
                      <a:pt x="254145" y="630513"/>
                      <a:pt x="259903" y="636271"/>
                      <a:pt x="266969" y="636271"/>
                    </a:cubicBezTo>
                    <a:lnTo>
                      <a:pt x="319316" y="636271"/>
                    </a:lnTo>
                    <a:lnTo>
                      <a:pt x="319316" y="667679"/>
                    </a:lnTo>
                    <a:lnTo>
                      <a:pt x="164371" y="667679"/>
                    </a:lnTo>
                    <a:lnTo>
                      <a:pt x="164371" y="636271"/>
                    </a:lnTo>
                    <a:lnTo>
                      <a:pt x="186094" y="636271"/>
                    </a:lnTo>
                    <a:cubicBezTo>
                      <a:pt x="193161" y="636271"/>
                      <a:pt x="198919" y="630513"/>
                      <a:pt x="198919" y="623446"/>
                    </a:cubicBezTo>
                    <a:cubicBezTo>
                      <a:pt x="198919" y="616379"/>
                      <a:pt x="193161" y="610621"/>
                      <a:pt x="186094" y="610621"/>
                    </a:cubicBezTo>
                    <a:lnTo>
                      <a:pt x="164371" y="610621"/>
                    </a:lnTo>
                    <a:lnTo>
                      <a:pt x="164371" y="591253"/>
                    </a:lnTo>
                    <a:lnTo>
                      <a:pt x="319316" y="591253"/>
                    </a:lnTo>
                    <a:lnTo>
                      <a:pt x="319316" y="610621"/>
                    </a:ln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5" name="Freeform: Shape 84">
                <a:extLst>
                  <a:ext uri="{FF2B5EF4-FFF2-40B4-BE49-F238E27FC236}">
                    <a16:creationId xmlns:a16="http://schemas.microsoft.com/office/drawing/2014/main" id="{3E205121-39FC-384A-0676-58EFA36127AD}"/>
                  </a:ext>
                </a:extLst>
              </p:cNvPr>
              <p:cNvSpPr/>
              <p:nvPr/>
            </p:nvSpPr>
            <p:spPr>
              <a:xfrm>
                <a:off x="4698367" y="5856883"/>
                <a:ext cx="155207" cy="285811"/>
              </a:xfrm>
              <a:custGeom>
                <a:avLst/>
                <a:gdLst>
                  <a:gd name="connsiteX0" fmla="*/ 92130 w 155207"/>
                  <a:gd name="connsiteY0" fmla="*/ 121444 h 285811"/>
                  <a:gd name="connsiteX1" fmla="*/ 91083 w 155207"/>
                  <a:gd name="connsiteY1" fmla="*/ 120920 h 285811"/>
                  <a:gd name="connsiteX2" fmla="*/ 91083 w 155207"/>
                  <a:gd name="connsiteY2" fmla="*/ 46065 h 285811"/>
                  <a:gd name="connsiteX3" fmla="*/ 92915 w 155207"/>
                  <a:gd name="connsiteY3" fmla="*/ 46327 h 285811"/>
                  <a:gd name="connsiteX4" fmla="*/ 124846 w 155207"/>
                  <a:gd name="connsiteY4" fmla="*/ 55749 h 285811"/>
                  <a:gd name="connsiteX5" fmla="*/ 135054 w 155207"/>
                  <a:gd name="connsiteY5" fmla="*/ 59413 h 285811"/>
                  <a:gd name="connsiteX6" fmla="*/ 148926 w 155207"/>
                  <a:gd name="connsiteY6" fmla="*/ 41092 h 285811"/>
                  <a:gd name="connsiteX7" fmla="*/ 130081 w 155207"/>
                  <a:gd name="connsiteY7" fmla="*/ 23818 h 285811"/>
                  <a:gd name="connsiteX8" fmla="*/ 92653 w 155207"/>
                  <a:gd name="connsiteY8" fmla="*/ 17536 h 285811"/>
                  <a:gd name="connsiteX9" fmla="*/ 90821 w 155207"/>
                  <a:gd name="connsiteY9" fmla="*/ 17536 h 285811"/>
                  <a:gd name="connsiteX10" fmla="*/ 90821 w 155207"/>
                  <a:gd name="connsiteY10" fmla="*/ 6282 h 285811"/>
                  <a:gd name="connsiteX11" fmla="*/ 81922 w 155207"/>
                  <a:gd name="connsiteY11" fmla="*/ 0 h 285811"/>
                  <a:gd name="connsiteX12" fmla="*/ 73547 w 155207"/>
                  <a:gd name="connsiteY12" fmla="*/ 6282 h 285811"/>
                  <a:gd name="connsiteX13" fmla="*/ 73547 w 155207"/>
                  <a:gd name="connsiteY13" fmla="*/ 18060 h 285811"/>
                  <a:gd name="connsiteX14" fmla="*/ 71976 w 155207"/>
                  <a:gd name="connsiteY14" fmla="*/ 18321 h 285811"/>
                  <a:gd name="connsiteX15" fmla="*/ 6282 w 155207"/>
                  <a:gd name="connsiteY15" fmla="*/ 82445 h 285811"/>
                  <a:gd name="connsiteX16" fmla="*/ 72238 w 155207"/>
                  <a:gd name="connsiteY16" fmla="*/ 149972 h 285811"/>
                  <a:gd name="connsiteX17" fmla="*/ 73285 w 155207"/>
                  <a:gd name="connsiteY17" fmla="*/ 150496 h 285811"/>
                  <a:gd name="connsiteX18" fmla="*/ 73285 w 155207"/>
                  <a:gd name="connsiteY18" fmla="*/ 236606 h 285811"/>
                  <a:gd name="connsiteX19" fmla="*/ 71453 w 155207"/>
                  <a:gd name="connsiteY19" fmla="*/ 236344 h 285811"/>
                  <a:gd name="connsiteX20" fmla="*/ 26959 w 155207"/>
                  <a:gd name="connsiteY20" fmla="*/ 216191 h 285811"/>
                  <a:gd name="connsiteX21" fmla="*/ 14395 w 155207"/>
                  <a:gd name="connsiteY21" fmla="*/ 208601 h 285811"/>
                  <a:gd name="connsiteX22" fmla="*/ 0 w 155207"/>
                  <a:gd name="connsiteY22" fmla="*/ 226922 h 285811"/>
                  <a:gd name="connsiteX23" fmla="*/ 71715 w 155207"/>
                  <a:gd name="connsiteY23" fmla="*/ 266967 h 285811"/>
                  <a:gd name="connsiteX24" fmla="*/ 73547 w 155207"/>
                  <a:gd name="connsiteY24" fmla="*/ 266967 h 285811"/>
                  <a:gd name="connsiteX25" fmla="*/ 73547 w 155207"/>
                  <a:gd name="connsiteY25" fmla="*/ 279530 h 285811"/>
                  <a:gd name="connsiteX26" fmla="*/ 81922 w 155207"/>
                  <a:gd name="connsiteY26" fmla="*/ 285811 h 285811"/>
                  <a:gd name="connsiteX27" fmla="*/ 90821 w 155207"/>
                  <a:gd name="connsiteY27" fmla="*/ 279530 h 285811"/>
                  <a:gd name="connsiteX28" fmla="*/ 90821 w 155207"/>
                  <a:gd name="connsiteY28" fmla="*/ 265920 h 285811"/>
                  <a:gd name="connsiteX29" fmla="*/ 92392 w 155207"/>
                  <a:gd name="connsiteY29" fmla="*/ 265658 h 285811"/>
                  <a:gd name="connsiteX30" fmla="*/ 155207 w 155207"/>
                  <a:gd name="connsiteY30" fmla="*/ 194467 h 285811"/>
                  <a:gd name="connsiteX31" fmla="*/ 92130 w 155207"/>
                  <a:gd name="connsiteY31" fmla="*/ 121444 h 285811"/>
                  <a:gd name="connsiteX32" fmla="*/ 75641 w 155207"/>
                  <a:gd name="connsiteY32" fmla="*/ 115686 h 285811"/>
                  <a:gd name="connsiteX33" fmla="*/ 73285 w 155207"/>
                  <a:gd name="connsiteY33" fmla="*/ 114900 h 285811"/>
                  <a:gd name="connsiteX34" fmla="*/ 38213 w 155207"/>
                  <a:gd name="connsiteY34" fmla="*/ 78520 h 285811"/>
                  <a:gd name="connsiteX35" fmla="*/ 73808 w 155207"/>
                  <a:gd name="connsiteY35" fmla="*/ 47112 h 285811"/>
                  <a:gd name="connsiteX36" fmla="*/ 75902 w 155207"/>
                  <a:gd name="connsiteY36" fmla="*/ 46850 h 285811"/>
                  <a:gd name="connsiteX37" fmla="*/ 75902 w 155207"/>
                  <a:gd name="connsiteY37" fmla="*/ 115686 h 285811"/>
                  <a:gd name="connsiteX38" fmla="*/ 90821 w 155207"/>
                  <a:gd name="connsiteY38" fmla="*/ 235297 h 285811"/>
                  <a:gd name="connsiteX39" fmla="*/ 88727 w 155207"/>
                  <a:gd name="connsiteY39" fmla="*/ 235559 h 285811"/>
                  <a:gd name="connsiteX40" fmla="*/ 88727 w 155207"/>
                  <a:gd name="connsiteY40" fmla="*/ 156254 h 285811"/>
                  <a:gd name="connsiteX41" fmla="*/ 91083 w 155207"/>
                  <a:gd name="connsiteY41" fmla="*/ 157301 h 285811"/>
                  <a:gd name="connsiteX42" fmla="*/ 123276 w 155207"/>
                  <a:gd name="connsiteY42" fmla="*/ 198393 h 285811"/>
                  <a:gd name="connsiteX43" fmla="*/ 90821 w 155207"/>
                  <a:gd name="connsiteY43" fmla="*/ 235297 h 28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55207" h="285811">
                    <a:moveTo>
                      <a:pt x="92130" y="121444"/>
                    </a:moveTo>
                    <a:lnTo>
                      <a:pt x="91083" y="120920"/>
                    </a:lnTo>
                    <a:lnTo>
                      <a:pt x="91083" y="46065"/>
                    </a:lnTo>
                    <a:lnTo>
                      <a:pt x="92915" y="46327"/>
                    </a:lnTo>
                    <a:cubicBezTo>
                      <a:pt x="108357" y="47373"/>
                      <a:pt x="118041" y="52085"/>
                      <a:pt x="124846" y="55749"/>
                    </a:cubicBezTo>
                    <a:cubicBezTo>
                      <a:pt x="129034" y="57843"/>
                      <a:pt x="132175" y="59413"/>
                      <a:pt x="135054" y="59413"/>
                    </a:cubicBezTo>
                    <a:cubicBezTo>
                      <a:pt x="144214" y="59413"/>
                      <a:pt x="148926" y="47373"/>
                      <a:pt x="148926" y="41092"/>
                    </a:cubicBezTo>
                    <a:cubicBezTo>
                      <a:pt x="148926" y="32455"/>
                      <a:pt x="138718" y="26958"/>
                      <a:pt x="130081" y="23818"/>
                    </a:cubicBezTo>
                    <a:cubicBezTo>
                      <a:pt x="119873" y="20153"/>
                      <a:pt x="106002" y="17798"/>
                      <a:pt x="92653" y="17536"/>
                    </a:cubicBezTo>
                    <a:lnTo>
                      <a:pt x="90821" y="17536"/>
                    </a:lnTo>
                    <a:lnTo>
                      <a:pt x="90821" y="6282"/>
                    </a:lnTo>
                    <a:cubicBezTo>
                      <a:pt x="90821" y="3141"/>
                      <a:pt x="86372" y="0"/>
                      <a:pt x="81922" y="0"/>
                    </a:cubicBezTo>
                    <a:cubicBezTo>
                      <a:pt x="76687" y="0"/>
                      <a:pt x="73547" y="3403"/>
                      <a:pt x="73547" y="6282"/>
                    </a:cubicBezTo>
                    <a:lnTo>
                      <a:pt x="73547" y="18060"/>
                    </a:lnTo>
                    <a:lnTo>
                      <a:pt x="71976" y="18321"/>
                    </a:lnTo>
                    <a:cubicBezTo>
                      <a:pt x="52346" y="20415"/>
                      <a:pt x="6282" y="30884"/>
                      <a:pt x="6282" y="82445"/>
                    </a:cubicBezTo>
                    <a:cubicBezTo>
                      <a:pt x="6282" y="126678"/>
                      <a:pt x="41354" y="138980"/>
                      <a:pt x="72238" y="149972"/>
                    </a:cubicBezTo>
                    <a:lnTo>
                      <a:pt x="73285" y="150496"/>
                    </a:lnTo>
                    <a:lnTo>
                      <a:pt x="73285" y="236606"/>
                    </a:lnTo>
                    <a:lnTo>
                      <a:pt x="71453" y="236344"/>
                    </a:lnTo>
                    <a:cubicBezTo>
                      <a:pt x="48421" y="234512"/>
                      <a:pt x="35857" y="224043"/>
                      <a:pt x="26959" y="216191"/>
                    </a:cubicBezTo>
                    <a:cubicBezTo>
                      <a:pt x="21986" y="212003"/>
                      <a:pt x="18060" y="208601"/>
                      <a:pt x="14395" y="208601"/>
                    </a:cubicBezTo>
                    <a:cubicBezTo>
                      <a:pt x="6805" y="208601"/>
                      <a:pt x="0" y="219070"/>
                      <a:pt x="0" y="226922"/>
                    </a:cubicBezTo>
                    <a:cubicBezTo>
                      <a:pt x="0" y="242626"/>
                      <a:pt x="28005" y="266182"/>
                      <a:pt x="71715" y="266967"/>
                    </a:cubicBezTo>
                    <a:lnTo>
                      <a:pt x="73547" y="266967"/>
                    </a:lnTo>
                    <a:lnTo>
                      <a:pt x="73547" y="279530"/>
                    </a:lnTo>
                    <a:cubicBezTo>
                      <a:pt x="73547" y="282671"/>
                      <a:pt x="76687" y="285811"/>
                      <a:pt x="81922" y="285811"/>
                    </a:cubicBezTo>
                    <a:cubicBezTo>
                      <a:pt x="86372" y="285811"/>
                      <a:pt x="90821" y="282671"/>
                      <a:pt x="90821" y="279530"/>
                    </a:cubicBezTo>
                    <a:lnTo>
                      <a:pt x="90821" y="265920"/>
                    </a:lnTo>
                    <a:lnTo>
                      <a:pt x="92392" y="265658"/>
                    </a:lnTo>
                    <a:cubicBezTo>
                      <a:pt x="132437" y="260162"/>
                      <a:pt x="155207" y="234250"/>
                      <a:pt x="155207" y="194467"/>
                    </a:cubicBezTo>
                    <a:cubicBezTo>
                      <a:pt x="155207" y="148664"/>
                      <a:pt x="124061" y="133222"/>
                      <a:pt x="92130" y="121444"/>
                    </a:cubicBezTo>
                    <a:close/>
                    <a:moveTo>
                      <a:pt x="75641" y="115686"/>
                    </a:moveTo>
                    <a:lnTo>
                      <a:pt x="73285" y="114900"/>
                    </a:lnTo>
                    <a:cubicBezTo>
                      <a:pt x="54179" y="107572"/>
                      <a:pt x="38213" y="99981"/>
                      <a:pt x="38213" y="78520"/>
                    </a:cubicBezTo>
                    <a:cubicBezTo>
                      <a:pt x="38213" y="60722"/>
                      <a:pt x="50514" y="49991"/>
                      <a:pt x="73808" y="47112"/>
                    </a:cubicBezTo>
                    <a:lnTo>
                      <a:pt x="75902" y="46850"/>
                    </a:lnTo>
                    <a:lnTo>
                      <a:pt x="75902" y="115686"/>
                    </a:lnTo>
                    <a:close/>
                    <a:moveTo>
                      <a:pt x="90821" y="235297"/>
                    </a:moveTo>
                    <a:lnTo>
                      <a:pt x="88727" y="235559"/>
                    </a:lnTo>
                    <a:lnTo>
                      <a:pt x="88727" y="156254"/>
                    </a:lnTo>
                    <a:lnTo>
                      <a:pt x="91083" y="157301"/>
                    </a:lnTo>
                    <a:cubicBezTo>
                      <a:pt x="107834" y="164368"/>
                      <a:pt x="123276" y="174314"/>
                      <a:pt x="123276" y="198393"/>
                    </a:cubicBezTo>
                    <a:cubicBezTo>
                      <a:pt x="123538" y="218546"/>
                      <a:pt x="111760" y="231371"/>
                      <a:pt x="90821" y="235297"/>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grpSp>
      <p:grpSp>
        <p:nvGrpSpPr>
          <p:cNvPr id="6" name="Grupo 5">
            <a:extLst>
              <a:ext uri="{FF2B5EF4-FFF2-40B4-BE49-F238E27FC236}">
                <a16:creationId xmlns:a16="http://schemas.microsoft.com/office/drawing/2014/main" id="{F3702EA2-9B41-67B8-9AEB-EC5F16C05A9D}"/>
              </a:ext>
            </a:extLst>
          </p:cNvPr>
          <p:cNvGrpSpPr/>
          <p:nvPr/>
        </p:nvGrpSpPr>
        <p:grpSpPr>
          <a:xfrm>
            <a:off x="1411349" y="1783751"/>
            <a:ext cx="809288" cy="822016"/>
            <a:chOff x="1065805" y="1714752"/>
            <a:chExt cx="924192" cy="924192"/>
          </a:xfrm>
          <a:solidFill>
            <a:srgbClr val="00B050"/>
          </a:solidFill>
        </p:grpSpPr>
        <p:sp>
          <p:nvSpPr>
            <p:cNvPr id="73" name="Freeform: Shape 72">
              <a:extLst>
                <a:ext uri="{FF2B5EF4-FFF2-40B4-BE49-F238E27FC236}">
                  <a16:creationId xmlns:a16="http://schemas.microsoft.com/office/drawing/2014/main" id="{8E44BBB4-4C35-11CB-F82A-EFB2247A23C8}"/>
                </a:ext>
              </a:extLst>
            </p:cNvPr>
            <p:cNvSpPr/>
            <p:nvPr/>
          </p:nvSpPr>
          <p:spPr>
            <a:xfrm>
              <a:off x="1065805" y="1714752"/>
              <a:ext cx="924192" cy="924192"/>
            </a:xfrm>
            <a:custGeom>
              <a:avLst/>
              <a:gdLst>
                <a:gd name="connsiteX0" fmla="*/ 1701258 w 1701258"/>
                <a:gd name="connsiteY0" fmla="*/ 850629 h 1701258"/>
                <a:gd name="connsiteX1" fmla="*/ 850629 w 1701258"/>
                <a:gd name="connsiteY1" fmla="*/ 1701259 h 1701258"/>
                <a:gd name="connsiteX2" fmla="*/ 0 w 1701258"/>
                <a:gd name="connsiteY2" fmla="*/ 850629 h 1701258"/>
                <a:gd name="connsiteX3" fmla="*/ 850629 w 1701258"/>
                <a:gd name="connsiteY3" fmla="*/ 0 h 1701258"/>
                <a:gd name="connsiteX4" fmla="*/ 1701258 w 1701258"/>
                <a:gd name="connsiteY4" fmla="*/ 850629 h 1701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258" h="1701258">
                  <a:moveTo>
                    <a:pt x="1701258" y="850629"/>
                  </a:moveTo>
                  <a:cubicBezTo>
                    <a:pt x="1701258" y="1320419"/>
                    <a:pt x="1320419" y="1701259"/>
                    <a:pt x="850629" y="1701259"/>
                  </a:cubicBezTo>
                  <a:cubicBezTo>
                    <a:pt x="380840" y="1701259"/>
                    <a:pt x="0" y="1320419"/>
                    <a:pt x="0" y="850629"/>
                  </a:cubicBezTo>
                  <a:cubicBezTo>
                    <a:pt x="0" y="380840"/>
                    <a:pt x="380840" y="0"/>
                    <a:pt x="850629" y="0"/>
                  </a:cubicBezTo>
                  <a:cubicBezTo>
                    <a:pt x="1320419" y="0"/>
                    <a:pt x="1701258" y="380840"/>
                    <a:pt x="1701258" y="850629"/>
                  </a:cubicBezTo>
                  <a:close/>
                </a:path>
              </a:pathLst>
            </a:custGeom>
            <a:grpFill/>
            <a:ln w="12700" cap="flat">
              <a:noFill/>
              <a:miter lim="400000"/>
            </a:ln>
            <a:effectLst>
              <a:outerShdw blurRad="101600" dist="8890" dir="5400000" rotWithShape="0">
                <a:srgbClr val="000000">
                  <a:alpha val="50000"/>
                </a:srgbClr>
              </a:outerShdw>
            </a:effectLst>
          </p:spPr>
          <p:txBody>
            <a:bodyPr wrap="square" lIns="9524" tIns="9524" rIns="9524" bIns="9524" numCol="1" anchor="ctr">
              <a:noAutofit/>
            </a:bodyPr>
            <a:lstStyle/>
            <a:p>
              <a:pPr marL="0" marR="0" lvl="0" indent="0" algn="ctr" defTabSz="154751" eaLnBrk="1" fontAlgn="auto" latinLnBrk="0" hangingPunct="0">
                <a:lnSpc>
                  <a:spcPct val="100000"/>
                </a:lnSpc>
                <a:spcBef>
                  <a:spcPts val="0"/>
                </a:spcBef>
                <a:spcAft>
                  <a:spcPts val="0"/>
                </a:spcAft>
                <a:buClrTx/>
                <a:buSzTx/>
                <a:buFontTx/>
                <a:buNone/>
                <a:tabLst/>
                <a:defRPr/>
              </a:pPr>
              <a:endParaRPr kumimoji="0" lang="es-CO" sz="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endParaRPr>
            </a:p>
          </p:txBody>
        </p:sp>
        <p:grpSp>
          <p:nvGrpSpPr>
            <p:cNvPr id="123" name="Graphic 76">
              <a:extLst>
                <a:ext uri="{FF2B5EF4-FFF2-40B4-BE49-F238E27FC236}">
                  <a16:creationId xmlns:a16="http://schemas.microsoft.com/office/drawing/2014/main" id="{C10AB144-879A-3710-2CA3-9729E0AD52F3}"/>
                </a:ext>
              </a:extLst>
            </p:cNvPr>
            <p:cNvGrpSpPr/>
            <p:nvPr/>
          </p:nvGrpSpPr>
          <p:grpSpPr>
            <a:xfrm>
              <a:off x="1237717" y="1893040"/>
              <a:ext cx="531515" cy="527856"/>
              <a:chOff x="9189186" y="5513883"/>
              <a:chExt cx="978416" cy="971680"/>
            </a:xfrm>
            <a:grpFill/>
          </p:grpSpPr>
          <p:sp>
            <p:nvSpPr>
              <p:cNvPr id="124" name="Freeform: Shape 123">
                <a:extLst>
                  <a:ext uri="{FF2B5EF4-FFF2-40B4-BE49-F238E27FC236}">
                    <a16:creationId xmlns:a16="http://schemas.microsoft.com/office/drawing/2014/main" id="{5B5007E2-70E7-A165-F437-DD876B5882A4}"/>
                  </a:ext>
                </a:extLst>
              </p:cNvPr>
              <p:cNvSpPr/>
              <p:nvPr/>
            </p:nvSpPr>
            <p:spPr>
              <a:xfrm>
                <a:off x="9189186" y="5513883"/>
                <a:ext cx="978416" cy="971680"/>
              </a:xfrm>
              <a:custGeom>
                <a:avLst/>
                <a:gdLst>
                  <a:gd name="connsiteX0" fmla="*/ 966293 w 978416"/>
                  <a:gd name="connsiteY0" fmla="*/ 301646 h 971680"/>
                  <a:gd name="connsiteX1" fmla="*/ 643054 w 978416"/>
                  <a:gd name="connsiteY1" fmla="*/ 93569 h 971680"/>
                  <a:gd name="connsiteX2" fmla="*/ 623947 w 978416"/>
                  <a:gd name="connsiteY2" fmla="*/ 97757 h 971680"/>
                  <a:gd name="connsiteX3" fmla="*/ 628135 w 978416"/>
                  <a:gd name="connsiteY3" fmla="*/ 116863 h 971680"/>
                  <a:gd name="connsiteX4" fmla="*/ 946663 w 978416"/>
                  <a:gd name="connsiteY4" fmla="*/ 321800 h 971680"/>
                  <a:gd name="connsiteX5" fmla="*/ 872332 w 978416"/>
                  <a:gd name="connsiteY5" fmla="*/ 321800 h 971680"/>
                  <a:gd name="connsiteX6" fmla="*/ 509571 w 978416"/>
                  <a:gd name="connsiteY6" fmla="*/ 88335 h 971680"/>
                  <a:gd name="connsiteX7" fmla="*/ 469003 w 978416"/>
                  <a:gd name="connsiteY7" fmla="*/ 88335 h 971680"/>
                  <a:gd name="connsiteX8" fmla="*/ 106242 w 978416"/>
                  <a:gd name="connsiteY8" fmla="*/ 321800 h 971680"/>
                  <a:gd name="connsiteX9" fmla="*/ 31910 w 978416"/>
                  <a:gd name="connsiteY9" fmla="*/ 321800 h 971680"/>
                  <a:gd name="connsiteX10" fmla="*/ 489156 w 978416"/>
                  <a:gd name="connsiteY10" fmla="*/ 27613 h 971680"/>
                  <a:gd name="connsiteX11" fmla="*/ 553803 w 978416"/>
                  <a:gd name="connsiteY11" fmla="*/ 69228 h 971680"/>
                  <a:gd name="connsiteX12" fmla="*/ 572910 w 978416"/>
                  <a:gd name="connsiteY12" fmla="*/ 65041 h 971680"/>
                  <a:gd name="connsiteX13" fmla="*/ 568722 w 978416"/>
                  <a:gd name="connsiteY13" fmla="*/ 45934 h 971680"/>
                  <a:gd name="connsiteX14" fmla="*/ 504075 w 978416"/>
                  <a:gd name="connsiteY14" fmla="*/ 4319 h 971680"/>
                  <a:gd name="connsiteX15" fmla="*/ 473975 w 978416"/>
                  <a:gd name="connsiteY15" fmla="*/ 4319 h 971680"/>
                  <a:gd name="connsiteX16" fmla="*/ 12018 w 978416"/>
                  <a:gd name="connsiteY16" fmla="*/ 301646 h 971680"/>
                  <a:gd name="connsiteX17" fmla="*/ 1026 w 978416"/>
                  <a:gd name="connsiteY17" fmla="*/ 330960 h 971680"/>
                  <a:gd name="connsiteX18" fmla="*/ 26152 w 978416"/>
                  <a:gd name="connsiteY18" fmla="*/ 349805 h 971680"/>
                  <a:gd name="connsiteX19" fmla="*/ 96296 w 978416"/>
                  <a:gd name="connsiteY19" fmla="*/ 349805 h 971680"/>
                  <a:gd name="connsiteX20" fmla="*/ 96296 w 978416"/>
                  <a:gd name="connsiteY20" fmla="*/ 397702 h 971680"/>
                  <a:gd name="connsiteX21" fmla="*/ 96296 w 978416"/>
                  <a:gd name="connsiteY21" fmla="*/ 439579 h 971680"/>
                  <a:gd name="connsiteX22" fmla="*/ 114617 w 978416"/>
                  <a:gd name="connsiteY22" fmla="*/ 462088 h 971680"/>
                  <a:gd name="connsiteX23" fmla="*/ 114617 w 978416"/>
                  <a:gd name="connsiteY23" fmla="*/ 486429 h 971680"/>
                  <a:gd name="connsiteX24" fmla="*/ 137650 w 978416"/>
                  <a:gd name="connsiteY24" fmla="*/ 509462 h 971680"/>
                  <a:gd name="connsiteX25" fmla="*/ 139482 w 978416"/>
                  <a:gd name="connsiteY25" fmla="*/ 509462 h 971680"/>
                  <a:gd name="connsiteX26" fmla="*/ 139482 w 978416"/>
                  <a:gd name="connsiteY26" fmla="*/ 679588 h 971680"/>
                  <a:gd name="connsiteX27" fmla="*/ 153354 w 978416"/>
                  <a:gd name="connsiteY27" fmla="*/ 693459 h 971680"/>
                  <a:gd name="connsiteX28" fmla="*/ 167226 w 978416"/>
                  <a:gd name="connsiteY28" fmla="*/ 679588 h 971680"/>
                  <a:gd name="connsiteX29" fmla="*/ 167226 w 978416"/>
                  <a:gd name="connsiteY29" fmla="*/ 495328 h 971680"/>
                  <a:gd name="connsiteX30" fmla="*/ 153354 w 978416"/>
                  <a:gd name="connsiteY30" fmla="*/ 481456 h 971680"/>
                  <a:gd name="connsiteX31" fmla="*/ 142361 w 978416"/>
                  <a:gd name="connsiteY31" fmla="*/ 481456 h 971680"/>
                  <a:gd name="connsiteX32" fmla="*/ 142361 w 978416"/>
                  <a:gd name="connsiteY32" fmla="*/ 462350 h 971680"/>
                  <a:gd name="connsiteX33" fmla="*/ 240772 w 978416"/>
                  <a:gd name="connsiteY33" fmla="*/ 462350 h 971680"/>
                  <a:gd name="connsiteX34" fmla="*/ 240772 w 978416"/>
                  <a:gd name="connsiteY34" fmla="*/ 481456 h 971680"/>
                  <a:gd name="connsiteX35" fmla="*/ 229779 w 978416"/>
                  <a:gd name="connsiteY35" fmla="*/ 481456 h 971680"/>
                  <a:gd name="connsiteX36" fmla="*/ 215907 w 978416"/>
                  <a:gd name="connsiteY36" fmla="*/ 495328 h 971680"/>
                  <a:gd name="connsiteX37" fmla="*/ 215907 w 978416"/>
                  <a:gd name="connsiteY37" fmla="*/ 802340 h 971680"/>
                  <a:gd name="connsiteX38" fmla="*/ 229779 w 978416"/>
                  <a:gd name="connsiteY38" fmla="*/ 816212 h 971680"/>
                  <a:gd name="connsiteX39" fmla="*/ 240772 w 978416"/>
                  <a:gd name="connsiteY39" fmla="*/ 816212 h 971680"/>
                  <a:gd name="connsiteX40" fmla="*/ 240772 w 978416"/>
                  <a:gd name="connsiteY40" fmla="*/ 837150 h 971680"/>
                  <a:gd name="connsiteX41" fmla="*/ 142361 w 978416"/>
                  <a:gd name="connsiteY41" fmla="*/ 837150 h 971680"/>
                  <a:gd name="connsiteX42" fmla="*/ 142361 w 978416"/>
                  <a:gd name="connsiteY42" fmla="*/ 816212 h 971680"/>
                  <a:gd name="connsiteX43" fmla="*/ 153354 w 978416"/>
                  <a:gd name="connsiteY43" fmla="*/ 816212 h 971680"/>
                  <a:gd name="connsiteX44" fmla="*/ 167226 w 978416"/>
                  <a:gd name="connsiteY44" fmla="*/ 802340 h 971680"/>
                  <a:gd name="connsiteX45" fmla="*/ 167226 w 978416"/>
                  <a:gd name="connsiteY45" fmla="*/ 766744 h 971680"/>
                  <a:gd name="connsiteX46" fmla="*/ 153354 w 978416"/>
                  <a:gd name="connsiteY46" fmla="*/ 752873 h 971680"/>
                  <a:gd name="connsiteX47" fmla="*/ 139482 w 978416"/>
                  <a:gd name="connsiteY47" fmla="*/ 766744 h 971680"/>
                  <a:gd name="connsiteX48" fmla="*/ 139482 w 978416"/>
                  <a:gd name="connsiteY48" fmla="*/ 788468 h 971680"/>
                  <a:gd name="connsiteX49" fmla="*/ 137650 w 978416"/>
                  <a:gd name="connsiteY49" fmla="*/ 788468 h 971680"/>
                  <a:gd name="connsiteX50" fmla="*/ 114617 w 978416"/>
                  <a:gd name="connsiteY50" fmla="*/ 811500 h 971680"/>
                  <a:gd name="connsiteX51" fmla="*/ 114617 w 978416"/>
                  <a:gd name="connsiteY51" fmla="*/ 835842 h 971680"/>
                  <a:gd name="connsiteX52" fmla="*/ 96296 w 978416"/>
                  <a:gd name="connsiteY52" fmla="*/ 858351 h 971680"/>
                  <a:gd name="connsiteX53" fmla="*/ 96296 w 978416"/>
                  <a:gd name="connsiteY53" fmla="*/ 886879 h 971680"/>
                  <a:gd name="connsiteX54" fmla="*/ 47090 w 978416"/>
                  <a:gd name="connsiteY54" fmla="*/ 886879 h 971680"/>
                  <a:gd name="connsiteX55" fmla="*/ 19347 w 978416"/>
                  <a:gd name="connsiteY55" fmla="*/ 914623 h 971680"/>
                  <a:gd name="connsiteX56" fmla="*/ 19347 w 978416"/>
                  <a:gd name="connsiteY56" fmla="*/ 943937 h 971680"/>
                  <a:gd name="connsiteX57" fmla="*/ 47090 w 978416"/>
                  <a:gd name="connsiteY57" fmla="*/ 971681 h 971680"/>
                  <a:gd name="connsiteX58" fmla="*/ 931221 w 978416"/>
                  <a:gd name="connsiteY58" fmla="*/ 971681 h 971680"/>
                  <a:gd name="connsiteX59" fmla="*/ 958965 w 978416"/>
                  <a:gd name="connsiteY59" fmla="*/ 943937 h 971680"/>
                  <a:gd name="connsiteX60" fmla="*/ 958965 w 978416"/>
                  <a:gd name="connsiteY60" fmla="*/ 914623 h 971680"/>
                  <a:gd name="connsiteX61" fmla="*/ 931221 w 978416"/>
                  <a:gd name="connsiteY61" fmla="*/ 886879 h 971680"/>
                  <a:gd name="connsiteX62" fmla="*/ 882016 w 978416"/>
                  <a:gd name="connsiteY62" fmla="*/ 886879 h 971680"/>
                  <a:gd name="connsiteX63" fmla="*/ 882016 w 978416"/>
                  <a:gd name="connsiteY63" fmla="*/ 858874 h 971680"/>
                  <a:gd name="connsiteX64" fmla="*/ 863694 w 978416"/>
                  <a:gd name="connsiteY64" fmla="*/ 836365 h 971680"/>
                  <a:gd name="connsiteX65" fmla="*/ 863694 w 978416"/>
                  <a:gd name="connsiteY65" fmla="*/ 812024 h 971680"/>
                  <a:gd name="connsiteX66" fmla="*/ 840662 w 978416"/>
                  <a:gd name="connsiteY66" fmla="*/ 788991 h 971680"/>
                  <a:gd name="connsiteX67" fmla="*/ 838830 w 978416"/>
                  <a:gd name="connsiteY67" fmla="*/ 788991 h 971680"/>
                  <a:gd name="connsiteX68" fmla="*/ 838830 w 978416"/>
                  <a:gd name="connsiteY68" fmla="*/ 509723 h 971680"/>
                  <a:gd name="connsiteX69" fmla="*/ 840662 w 978416"/>
                  <a:gd name="connsiteY69" fmla="*/ 509723 h 971680"/>
                  <a:gd name="connsiteX70" fmla="*/ 863694 w 978416"/>
                  <a:gd name="connsiteY70" fmla="*/ 486691 h 971680"/>
                  <a:gd name="connsiteX71" fmla="*/ 863694 w 978416"/>
                  <a:gd name="connsiteY71" fmla="*/ 462350 h 971680"/>
                  <a:gd name="connsiteX72" fmla="*/ 882016 w 978416"/>
                  <a:gd name="connsiteY72" fmla="*/ 439841 h 971680"/>
                  <a:gd name="connsiteX73" fmla="*/ 882016 w 978416"/>
                  <a:gd name="connsiteY73" fmla="*/ 397964 h 971680"/>
                  <a:gd name="connsiteX74" fmla="*/ 882016 w 978416"/>
                  <a:gd name="connsiteY74" fmla="*/ 350067 h 971680"/>
                  <a:gd name="connsiteX75" fmla="*/ 952160 w 978416"/>
                  <a:gd name="connsiteY75" fmla="*/ 350067 h 971680"/>
                  <a:gd name="connsiteX76" fmla="*/ 977286 w 978416"/>
                  <a:gd name="connsiteY76" fmla="*/ 331222 h 971680"/>
                  <a:gd name="connsiteX77" fmla="*/ 966293 w 978416"/>
                  <a:gd name="connsiteY77" fmla="*/ 301646 h 971680"/>
                  <a:gd name="connsiteX78" fmla="*/ 483921 w 978416"/>
                  <a:gd name="connsiteY78" fmla="*/ 111891 h 971680"/>
                  <a:gd name="connsiteX79" fmla="*/ 494391 w 978416"/>
                  <a:gd name="connsiteY79" fmla="*/ 111891 h 971680"/>
                  <a:gd name="connsiteX80" fmla="*/ 820770 w 978416"/>
                  <a:gd name="connsiteY80" fmla="*/ 321800 h 971680"/>
                  <a:gd name="connsiteX81" fmla="*/ 157280 w 978416"/>
                  <a:gd name="connsiteY81" fmla="*/ 321800 h 971680"/>
                  <a:gd name="connsiteX82" fmla="*/ 483921 w 978416"/>
                  <a:gd name="connsiteY82" fmla="*/ 111891 h 971680"/>
                  <a:gd name="connsiteX83" fmla="*/ 124301 w 978416"/>
                  <a:gd name="connsiteY83" fmla="*/ 349805 h 971680"/>
                  <a:gd name="connsiteX84" fmla="*/ 854533 w 978416"/>
                  <a:gd name="connsiteY84" fmla="*/ 349805 h 971680"/>
                  <a:gd name="connsiteX85" fmla="*/ 854533 w 978416"/>
                  <a:gd name="connsiteY85" fmla="*/ 383830 h 971680"/>
                  <a:gd name="connsiteX86" fmla="*/ 705609 w 978416"/>
                  <a:gd name="connsiteY86" fmla="*/ 383830 h 971680"/>
                  <a:gd name="connsiteX87" fmla="*/ 570816 w 978416"/>
                  <a:gd name="connsiteY87" fmla="*/ 383830 h 971680"/>
                  <a:gd name="connsiteX88" fmla="*/ 408019 w 978416"/>
                  <a:gd name="connsiteY88" fmla="*/ 383830 h 971680"/>
                  <a:gd name="connsiteX89" fmla="*/ 273227 w 978416"/>
                  <a:gd name="connsiteY89" fmla="*/ 383830 h 971680"/>
                  <a:gd name="connsiteX90" fmla="*/ 124301 w 978416"/>
                  <a:gd name="connsiteY90" fmla="*/ 383830 h 971680"/>
                  <a:gd name="connsiteX91" fmla="*/ 124301 w 978416"/>
                  <a:gd name="connsiteY91" fmla="*/ 349805 h 971680"/>
                  <a:gd name="connsiteX92" fmla="*/ 566367 w 978416"/>
                  <a:gd name="connsiteY92" fmla="*/ 836103 h 971680"/>
                  <a:gd name="connsiteX93" fmla="*/ 566367 w 978416"/>
                  <a:gd name="connsiteY93" fmla="*/ 811762 h 971680"/>
                  <a:gd name="connsiteX94" fmla="*/ 543334 w 978416"/>
                  <a:gd name="connsiteY94" fmla="*/ 788730 h 971680"/>
                  <a:gd name="connsiteX95" fmla="*/ 541502 w 978416"/>
                  <a:gd name="connsiteY95" fmla="*/ 788730 h 971680"/>
                  <a:gd name="connsiteX96" fmla="*/ 541502 w 978416"/>
                  <a:gd name="connsiteY96" fmla="*/ 509462 h 971680"/>
                  <a:gd name="connsiteX97" fmla="*/ 543334 w 978416"/>
                  <a:gd name="connsiteY97" fmla="*/ 509462 h 971680"/>
                  <a:gd name="connsiteX98" fmla="*/ 566367 w 978416"/>
                  <a:gd name="connsiteY98" fmla="*/ 486429 h 971680"/>
                  <a:gd name="connsiteX99" fmla="*/ 566367 w 978416"/>
                  <a:gd name="connsiteY99" fmla="*/ 462088 h 971680"/>
                  <a:gd name="connsiteX100" fmla="*/ 584688 w 978416"/>
                  <a:gd name="connsiteY100" fmla="*/ 439579 h 971680"/>
                  <a:gd name="connsiteX101" fmla="*/ 584688 w 978416"/>
                  <a:gd name="connsiteY101" fmla="*/ 411574 h 971680"/>
                  <a:gd name="connsiteX102" fmla="*/ 691737 w 978416"/>
                  <a:gd name="connsiteY102" fmla="*/ 411574 h 971680"/>
                  <a:gd name="connsiteX103" fmla="*/ 691737 w 978416"/>
                  <a:gd name="connsiteY103" fmla="*/ 439579 h 971680"/>
                  <a:gd name="connsiteX104" fmla="*/ 710057 w 978416"/>
                  <a:gd name="connsiteY104" fmla="*/ 462088 h 971680"/>
                  <a:gd name="connsiteX105" fmla="*/ 710057 w 978416"/>
                  <a:gd name="connsiteY105" fmla="*/ 486429 h 971680"/>
                  <a:gd name="connsiteX106" fmla="*/ 733090 w 978416"/>
                  <a:gd name="connsiteY106" fmla="*/ 509462 h 971680"/>
                  <a:gd name="connsiteX107" fmla="*/ 734922 w 978416"/>
                  <a:gd name="connsiteY107" fmla="*/ 509462 h 971680"/>
                  <a:gd name="connsiteX108" fmla="*/ 734922 w 978416"/>
                  <a:gd name="connsiteY108" fmla="*/ 788730 h 971680"/>
                  <a:gd name="connsiteX109" fmla="*/ 733090 w 978416"/>
                  <a:gd name="connsiteY109" fmla="*/ 788730 h 971680"/>
                  <a:gd name="connsiteX110" fmla="*/ 710057 w 978416"/>
                  <a:gd name="connsiteY110" fmla="*/ 811762 h 971680"/>
                  <a:gd name="connsiteX111" fmla="*/ 710057 w 978416"/>
                  <a:gd name="connsiteY111" fmla="*/ 836103 h 971680"/>
                  <a:gd name="connsiteX112" fmla="*/ 691737 w 978416"/>
                  <a:gd name="connsiteY112" fmla="*/ 858612 h 971680"/>
                  <a:gd name="connsiteX113" fmla="*/ 691737 w 978416"/>
                  <a:gd name="connsiteY113" fmla="*/ 886879 h 971680"/>
                  <a:gd name="connsiteX114" fmla="*/ 584688 w 978416"/>
                  <a:gd name="connsiteY114" fmla="*/ 886879 h 971680"/>
                  <a:gd name="connsiteX115" fmla="*/ 584688 w 978416"/>
                  <a:gd name="connsiteY115" fmla="*/ 858874 h 971680"/>
                  <a:gd name="connsiteX116" fmla="*/ 566367 w 978416"/>
                  <a:gd name="connsiteY116" fmla="*/ 836103 h 971680"/>
                  <a:gd name="connsiteX117" fmla="*/ 268778 w 978416"/>
                  <a:gd name="connsiteY117" fmla="*/ 836103 h 971680"/>
                  <a:gd name="connsiteX118" fmla="*/ 268778 w 978416"/>
                  <a:gd name="connsiteY118" fmla="*/ 811762 h 971680"/>
                  <a:gd name="connsiteX119" fmla="*/ 245745 w 978416"/>
                  <a:gd name="connsiteY119" fmla="*/ 788730 h 971680"/>
                  <a:gd name="connsiteX120" fmla="*/ 243913 w 978416"/>
                  <a:gd name="connsiteY120" fmla="*/ 788730 h 971680"/>
                  <a:gd name="connsiteX121" fmla="*/ 243913 w 978416"/>
                  <a:gd name="connsiteY121" fmla="*/ 509462 h 971680"/>
                  <a:gd name="connsiteX122" fmla="*/ 245745 w 978416"/>
                  <a:gd name="connsiteY122" fmla="*/ 509462 h 971680"/>
                  <a:gd name="connsiteX123" fmla="*/ 268778 w 978416"/>
                  <a:gd name="connsiteY123" fmla="*/ 486429 h 971680"/>
                  <a:gd name="connsiteX124" fmla="*/ 268778 w 978416"/>
                  <a:gd name="connsiteY124" fmla="*/ 462088 h 971680"/>
                  <a:gd name="connsiteX125" fmla="*/ 287098 w 978416"/>
                  <a:gd name="connsiteY125" fmla="*/ 439579 h 971680"/>
                  <a:gd name="connsiteX126" fmla="*/ 287098 w 978416"/>
                  <a:gd name="connsiteY126" fmla="*/ 411574 h 971680"/>
                  <a:gd name="connsiteX127" fmla="*/ 394147 w 978416"/>
                  <a:gd name="connsiteY127" fmla="*/ 411574 h 971680"/>
                  <a:gd name="connsiteX128" fmla="*/ 394147 w 978416"/>
                  <a:gd name="connsiteY128" fmla="*/ 439579 h 971680"/>
                  <a:gd name="connsiteX129" fmla="*/ 412468 w 978416"/>
                  <a:gd name="connsiteY129" fmla="*/ 462088 h 971680"/>
                  <a:gd name="connsiteX130" fmla="*/ 412468 w 978416"/>
                  <a:gd name="connsiteY130" fmla="*/ 486429 h 971680"/>
                  <a:gd name="connsiteX131" fmla="*/ 435501 w 978416"/>
                  <a:gd name="connsiteY131" fmla="*/ 509462 h 971680"/>
                  <a:gd name="connsiteX132" fmla="*/ 437333 w 978416"/>
                  <a:gd name="connsiteY132" fmla="*/ 509462 h 971680"/>
                  <a:gd name="connsiteX133" fmla="*/ 437333 w 978416"/>
                  <a:gd name="connsiteY133" fmla="*/ 788730 h 971680"/>
                  <a:gd name="connsiteX134" fmla="*/ 435501 w 978416"/>
                  <a:gd name="connsiteY134" fmla="*/ 788730 h 971680"/>
                  <a:gd name="connsiteX135" fmla="*/ 412468 w 978416"/>
                  <a:gd name="connsiteY135" fmla="*/ 811762 h 971680"/>
                  <a:gd name="connsiteX136" fmla="*/ 412468 w 978416"/>
                  <a:gd name="connsiteY136" fmla="*/ 836103 h 971680"/>
                  <a:gd name="connsiteX137" fmla="*/ 394147 w 978416"/>
                  <a:gd name="connsiteY137" fmla="*/ 858612 h 971680"/>
                  <a:gd name="connsiteX138" fmla="*/ 394147 w 978416"/>
                  <a:gd name="connsiteY138" fmla="*/ 886879 h 971680"/>
                  <a:gd name="connsiteX139" fmla="*/ 287098 w 978416"/>
                  <a:gd name="connsiteY139" fmla="*/ 886879 h 971680"/>
                  <a:gd name="connsiteX140" fmla="*/ 287098 w 978416"/>
                  <a:gd name="connsiteY140" fmla="*/ 858874 h 971680"/>
                  <a:gd name="connsiteX141" fmla="*/ 268778 w 978416"/>
                  <a:gd name="connsiteY141" fmla="*/ 836103 h 971680"/>
                  <a:gd name="connsiteX142" fmla="*/ 527368 w 978416"/>
                  <a:gd name="connsiteY142" fmla="*/ 816473 h 971680"/>
                  <a:gd name="connsiteX143" fmla="*/ 538361 w 978416"/>
                  <a:gd name="connsiteY143" fmla="*/ 816473 h 971680"/>
                  <a:gd name="connsiteX144" fmla="*/ 538361 w 978416"/>
                  <a:gd name="connsiteY144" fmla="*/ 837412 h 971680"/>
                  <a:gd name="connsiteX145" fmla="*/ 439950 w 978416"/>
                  <a:gd name="connsiteY145" fmla="*/ 837412 h 971680"/>
                  <a:gd name="connsiteX146" fmla="*/ 439950 w 978416"/>
                  <a:gd name="connsiteY146" fmla="*/ 816473 h 971680"/>
                  <a:gd name="connsiteX147" fmla="*/ 450943 w 978416"/>
                  <a:gd name="connsiteY147" fmla="*/ 816473 h 971680"/>
                  <a:gd name="connsiteX148" fmla="*/ 464815 w 978416"/>
                  <a:gd name="connsiteY148" fmla="*/ 802602 h 971680"/>
                  <a:gd name="connsiteX149" fmla="*/ 464815 w 978416"/>
                  <a:gd name="connsiteY149" fmla="*/ 495590 h 971680"/>
                  <a:gd name="connsiteX150" fmla="*/ 450943 w 978416"/>
                  <a:gd name="connsiteY150" fmla="*/ 481718 h 971680"/>
                  <a:gd name="connsiteX151" fmla="*/ 439950 w 978416"/>
                  <a:gd name="connsiteY151" fmla="*/ 481718 h 971680"/>
                  <a:gd name="connsiteX152" fmla="*/ 439950 w 978416"/>
                  <a:gd name="connsiteY152" fmla="*/ 462611 h 971680"/>
                  <a:gd name="connsiteX153" fmla="*/ 538361 w 978416"/>
                  <a:gd name="connsiteY153" fmla="*/ 462611 h 971680"/>
                  <a:gd name="connsiteX154" fmla="*/ 538361 w 978416"/>
                  <a:gd name="connsiteY154" fmla="*/ 481718 h 971680"/>
                  <a:gd name="connsiteX155" fmla="*/ 527368 w 978416"/>
                  <a:gd name="connsiteY155" fmla="*/ 481718 h 971680"/>
                  <a:gd name="connsiteX156" fmla="*/ 513496 w 978416"/>
                  <a:gd name="connsiteY156" fmla="*/ 495590 h 971680"/>
                  <a:gd name="connsiteX157" fmla="*/ 513496 w 978416"/>
                  <a:gd name="connsiteY157" fmla="*/ 802602 h 971680"/>
                  <a:gd name="connsiteX158" fmla="*/ 527368 w 978416"/>
                  <a:gd name="connsiteY158" fmla="*/ 816473 h 971680"/>
                  <a:gd name="connsiteX159" fmla="*/ 426078 w 978416"/>
                  <a:gd name="connsiteY159" fmla="*/ 434868 h 971680"/>
                  <a:gd name="connsiteX160" fmla="*/ 426078 w 978416"/>
                  <a:gd name="connsiteY160" fmla="*/ 434868 h 971680"/>
                  <a:gd name="connsiteX161" fmla="*/ 421629 w 978416"/>
                  <a:gd name="connsiteY161" fmla="*/ 434868 h 971680"/>
                  <a:gd name="connsiteX162" fmla="*/ 421629 w 978416"/>
                  <a:gd name="connsiteY162" fmla="*/ 411574 h 971680"/>
                  <a:gd name="connsiteX163" fmla="*/ 556683 w 978416"/>
                  <a:gd name="connsiteY163" fmla="*/ 411574 h 971680"/>
                  <a:gd name="connsiteX164" fmla="*/ 556683 w 978416"/>
                  <a:gd name="connsiteY164" fmla="*/ 434868 h 971680"/>
                  <a:gd name="connsiteX165" fmla="*/ 552233 w 978416"/>
                  <a:gd name="connsiteY165" fmla="*/ 434868 h 971680"/>
                  <a:gd name="connsiteX166" fmla="*/ 552233 w 978416"/>
                  <a:gd name="connsiteY166" fmla="*/ 434868 h 971680"/>
                  <a:gd name="connsiteX167" fmla="*/ 552233 w 978416"/>
                  <a:gd name="connsiteY167" fmla="*/ 434868 h 971680"/>
                  <a:gd name="connsiteX168" fmla="*/ 426078 w 978416"/>
                  <a:gd name="connsiteY168" fmla="*/ 434868 h 971680"/>
                  <a:gd name="connsiteX169" fmla="*/ 421890 w 978416"/>
                  <a:gd name="connsiteY169" fmla="*/ 864370 h 971680"/>
                  <a:gd name="connsiteX170" fmla="*/ 426078 w 978416"/>
                  <a:gd name="connsiteY170" fmla="*/ 865155 h 971680"/>
                  <a:gd name="connsiteX171" fmla="*/ 552233 w 978416"/>
                  <a:gd name="connsiteY171" fmla="*/ 865155 h 971680"/>
                  <a:gd name="connsiteX172" fmla="*/ 556683 w 978416"/>
                  <a:gd name="connsiteY172" fmla="*/ 864370 h 971680"/>
                  <a:gd name="connsiteX173" fmla="*/ 556683 w 978416"/>
                  <a:gd name="connsiteY173" fmla="*/ 886879 h 971680"/>
                  <a:gd name="connsiteX174" fmla="*/ 421629 w 978416"/>
                  <a:gd name="connsiteY174" fmla="*/ 886879 h 971680"/>
                  <a:gd name="connsiteX175" fmla="*/ 421629 w 978416"/>
                  <a:gd name="connsiteY175" fmla="*/ 864370 h 971680"/>
                  <a:gd name="connsiteX176" fmla="*/ 128489 w 978416"/>
                  <a:gd name="connsiteY176" fmla="*/ 434868 h 971680"/>
                  <a:gd name="connsiteX177" fmla="*/ 124039 w 978416"/>
                  <a:gd name="connsiteY177" fmla="*/ 434868 h 971680"/>
                  <a:gd name="connsiteX178" fmla="*/ 124039 w 978416"/>
                  <a:gd name="connsiteY178" fmla="*/ 411574 h 971680"/>
                  <a:gd name="connsiteX179" fmla="*/ 259093 w 978416"/>
                  <a:gd name="connsiteY179" fmla="*/ 411574 h 971680"/>
                  <a:gd name="connsiteX180" fmla="*/ 259093 w 978416"/>
                  <a:gd name="connsiteY180" fmla="*/ 434868 h 971680"/>
                  <a:gd name="connsiteX181" fmla="*/ 259093 w 978416"/>
                  <a:gd name="connsiteY181" fmla="*/ 434868 h 971680"/>
                  <a:gd name="connsiteX182" fmla="*/ 254644 w 978416"/>
                  <a:gd name="connsiteY182" fmla="*/ 434868 h 971680"/>
                  <a:gd name="connsiteX183" fmla="*/ 128489 w 978416"/>
                  <a:gd name="connsiteY183" fmla="*/ 434868 h 971680"/>
                  <a:gd name="connsiteX184" fmla="*/ 124301 w 978416"/>
                  <a:gd name="connsiteY184" fmla="*/ 864370 h 971680"/>
                  <a:gd name="connsiteX185" fmla="*/ 128751 w 978416"/>
                  <a:gd name="connsiteY185" fmla="*/ 865155 h 971680"/>
                  <a:gd name="connsiteX186" fmla="*/ 254906 w 978416"/>
                  <a:gd name="connsiteY186" fmla="*/ 865155 h 971680"/>
                  <a:gd name="connsiteX187" fmla="*/ 259355 w 978416"/>
                  <a:gd name="connsiteY187" fmla="*/ 864370 h 971680"/>
                  <a:gd name="connsiteX188" fmla="*/ 259355 w 978416"/>
                  <a:gd name="connsiteY188" fmla="*/ 886879 h 971680"/>
                  <a:gd name="connsiteX189" fmla="*/ 124301 w 978416"/>
                  <a:gd name="connsiteY189" fmla="*/ 886879 h 971680"/>
                  <a:gd name="connsiteX190" fmla="*/ 124301 w 978416"/>
                  <a:gd name="connsiteY190" fmla="*/ 864370 h 971680"/>
                  <a:gd name="connsiteX191" fmla="*/ 124301 w 978416"/>
                  <a:gd name="connsiteY191" fmla="*/ 864370 h 971680"/>
                  <a:gd name="connsiteX192" fmla="*/ 931483 w 978416"/>
                  <a:gd name="connsiteY192" fmla="*/ 914623 h 971680"/>
                  <a:gd name="connsiteX193" fmla="*/ 931483 w 978416"/>
                  <a:gd name="connsiteY193" fmla="*/ 943937 h 971680"/>
                  <a:gd name="connsiteX194" fmla="*/ 931483 w 978416"/>
                  <a:gd name="connsiteY194" fmla="*/ 943937 h 971680"/>
                  <a:gd name="connsiteX195" fmla="*/ 47352 w 978416"/>
                  <a:gd name="connsiteY195" fmla="*/ 943937 h 971680"/>
                  <a:gd name="connsiteX196" fmla="*/ 47352 w 978416"/>
                  <a:gd name="connsiteY196" fmla="*/ 914623 h 971680"/>
                  <a:gd name="connsiteX197" fmla="*/ 931483 w 978416"/>
                  <a:gd name="connsiteY197" fmla="*/ 914623 h 971680"/>
                  <a:gd name="connsiteX198" fmla="*/ 850084 w 978416"/>
                  <a:gd name="connsiteY198" fmla="*/ 865155 h 971680"/>
                  <a:gd name="connsiteX199" fmla="*/ 854533 w 978416"/>
                  <a:gd name="connsiteY199" fmla="*/ 864370 h 971680"/>
                  <a:gd name="connsiteX200" fmla="*/ 854533 w 978416"/>
                  <a:gd name="connsiteY200" fmla="*/ 886879 h 971680"/>
                  <a:gd name="connsiteX201" fmla="*/ 719480 w 978416"/>
                  <a:gd name="connsiteY201" fmla="*/ 886879 h 971680"/>
                  <a:gd name="connsiteX202" fmla="*/ 719480 w 978416"/>
                  <a:gd name="connsiteY202" fmla="*/ 864632 h 971680"/>
                  <a:gd name="connsiteX203" fmla="*/ 723929 w 978416"/>
                  <a:gd name="connsiteY203" fmla="*/ 865417 h 971680"/>
                  <a:gd name="connsiteX204" fmla="*/ 850084 w 978416"/>
                  <a:gd name="connsiteY204" fmla="*/ 865417 h 971680"/>
                  <a:gd name="connsiteX205" fmla="*/ 748794 w 978416"/>
                  <a:gd name="connsiteY205" fmla="*/ 481718 h 971680"/>
                  <a:gd name="connsiteX206" fmla="*/ 737801 w 978416"/>
                  <a:gd name="connsiteY206" fmla="*/ 481718 h 971680"/>
                  <a:gd name="connsiteX207" fmla="*/ 737801 w 978416"/>
                  <a:gd name="connsiteY207" fmla="*/ 462611 h 971680"/>
                  <a:gd name="connsiteX208" fmla="*/ 836213 w 978416"/>
                  <a:gd name="connsiteY208" fmla="*/ 462611 h 971680"/>
                  <a:gd name="connsiteX209" fmla="*/ 836213 w 978416"/>
                  <a:gd name="connsiteY209" fmla="*/ 481718 h 971680"/>
                  <a:gd name="connsiteX210" fmla="*/ 825219 w 978416"/>
                  <a:gd name="connsiteY210" fmla="*/ 481718 h 971680"/>
                  <a:gd name="connsiteX211" fmla="*/ 811348 w 978416"/>
                  <a:gd name="connsiteY211" fmla="*/ 495590 h 971680"/>
                  <a:gd name="connsiteX212" fmla="*/ 811348 w 978416"/>
                  <a:gd name="connsiteY212" fmla="*/ 802602 h 971680"/>
                  <a:gd name="connsiteX213" fmla="*/ 825219 w 978416"/>
                  <a:gd name="connsiteY213" fmla="*/ 816473 h 971680"/>
                  <a:gd name="connsiteX214" fmla="*/ 836213 w 978416"/>
                  <a:gd name="connsiteY214" fmla="*/ 816473 h 971680"/>
                  <a:gd name="connsiteX215" fmla="*/ 836213 w 978416"/>
                  <a:gd name="connsiteY215" fmla="*/ 837412 h 971680"/>
                  <a:gd name="connsiteX216" fmla="*/ 737801 w 978416"/>
                  <a:gd name="connsiteY216" fmla="*/ 837412 h 971680"/>
                  <a:gd name="connsiteX217" fmla="*/ 737801 w 978416"/>
                  <a:gd name="connsiteY217" fmla="*/ 816473 h 971680"/>
                  <a:gd name="connsiteX218" fmla="*/ 748794 w 978416"/>
                  <a:gd name="connsiteY218" fmla="*/ 816473 h 971680"/>
                  <a:gd name="connsiteX219" fmla="*/ 762666 w 978416"/>
                  <a:gd name="connsiteY219" fmla="*/ 802602 h 971680"/>
                  <a:gd name="connsiteX220" fmla="*/ 762666 w 978416"/>
                  <a:gd name="connsiteY220" fmla="*/ 495590 h 971680"/>
                  <a:gd name="connsiteX221" fmla="*/ 748794 w 978416"/>
                  <a:gd name="connsiteY221" fmla="*/ 481718 h 971680"/>
                  <a:gd name="connsiteX222" fmla="*/ 854272 w 978416"/>
                  <a:gd name="connsiteY222" fmla="*/ 434868 h 971680"/>
                  <a:gd name="connsiteX223" fmla="*/ 854272 w 978416"/>
                  <a:gd name="connsiteY223" fmla="*/ 434868 h 971680"/>
                  <a:gd name="connsiteX224" fmla="*/ 849822 w 978416"/>
                  <a:gd name="connsiteY224" fmla="*/ 434868 h 971680"/>
                  <a:gd name="connsiteX225" fmla="*/ 849822 w 978416"/>
                  <a:gd name="connsiteY225" fmla="*/ 434868 h 971680"/>
                  <a:gd name="connsiteX226" fmla="*/ 849822 w 978416"/>
                  <a:gd name="connsiteY226" fmla="*/ 434868 h 971680"/>
                  <a:gd name="connsiteX227" fmla="*/ 723667 w 978416"/>
                  <a:gd name="connsiteY227" fmla="*/ 434868 h 971680"/>
                  <a:gd name="connsiteX228" fmla="*/ 723667 w 978416"/>
                  <a:gd name="connsiteY228" fmla="*/ 434868 h 971680"/>
                  <a:gd name="connsiteX229" fmla="*/ 719218 w 978416"/>
                  <a:gd name="connsiteY229" fmla="*/ 434868 h 971680"/>
                  <a:gd name="connsiteX230" fmla="*/ 719218 w 978416"/>
                  <a:gd name="connsiteY230" fmla="*/ 411574 h 971680"/>
                  <a:gd name="connsiteX231" fmla="*/ 854272 w 978416"/>
                  <a:gd name="connsiteY231" fmla="*/ 411574 h 971680"/>
                  <a:gd name="connsiteX232" fmla="*/ 854272 w 978416"/>
                  <a:gd name="connsiteY232" fmla="*/ 434868 h 971680"/>
                  <a:gd name="connsiteX233" fmla="*/ 854272 w 978416"/>
                  <a:gd name="connsiteY233" fmla="*/ 434868 h 97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78416" h="971680">
                    <a:moveTo>
                      <a:pt x="966293" y="301646"/>
                    </a:moveTo>
                    <a:lnTo>
                      <a:pt x="643054" y="93569"/>
                    </a:lnTo>
                    <a:cubicBezTo>
                      <a:pt x="636511" y="89382"/>
                      <a:pt x="627874" y="91214"/>
                      <a:pt x="623947" y="97757"/>
                    </a:cubicBezTo>
                    <a:cubicBezTo>
                      <a:pt x="619760" y="104300"/>
                      <a:pt x="621592" y="112937"/>
                      <a:pt x="628135" y="116863"/>
                    </a:cubicBezTo>
                    <a:lnTo>
                      <a:pt x="946663" y="321800"/>
                    </a:lnTo>
                    <a:lnTo>
                      <a:pt x="872332" y="321800"/>
                    </a:lnTo>
                    <a:lnTo>
                      <a:pt x="509571" y="88335"/>
                    </a:lnTo>
                    <a:cubicBezTo>
                      <a:pt x="497269" y="80483"/>
                      <a:pt x="481304" y="80483"/>
                      <a:pt x="469003" y="88335"/>
                    </a:cubicBezTo>
                    <a:lnTo>
                      <a:pt x="106242" y="321800"/>
                    </a:lnTo>
                    <a:lnTo>
                      <a:pt x="31910" y="321800"/>
                    </a:lnTo>
                    <a:lnTo>
                      <a:pt x="489156" y="27613"/>
                    </a:lnTo>
                    <a:lnTo>
                      <a:pt x="553803" y="69228"/>
                    </a:lnTo>
                    <a:cubicBezTo>
                      <a:pt x="560347" y="73416"/>
                      <a:pt x="568984" y="71584"/>
                      <a:pt x="572910" y="65041"/>
                    </a:cubicBezTo>
                    <a:cubicBezTo>
                      <a:pt x="577098" y="58497"/>
                      <a:pt x="575266" y="49860"/>
                      <a:pt x="568722" y="45934"/>
                    </a:cubicBezTo>
                    <a:lnTo>
                      <a:pt x="504075" y="4319"/>
                    </a:lnTo>
                    <a:cubicBezTo>
                      <a:pt x="494914" y="-1440"/>
                      <a:pt x="483136" y="-1440"/>
                      <a:pt x="473975" y="4319"/>
                    </a:cubicBezTo>
                    <a:lnTo>
                      <a:pt x="12018" y="301646"/>
                    </a:lnTo>
                    <a:cubicBezTo>
                      <a:pt x="2072" y="307928"/>
                      <a:pt x="-2115" y="319706"/>
                      <a:pt x="1026" y="330960"/>
                    </a:cubicBezTo>
                    <a:cubicBezTo>
                      <a:pt x="4166" y="342215"/>
                      <a:pt x="14374" y="349805"/>
                      <a:pt x="26152" y="349805"/>
                    </a:cubicBezTo>
                    <a:lnTo>
                      <a:pt x="96296" y="349805"/>
                    </a:lnTo>
                    <a:lnTo>
                      <a:pt x="96296" y="397702"/>
                    </a:lnTo>
                    <a:lnTo>
                      <a:pt x="96296" y="439579"/>
                    </a:lnTo>
                    <a:cubicBezTo>
                      <a:pt x="96296" y="450572"/>
                      <a:pt x="104148" y="459994"/>
                      <a:pt x="114617" y="462088"/>
                    </a:cubicBezTo>
                    <a:lnTo>
                      <a:pt x="114617" y="486429"/>
                    </a:lnTo>
                    <a:cubicBezTo>
                      <a:pt x="114617" y="498992"/>
                      <a:pt x="124825" y="509462"/>
                      <a:pt x="137650" y="509462"/>
                    </a:cubicBezTo>
                    <a:lnTo>
                      <a:pt x="139482" y="509462"/>
                    </a:lnTo>
                    <a:lnTo>
                      <a:pt x="139482" y="679588"/>
                    </a:lnTo>
                    <a:cubicBezTo>
                      <a:pt x="139482" y="687178"/>
                      <a:pt x="145763" y="693459"/>
                      <a:pt x="153354" y="693459"/>
                    </a:cubicBezTo>
                    <a:cubicBezTo>
                      <a:pt x="160943" y="693459"/>
                      <a:pt x="167226" y="687178"/>
                      <a:pt x="167226" y="679588"/>
                    </a:cubicBezTo>
                    <a:lnTo>
                      <a:pt x="167226" y="495328"/>
                    </a:lnTo>
                    <a:cubicBezTo>
                      <a:pt x="167226" y="487738"/>
                      <a:pt x="160943" y="481456"/>
                      <a:pt x="153354" y="481456"/>
                    </a:cubicBezTo>
                    <a:lnTo>
                      <a:pt x="142361" y="481456"/>
                    </a:lnTo>
                    <a:lnTo>
                      <a:pt x="142361" y="462350"/>
                    </a:lnTo>
                    <a:lnTo>
                      <a:pt x="240772" y="462350"/>
                    </a:lnTo>
                    <a:lnTo>
                      <a:pt x="240772" y="481456"/>
                    </a:lnTo>
                    <a:lnTo>
                      <a:pt x="229779" y="481456"/>
                    </a:lnTo>
                    <a:cubicBezTo>
                      <a:pt x="222189" y="481456"/>
                      <a:pt x="215907" y="487738"/>
                      <a:pt x="215907" y="495328"/>
                    </a:cubicBezTo>
                    <a:lnTo>
                      <a:pt x="215907" y="802340"/>
                    </a:lnTo>
                    <a:cubicBezTo>
                      <a:pt x="215907" y="809930"/>
                      <a:pt x="222189" y="816212"/>
                      <a:pt x="229779" y="816212"/>
                    </a:cubicBezTo>
                    <a:lnTo>
                      <a:pt x="240772" y="816212"/>
                    </a:lnTo>
                    <a:lnTo>
                      <a:pt x="240772" y="837150"/>
                    </a:lnTo>
                    <a:lnTo>
                      <a:pt x="142361" y="837150"/>
                    </a:lnTo>
                    <a:lnTo>
                      <a:pt x="142361" y="816212"/>
                    </a:lnTo>
                    <a:lnTo>
                      <a:pt x="153354" y="816212"/>
                    </a:lnTo>
                    <a:cubicBezTo>
                      <a:pt x="160943" y="816212"/>
                      <a:pt x="167226" y="809930"/>
                      <a:pt x="167226" y="802340"/>
                    </a:cubicBezTo>
                    <a:lnTo>
                      <a:pt x="167226" y="766744"/>
                    </a:lnTo>
                    <a:cubicBezTo>
                      <a:pt x="167226" y="759154"/>
                      <a:pt x="160943" y="752873"/>
                      <a:pt x="153354" y="752873"/>
                    </a:cubicBezTo>
                    <a:cubicBezTo>
                      <a:pt x="145763" y="752873"/>
                      <a:pt x="139482" y="759154"/>
                      <a:pt x="139482" y="766744"/>
                    </a:cubicBezTo>
                    <a:lnTo>
                      <a:pt x="139482" y="788468"/>
                    </a:lnTo>
                    <a:lnTo>
                      <a:pt x="137650" y="788468"/>
                    </a:lnTo>
                    <a:cubicBezTo>
                      <a:pt x="125087" y="788468"/>
                      <a:pt x="114617" y="798676"/>
                      <a:pt x="114617" y="811500"/>
                    </a:cubicBezTo>
                    <a:lnTo>
                      <a:pt x="114617" y="835842"/>
                    </a:lnTo>
                    <a:cubicBezTo>
                      <a:pt x="104148" y="837936"/>
                      <a:pt x="96296" y="847358"/>
                      <a:pt x="96296" y="858351"/>
                    </a:cubicBezTo>
                    <a:lnTo>
                      <a:pt x="96296" y="886879"/>
                    </a:lnTo>
                    <a:lnTo>
                      <a:pt x="47090" y="886879"/>
                    </a:lnTo>
                    <a:cubicBezTo>
                      <a:pt x="31648" y="886879"/>
                      <a:pt x="19347" y="899442"/>
                      <a:pt x="19347" y="914623"/>
                    </a:cubicBezTo>
                    <a:lnTo>
                      <a:pt x="19347" y="943937"/>
                    </a:lnTo>
                    <a:cubicBezTo>
                      <a:pt x="19347" y="959379"/>
                      <a:pt x="31910" y="971681"/>
                      <a:pt x="47090" y="971681"/>
                    </a:cubicBezTo>
                    <a:lnTo>
                      <a:pt x="931221" y="971681"/>
                    </a:lnTo>
                    <a:cubicBezTo>
                      <a:pt x="946663" y="971681"/>
                      <a:pt x="958965" y="959117"/>
                      <a:pt x="958965" y="943937"/>
                    </a:cubicBezTo>
                    <a:lnTo>
                      <a:pt x="958965" y="914623"/>
                    </a:lnTo>
                    <a:cubicBezTo>
                      <a:pt x="958965" y="899181"/>
                      <a:pt x="946401" y="886879"/>
                      <a:pt x="931221" y="886879"/>
                    </a:cubicBezTo>
                    <a:lnTo>
                      <a:pt x="882016" y="886879"/>
                    </a:lnTo>
                    <a:lnTo>
                      <a:pt x="882016" y="858874"/>
                    </a:lnTo>
                    <a:cubicBezTo>
                      <a:pt x="882016" y="847881"/>
                      <a:pt x="874163" y="838459"/>
                      <a:pt x="863694" y="836365"/>
                    </a:cubicBezTo>
                    <a:lnTo>
                      <a:pt x="863694" y="812024"/>
                    </a:lnTo>
                    <a:cubicBezTo>
                      <a:pt x="863694" y="799461"/>
                      <a:pt x="853487" y="788991"/>
                      <a:pt x="840662" y="788991"/>
                    </a:cubicBezTo>
                    <a:lnTo>
                      <a:pt x="838830" y="788991"/>
                    </a:lnTo>
                    <a:lnTo>
                      <a:pt x="838830" y="509723"/>
                    </a:lnTo>
                    <a:lnTo>
                      <a:pt x="840662" y="509723"/>
                    </a:lnTo>
                    <a:cubicBezTo>
                      <a:pt x="853225" y="509723"/>
                      <a:pt x="863694" y="499516"/>
                      <a:pt x="863694" y="486691"/>
                    </a:cubicBezTo>
                    <a:lnTo>
                      <a:pt x="863694" y="462350"/>
                    </a:lnTo>
                    <a:cubicBezTo>
                      <a:pt x="874163" y="460256"/>
                      <a:pt x="882016" y="450834"/>
                      <a:pt x="882016" y="439841"/>
                    </a:cubicBezTo>
                    <a:lnTo>
                      <a:pt x="882016" y="397964"/>
                    </a:lnTo>
                    <a:lnTo>
                      <a:pt x="882016" y="350067"/>
                    </a:lnTo>
                    <a:lnTo>
                      <a:pt x="952160" y="350067"/>
                    </a:lnTo>
                    <a:cubicBezTo>
                      <a:pt x="963938" y="350067"/>
                      <a:pt x="973884" y="342476"/>
                      <a:pt x="977286" y="331222"/>
                    </a:cubicBezTo>
                    <a:cubicBezTo>
                      <a:pt x="980688" y="319706"/>
                      <a:pt x="976239" y="307928"/>
                      <a:pt x="966293" y="301646"/>
                    </a:cubicBezTo>
                    <a:close/>
                    <a:moveTo>
                      <a:pt x="483921" y="111891"/>
                    </a:moveTo>
                    <a:cubicBezTo>
                      <a:pt x="487062" y="109797"/>
                      <a:pt x="491250" y="109797"/>
                      <a:pt x="494391" y="111891"/>
                    </a:cubicBezTo>
                    <a:lnTo>
                      <a:pt x="820770" y="321800"/>
                    </a:lnTo>
                    <a:lnTo>
                      <a:pt x="157280" y="321800"/>
                    </a:lnTo>
                    <a:lnTo>
                      <a:pt x="483921" y="111891"/>
                    </a:lnTo>
                    <a:close/>
                    <a:moveTo>
                      <a:pt x="124301" y="349805"/>
                    </a:moveTo>
                    <a:lnTo>
                      <a:pt x="854533" y="349805"/>
                    </a:lnTo>
                    <a:lnTo>
                      <a:pt x="854533" y="383830"/>
                    </a:lnTo>
                    <a:lnTo>
                      <a:pt x="705609" y="383830"/>
                    </a:lnTo>
                    <a:lnTo>
                      <a:pt x="570816" y="383830"/>
                    </a:lnTo>
                    <a:lnTo>
                      <a:pt x="408019" y="383830"/>
                    </a:lnTo>
                    <a:lnTo>
                      <a:pt x="273227" y="383830"/>
                    </a:lnTo>
                    <a:lnTo>
                      <a:pt x="124301" y="383830"/>
                    </a:lnTo>
                    <a:lnTo>
                      <a:pt x="124301" y="349805"/>
                    </a:lnTo>
                    <a:close/>
                    <a:moveTo>
                      <a:pt x="566367" y="836103"/>
                    </a:moveTo>
                    <a:lnTo>
                      <a:pt x="566367" y="811762"/>
                    </a:lnTo>
                    <a:cubicBezTo>
                      <a:pt x="566367" y="799199"/>
                      <a:pt x="556159" y="788730"/>
                      <a:pt x="543334" y="788730"/>
                    </a:cubicBezTo>
                    <a:lnTo>
                      <a:pt x="541502" y="788730"/>
                    </a:lnTo>
                    <a:lnTo>
                      <a:pt x="541502" y="509462"/>
                    </a:lnTo>
                    <a:lnTo>
                      <a:pt x="543334" y="509462"/>
                    </a:lnTo>
                    <a:cubicBezTo>
                      <a:pt x="555898" y="509462"/>
                      <a:pt x="566367" y="499254"/>
                      <a:pt x="566367" y="486429"/>
                    </a:cubicBezTo>
                    <a:lnTo>
                      <a:pt x="566367" y="462088"/>
                    </a:lnTo>
                    <a:cubicBezTo>
                      <a:pt x="576836" y="459994"/>
                      <a:pt x="584688" y="450572"/>
                      <a:pt x="584688" y="439579"/>
                    </a:cubicBezTo>
                    <a:lnTo>
                      <a:pt x="584688" y="411574"/>
                    </a:lnTo>
                    <a:lnTo>
                      <a:pt x="691737" y="411574"/>
                    </a:lnTo>
                    <a:lnTo>
                      <a:pt x="691737" y="439579"/>
                    </a:lnTo>
                    <a:cubicBezTo>
                      <a:pt x="691737" y="450572"/>
                      <a:pt x="699588" y="459994"/>
                      <a:pt x="710057" y="462088"/>
                    </a:cubicBezTo>
                    <a:lnTo>
                      <a:pt x="710057" y="486429"/>
                    </a:lnTo>
                    <a:cubicBezTo>
                      <a:pt x="710057" y="498992"/>
                      <a:pt x="720265" y="509462"/>
                      <a:pt x="733090" y="509462"/>
                    </a:cubicBezTo>
                    <a:lnTo>
                      <a:pt x="734922" y="509462"/>
                    </a:lnTo>
                    <a:lnTo>
                      <a:pt x="734922" y="788730"/>
                    </a:lnTo>
                    <a:lnTo>
                      <a:pt x="733090" y="788730"/>
                    </a:lnTo>
                    <a:cubicBezTo>
                      <a:pt x="720527" y="788730"/>
                      <a:pt x="710057" y="798937"/>
                      <a:pt x="710057" y="811762"/>
                    </a:cubicBezTo>
                    <a:lnTo>
                      <a:pt x="710057" y="836103"/>
                    </a:lnTo>
                    <a:cubicBezTo>
                      <a:pt x="699588" y="838197"/>
                      <a:pt x="691737" y="847619"/>
                      <a:pt x="691737" y="858612"/>
                    </a:cubicBezTo>
                    <a:lnTo>
                      <a:pt x="691737" y="886879"/>
                    </a:lnTo>
                    <a:lnTo>
                      <a:pt x="584688" y="886879"/>
                    </a:lnTo>
                    <a:lnTo>
                      <a:pt x="584688" y="858874"/>
                    </a:lnTo>
                    <a:cubicBezTo>
                      <a:pt x="584688" y="847619"/>
                      <a:pt x="576836" y="838459"/>
                      <a:pt x="566367" y="836103"/>
                    </a:cubicBezTo>
                    <a:close/>
                    <a:moveTo>
                      <a:pt x="268778" y="836103"/>
                    </a:moveTo>
                    <a:lnTo>
                      <a:pt x="268778" y="811762"/>
                    </a:lnTo>
                    <a:cubicBezTo>
                      <a:pt x="268778" y="799199"/>
                      <a:pt x="258570" y="788730"/>
                      <a:pt x="245745" y="788730"/>
                    </a:cubicBezTo>
                    <a:lnTo>
                      <a:pt x="243913" y="788730"/>
                    </a:lnTo>
                    <a:lnTo>
                      <a:pt x="243913" y="509462"/>
                    </a:lnTo>
                    <a:lnTo>
                      <a:pt x="245745" y="509462"/>
                    </a:lnTo>
                    <a:cubicBezTo>
                      <a:pt x="258308" y="509462"/>
                      <a:pt x="268778" y="499254"/>
                      <a:pt x="268778" y="486429"/>
                    </a:cubicBezTo>
                    <a:lnTo>
                      <a:pt x="268778" y="462088"/>
                    </a:lnTo>
                    <a:cubicBezTo>
                      <a:pt x="279247" y="459994"/>
                      <a:pt x="287098" y="450572"/>
                      <a:pt x="287098" y="439579"/>
                    </a:cubicBezTo>
                    <a:lnTo>
                      <a:pt x="287098" y="411574"/>
                    </a:lnTo>
                    <a:lnTo>
                      <a:pt x="394147" y="411574"/>
                    </a:lnTo>
                    <a:lnTo>
                      <a:pt x="394147" y="439579"/>
                    </a:lnTo>
                    <a:cubicBezTo>
                      <a:pt x="394147" y="450572"/>
                      <a:pt x="401999" y="459994"/>
                      <a:pt x="412468" y="462088"/>
                    </a:cubicBezTo>
                    <a:lnTo>
                      <a:pt x="412468" y="486429"/>
                    </a:lnTo>
                    <a:cubicBezTo>
                      <a:pt x="412468" y="498992"/>
                      <a:pt x="422675" y="509462"/>
                      <a:pt x="435501" y="509462"/>
                    </a:cubicBezTo>
                    <a:lnTo>
                      <a:pt x="437333" y="509462"/>
                    </a:lnTo>
                    <a:lnTo>
                      <a:pt x="437333" y="788730"/>
                    </a:lnTo>
                    <a:lnTo>
                      <a:pt x="435501" y="788730"/>
                    </a:lnTo>
                    <a:cubicBezTo>
                      <a:pt x="422937" y="788730"/>
                      <a:pt x="412468" y="798937"/>
                      <a:pt x="412468" y="811762"/>
                    </a:cubicBezTo>
                    <a:lnTo>
                      <a:pt x="412468" y="836103"/>
                    </a:lnTo>
                    <a:cubicBezTo>
                      <a:pt x="401999" y="838197"/>
                      <a:pt x="394147" y="847619"/>
                      <a:pt x="394147" y="858612"/>
                    </a:cubicBezTo>
                    <a:lnTo>
                      <a:pt x="394147" y="886879"/>
                    </a:lnTo>
                    <a:lnTo>
                      <a:pt x="287098" y="886879"/>
                    </a:lnTo>
                    <a:lnTo>
                      <a:pt x="287098" y="858874"/>
                    </a:lnTo>
                    <a:cubicBezTo>
                      <a:pt x="287098" y="847619"/>
                      <a:pt x="279247" y="838459"/>
                      <a:pt x="268778" y="836103"/>
                    </a:cubicBezTo>
                    <a:close/>
                    <a:moveTo>
                      <a:pt x="527368" y="816473"/>
                    </a:moveTo>
                    <a:lnTo>
                      <a:pt x="538361" y="816473"/>
                    </a:lnTo>
                    <a:lnTo>
                      <a:pt x="538361" y="837412"/>
                    </a:lnTo>
                    <a:lnTo>
                      <a:pt x="439950" y="837412"/>
                    </a:lnTo>
                    <a:lnTo>
                      <a:pt x="439950" y="816473"/>
                    </a:lnTo>
                    <a:lnTo>
                      <a:pt x="450943" y="816473"/>
                    </a:lnTo>
                    <a:cubicBezTo>
                      <a:pt x="458533" y="816473"/>
                      <a:pt x="464815" y="810192"/>
                      <a:pt x="464815" y="802602"/>
                    </a:cubicBezTo>
                    <a:lnTo>
                      <a:pt x="464815" y="495590"/>
                    </a:lnTo>
                    <a:cubicBezTo>
                      <a:pt x="464815" y="487999"/>
                      <a:pt x="458533" y="481718"/>
                      <a:pt x="450943" y="481718"/>
                    </a:cubicBezTo>
                    <a:lnTo>
                      <a:pt x="439950" y="481718"/>
                    </a:lnTo>
                    <a:lnTo>
                      <a:pt x="439950" y="462611"/>
                    </a:lnTo>
                    <a:lnTo>
                      <a:pt x="538361" y="462611"/>
                    </a:lnTo>
                    <a:lnTo>
                      <a:pt x="538361" y="481718"/>
                    </a:lnTo>
                    <a:lnTo>
                      <a:pt x="527368" y="481718"/>
                    </a:lnTo>
                    <a:cubicBezTo>
                      <a:pt x="519779" y="481718"/>
                      <a:pt x="513496" y="487999"/>
                      <a:pt x="513496" y="495590"/>
                    </a:cubicBezTo>
                    <a:lnTo>
                      <a:pt x="513496" y="802602"/>
                    </a:lnTo>
                    <a:cubicBezTo>
                      <a:pt x="513496" y="810192"/>
                      <a:pt x="519779" y="816473"/>
                      <a:pt x="527368" y="816473"/>
                    </a:cubicBezTo>
                    <a:close/>
                    <a:moveTo>
                      <a:pt x="426078" y="434868"/>
                    </a:moveTo>
                    <a:lnTo>
                      <a:pt x="426078" y="434868"/>
                    </a:lnTo>
                    <a:lnTo>
                      <a:pt x="421629" y="434868"/>
                    </a:lnTo>
                    <a:lnTo>
                      <a:pt x="421629" y="411574"/>
                    </a:lnTo>
                    <a:lnTo>
                      <a:pt x="556683" y="411574"/>
                    </a:lnTo>
                    <a:lnTo>
                      <a:pt x="556683" y="434868"/>
                    </a:lnTo>
                    <a:lnTo>
                      <a:pt x="552233" y="434868"/>
                    </a:lnTo>
                    <a:lnTo>
                      <a:pt x="552233" y="434868"/>
                    </a:lnTo>
                    <a:lnTo>
                      <a:pt x="552233" y="434868"/>
                    </a:lnTo>
                    <a:lnTo>
                      <a:pt x="426078" y="434868"/>
                    </a:lnTo>
                    <a:close/>
                    <a:moveTo>
                      <a:pt x="421890" y="864370"/>
                    </a:moveTo>
                    <a:cubicBezTo>
                      <a:pt x="423199" y="864894"/>
                      <a:pt x="424770" y="865155"/>
                      <a:pt x="426078" y="865155"/>
                    </a:cubicBezTo>
                    <a:lnTo>
                      <a:pt x="552233" y="865155"/>
                    </a:lnTo>
                    <a:cubicBezTo>
                      <a:pt x="553803" y="865155"/>
                      <a:pt x="555374" y="864894"/>
                      <a:pt x="556683" y="864370"/>
                    </a:cubicBezTo>
                    <a:lnTo>
                      <a:pt x="556683" y="886879"/>
                    </a:lnTo>
                    <a:lnTo>
                      <a:pt x="421629" y="886879"/>
                    </a:lnTo>
                    <a:lnTo>
                      <a:pt x="421629" y="864370"/>
                    </a:lnTo>
                    <a:close/>
                    <a:moveTo>
                      <a:pt x="128489" y="434868"/>
                    </a:moveTo>
                    <a:lnTo>
                      <a:pt x="124039" y="434868"/>
                    </a:lnTo>
                    <a:lnTo>
                      <a:pt x="124039" y="411574"/>
                    </a:lnTo>
                    <a:lnTo>
                      <a:pt x="259093" y="411574"/>
                    </a:lnTo>
                    <a:lnTo>
                      <a:pt x="259093" y="434868"/>
                    </a:lnTo>
                    <a:lnTo>
                      <a:pt x="259093" y="434868"/>
                    </a:lnTo>
                    <a:lnTo>
                      <a:pt x="254644" y="434868"/>
                    </a:lnTo>
                    <a:lnTo>
                      <a:pt x="128489" y="434868"/>
                    </a:lnTo>
                    <a:close/>
                    <a:moveTo>
                      <a:pt x="124301" y="864370"/>
                    </a:moveTo>
                    <a:cubicBezTo>
                      <a:pt x="125610" y="864894"/>
                      <a:pt x="127181" y="865155"/>
                      <a:pt x="128751" y="865155"/>
                    </a:cubicBezTo>
                    <a:lnTo>
                      <a:pt x="254906" y="865155"/>
                    </a:lnTo>
                    <a:cubicBezTo>
                      <a:pt x="256476" y="865155"/>
                      <a:pt x="257785" y="864894"/>
                      <a:pt x="259355" y="864370"/>
                    </a:cubicBezTo>
                    <a:lnTo>
                      <a:pt x="259355" y="886879"/>
                    </a:lnTo>
                    <a:lnTo>
                      <a:pt x="124301" y="886879"/>
                    </a:lnTo>
                    <a:lnTo>
                      <a:pt x="124301" y="864370"/>
                    </a:lnTo>
                    <a:lnTo>
                      <a:pt x="124301" y="864370"/>
                    </a:lnTo>
                    <a:close/>
                    <a:moveTo>
                      <a:pt x="931483" y="914623"/>
                    </a:moveTo>
                    <a:lnTo>
                      <a:pt x="931483" y="943937"/>
                    </a:lnTo>
                    <a:lnTo>
                      <a:pt x="931483" y="943937"/>
                    </a:lnTo>
                    <a:lnTo>
                      <a:pt x="47352" y="943937"/>
                    </a:lnTo>
                    <a:lnTo>
                      <a:pt x="47352" y="914623"/>
                    </a:lnTo>
                    <a:lnTo>
                      <a:pt x="931483" y="914623"/>
                    </a:lnTo>
                    <a:close/>
                    <a:moveTo>
                      <a:pt x="850084" y="865155"/>
                    </a:moveTo>
                    <a:cubicBezTo>
                      <a:pt x="851655" y="865155"/>
                      <a:pt x="853225" y="864894"/>
                      <a:pt x="854533" y="864370"/>
                    </a:cubicBezTo>
                    <a:lnTo>
                      <a:pt x="854533" y="886879"/>
                    </a:lnTo>
                    <a:lnTo>
                      <a:pt x="719480" y="886879"/>
                    </a:lnTo>
                    <a:lnTo>
                      <a:pt x="719480" y="864632"/>
                    </a:lnTo>
                    <a:cubicBezTo>
                      <a:pt x="720789" y="865155"/>
                      <a:pt x="722359" y="865417"/>
                      <a:pt x="723929" y="865417"/>
                    </a:cubicBezTo>
                    <a:lnTo>
                      <a:pt x="850084" y="865417"/>
                    </a:lnTo>
                    <a:close/>
                    <a:moveTo>
                      <a:pt x="748794" y="481718"/>
                    </a:moveTo>
                    <a:lnTo>
                      <a:pt x="737801" y="481718"/>
                    </a:lnTo>
                    <a:lnTo>
                      <a:pt x="737801" y="462611"/>
                    </a:lnTo>
                    <a:lnTo>
                      <a:pt x="836213" y="462611"/>
                    </a:lnTo>
                    <a:lnTo>
                      <a:pt x="836213" y="481718"/>
                    </a:lnTo>
                    <a:lnTo>
                      <a:pt x="825219" y="481718"/>
                    </a:lnTo>
                    <a:cubicBezTo>
                      <a:pt x="817630" y="481718"/>
                      <a:pt x="811348" y="487999"/>
                      <a:pt x="811348" y="495590"/>
                    </a:cubicBezTo>
                    <a:lnTo>
                      <a:pt x="811348" y="802602"/>
                    </a:lnTo>
                    <a:cubicBezTo>
                      <a:pt x="811348" y="810192"/>
                      <a:pt x="817630" y="816473"/>
                      <a:pt x="825219" y="816473"/>
                    </a:cubicBezTo>
                    <a:lnTo>
                      <a:pt x="836213" y="816473"/>
                    </a:lnTo>
                    <a:lnTo>
                      <a:pt x="836213" y="837412"/>
                    </a:lnTo>
                    <a:lnTo>
                      <a:pt x="737801" y="837412"/>
                    </a:lnTo>
                    <a:lnTo>
                      <a:pt x="737801" y="816473"/>
                    </a:lnTo>
                    <a:lnTo>
                      <a:pt x="748794" y="816473"/>
                    </a:lnTo>
                    <a:cubicBezTo>
                      <a:pt x="756384" y="816473"/>
                      <a:pt x="762666" y="810192"/>
                      <a:pt x="762666" y="802602"/>
                    </a:cubicBezTo>
                    <a:lnTo>
                      <a:pt x="762666" y="495590"/>
                    </a:lnTo>
                    <a:cubicBezTo>
                      <a:pt x="762666" y="487999"/>
                      <a:pt x="756384" y="481718"/>
                      <a:pt x="748794" y="481718"/>
                    </a:cubicBezTo>
                    <a:close/>
                    <a:moveTo>
                      <a:pt x="854272" y="434868"/>
                    </a:moveTo>
                    <a:lnTo>
                      <a:pt x="854272" y="434868"/>
                    </a:lnTo>
                    <a:lnTo>
                      <a:pt x="849822" y="434868"/>
                    </a:lnTo>
                    <a:lnTo>
                      <a:pt x="849822" y="434868"/>
                    </a:lnTo>
                    <a:lnTo>
                      <a:pt x="849822" y="434868"/>
                    </a:lnTo>
                    <a:lnTo>
                      <a:pt x="723667" y="434868"/>
                    </a:lnTo>
                    <a:lnTo>
                      <a:pt x="723667" y="434868"/>
                    </a:lnTo>
                    <a:lnTo>
                      <a:pt x="719218" y="434868"/>
                    </a:lnTo>
                    <a:lnTo>
                      <a:pt x="719218" y="411574"/>
                    </a:lnTo>
                    <a:lnTo>
                      <a:pt x="854272" y="411574"/>
                    </a:lnTo>
                    <a:lnTo>
                      <a:pt x="854272" y="434868"/>
                    </a:lnTo>
                    <a:lnTo>
                      <a:pt x="854272" y="434868"/>
                    </a:lnTo>
                    <a:close/>
                  </a:path>
                </a:pathLst>
              </a:custGeom>
              <a:grpFill/>
              <a:ln w="12700" cap="flat">
                <a:solidFill>
                  <a:schemeClr val="bg1"/>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5" name="Freeform: Shape 124">
                <a:extLst>
                  <a:ext uri="{FF2B5EF4-FFF2-40B4-BE49-F238E27FC236}">
                    <a16:creationId xmlns:a16="http://schemas.microsoft.com/office/drawing/2014/main" id="{E39E5D89-B6E8-618B-DA5D-C5CCE968E2DD}"/>
                  </a:ext>
                </a:extLst>
              </p:cNvPr>
              <p:cNvSpPr/>
              <p:nvPr/>
            </p:nvSpPr>
            <p:spPr>
              <a:xfrm>
                <a:off x="9627304" y="5652732"/>
                <a:ext cx="96055" cy="175360"/>
              </a:xfrm>
              <a:custGeom>
                <a:avLst/>
                <a:gdLst>
                  <a:gd name="connsiteX0" fmla="*/ 57057 w 96055"/>
                  <a:gd name="connsiteY0" fmla="*/ 74070 h 175360"/>
                  <a:gd name="connsiteX1" fmla="*/ 57057 w 96055"/>
                  <a:gd name="connsiteY1" fmla="*/ 30623 h 175360"/>
                  <a:gd name="connsiteX2" fmla="*/ 82707 w 96055"/>
                  <a:gd name="connsiteY2" fmla="*/ 38475 h 175360"/>
                  <a:gd name="connsiteX3" fmla="*/ 92129 w 96055"/>
                  <a:gd name="connsiteY3" fmla="*/ 26173 h 175360"/>
                  <a:gd name="connsiteX4" fmla="*/ 57057 w 96055"/>
                  <a:gd name="connsiteY4" fmla="*/ 10731 h 175360"/>
                  <a:gd name="connsiteX5" fmla="*/ 57057 w 96055"/>
                  <a:gd name="connsiteY5" fmla="*/ 4973 h 175360"/>
                  <a:gd name="connsiteX6" fmla="*/ 50776 w 96055"/>
                  <a:gd name="connsiteY6" fmla="*/ 0 h 175360"/>
                  <a:gd name="connsiteX7" fmla="*/ 44494 w 96055"/>
                  <a:gd name="connsiteY7" fmla="*/ 4973 h 175360"/>
                  <a:gd name="connsiteX8" fmla="*/ 44494 w 96055"/>
                  <a:gd name="connsiteY8" fmla="*/ 11255 h 175360"/>
                  <a:gd name="connsiteX9" fmla="*/ 3926 w 96055"/>
                  <a:gd name="connsiteY9" fmla="*/ 51038 h 175360"/>
                  <a:gd name="connsiteX10" fmla="*/ 44494 w 96055"/>
                  <a:gd name="connsiteY10" fmla="*/ 92915 h 175360"/>
                  <a:gd name="connsiteX11" fmla="*/ 44494 w 96055"/>
                  <a:gd name="connsiteY11" fmla="*/ 143167 h 175360"/>
                  <a:gd name="connsiteX12" fmla="*/ 9945 w 96055"/>
                  <a:gd name="connsiteY12" fmla="*/ 126417 h 175360"/>
                  <a:gd name="connsiteX13" fmla="*/ 0 w 96055"/>
                  <a:gd name="connsiteY13" fmla="*/ 138718 h 175360"/>
                  <a:gd name="connsiteX14" fmla="*/ 44494 w 96055"/>
                  <a:gd name="connsiteY14" fmla="*/ 163844 h 175360"/>
                  <a:gd name="connsiteX15" fmla="*/ 44494 w 96055"/>
                  <a:gd name="connsiteY15" fmla="*/ 163844 h 175360"/>
                  <a:gd name="connsiteX16" fmla="*/ 44494 w 96055"/>
                  <a:gd name="connsiteY16" fmla="*/ 170387 h 175360"/>
                  <a:gd name="connsiteX17" fmla="*/ 50776 w 96055"/>
                  <a:gd name="connsiteY17" fmla="*/ 175360 h 175360"/>
                  <a:gd name="connsiteX18" fmla="*/ 57057 w 96055"/>
                  <a:gd name="connsiteY18" fmla="*/ 170387 h 175360"/>
                  <a:gd name="connsiteX19" fmla="*/ 57057 w 96055"/>
                  <a:gd name="connsiteY19" fmla="*/ 163059 h 175360"/>
                  <a:gd name="connsiteX20" fmla="*/ 96055 w 96055"/>
                  <a:gd name="connsiteY20" fmla="*/ 119088 h 175360"/>
                  <a:gd name="connsiteX21" fmla="*/ 57057 w 96055"/>
                  <a:gd name="connsiteY21" fmla="*/ 74070 h 175360"/>
                  <a:gd name="connsiteX22" fmla="*/ 45803 w 96055"/>
                  <a:gd name="connsiteY22" fmla="*/ 69882 h 175360"/>
                  <a:gd name="connsiteX23" fmla="*/ 25388 w 96055"/>
                  <a:gd name="connsiteY23" fmla="*/ 48944 h 175360"/>
                  <a:gd name="connsiteX24" fmla="*/ 45803 w 96055"/>
                  <a:gd name="connsiteY24" fmla="*/ 30885 h 175360"/>
                  <a:gd name="connsiteX25" fmla="*/ 45803 w 96055"/>
                  <a:gd name="connsiteY25" fmla="*/ 69882 h 175360"/>
                  <a:gd name="connsiteX26" fmla="*/ 55748 w 96055"/>
                  <a:gd name="connsiteY26" fmla="*/ 142906 h 175360"/>
                  <a:gd name="connsiteX27" fmla="*/ 55748 w 96055"/>
                  <a:gd name="connsiteY27" fmla="*/ 97888 h 175360"/>
                  <a:gd name="connsiteX28" fmla="*/ 74593 w 96055"/>
                  <a:gd name="connsiteY28" fmla="*/ 121706 h 175360"/>
                  <a:gd name="connsiteX29" fmla="*/ 55748 w 96055"/>
                  <a:gd name="connsiteY29" fmla="*/ 142906 h 17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6055" h="175360">
                    <a:moveTo>
                      <a:pt x="57057" y="74070"/>
                    </a:moveTo>
                    <a:lnTo>
                      <a:pt x="57057" y="30623"/>
                    </a:lnTo>
                    <a:cubicBezTo>
                      <a:pt x="71976" y="31670"/>
                      <a:pt x="77472" y="38475"/>
                      <a:pt x="82707" y="38475"/>
                    </a:cubicBezTo>
                    <a:cubicBezTo>
                      <a:pt x="88989" y="38475"/>
                      <a:pt x="92129" y="30361"/>
                      <a:pt x="92129" y="26173"/>
                    </a:cubicBezTo>
                    <a:cubicBezTo>
                      <a:pt x="92129" y="15704"/>
                      <a:pt x="71714" y="11255"/>
                      <a:pt x="57057" y="10731"/>
                    </a:cubicBezTo>
                    <a:lnTo>
                      <a:pt x="57057" y="4973"/>
                    </a:lnTo>
                    <a:cubicBezTo>
                      <a:pt x="57057" y="2355"/>
                      <a:pt x="53917" y="0"/>
                      <a:pt x="50776" y="0"/>
                    </a:cubicBezTo>
                    <a:cubicBezTo>
                      <a:pt x="47111" y="0"/>
                      <a:pt x="44494" y="2355"/>
                      <a:pt x="44494" y="4973"/>
                    </a:cubicBezTo>
                    <a:lnTo>
                      <a:pt x="44494" y="11255"/>
                    </a:lnTo>
                    <a:cubicBezTo>
                      <a:pt x="24079" y="13348"/>
                      <a:pt x="3926" y="24079"/>
                      <a:pt x="3926" y="51038"/>
                    </a:cubicBezTo>
                    <a:cubicBezTo>
                      <a:pt x="3926" y="78520"/>
                      <a:pt x="25388" y="86110"/>
                      <a:pt x="44494" y="92915"/>
                    </a:cubicBezTo>
                    <a:lnTo>
                      <a:pt x="44494" y="143167"/>
                    </a:lnTo>
                    <a:cubicBezTo>
                      <a:pt x="22771" y="141336"/>
                      <a:pt x="17012" y="126417"/>
                      <a:pt x="9945" y="126417"/>
                    </a:cubicBezTo>
                    <a:cubicBezTo>
                      <a:pt x="4711" y="126417"/>
                      <a:pt x="0" y="133484"/>
                      <a:pt x="0" y="138718"/>
                    </a:cubicBezTo>
                    <a:cubicBezTo>
                      <a:pt x="0" y="149187"/>
                      <a:pt x="18060" y="163583"/>
                      <a:pt x="44494" y="163844"/>
                    </a:cubicBezTo>
                    <a:lnTo>
                      <a:pt x="44494" y="163844"/>
                    </a:lnTo>
                    <a:lnTo>
                      <a:pt x="44494" y="170387"/>
                    </a:lnTo>
                    <a:cubicBezTo>
                      <a:pt x="44494" y="173005"/>
                      <a:pt x="47111" y="175360"/>
                      <a:pt x="50776" y="175360"/>
                    </a:cubicBezTo>
                    <a:cubicBezTo>
                      <a:pt x="53917" y="175360"/>
                      <a:pt x="57057" y="173005"/>
                      <a:pt x="57057" y="170387"/>
                    </a:cubicBezTo>
                    <a:lnTo>
                      <a:pt x="57057" y="163059"/>
                    </a:lnTo>
                    <a:cubicBezTo>
                      <a:pt x="80090" y="159918"/>
                      <a:pt x="96055" y="145261"/>
                      <a:pt x="96055" y="119088"/>
                    </a:cubicBezTo>
                    <a:cubicBezTo>
                      <a:pt x="96055" y="90297"/>
                      <a:pt x="75640" y="80875"/>
                      <a:pt x="57057" y="74070"/>
                    </a:cubicBezTo>
                    <a:close/>
                    <a:moveTo>
                      <a:pt x="45803" y="69882"/>
                    </a:moveTo>
                    <a:cubicBezTo>
                      <a:pt x="34548" y="65695"/>
                      <a:pt x="25388" y="61245"/>
                      <a:pt x="25388" y="48944"/>
                    </a:cubicBezTo>
                    <a:cubicBezTo>
                      <a:pt x="25388" y="37951"/>
                      <a:pt x="34025" y="32455"/>
                      <a:pt x="45803" y="30885"/>
                    </a:cubicBezTo>
                    <a:lnTo>
                      <a:pt x="45803" y="69882"/>
                    </a:lnTo>
                    <a:close/>
                    <a:moveTo>
                      <a:pt x="55748" y="142906"/>
                    </a:moveTo>
                    <a:lnTo>
                      <a:pt x="55748" y="97888"/>
                    </a:lnTo>
                    <a:cubicBezTo>
                      <a:pt x="66218" y="102337"/>
                      <a:pt x="74593" y="108357"/>
                      <a:pt x="74593" y="121706"/>
                    </a:cubicBezTo>
                    <a:cubicBezTo>
                      <a:pt x="74593" y="134007"/>
                      <a:pt x="67265" y="140812"/>
                      <a:pt x="55748" y="142906"/>
                    </a:cubicBezTo>
                    <a:close/>
                  </a:path>
                </a:pathLst>
              </a:custGeom>
              <a:grp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grpSp>
      <p:sp>
        <p:nvSpPr>
          <p:cNvPr id="86" name="Freeform: Shape 85">
            <a:extLst>
              <a:ext uri="{FF2B5EF4-FFF2-40B4-BE49-F238E27FC236}">
                <a16:creationId xmlns:a16="http://schemas.microsoft.com/office/drawing/2014/main" id="{D467905E-4908-DF22-FECD-9C7F8A17DEFB}"/>
              </a:ext>
            </a:extLst>
          </p:cNvPr>
          <p:cNvSpPr/>
          <p:nvPr/>
        </p:nvSpPr>
        <p:spPr>
          <a:xfrm>
            <a:off x="8613186" y="1603623"/>
            <a:ext cx="552027" cy="503762"/>
          </a:xfrm>
          <a:custGeom>
            <a:avLst/>
            <a:gdLst>
              <a:gd name="connsiteX0" fmla="*/ 990393 w 1016173"/>
              <a:gd name="connsiteY0" fmla="*/ 212788 h 1437220"/>
              <a:gd name="connsiteX1" fmla="*/ 125369 w 1016173"/>
              <a:gd name="connsiteY1" fmla="*/ 1408381 h 1437220"/>
              <a:gd name="connsiteX2" fmla="*/ 0 w 1016173"/>
              <a:gd name="connsiteY2" fmla="*/ 1367812 h 1437220"/>
              <a:gd name="connsiteX3" fmla="*/ 0 w 1016173"/>
              <a:gd name="connsiteY3" fmla="*/ 0 h 1437220"/>
              <a:gd name="connsiteX4" fmla="*/ 881251 w 1016173"/>
              <a:gd name="connsiteY4" fmla="*/ 0 h 1437220"/>
              <a:gd name="connsiteX5" fmla="*/ 990393 w 1016173"/>
              <a:gd name="connsiteY5" fmla="*/ 212788 h 143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173" h="1437220">
                <a:moveTo>
                  <a:pt x="990393" y="212788"/>
                </a:moveTo>
                <a:lnTo>
                  <a:pt x="125369" y="1408381"/>
                </a:lnTo>
                <a:cubicBezTo>
                  <a:pt x="86109" y="1462821"/>
                  <a:pt x="0" y="1435078"/>
                  <a:pt x="0" y="1367812"/>
                </a:cubicBezTo>
                <a:lnTo>
                  <a:pt x="0" y="0"/>
                </a:lnTo>
                <a:lnTo>
                  <a:pt x="881251" y="0"/>
                </a:lnTo>
                <a:cubicBezTo>
                  <a:pt x="991179" y="0"/>
                  <a:pt x="1054780" y="124323"/>
                  <a:pt x="990393" y="212788"/>
                </a:cubicBezTo>
                <a:close/>
              </a:path>
            </a:pathLst>
          </a:custGeom>
          <a:solidFill>
            <a:srgbClr val="004E9A"/>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rgbClr val="1F497D"/>
              </a:solidFill>
              <a:effectLst/>
              <a:uLnTx/>
              <a:uFillTx/>
              <a:latin typeface="Verdana" panose="020B0604030504040204" pitchFamily="34" charset="0"/>
              <a:ea typeface="Verdana" panose="020B0604030504040204" pitchFamily="34" charset="0"/>
            </a:endParaRPr>
          </a:p>
        </p:txBody>
      </p:sp>
      <p:sp>
        <p:nvSpPr>
          <p:cNvPr id="101" name="Freeform: Shape 100">
            <a:extLst>
              <a:ext uri="{FF2B5EF4-FFF2-40B4-BE49-F238E27FC236}">
                <a16:creationId xmlns:a16="http://schemas.microsoft.com/office/drawing/2014/main" id="{18D99BF0-CDAE-EAA0-9299-853814D2F6D1}"/>
              </a:ext>
            </a:extLst>
          </p:cNvPr>
          <p:cNvSpPr/>
          <p:nvPr/>
        </p:nvSpPr>
        <p:spPr>
          <a:xfrm>
            <a:off x="9449148" y="1724956"/>
            <a:ext cx="809288" cy="847080"/>
          </a:xfrm>
          <a:custGeom>
            <a:avLst/>
            <a:gdLst>
              <a:gd name="connsiteX0" fmla="*/ 1701258 w 1701258"/>
              <a:gd name="connsiteY0" fmla="*/ 850629 h 1701258"/>
              <a:gd name="connsiteX1" fmla="*/ 850629 w 1701258"/>
              <a:gd name="connsiteY1" fmla="*/ 1701259 h 1701258"/>
              <a:gd name="connsiteX2" fmla="*/ 0 w 1701258"/>
              <a:gd name="connsiteY2" fmla="*/ 850629 h 1701258"/>
              <a:gd name="connsiteX3" fmla="*/ 850629 w 1701258"/>
              <a:gd name="connsiteY3" fmla="*/ 0 h 1701258"/>
              <a:gd name="connsiteX4" fmla="*/ 1701258 w 1701258"/>
              <a:gd name="connsiteY4" fmla="*/ 850629 h 1701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258" h="1701258">
                <a:moveTo>
                  <a:pt x="1701258" y="850629"/>
                </a:moveTo>
                <a:cubicBezTo>
                  <a:pt x="1701258" y="1320419"/>
                  <a:pt x="1320418" y="1701259"/>
                  <a:pt x="850629" y="1701259"/>
                </a:cubicBezTo>
                <a:cubicBezTo>
                  <a:pt x="380839" y="1701259"/>
                  <a:pt x="0" y="1320419"/>
                  <a:pt x="0" y="850629"/>
                </a:cubicBezTo>
                <a:cubicBezTo>
                  <a:pt x="0" y="380840"/>
                  <a:pt x="380839" y="0"/>
                  <a:pt x="850629" y="0"/>
                </a:cubicBezTo>
                <a:cubicBezTo>
                  <a:pt x="1320418" y="0"/>
                  <a:pt x="1701258" y="380840"/>
                  <a:pt x="1701258" y="850629"/>
                </a:cubicBezTo>
                <a:close/>
              </a:path>
            </a:pathLst>
          </a:custGeom>
          <a:solidFill>
            <a:srgbClr val="004E9A"/>
          </a:solidFill>
          <a:ln w="12700" cap="flat">
            <a:noFill/>
            <a:miter lim="400000"/>
          </a:ln>
          <a:effectLst>
            <a:outerShdw blurRad="101600" dist="8890" dir="5400000" rotWithShape="0">
              <a:srgbClr val="000000">
                <a:alpha val="50000"/>
              </a:srgbClr>
            </a:outerShdw>
          </a:effectLst>
        </p:spPr>
        <p:txBody>
          <a:bodyPr wrap="square" lIns="9524" tIns="9524" rIns="9524" bIns="9524" numCol="1" anchor="ctr">
            <a:noAutofit/>
          </a:bodyPr>
          <a:lstStyle/>
          <a:p>
            <a:pPr marL="0" marR="0" lvl="0" indent="0" algn="ctr" defTabSz="154751" eaLnBrk="1" fontAlgn="auto" latinLnBrk="0" hangingPunct="0">
              <a:lnSpc>
                <a:spcPct val="100000"/>
              </a:lnSpc>
              <a:spcBef>
                <a:spcPts val="0"/>
              </a:spcBef>
              <a:spcAft>
                <a:spcPts val="0"/>
              </a:spcAft>
              <a:buClrTx/>
              <a:buSzTx/>
              <a:buFontTx/>
              <a:buNone/>
              <a:tabLst/>
              <a:defRPr/>
            </a:pPr>
            <a:endParaRPr kumimoji="0" lang="es-CO" sz="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endParaRPr>
          </a:p>
        </p:txBody>
      </p:sp>
      <p:grpSp>
        <p:nvGrpSpPr>
          <p:cNvPr id="126" name="Graphic 76">
            <a:extLst>
              <a:ext uri="{FF2B5EF4-FFF2-40B4-BE49-F238E27FC236}">
                <a16:creationId xmlns:a16="http://schemas.microsoft.com/office/drawing/2014/main" id="{34A2535E-347F-4EF1-5041-4DB3DE1D8AD6}"/>
              </a:ext>
            </a:extLst>
          </p:cNvPr>
          <p:cNvGrpSpPr/>
          <p:nvPr/>
        </p:nvGrpSpPr>
        <p:grpSpPr>
          <a:xfrm>
            <a:off x="9614694" y="1868076"/>
            <a:ext cx="518258" cy="535213"/>
            <a:chOff x="14146893" y="5502435"/>
            <a:chExt cx="954012" cy="985222"/>
          </a:xfrm>
          <a:solidFill>
            <a:srgbClr val="FFFFFF"/>
          </a:solidFill>
        </p:grpSpPr>
        <p:sp>
          <p:nvSpPr>
            <p:cNvPr id="127" name="Freeform: Shape 126">
              <a:extLst>
                <a:ext uri="{FF2B5EF4-FFF2-40B4-BE49-F238E27FC236}">
                  <a16:creationId xmlns:a16="http://schemas.microsoft.com/office/drawing/2014/main" id="{45E4ACD6-988B-410D-652B-341DFF5E7E74}"/>
                </a:ext>
              </a:extLst>
            </p:cNvPr>
            <p:cNvSpPr/>
            <p:nvPr/>
          </p:nvSpPr>
          <p:spPr>
            <a:xfrm>
              <a:off x="14146893" y="5502435"/>
              <a:ext cx="954012" cy="985222"/>
            </a:xfrm>
            <a:custGeom>
              <a:avLst/>
              <a:gdLst>
                <a:gd name="connsiteX0" fmla="*/ 922081 w 954012"/>
                <a:gd name="connsiteY0" fmla="*/ 576920 h 985222"/>
                <a:gd name="connsiteX1" fmla="*/ 907425 w 954012"/>
                <a:gd name="connsiteY1" fmla="*/ 576920 h 985222"/>
                <a:gd name="connsiteX2" fmla="*/ 907425 w 954012"/>
                <a:gd name="connsiteY2" fmla="*/ 444222 h 985222"/>
                <a:gd name="connsiteX3" fmla="*/ 880990 w 954012"/>
                <a:gd name="connsiteY3" fmla="*/ 393184 h 985222"/>
                <a:gd name="connsiteX4" fmla="*/ 880990 w 954012"/>
                <a:gd name="connsiteY4" fmla="*/ 375124 h 985222"/>
                <a:gd name="connsiteX5" fmla="*/ 833355 w 954012"/>
                <a:gd name="connsiteY5" fmla="*/ 327489 h 985222"/>
                <a:gd name="connsiteX6" fmla="*/ 822362 w 954012"/>
                <a:gd name="connsiteY6" fmla="*/ 327489 h 985222"/>
                <a:gd name="connsiteX7" fmla="*/ 864501 w 954012"/>
                <a:gd name="connsiteY7" fmla="*/ 265721 h 985222"/>
                <a:gd name="connsiteX8" fmla="*/ 852461 w 954012"/>
                <a:gd name="connsiteY8" fmla="*/ 202643 h 985222"/>
                <a:gd name="connsiteX9" fmla="*/ 566650 w 954012"/>
                <a:gd name="connsiteY9" fmla="*/ 7914 h 985222"/>
                <a:gd name="connsiteX10" fmla="*/ 532625 w 954012"/>
                <a:gd name="connsiteY10" fmla="*/ 848 h 985222"/>
                <a:gd name="connsiteX11" fmla="*/ 503572 w 954012"/>
                <a:gd name="connsiteY11" fmla="*/ 19954 h 985222"/>
                <a:gd name="connsiteX12" fmla="*/ 257021 w 954012"/>
                <a:gd name="connsiteY12" fmla="*/ 381930 h 985222"/>
                <a:gd name="connsiteX13" fmla="*/ 188447 w 954012"/>
                <a:gd name="connsiteY13" fmla="*/ 381930 h 985222"/>
                <a:gd name="connsiteX14" fmla="*/ 204936 w 954012"/>
                <a:gd name="connsiteY14" fmla="*/ 214421 h 985222"/>
                <a:gd name="connsiteX15" fmla="*/ 208076 w 954012"/>
                <a:gd name="connsiteY15" fmla="*/ 210233 h 985222"/>
                <a:gd name="connsiteX16" fmla="*/ 260162 w 954012"/>
                <a:gd name="connsiteY16" fmla="*/ 167833 h 985222"/>
                <a:gd name="connsiteX17" fmla="*/ 264873 w 954012"/>
                <a:gd name="connsiteY17" fmla="*/ 165739 h 985222"/>
                <a:gd name="connsiteX18" fmla="*/ 372444 w 954012"/>
                <a:gd name="connsiteY18" fmla="*/ 176470 h 985222"/>
                <a:gd name="connsiteX19" fmla="*/ 387887 w 954012"/>
                <a:gd name="connsiteY19" fmla="*/ 163907 h 985222"/>
                <a:gd name="connsiteX20" fmla="*/ 375324 w 954012"/>
                <a:gd name="connsiteY20" fmla="*/ 148465 h 985222"/>
                <a:gd name="connsiteX21" fmla="*/ 267751 w 954012"/>
                <a:gd name="connsiteY21" fmla="*/ 137734 h 985222"/>
                <a:gd name="connsiteX22" fmla="*/ 236606 w 954012"/>
                <a:gd name="connsiteY22" fmla="*/ 152914 h 985222"/>
                <a:gd name="connsiteX23" fmla="*/ 198393 w 954012"/>
                <a:gd name="connsiteY23" fmla="*/ 184060 h 985222"/>
                <a:gd name="connsiteX24" fmla="*/ 177192 w 954012"/>
                <a:gd name="connsiteY24" fmla="*/ 211804 h 985222"/>
                <a:gd name="connsiteX25" fmla="*/ 160442 w 954012"/>
                <a:gd name="connsiteY25" fmla="*/ 382191 h 985222"/>
                <a:gd name="connsiteX26" fmla="*/ 142643 w 954012"/>
                <a:gd name="connsiteY26" fmla="*/ 382191 h 985222"/>
                <a:gd name="connsiteX27" fmla="*/ 168817 w 954012"/>
                <a:gd name="connsiteY27" fmla="*/ 117056 h 985222"/>
                <a:gd name="connsiteX28" fmla="*/ 187923 w 954012"/>
                <a:gd name="connsiteY28" fmla="*/ 101353 h 985222"/>
                <a:gd name="connsiteX29" fmla="*/ 405423 w 954012"/>
                <a:gd name="connsiteY29" fmla="*/ 122815 h 985222"/>
                <a:gd name="connsiteX30" fmla="*/ 420865 w 954012"/>
                <a:gd name="connsiteY30" fmla="*/ 110252 h 985222"/>
                <a:gd name="connsiteX31" fmla="*/ 408302 w 954012"/>
                <a:gd name="connsiteY31" fmla="*/ 94809 h 985222"/>
                <a:gd name="connsiteX32" fmla="*/ 190803 w 954012"/>
                <a:gd name="connsiteY32" fmla="*/ 73347 h 985222"/>
                <a:gd name="connsiteX33" fmla="*/ 141073 w 954012"/>
                <a:gd name="connsiteY33" fmla="*/ 114177 h 985222"/>
                <a:gd name="connsiteX34" fmla="*/ 119873 w 954012"/>
                <a:gd name="connsiteY34" fmla="*/ 327751 h 985222"/>
                <a:gd name="connsiteX35" fmla="*/ 84016 w 954012"/>
                <a:gd name="connsiteY35" fmla="*/ 327751 h 985222"/>
                <a:gd name="connsiteX36" fmla="*/ 36380 w 954012"/>
                <a:gd name="connsiteY36" fmla="*/ 375386 h 985222"/>
                <a:gd name="connsiteX37" fmla="*/ 36380 w 954012"/>
                <a:gd name="connsiteY37" fmla="*/ 387688 h 985222"/>
                <a:gd name="connsiteX38" fmla="*/ 0 w 954012"/>
                <a:gd name="connsiteY38" fmla="*/ 444484 h 985222"/>
                <a:gd name="connsiteX39" fmla="*/ 0 w 954012"/>
                <a:gd name="connsiteY39" fmla="*/ 922930 h 985222"/>
                <a:gd name="connsiteX40" fmla="*/ 62292 w 954012"/>
                <a:gd name="connsiteY40" fmla="*/ 985222 h 985222"/>
                <a:gd name="connsiteX41" fmla="*/ 845394 w 954012"/>
                <a:gd name="connsiteY41" fmla="*/ 985222 h 985222"/>
                <a:gd name="connsiteX42" fmla="*/ 907686 w 954012"/>
                <a:gd name="connsiteY42" fmla="*/ 922930 h 985222"/>
                <a:gd name="connsiteX43" fmla="*/ 907686 w 954012"/>
                <a:gd name="connsiteY43" fmla="*/ 790231 h 985222"/>
                <a:gd name="connsiteX44" fmla="*/ 922343 w 954012"/>
                <a:gd name="connsiteY44" fmla="*/ 790231 h 985222"/>
                <a:gd name="connsiteX45" fmla="*/ 954013 w 954012"/>
                <a:gd name="connsiteY45" fmla="*/ 758562 h 985222"/>
                <a:gd name="connsiteX46" fmla="*/ 954013 w 954012"/>
                <a:gd name="connsiteY46" fmla="*/ 608851 h 985222"/>
                <a:gd name="connsiteX47" fmla="*/ 922081 w 954012"/>
                <a:gd name="connsiteY47" fmla="*/ 576920 h 985222"/>
                <a:gd name="connsiteX48" fmla="*/ 833355 w 954012"/>
                <a:gd name="connsiteY48" fmla="*/ 355756 h 985222"/>
                <a:gd name="connsiteX49" fmla="*/ 833355 w 954012"/>
                <a:gd name="connsiteY49" fmla="*/ 355756 h 985222"/>
                <a:gd name="connsiteX50" fmla="*/ 852723 w 954012"/>
                <a:gd name="connsiteY50" fmla="*/ 375124 h 985222"/>
                <a:gd name="connsiteX51" fmla="*/ 852723 w 954012"/>
                <a:gd name="connsiteY51" fmla="*/ 382191 h 985222"/>
                <a:gd name="connsiteX52" fmla="*/ 844871 w 954012"/>
                <a:gd name="connsiteY52" fmla="*/ 381668 h 985222"/>
                <a:gd name="connsiteX53" fmla="*/ 785196 w 954012"/>
                <a:gd name="connsiteY53" fmla="*/ 381668 h 985222"/>
                <a:gd name="connsiteX54" fmla="*/ 802994 w 954012"/>
                <a:gd name="connsiteY54" fmla="*/ 355494 h 985222"/>
                <a:gd name="connsiteX55" fmla="*/ 833355 w 954012"/>
                <a:gd name="connsiteY55" fmla="*/ 355494 h 985222"/>
                <a:gd name="connsiteX56" fmla="*/ 526605 w 954012"/>
                <a:gd name="connsiteY56" fmla="*/ 35658 h 985222"/>
                <a:gd name="connsiteX57" fmla="*/ 537859 w 954012"/>
                <a:gd name="connsiteY57" fmla="*/ 28329 h 985222"/>
                <a:gd name="connsiteX58" fmla="*/ 541262 w 954012"/>
                <a:gd name="connsiteY58" fmla="*/ 28068 h 985222"/>
                <a:gd name="connsiteX59" fmla="*/ 550946 w 954012"/>
                <a:gd name="connsiteY59" fmla="*/ 31208 h 985222"/>
                <a:gd name="connsiteX60" fmla="*/ 836757 w 954012"/>
                <a:gd name="connsiteY60" fmla="*/ 225937 h 985222"/>
                <a:gd name="connsiteX61" fmla="*/ 841206 w 954012"/>
                <a:gd name="connsiteY61" fmla="*/ 250016 h 985222"/>
                <a:gd name="connsiteX62" fmla="*/ 751432 w 954012"/>
                <a:gd name="connsiteY62" fmla="*/ 381668 h 985222"/>
                <a:gd name="connsiteX63" fmla="*/ 729970 w 954012"/>
                <a:gd name="connsiteY63" fmla="*/ 381668 h 985222"/>
                <a:gd name="connsiteX64" fmla="*/ 773942 w 954012"/>
                <a:gd name="connsiteY64" fmla="*/ 317020 h 985222"/>
                <a:gd name="connsiteX65" fmla="*/ 775512 w 954012"/>
                <a:gd name="connsiteY65" fmla="*/ 282210 h 985222"/>
                <a:gd name="connsiteX66" fmla="*/ 766089 w 954012"/>
                <a:gd name="connsiteY66" fmla="*/ 233789 h 985222"/>
                <a:gd name="connsiteX67" fmla="*/ 751956 w 954012"/>
                <a:gd name="connsiteY67" fmla="*/ 202381 h 985222"/>
                <a:gd name="connsiteX68" fmla="*/ 603816 w 954012"/>
                <a:gd name="connsiteY68" fmla="*/ 101353 h 985222"/>
                <a:gd name="connsiteX69" fmla="*/ 569267 w 954012"/>
                <a:gd name="connsiteY69" fmla="*/ 99782 h 985222"/>
                <a:gd name="connsiteX70" fmla="*/ 520847 w 954012"/>
                <a:gd name="connsiteY70" fmla="*/ 108681 h 985222"/>
                <a:gd name="connsiteX71" fmla="*/ 488915 w 954012"/>
                <a:gd name="connsiteY71" fmla="*/ 122815 h 985222"/>
                <a:gd name="connsiteX72" fmla="*/ 312508 w 954012"/>
                <a:gd name="connsiteY72" fmla="*/ 381668 h 985222"/>
                <a:gd name="connsiteX73" fmla="*/ 291046 w 954012"/>
                <a:gd name="connsiteY73" fmla="*/ 381668 h 985222"/>
                <a:gd name="connsiteX74" fmla="*/ 526605 w 954012"/>
                <a:gd name="connsiteY74" fmla="*/ 35658 h 985222"/>
                <a:gd name="connsiteX75" fmla="*/ 532886 w 954012"/>
                <a:gd name="connsiteY75" fmla="*/ 274096 h 985222"/>
                <a:gd name="connsiteX76" fmla="*/ 417462 w 954012"/>
                <a:gd name="connsiteY76" fmla="*/ 381930 h 985222"/>
                <a:gd name="connsiteX77" fmla="*/ 346271 w 954012"/>
                <a:gd name="connsiteY77" fmla="*/ 381930 h 985222"/>
                <a:gd name="connsiteX78" fmla="*/ 511948 w 954012"/>
                <a:gd name="connsiteY78" fmla="*/ 138780 h 985222"/>
                <a:gd name="connsiteX79" fmla="*/ 511948 w 954012"/>
                <a:gd name="connsiteY79" fmla="*/ 138780 h 985222"/>
                <a:gd name="connsiteX80" fmla="*/ 516136 w 954012"/>
                <a:gd name="connsiteY80" fmla="*/ 136686 h 985222"/>
                <a:gd name="connsiteX81" fmla="*/ 516659 w 954012"/>
                <a:gd name="connsiteY81" fmla="*/ 136686 h 985222"/>
                <a:gd name="connsiteX82" fmla="*/ 582616 w 954012"/>
                <a:gd name="connsiteY82" fmla="*/ 124385 h 985222"/>
                <a:gd name="connsiteX83" fmla="*/ 587850 w 954012"/>
                <a:gd name="connsiteY83" fmla="*/ 124647 h 985222"/>
                <a:gd name="connsiteX84" fmla="*/ 735990 w 954012"/>
                <a:gd name="connsiteY84" fmla="*/ 225676 h 985222"/>
                <a:gd name="connsiteX85" fmla="*/ 738084 w 954012"/>
                <a:gd name="connsiteY85" fmla="*/ 230387 h 985222"/>
                <a:gd name="connsiteX86" fmla="*/ 750909 w 954012"/>
                <a:gd name="connsiteY86" fmla="*/ 296343 h 985222"/>
                <a:gd name="connsiteX87" fmla="*/ 750647 w 954012"/>
                <a:gd name="connsiteY87" fmla="*/ 301578 h 985222"/>
                <a:gd name="connsiteX88" fmla="*/ 695945 w 954012"/>
                <a:gd name="connsiteY88" fmla="*/ 381930 h 985222"/>
                <a:gd name="connsiteX89" fmla="*/ 648310 w 954012"/>
                <a:gd name="connsiteY89" fmla="*/ 381930 h 985222"/>
                <a:gd name="connsiteX90" fmla="*/ 532886 w 954012"/>
                <a:gd name="connsiteY90" fmla="*/ 274096 h 985222"/>
                <a:gd name="connsiteX91" fmla="*/ 620043 w 954012"/>
                <a:gd name="connsiteY91" fmla="*/ 381930 h 985222"/>
                <a:gd name="connsiteX92" fmla="*/ 445468 w 954012"/>
                <a:gd name="connsiteY92" fmla="*/ 381930 h 985222"/>
                <a:gd name="connsiteX93" fmla="*/ 532625 w 954012"/>
                <a:gd name="connsiteY93" fmla="*/ 302363 h 985222"/>
                <a:gd name="connsiteX94" fmla="*/ 620043 w 954012"/>
                <a:gd name="connsiteY94" fmla="*/ 381930 h 985222"/>
                <a:gd name="connsiteX95" fmla="*/ 63863 w 954012"/>
                <a:gd name="connsiteY95" fmla="*/ 375124 h 985222"/>
                <a:gd name="connsiteX96" fmla="*/ 83231 w 954012"/>
                <a:gd name="connsiteY96" fmla="*/ 355756 h 985222"/>
                <a:gd name="connsiteX97" fmla="*/ 116470 w 954012"/>
                <a:gd name="connsiteY97" fmla="*/ 355756 h 985222"/>
                <a:gd name="connsiteX98" fmla="*/ 113854 w 954012"/>
                <a:gd name="connsiteY98" fmla="*/ 381930 h 985222"/>
                <a:gd name="connsiteX99" fmla="*/ 63863 w 954012"/>
                <a:gd name="connsiteY99" fmla="*/ 381930 h 985222"/>
                <a:gd name="connsiteX100" fmla="*/ 63863 w 954012"/>
                <a:gd name="connsiteY100" fmla="*/ 375124 h 985222"/>
                <a:gd name="connsiteX101" fmla="*/ 27482 w 954012"/>
                <a:gd name="connsiteY101" fmla="*/ 444222 h 985222"/>
                <a:gd name="connsiteX102" fmla="*/ 61768 w 954012"/>
                <a:gd name="connsiteY102" fmla="*/ 409935 h 985222"/>
                <a:gd name="connsiteX103" fmla="*/ 844871 w 954012"/>
                <a:gd name="connsiteY103" fmla="*/ 409935 h 985222"/>
                <a:gd name="connsiteX104" fmla="*/ 879158 w 954012"/>
                <a:gd name="connsiteY104" fmla="*/ 444222 h 985222"/>
                <a:gd name="connsiteX105" fmla="*/ 879158 w 954012"/>
                <a:gd name="connsiteY105" fmla="*/ 483220 h 985222"/>
                <a:gd name="connsiteX106" fmla="*/ 27482 w 954012"/>
                <a:gd name="connsiteY106" fmla="*/ 483220 h 985222"/>
                <a:gd name="connsiteX107" fmla="*/ 27482 w 954012"/>
                <a:gd name="connsiteY107" fmla="*/ 444222 h 985222"/>
                <a:gd name="connsiteX108" fmla="*/ 879158 w 954012"/>
                <a:gd name="connsiteY108" fmla="*/ 922668 h 985222"/>
                <a:gd name="connsiteX109" fmla="*/ 844871 w 954012"/>
                <a:gd name="connsiteY109" fmla="*/ 956955 h 985222"/>
                <a:gd name="connsiteX110" fmla="*/ 61768 w 954012"/>
                <a:gd name="connsiteY110" fmla="*/ 956955 h 985222"/>
                <a:gd name="connsiteX111" fmla="*/ 27482 w 954012"/>
                <a:gd name="connsiteY111" fmla="*/ 922668 h 985222"/>
                <a:gd name="connsiteX112" fmla="*/ 27482 w 954012"/>
                <a:gd name="connsiteY112" fmla="*/ 883670 h 985222"/>
                <a:gd name="connsiteX113" fmla="*/ 103122 w 954012"/>
                <a:gd name="connsiteY113" fmla="*/ 883670 h 985222"/>
                <a:gd name="connsiteX114" fmla="*/ 117255 w 954012"/>
                <a:gd name="connsiteY114" fmla="*/ 869536 h 985222"/>
                <a:gd name="connsiteX115" fmla="*/ 103122 w 954012"/>
                <a:gd name="connsiteY115" fmla="*/ 855403 h 985222"/>
                <a:gd name="connsiteX116" fmla="*/ 27482 w 954012"/>
                <a:gd name="connsiteY116" fmla="*/ 855403 h 985222"/>
                <a:gd name="connsiteX117" fmla="*/ 27482 w 954012"/>
                <a:gd name="connsiteY117" fmla="*/ 510963 h 985222"/>
                <a:gd name="connsiteX118" fmla="*/ 879158 w 954012"/>
                <a:gd name="connsiteY118" fmla="*/ 510963 h 985222"/>
                <a:gd name="connsiteX119" fmla="*/ 879158 w 954012"/>
                <a:gd name="connsiteY119" fmla="*/ 576658 h 985222"/>
                <a:gd name="connsiteX120" fmla="*/ 745674 w 954012"/>
                <a:gd name="connsiteY120" fmla="*/ 576658 h 985222"/>
                <a:gd name="connsiteX121" fmla="*/ 745674 w 954012"/>
                <a:gd name="connsiteY121" fmla="*/ 576658 h 985222"/>
                <a:gd name="connsiteX122" fmla="*/ 649880 w 954012"/>
                <a:gd name="connsiteY122" fmla="*/ 636595 h 985222"/>
                <a:gd name="connsiteX123" fmla="*/ 649619 w 954012"/>
                <a:gd name="connsiteY123" fmla="*/ 636856 h 985222"/>
                <a:gd name="connsiteX124" fmla="*/ 649095 w 954012"/>
                <a:gd name="connsiteY124" fmla="*/ 637904 h 985222"/>
                <a:gd name="connsiteX125" fmla="*/ 643861 w 954012"/>
                <a:gd name="connsiteY125" fmla="*/ 651514 h 985222"/>
                <a:gd name="connsiteX126" fmla="*/ 643861 w 954012"/>
                <a:gd name="connsiteY126" fmla="*/ 651514 h 985222"/>
                <a:gd name="connsiteX127" fmla="*/ 639149 w 954012"/>
                <a:gd name="connsiteY127" fmla="*/ 683183 h 985222"/>
                <a:gd name="connsiteX128" fmla="*/ 745674 w 954012"/>
                <a:gd name="connsiteY128" fmla="*/ 789708 h 985222"/>
                <a:gd name="connsiteX129" fmla="*/ 745674 w 954012"/>
                <a:gd name="connsiteY129" fmla="*/ 789708 h 985222"/>
                <a:gd name="connsiteX130" fmla="*/ 879158 w 954012"/>
                <a:gd name="connsiteY130" fmla="*/ 789708 h 985222"/>
                <a:gd name="connsiteX131" fmla="*/ 879158 w 954012"/>
                <a:gd name="connsiteY131" fmla="*/ 855403 h 985222"/>
                <a:gd name="connsiteX132" fmla="*/ 193158 w 954012"/>
                <a:gd name="connsiteY132" fmla="*/ 855403 h 985222"/>
                <a:gd name="connsiteX133" fmla="*/ 179025 w 954012"/>
                <a:gd name="connsiteY133" fmla="*/ 869536 h 985222"/>
                <a:gd name="connsiteX134" fmla="*/ 193158 w 954012"/>
                <a:gd name="connsiteY134" fmla="*/ 883670 h 985222"/>
                <a:gd name="connsiteX135" fmla="*/ 879158 w 954012"/>
                <a:gd name="connsiteY135" fmla="*/ 883670 h 985222"/>
                <a:gd name="connsiteX136" fmla="*/ 879158 w 954012"/>
                <a:gd name="connsiteY136" fmla="*/ 922668 h 985222"/>
                <a:gd name="connsiteX137" fmla="*/ 925484 w 954012"/>
                <a:gd name="connsiteY137" fmla="*/ 758300 h 985222"/>
                <a:gd name="connsiteX138" fmla="*/ 922081 w 954012"/>
                <a:gd name="connsiteY138" fmla="*/ 761703 h 985222"/>
                <a:gd name="connsiteX139" fmla="*/ 745936 w 954012"/>
                <a:gd name="connsiteY139" fmla="*/ 761703 h 985222"/>
                <a:gd name="connsiteX140" fmla="*/ 677101 w 954012"/>
                <a:gd name="connsiteY140" fmla="*/ 720611 h 985222"/>
                <a:gd name="connsiteX141" fmla="*/ 675268 w 954012"/>
                <a:gd name="connsiteY141" fmla="*/ 717208 h 985222"/>
                <a:gd name="connsiteX142" fmla="*/ 672390 w 954012"/>
                <a:gd name="connsiteY142" fmla="*/ 710142 h 985222"/>
                <a:gd name="connsiteX143" fmla="*/ 667679 w 954012"/>
                <a:gd name="connsiteY143" fmla="*/ 683183 h 985222"/>
                <a:gd name="connsiteX144" fmla="*/ 672390 w 954012"/>
                <a:gd name="connsiteY144" fmla="*/ 656225 h 985222"/>
                <a:gd name="connsiteX145" fmla="*/ 675268 w 954012"/>
                <a:gd name="connsiteY145" fmla="*/ 649158 h 985222"/>
                <a:gd name="connsiteX146" fmla="*/ 677101 w 954012"/>
                <a:gd name="connsiteY146" fmla="*/ 645756 h 985222"/>
                <a:gd name="connsiteX147" fmla="*/ 745936 w 954012"/>
                <a:gd name="connsiteY147" fmla="*/ 604664 h 985222"/>
                <a:gd name="connsiteX148" fmla="*/ 922081 w 954012"/>
                <a:gd name="connsiteY148" fmla="*/ 604664 h 985222"/>
                <a:gd name="connsiteX149" fmla="*/ 925484 w 954012"/>
                <a:gd name="connsiteY149" fmla="*/ 608066 h 985222"/>
                <a:gd name="connsiteX150" fmla="*/ 925484 w 954012"/>
                <a:gd name="connsiteY150" fmla="*/ 758300 h 985222"/>
                <a:gd name="connsiteX151" fmla="*/ 925484 w 954012"/>
                <a:gd name="connsiteY151" fmla="*/ 758300 h 985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954012" h="985222">
                  <a:moveTo>
                    <a:pt x="922081" y="576920"/>
                  </a:moveTo>
                  <a:lnTo>
                    <a:pt x="907425" y="576920"/>
                  </a:lnTo>
                  <a:lnTo>
                    <a:pt x="907425" y="444222"/>
                  </a:lnTo>
                  <a:cubicBezTo>
                    <a:pt x="907425" y="423283"/>
                    <a:pt x="896955" y="404700"/>
                    <a:pt x="880990" y="393184"/>
                  </a:cubicBezTo>
                  <a:lnTo>
                    <a:pt x="880990" y="375124"/>
                  </a:lnTo>
                  <a:cubicBezTo>
                    <a:pt x="880990" y="348951"/>
                    <a:pt x="859528" y="327489"/>
                    <a:pt x="833355" y="327489"/>
                  </a:cubicBezTo>
                  <a:lnTo>
                    <a:pt x="822362" y="327489"/>
                  </a:lnTo>
                  <a:lnTo>
                    <a:pt x="864501" y="265721"/>
                  </a:lnTo>
                  <a:cubicBezTo>
                    <a:pt x="878635" y="245043"/>
                    <a:pt x="873138" y="216777"/>
                    <a:pt x="852461" y="202643"/>
                  </a:cubicBezTo>
                  <a:lnTo>
                    <a:pt x="566650" y="7914"/>
                  </a:lnTo>
                  <a:cubicBezTo>
                    <a:pt x="556704" y="1109"/>
                    <a:pt x="544402" y="-1508"/>
                    <a:pt x="532625" y="848"/>
                  </a:cubicBezTo>
                  <a:cubicBezTo>
                    <a:pt x="520585" y="3203"/>
                    <a:pt x="510377" y="9747"/>
                    <a:pt x="503572" y="19954"/>
                  </a:cubicBezTo>
                  <a:lnTo>
                    <a:pt x="257021" y="381930"/>
                  </a:lnTo>
                  <a:lnTo>
                    <a:pt x="188447" y="381930"/>
                  </a:lnTo>
                  <a:lnTo>
                    <a:pt x="204936" y="214421"/>
                  </a:lnTo>
                  <a:cubicBezTo>
                    <a:pt x="205198" y="212589"/>
                    <a:pt x="206245" y="211019"/>
                    <a:pt x="208076" y="210233"/>
                  </a:cubicBezTo>
                  <a:cubicBezTo>
                    <a:pt x="229278" y="202119"/>
                    <a:pt x="247860" y="187201"/>
                    <a:pt x="260162" y="167833"/>
                  </a:cubicBezTo>
                  <a:cubicBezTo>
                    <a:pt x="261208" y="166262"/>
                    <a:pt x="263040" y="165477"/>
                    <a:pt x="264873" y="165739"/>
                  </a:cubicBezTo>
                  <a:lnTo>
                    <a:pt x="372444" y="176470"/>
                  </a:lnTo>
                  <a:cubicBezTo>
                    <a:pt x="380035" y="177255"/>
                    <a:pt x="387102" y="171497"/>
                    <a:pt x="387887" y="163907"/>
                  </a:cubicBezTo>
                  <a:cubicBezTo>
                    <a:pt x="388672" y="156316"/>
                    <a:pt x="382914" y="149250"/>
                    <a:pt x="375324" y="148465"/>
                  </a:cubicBezTo>
                  <a:lnTo>
                    <a:pt x="267751" y="137734"/>
                  </a:lnTo>
                  <a:cubicBezTo>
                    <a:pt x="255189" y="136425"/>
                    <a:pt x="243410" y="142183"/>
                    <a:pt x="236606" y="152914"/>
                  </a:cubicBezTo>
                  <a:cubicBezTo>
                    <a:pt x="227706" y="167047"/>
                    <a:pt x="214097" y="178040"/>
                    <a:pt x="198393" y="184060"/>
                  </a:cubicBezTo>
                  <a:cubicBezTo>
                    <a:pt x="186615" y="188510"/>
                    <a:pt x="178501" y="199240"/>
                    <a:pt x="177192" y="211804"/>
                  </a:cubicBezTo>
                  <a:lnTo>
                    <a:pt x="160442" y="382191"/>
                  </a:lnTo>
                  <a:lnTo>
                    <a:pt x="142643" y="382191"/>
                  </a:lnTo>
                  <a:lnTo>
                    <a:pt x="168817" y="117056"/>
                  </a:lnTo>
                  <a:cubicBezTo>
                    <a:pt x="169864" y="107634"/>
                    <a:pt x="178239" y="100568"/>
                    <a:pt x="187923" y="101353"/>
                  </a:cubicBezTo>
                  <a:lnTo>
                    <a:pt x="405423" y="122815"/>
                  </a:lnTo>
                  <a:cubicBezTo>
                    <a:pt x="413013" y="123600"/>
                    <a:pt x="420080" y="117842"/>
                    <a:pt x="420865" y="110252"/>
                  </a:cubicBezTo>
                  <a:cubicBezTo>
                    <a:pt x="421650" y="102662"/>
                    <a:pt x="415892" y="95595"/>
                    <a:pt x="408302" y="94809"/>
                  </a:cubicBezTo>
                  <a:lnTo>
                    <a:pt x="190803" y="73347"/>
                  </a:lnTo>
                  <a:cubicBezTo>
                    <a:pt x="165938" y="70992"/>
                    <a:pt x="143691" y="89051"/>
                    <a:pt x="141073" y="114177"/>
                  </a:cubicBezTo>
                  <a:lnTo>
                    <a:pt x="119873" y="327751"/>
                  </a:lnTo>
                  <a:lnTo>
                    <a:pt x="84016" y="327751"/>
                  </a:lnTo>
                  <a:cubicBezTo>
                    <a:pt x="57843" y="327751"/>
                    <a:pt x="36380" y="348951"/>
                    <a:pt x="36380" y="375386"/>
                  </a:cubicBezTo>
                  <a:lnTo>
                    <a:pt x="36380" y="387688"/>
                  </a:lnTo>
                  <a:cubicBezTo>
                    <a:pt x="14919" y="397633"/>
                    <a:pt x="0" y="419357"/>
                    <a:pt x="0" y="444484"/>
                  </a:cubicBezTo>
                  <a:lnTo>
                    <a:pt x="0" y="922930"/>
                  </a:lnTo>
                  <a:cubicBezTo>
                    <a:pt x="0" y="957217"/>
                    <a:pt x="28006" y="985222"/>
                    <a:pt x="62292" y="985222"/>
                  </a:cubicBezTo>
                  <a:lnTo>
                    <a:pt x="845394" y="985222"/>
                  </a:lnTo>
                  <a:cubicBezTo>
                    <a:pt x="879681" y="985222"/>
                    <a:pt x="907686" y="957217"/>
                    <a:pt x="907686" y="922930"/>
                  </a:cubicBezTo>
                  <a:lnTo>
                    <a:pt x="907686" y="790231"/>
                  </a:lnTo>
                  <a:lnTo>
                    <a:pt x="922343" y="790231"/>
                  </a:lnTo>
                  <a:cubicBezTo>
                    <a:pt x="939618" y="790231"/>
                    <a:pt x="954013" y="776098"/>
                    <a:pt x="954013" y="758562"/>
                  </a:cubicBezTo>
                  <a:lnTo>
                    <a:pt x="954013" y="608851"/>
                  </a:lnTo>
                  <a:cubicBezTo>
                    <a:pt x="953490" y="591053"/>
                    <a:pt x="939356" y="576920"/>
                    <a:pt x="922081" y="576920"/>
                  </a:cubicBezTo>
                  <a:close/>
                  <a:moveTo>
                    <a:pt x="833355" y="355756"/>
                  </a:moveTo>
                  <a:lnTo>
                    <a:pt x="833355" y="355756"/>
                  </a:lnTo>
                  <a:cubicBezTo>
                    <a:pt x="844086" y="355756"/>
                    <a:pt x="852723" y="364394"/>
                    <a:pt x="852723" y="375124"/>
                  </a:cubicBezTo>
                  <a:lnTo>
                    <a:pt x="852723" y="382191"/>
                  </a:lnTo>
                  <a:cubicBezTo>
                    <a:pt x="850105" y="381930"/>
                    <a:pt x="847488" y="381668"/>
                    <a:pt x="844871" y="381668"/>
                  </a:cubicBezTo>
                  <a:lnTo>
                    <a:pt x="785196" y="381668"/>
                  </a:lnTo>
                  <a:lnTo>
                    <a:pt x="802994" y="355494"/>
                  </a:lnTo>
                  <a:lnTo>
                    <a:pt x="833355" y="355494"/>
                  </a:lnTo>
                  <a:close/>
                  <a:moveTo>
                    <a:pt x="526605" y="35658"/>
                  </a:moveTo>
                  <a:cubicBezTo>
                    <a:pt x="529222" y="31732"/>
                    <a:pt x="533148" y="29114"/>
                    <a:pt x="537859" y="28329"/>
                  </a:cubicBezTo>
                  <a:cubicBezTo>
                    <a:pt x="538906" y="28068"/>
                    <a:pt x="539953" y="28068"/>
                    <a:pt x="541262" y="28068"/>
                  </a:cubicBezTo>
                  <a:cubicBezTo>
                    <a:pt x="544664" y="28068"/>
                    <a:pt x="548067" y="29114"/>
                    <a:pt x="550946" y="31208"/>
                  </a:cubicBezTo>
                  <a:lnTo>
                    <a:pt x="836757" y="225937"/>
                  </a:lnTo>
                  <a:cubicBezTo>
                    <a:pt x="844609" y="231434"/>
                    <a:pt x="846703" y="242164"/>
                    <a:pt x="841206" y="250016"/>
                  </a:cubicBezTo>
                  <a:lnTo>
                    <a:pt x="751432" y="381668"/>
                  </a:lnTo>
                  <a:lnTo>
                    <a:pt x="729970" y="381668"/>
                  </a:lnTo>
                  <a:lnTo>
                    <a:pt x="773942" y="317020"/>
                  </a:lnTo>
                  <a:cubicBezTo>
                    <a:pt x="781008" y="306551"/>
                    <a:pt x="781793" y="293202"/>
                    <a:pt x="775512" y="282210"/>
                  </a:cubicBezTo>
                  <a:cubicBezTo>
                    <a:pt x="767399" y="267552"/>
                    <a:pt x="763996" y="250540"/>
                    <a:pt x="766089" y="233789"/>
                  </a:cubicBezTo>
                  <a:cubicBezTo>
                    <a:pt x="767660" y="221488"/>
                    <a:pt x="762164" y="209448"/>
                    <a:pt x="751956" y="202381"/>
                  </a:cubicBezTo>
                  <a:lnTo>
                    <a:pt x="603816" y="101353"/>
                  </a:lnTo>
                  <a:cubicBezTo>
                    <a:pt x="593346" y="94286"/>
                    <a:pt x="580259" y="93762"/>
                    <a:pt x="569267" y="99782"/>
                  </a:cubicBezTo>
                  <a:cubicBezTo>
                    <a:pt x="554610" y="107896"/>
                    <a:pt x="537336" y="111037"/>
                    <a:pt x="520847" y="108681"/>
                  </a:cubicBezTo>
                  <a:cubicBezTo>
                    <a:pt x="508545" y="106849"/>
                    <a:pt x="495982" y="112607"/>
                    <a:pt x="488915" y="122815"/>
                  </a:cubicBezTo>
                  <a:lnTo>
                    <a:pt x="312508" y="381668"/>
                  </a:lnTo>
                  <a:lnTo>
                    <a:pt x="291046" y="381668"/>
                  </a:lnTo>
                  <a:lnTo>
                    <a:pt x="526605" y="35658"/>
                  </a:lnTo>
                  <a:close/>
                  <a:moveTo>
                    <a:pt x="532886" y="274096"/>
                  </a:moveTo>
                  <a:cubicBezTo>
                    <a:pt x="471641" y="274096"/>
                    <a:pt x="421650" y="321731"/>
                    <a:pt x="417462" y="381930"/>
                  </a:cubicBezTo>
                  <a:lnTo>
                    <a:pt x="346271" y="381930"/>
                  </a:lnTo>
                  <a:lnTo>
                    <a:pt x="511948" y="138780"/>
                  </a:lnTo>
                  <a:lnTo>
                    <a:pt x="511948" y="138780"/>
                  </a:lnTo>
                  <a:cubicBezTo>
                    <a:pt x="512995" y="137472"/>
                    <a:pt x="514565" y="136686"/>
                    <a:pt x="516136" y="136686"/>
                  </a:cubicBezTo>
                  <a:cubicBezTo>
                    <a:pt x="516397" y="136686"/>
                    <a:pt x="516659" y="136686"/>
                    <a:pt x="516659" y="136686"/>
                  </a:cubicBezTo>
                  <a:cubicBezTo>
                    <a:pt x="539168" y="139827"/>
                    <a:pt x="562724" y="135640"/>
                    <a:pt x="582616" y="124385"/>
                  </a:cubicBezTo>
                  <a:cubicBezTo>
                    <a:pt x="584186" y="123600"/>
                    <a:pt x="586280" y="123600"/>
                    <a:pt x="587850" y="124647"/>
                  </a:cubicBezTo>
                  <a:lnTo>
                    <a:pt x="735990" y="225676"/>
                  </a:lnTo>
                  <a:cubicBezTo>
                    <a:pt x="737561" y="226722"/>
                    <a:pt x="738346" y="228555"/>
                    <a:pt x="738084" y="230387"/>
                  </a:cubicBezTo>
                  <a:cubicBezTo>
                    <a:pt x="735205" y="252895"/>
                    <a:pt x="739655" y="276452"/>
                    <a:pt x="750909" y="296343"/>
                  </a:cubicBezTo>
                  <a:cubicBezTo>
                    <a:pt x="751694" y="297913"/>
                    <a:pt x="751694" y="300007"/>
                    <a:pt x="750647" y="301578"/>
                  </a:cubicBezTo>
                  <a:lnTo>
                    <a:pt x="695945" y="381930"/>
                  </a:lnTo>
                  <a:lnTo>
                    <a:pt x="648310" y="381930"/>
                  </a:lnTo>
                  <a:cubicBezTo>
                    <a:pt x="644122" y="321731"/>
                    <a:pt x="593870" y="274096"/>
                    <a:pt x="532886" y="274096"/>
                  </a:cubicBezTo>
                  <a:close/>
                  <a:moveTo>
                    <a:pt x="620043" y="381930"/>
                  </a:moveTo>
                  <a:lnTo>
                    <a:pt x="445468" y="381930"/>
                  </a:lnTo>
                  <a:cubicBezTo>
                    <a:pt x="449393" y="337435"/>
                    <a:pt x="487083" y="302363"/>
                    <a:pt x="532625" y="302363"/>
                  </a:cubicBezTo>
                  <a:cubicBezTo>
                    <a:pt x="578428" y="302101"/>
                    <a:pt x="616117" y="337173"/>
                    <a:pt x="620043" y="381930"/>
                  </a:cubicBezTo>
                  <a:close/>
                  <a:moveTo>
                    <a:pt x="63863" y="375124"/>
                  </a:moveTo>
                  <a:cubicBezTo>
                    <a:pt x="63863" y="364394"/>
                    <a:pt x="72499" y="355756"/>
                    <a:pt x="83231" y="355756"/>
                  </a:cubicBezTo>
                  <a:lnTo>
                    <a:pt x="116470" y="355756"/>
                  </a:lnTo>
                  <a:lnTo>
                    <a:pt x="113854" y="381930"/>
                  </a:lnTo>
                  <a:lnTo>
                    <a:pt x="63863" y="381930"/>
                  </a:lnTo>
                  <a:lnTo>
                    <a:pt x="63863" y="375124"/>
                  </a:lnTo>
                  <a:close/>
                  <a:moveTo>
                    <a:pt x="27482" y="444222"/>
                  </a:moveTo>
                  <a:cubicBezTo>
                    <a:pt x="27482" y="425377"/>
                    <a:pt x="42924" y="409935"/>
                    <a:pt x="61768" y="409935"/>
                  </a:cubicBezTo>
                  <a:lnTo>
                    <a:pt x="844871" y="409935"/>
                  </a:lnTo>
                  <a:cubicBezTo>
                    <a:pt x="863716" y="409935"/>
                    <a:pt x="879158" y="425377"/>
                    <a:pt x="879158" y="444222"/>
                  </a:cubicBezTo>
                  <a:lnTo>
                    <a:pt x="879158" y="483220"/>
                  </a:lnTo>
                  <a:lnTo>
                    <a:pt x="27482" y="483220"/>
                  </a:lnTo>
                  <a:lnTo>
                    <a:pt x="27482" y="444222"/>
                  </a:lnTo>
                  <a:close/>
                  <a:moveTo>
                    <a:pt x="879158" y="922668"/>
                  </a:moveTo>
                  <a:cubicBezTo>
                    <a:pt x="879158" y="941513"/>
                    <a:pt x="863716" y="956955"/>
                    <a:pt x="844871" y="956955"/>
                  </a:cubicBezTo>
                  <a:lnTo>
                    <a:pt x="61768" y="956955"/>
                  </a:lnTo>
                  <a:cubicBezTo>
                    <a:pt x="42924" y="956955"/>
                    <a:pt x="27482" y="941513"/>
                    <a:pt x="27482" y="922668"/>
                  </a:cubicBezTo>
                  <a:lnTo>
                    <a:pt x="27482" y="883670"/>
                  </a:lnTo>
                  <a:lnTo>
                    <a:pt x="103122" y="883670"/>
                  </a:lnTo>
                  <a:cubicBezTo>
                    <a:pt x="110974" y="883670"/>
                    <a:pt x="117255" y="877388"/>
                    <a:pt x="117255" y="869536"/>
                  </a:cubicBezTo>
                  <a:cubicBezTo>
                    <a:pt x="117255" y="861685"/>
                    <a:pt x="110974" y="855403"/>
                    <a:pt x="103122" y="855403"/>
                  </a:cubicBezTo>
                  <a:lnTo>
                    <a:pt x="27482" y="855403"/>
                  </a:lnTo>
                  <a:lnTo>
                    <a:pt x="27482" y="510963"/>
                  </a:lnTo>
                  <a:lnTo>
                    <a:pt x="879158" y="510963"/>
                  </a:lnTo>
                  <a:lnTo>
                    <a:pt x="879158" y="576658"/>
                  </a:lnTo>
                  <a:lnTo>
                    <a:pt x="745674" y="576658"/>
                  </a:lnTo>
                  <a:lnTo>
                    <a:pt x="745674" y="576658"/>
                  </a:lnTo>
                  <a:cubicBezTo>
                    <a:pt x="703536" y="576658"/>
                    <a:pt x="667155" y="601261"/>
                    <a:pt x="649880" y="636595"/>
                  </a:cubicBezTo>
                  <a:cubicBezTo>
                    <a:pt x="649880" y="636595"/>
                    <a:pt x="649880" y="636856"/>
                    <a:pt x="649619" y="636856"/>
                  </a:cubicBezTo>
                  <a:cubicBezTo>
                    <a:pt x="649357" y="637118"/>
                    <a:pt x="649357" y="637380"/>
                    <a:pt x="649095" y="637904"/>
                  </a:cubicBezTo>
                  <a:cubicBezTo>
                    <a:pt x="647002" y="642353"/>
                    <a:pt x="645169" y="646802"/>
                    <a:pt x="643861" y="651514"/>
                  </a:cubicBezTo>
                  <a:lnTo>
                    <a:pt x="643861" y="651514"/>
                  </a:lnTo>
                  <a:cubicBezTo>
                    <a:pt x="640720" y="661459"/>
                    <a:pt x="639149" y="672190"/>
                    <a:pt x="639149" y="683183"/>
                  </a:cubicBezTo>
                  <a:cubicBezTo>
                    <a:pt x="639149" y="741811"/>
                    <a:pt x="686785" y="789708"/>
                    <a:pt x="745674" y="789708"/>
                  </a:cubicBezTo>
                  <a:lnTo>
                    <a:pt x="745674" y="789708"/>
                  </a:lnTo>
                  <a:lnTo>
                    <a:pt x="879158" y="789708"/>
                  </a:lnTo>
                  <a:lnTo>
                    <a:pt x="879158" y="855403"/>
                  </a:lnTo>
                  <a:lnTo>
                    <a:pt x="193158" y="855403"/>
                  </a:lnTo>
                  <a:cubicBezTo>
                    <a:pt x="185306" y="855403"/>
                    <a:pt x="179025" y="861685"/>
                    <a:pt x="179025" y="869536"/>
                  </a:cubicBezTo>
                  <a:cubicBezTo>
                    <a:pt x="179025" y="877388"/>
                    <a:pt x="185306" y="883670"/>
                    <a:pt x="193158" y="883670"/>
                  </a:cubicBezTo>
                  <a:lnTo>
                    <a:pt x="879158" y="883670"/>
                  </a:lnTo>
                  <a:lnTo>
                    <a:pt x="879158" y="922668"/>
                  </a:lnTo>
                  <a:close/>
                  <a:moveTo>
                    <a:pt x="925484" y="758300"/>
                  </a:moveTo>
                  <a:cubicBezTo>
                    <a:pt x="925484" y="760132"/>
                    <a:pt x="923914" y="761703"/>
                    <a:pt x="922081" y="761703"/>
                  </a:cubicBezTo>
                  <a:lnTo>
                    <a:pt x="745936" y="761703"/>
                  </a:lnTo>
                  <a:cubicBezTo>
                    <a:pt x="716098" y="761703"/>
                    <a:pt x="690449" y="745214"/>
                    <a:pt x="677101" y="720611"/>
                  </a:cubicBezTo>
                  <a:cubicBezTo>
                    <a:pt x="676577" y="719564"/>
                    <a:pt x="675792" y="718255"/>
                    <a:pt x="675268" y="717208"/>
                  </a:cubicBezTo>
                  <a:cubicBezTo>
                    <a:pt x="674222" y="714853"/>
                    <a:pt x="673175" y="712497"/>
                    <a:pt x="672390" y="710142"/>
                  </a:cubicBezTo>
                  <a:cubicBezTo>
                    <a:pt x="669249" y="701766"/>
                    <a:pt x="667679" y="692606"/>
                    <a:pt x="667679" y="683183"/>
                  </a:cubicBezTo>
                  <a:cubicBezTo>
                    <a:pt x="667679" y="673761"/>
                    <a:pt x="669249" y="664600"/>
                    <a:pt x="672390" y="656225"/>
                  </a:cubicBezTo>
                  <a:cubicBezTo>
                    <a:pt x="673175" y="653869"/>
                    <a:pt x="674222" y="651514"/>
                    <a:pt x="675268" y="649158"/>
                  </a:cubicBezTo>
                  <a:cubicBezTo>
                    <a:pt x="675792" y="648111"/>
                    <a:pt x="676315" y="646802"/>
                    <a:pt x="677101" y="645756"/>
                  </a:cubicBezTo>
                  <a:cubicBezTo>
                    <a:pt x="690449" y="621414"/>
                    <a:pt x="716360" y="604664"/>
                    <a:pt x="745936" y="604664"/>
                  </a:cubicBezTo>
                  <a:lnTo>
                    <a:pt x="922081" y="604664"/>
                  </a:lnTo>
                  <a:cubicBezTo>
                    <a:pt x="923914" y="604664"/>
                    <a:pt x="925484" y="606234"/>
                    <a:pt x="925484" y="608066"/>
                  </a:cubicBezTo>
                  <a:lnTo>
                    <a:pt x="925484" y="758300"/>
                  </a:lnTo>
                  <a:lnTo>
                    <a:pt x="925484" y="758300"/>
                  </a:ln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8" name="Freeform: Shape 127">
              <a:extLst>
                <a:ext uri="{FF2B5EF4-FFF2-40B4-BE49-F238E27FC236}">
                  <a16:creationId xmlns:a16="http://schemas.microsoft.com/office/drawing/2014/main" id="{739CDB24-AE13-C284-5AD1-3A0726D4F13D}"/>
                </a:ext>
              </a:extLst>
            </p:cNvPr>
            <p:cNvSpPr/>
            <p:nvPr/>
          </p:nvSpPr>
          <p:spPr>
            <a:xfrm>
              <a:off x="14838912" y="6128823"/>
              <a:ext cx="114114" cy="114115"/>
            </a:xfrm>
            <a:custGeom>
              <a:avLst/>
              <a:gdLst>
                <a:gd name="connsiteX0" fmla="*/ 57057 w 114114"/>
                <a:gd name="connsiteY0" fmla="*/ 0 h 114115"/>
                <a:gd name="connsiteX1" fmla="*/ 0 w 114114"/>
                <a:gd name="connsiteY1" fmla="*/ 57057 h 114115"/>
                <a:gd name="connsiteX2" fmla="*/ 57057 w 114114"/>
                <a:gd name="connsiteY2" fmla="*/ 114115 h 114115"/>
                <a:gd name="connsiteX3" fmla="*/ 114115 w 114114"/>
                <a:gd name="connsiteY3" fmla="*/ 57057 h 114115"/>
                <a:gd name="connsiteX4" fmla="*/ 57057 w 114114"/>
                <a:gd name="connsiteY4" fmla="*/ 0 h 114115"/>
                <a:gd name="connsiteX5" fmla="*/ 57057 w 114114"/>
                <a:gd name="connsiteY5" fmla="*/ 85848 h 114115"/>
                <a:gd name="connsiteX6" fmla="*/ 28267 w 114114"/>
                <a:gd name="connsiteY6" fmla="*/ 57057 h 114115"/>
                <a:gd name="connsiteX7" fmla="*/ 57057 w 114114"/>
                <a:gd name="connsiteY7" fmla="*/ 28267 h 114115"/>
                <a:gd name="connsiteX8" fmla="*/ 85848 w 114114"/>
                <a:gd name="connsiteY8" fmla="*/ 57057 h 114115"/>
                <a:gd name="connsiteX9" fmla="*/ 57057 w 114114"/>
                <a:gd name="connsiteY9" fmla="*/ 85848 h 114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114" h="114115">
                  <a:moveTo>
                    <a:pt x="57057" y="0"/>
                  </a:moveTo>
                  <a:cubicBezTo>
                    <a:pt x="25649" y="0"/>
                    <a:pt x="0" y="25650"/>
                    <a:pt x="0" y="57057"/>
                  </a:cubicBezTo>
                  <a:cubicBezTo>
                    <a:pt x="0" y="88466"/>
                    <a:pt x="25649" y="114115"/>
                    <a:pt x="57057" y="114115"/>
                  </a:cubicBezTo>
                  <a:cubicBezTo>
                    <a:pt x="88466" y="114115"/>
                    <a:pt x="114115" y="88466"/>
                    <a:pt x="114115" y="57057"/>
                  </a:cubicBezTo>
                  <a:cubicBezTo>
                    <a:pt x="113854" y="25650"/>
                    <a:pt x="88466" y="0"/>
                    <a:pt x="57057" y="0"/>
                  </a:cubicBezTo>
                  <a:close/>
                  <a:moveTo>
                    <a:pt x="57057" y="85848"/>
                  </a:moveTo>
                  <a:cubicBezTo>
                    <a:pt x="41092" y="85848"/>
                    <a:pt x="28267" y="73023"/>
                    <a:pt x="28267" y="57057"/>
                  </a:cubicBezTo>
                  <a:cubicBezTo>
                    <a:pt x="28267" y="41092"/>
                    <a:pt x="41092" y="28267"/>
                    <a:pt x="57057" y="28267"/>
                  </a:cubicBezTo>
                  <a:cubicBezTo>
                    <a:pt x="73023" y="28267"/>
                    <a:pt x="85848" y="41092"/>
                    <a:pt x="85848" y="57057"/>
                  </a:cubicBezTo>
                  <a:cubicBezTo>
                    <a:pt x="85848" y="73023"/>
                    <a:pt x="73023" y="85848"/>
                    <a:pt x="57057" y="85848"/>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sp>
        <p:nvSpPr>
          <p:cNvPr id="200" name="Rectangle 199">
            <a:extLst>
              <a:ext uri="{FF2B5EF4-FFF2-40B4-BE49-F238E27FC236}">
                <a16:creationId xmlns:a16="http://schemas.microsoft.com/office/drawing/2014/main" id="{2422A975-BA6D-B126-8D84-5C8B462DE1C3}"/>
              </a:ext>
            </a:extLst>
          </p:cNvPr>
          <p:cNvSpPr/>
          <p:nvPr/>
        </p:nvSpPr>
        <p:spPr>
          <a:xfrm>
            <a:off x="5139852" y="2756024"/>
            <a:ext cx="1390081" cy="307777"/>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C0504D"/>
                </a:solidFill>
                <a:effectLst/>
                <a:uLnTx/>
                <a:uFillTx/>
                <a:latin typeface="Verdana" panose="020B0604030504040204" pitchFamily="34" charset="0"/>
                <a:ea typeface="Verdana" panose="020B0604030504040204" pitchFamily="34" charset="0"/>
                <a:cs typeface="+mn-cs"/>
              </a:rPr>
              <a:t>Alertas</a:t>
            </a:r>
          </a:p>
        </p:txBody>
      </p:sp>
      <p:sp>
        <p:nvSpPr>
          <p:cNvPr id="202" name="Rectangle 201">
            <a:extLst>
              <a:ext uri="{FF2B5EF4-FFF2-40B4-BE49-F238E27FC236}">
                <a16:creationId xmlns:a16="http://schemas.microsoft.com/office/drawing/2014/main" id="{EA41EF22-769F-41C7-0E95-7DF8865609E5}"/>
              </a:ext>
            </a:extLst>
          </p:cNvPr>
          <p:cNvSpPr/>
          <p:nvPr/>
        </p:nvSpPr>
        <p:spPr>
          <a:xfrm>
            <a:off x="575387" y="2780537"/>
            <a:ext cx="2481212" cy="307777"/>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5BC58"/>
                </a:solidFill>
                <a:effectLst/>
                <a:uLnTx/>
                <a:uFillTx/>
                <a:latin typeface="Verdana" panose="020B0604030504040204" pitchFamily="34" charset="0"/>
                <a:ea typeface="Verdana" panose="020B0604030504040204" pitchFamily="34" charset="0"/>
                <a:cs typeface="+mn-cs"/>
              </a:rPr>
              <a:t>Recomendaciones</a:t>
            </a:r>
          </a:p>
        </p:txBody>
      </p:sp>
      <p:sp>
        <p:nvSpPr>
          <p:cNvPr id="204" name="Rectangle 203">
            <a:extLst>
              <a:ext uri="{FF2B5EF4-FFF2-40B4-BE49-F238E27FC236}">
                <a16:creationId xmlns:a16="http://schemas.microsoft.com/office/drawing/2014/main" id="{733F7BC7-26F6-FDA6-C8B7-880384C7CC3F}"/>
              </a:ext>
            </a:extLst>
          </p:cNvPr>
          <p:cNvSpPr/>
          <p:nvPr/>
        </p:nvSpPr>
        <p:spPr>
          <a:xfrm>
            <a:off x="8613186" y="2692705"/>
            <a:ext cx="2481212" cy="307777"/>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1F497D"/>
                </a:solidFill>
                <a:effectLst/>
                <a:uLnTx/>
                <a:uFillTx/>
                <a:latin typeface="Verdana" panose="020B0604030504040204" pitchFamily="34" charset="0"/>
                <a:ea typeface="Verdana" panose="020B0604030504040204" pitchFamily="34" charset="0"/>
                <a:cs typeface="+mn-cs"/>
              </a:rPr>
              <a:t>Conclusiones</a:t>
            </a:r>
          </a:p>
        </p:txBody>
      </p:sp>
      <p:sp>
        <p:nvSpPr>
          <p:cNvPr id="5" name="CuadroTexto 4">
            <a:extLst>
              <a:ext uri="{FF2B5EF4-FFF2-40B4-BE49-F238E27FC236}">
                <a16:creationId xmlns:a16="http://schemas.microsoft.com/office/drawing/2014/main" id="{A4473E1F-2B5F-44AF-9620-F984AE54312B}"/>
              </a:ext>
            </a:extLst>
          </p:cNvPr>
          <p:cNvSpPr txBox="1"/>
          <p:nvPr/>
        </p:nvSpPr>
        <p:spPr>
          <a:xfrm>
            <a:off x="1176404" y="407252"/>
            <a:ext cx="7827637" cy="523220"/>
          </a:xfrm>
          <a:prstGeom prst="rect">
            <a:avLst/>
          </a:prstGeom>
          <a:noFill/>
        </p:spPr>
        <p:txBody>
          <a:bodyPr wrap="square" lIns="91440" tIns="45720" rIns="91440" bIns="45720" anchor="ctr">
            <a:spAutoFit/>
          </a:bodyPr>
          <a:lstStyle/>
          <a:p>
            <a:pPr marL="714375" marR="0" lvl="0" indent="-714375" algn="l" defTabSz="914400" eaLnBrk="1" fontAlgn="base" latinLnBrk="0" hangingPunct="1">
              <a:lnSpc>
                <a:spcPct val="100000"/>
              </a:lnSpc>
              <a:spcBef>
                <a:spcPts val="0"/>
              </a:spcBef>
              <a:spcAft>
                <a:spcPts val="0"/>
              </a:spcAft>
              <a:buClrTx/>
              <a:buSzTx/>
              <a:buFontTx/>
              <a:buNone/>
              <a:tabLst/>
              <a:defRPr/>
            </a:pPr>
            <a:r>
              <a:rPr kumimoji="0" lang="es-CO" sz="28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Recomendaciones, Alertas y Conclusiones</a:t>
            </a:r>
            <a:endParaRPr kumimoji="0" lang="es-CO" sz="2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2" name="Rectángulo: esquinas redondeadas 1">
            <a:extLst>
              <a:ext uri="{FF2B5EF4-FFF2-40B4-BE49-F238E27FC236}">
                <a16:creationId xmlns:a16="http://schemas.microsoft.com/office/drawing/2014/main" id="{5EBFA3AA-5C94-A8B6-02F9-0EBA9237555A}"/>
              </a:ext>
            </a:extLst>
          </p:cNvPr>
          <p:cNvSpPr/>
          <p:nvPr/>
        </p:nvSpPr>
        <p:spPr>
          <a:xfrm>
            <a:off x="266209" y="3107220"/>
            <a:ext cx="3276000" cy="3388598"/>
          </a:xfrm>
          <a:prstGeom prst="roundRect">
            <a:avLst/>
          </a:prstGeom>
          <a:solidFill>
            <a:schemeClr val="bg1">
              <a:lumMod val="95000"/>
            </a:schemeClr>
          </a:solidFill>
          <a:ln w="19050">
            <a:solidFill>
              <a:srgbClr val="05BC58"/>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000" noProof="0" dirty="0">
              <a:solidFill>
                <a:schemeClr val="tx1"/>
              </a:solidFill>
              <a:latin typeface="Verdana" panose="020B0604030504040204" pitchFamily="34" charset="0"/>
              <a:ea typeface="Verdana" panose="020B0604030504040204" pitchFamily="34" charset="0"/>
            </a:endParaRPr>
          </a:p>
        </p:txBody>
      </p:sp>
      <p:sp>
        <p:nvSpPr>
          <p:cNvPr id="13" name="Rectángulo: esquinas redondeadas 12">
            <a:extLst>
              <a:ext uri="{FF2B5EF4-FFF2-40B4-BE49-F238E27FC236}">
                <a16:creationId xmlns:a16="http://schemas.microsoft.com/office/drawing/2014/main" id="{8C291B09-80AA-D8DB-EB58-6167F5212095}"/>
              </a:ext>
            </a:extLst>
          </p:cNvPr>
          <p:cNvSpPr/>
          <p:nvPr/>
        </p:nvSpPr>
        <p:spPr>
          <a:xfrm>
            <a:off x="8132197" y="3063801"/>
            <a:ext cx="3584674" cy="3388598"/>
          </a:xfrm>
          <a:prstGeom prst="roundRect">
            <a:avLst/>
          </a:prstGeom>
          <a:solidFill>
            <a:schemeClr val="bg1">
              <a:lumMod val="95000"/>
            </a:schemeClr>
          </a:solidFill>
          <a:ln w="19050">
            <a:solidFill>
              <a:srgbClr val="004E9A"/>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000" noProof="0" dirty="0">
              <a:solidFill>
                <a:schemeClr val="tx1"/>
              </a:solidFill>
              <a:latin typeface="Verdana" panose="020B0604030504040204" pitchFamily="34" charset="0"/>
              <a:ea typeface="Verdana" panose="020B0604030504040204" pitchFamily="34" charset="0"/>
            </a:endParaRPr>
          </a:p>
        </p:txBody>
      </p:sp>
      <p:sp>
        <p:nvSpPr>
          <p:cNvPr id="15" name="Rectángulo: esquinas redondeadas 14">
            <a:extLst>
              <a:ext uri="{FF2B5EF4-FFF2-40B4-BE49-F238E27FC236}">
                <a16:creationId xmlns:a16="http://schemas.microsoft.com/office/drawing/2014/main" id="{D179E954-BC8E-03D7-51E6-915CE234D727}"/>
              </a:ext>
            </a:extLst>
          </p:cNvPr>
          <p:cNvSpPr/>
          <p:nvPr/>
        </p:nvSpPr>
        <p:spPr>
          <a:xfrm>
            <a:off x="3943259" y="3107220"/>
            <a:ext cx="3925393" cy="3388598"/>
          </a:xfrm>
          <a:prstGeom prst="roundRect">
            <a:avLst/>
          </a:prstGeom>
          <a:solidFill>
            <a:schemeClr val="bg1">
              <a:lumMod val="95000"/>
            </a:schemeClr>
          </a:solidFill>
          <a:ln w="19050">
            <a:solidFill>
              <a:srgbClr val="C0504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000" noProof="0" dirty="0">
              <a:solidFill>
                <a:schemeClr val="tx1"/>
              </a:solidFill>
              <a:latin typeface="Verdana" panose="020B0604030504040204" pitchFamily="34" charset="0"/>
              <a:ea typeface="Verdana" panose="020B0604030504040204" pitchFamily="34" charset="0"/>
            </a:endParaRPr>
          </a:p>
        </p:txBody>
      </p:sp>
      <p:sp>
        <p:nvSpPr>
          <p:cNvPr id="4" name="Rectangle 200">
            <a:extLst>
              <a:ext uri="{FF2B5EF4-FFF2-40B4-BE49-F238E27FC236}">
                <a16:creationId xmlns:a16="http://schemas.microsoft.com/office/drawing/2014/main" id="{D585ADA2-E6E6-35B4-3F48-6970682C6C73}"/>
              </a:ext>
            </a:extLst>
          </p:cNvPr>
          <p:cNvSpPr/>
          <p:nvPr/>
        </p:nvSpPr>
        <p:spPr>
          <a:xfrm>
            <a:off x="266209" y="3485932"/>
            <a:ext cx="3220222" cy="2462213"/>
          </a:xfrm>
          <a:prstGeom prst="rect">
            <a:avLst/>
          </a:prstGeom>
        </p:spPr>
        <p:txBody>
          <a:bodyPr wrap="square">
            <a:spAutoFit/>
          </a:bodyPr>
          <a:lstStyle/>
          <a:p>
            <a:pPr marL="190520" indent="-190520" algn="just" defTabSz="914446">
              <a:buFont typeface="Arial" panose="020B0604020202020204" pitchFamily="34" charset="0"/>
              <a:buChar char="•"/>
              <a:defRPr/>
            </a:pPr>
            <a:r>
              <a:rPr lang="es-CO" sz="1100" b="1" dirty="0">
                <a:solidFill>
                  <a:schemeClr val="tx1"/>
                </a:solidFill>
              </a:rPr>
              <a:t>Secretaría General y Delegatura para Entidades Territoriales: </a:t>
            </a:r>
            <a:r>
              <a:rPr lang="es-CO" sz="1100" dirty="0">
                <a:solidFill>
                  <a:schemeClr val="tx1"/>
                </a:solidFill>
              </a:rPr>
              <a:t>Deben </a:t>
            </a:r>
            <a:r>
              <a:rPr lang="es-CO" sz="1100" b="1" dirty="0">
                <a:solidFill>
                  <a:schemeClr val="tx1"/>
                </a:solidFill>
              </a:rPr>
              <a:t>avanzar en la apertura de la nueva sede en el segundo semestre de 2026</a:t>
            </a:r>
            <a:r>
              <a:rPr lang="es-CO" sz="1100" dirty="0">
                <a:solidFill>
                  <a:schemeClr val="tx1"/>
                </a:solidFill>
              </a:rPr>
              <a:t>. </a:t>
            </a:r>
          </a:p>
          <a:p>
            <a:pPr marL="190520" indent="-190520" algn="just" defTabSz="914446" rtl="0">
              <a:buFont typeface="Arial" panose="020B0604020202020204" pitchFamily="34" charset="0"/>
              <a:buChar char="•"/>
              <a:defRPr/>
            </a:pPr>
            <a:r>
              <a:rPr lang="es-CO" sz="1100" b="1" dirty="0"/>
              <a:t>Oficina de Liquidaciones:</a:t>
            </a:r>
            <a:r>
              <a:rPr lang="es-CO" sz="1100" dirty="0"/>
              <a:t> Acelerar con el apoyo de la DID la implementación del registro sistematizado.</a:t>
            </a:r>
          </a:p>
          <a:p>
            <a:pPr marL="190520" indent="-190520" algn="just" defTabSz="914446" rtl="0">
              <a:buFont typeface="Arial" panose="020B0604020202020204" pitchFamily="34" charset="0"/>
              <a:buChar char="•"/>
              <a:defRPr/>
            </a:pPr>
            <a:r>
              <a:rPr lang="es-CO" sz="1100" dirty="0">
                <a:solidFill>
                  <a:schemeClr val="tx1"/>
                </a:solidFill>
              </a:rPr>
              <a:t>Tener en cuenta que a la OAPES del Minsalud </a:t>
            </a:r>
            <a:r>
              <a:rPr lang="es-CO" sz="1100" b="1" dirty="0">
                <a:solidFill>
                  <a:schemeClr val="tx1"/>
                </a:solidFill>
              </a:rPr>
              <a:t>se reportan los lineamientos, proyectos, etc., una vez estén implementados en su totalidad, no reciben avances parciales.</a:t>
            </a:r>
            <a:r>
              <a:rPr lang="es-CO" sz="1100" dirty="0">
                <a:solidFill>
                  <a:schemeClr val="tx1"/>
                </a:solidFill>
              </a:rPr>
              <a:t> Por ello, se reflejan avances cualitativos más no cuantitativos en algunos indicadores PES.</a:t>
            </a:r>
          </a:p>
        </p:txBody>
      </p:sp>
      <p:sp>
        <p:nvSpPr>
          <p:cNvPr id="9" name="Rectangle 198">
            <a:extLst>
              <a:ext uri="{FF2B5EF4-FFF2-40B4-BE49-F238E27FC236}">
                <a16:creationId xmlns:a16="http://schemas.microsoft.com/office/drawing/2014/main" id="{2D75A647-6814-97C8-F2E6-A9791E71B714}"/>
              </a:ext>
            </a:extLst>
          </p:cNvPr>
          <p:cNvSpPr/>
          <p:nvPr/>
        </p:nvSpPr>
        <p:spPr>
          <a:xfrm>
            <a:off x="4099939" y="3269524"/>
            <a:ext cx="3564062" cy="3162404"/>
          </a:xfrm>
          <a:prstGeom prst="rect">
            <a:avLst/>
          </a:prstGeom>
        </p:spPr>
        <p:txBody>
          <a:bodyPr wrap="square">
            <a:spAutoFit/>
          </a:bodyPr>
          <a:lstStyle/>
          <a:p>
            <a:pPr marL="190520" indent="-190520" algn="just" defTabSz="914446">
              <a:buFont typeface="Arial" panose="020B0604020202020204" pitchFamily="34" charset="0"/>
              <a:buChar char="•"/>
              <a:defRPr/>
            </a:pPr>
            <a:r>
              <a:rPr lang="es-CO" sz="1050" b="1" dirty="0">
                <a:solidFill>
                  <a:schemeClr val="tx1"/>
                </a:solidFill>
              </a:rPr>
              <a:t>Dirección de innovación y Desarrollo:</a:t>
            </a:r>
            <a:r>
              <a:rPr lang="es-CO" sz="1050" dirty="0">
                <a:solidFill>
                  <a:schemeClr val="tx1"/>
                </a:solidFill>
              </a:rPr>
              <a:t> Culminar en el segundo semestre del año el lineamiento con rezago 2025 y acelerar la implementación de los lineamientos de Gobernanza y Gestión de Datos así como de los proyectos de Gestión del Conocimiento y la Innovación programados para 2026.</a:t>
            </a:r>
          </a:p>
          <a:p>
            <a:pPr marL="190520" indent="-190520" algn="just" defTabSz="914446">
              <a:buFont typeface="Arial" panose="020B0604020202020204" pitchFamily="34" charset="0"/>
              <a:buChar char="•"/>
              <a:defRPr/>
            </a:pPr>
            <a:r>
              <a:rPr lang="es-CO" sz="1050" b="1" dirty="0">
                <a:solidFill>
                  <a:schemeClr val="tx1"/>
                </a:solidFill>
              </a:rPr>
              <a:t>Delegatura para Operadores Logísticos de Tecnologías en Salud y Gestores Farmacéuticos:</a:t>
            </a:r>
            <a:r>
              <a:rPr lang="es-CO" sz="1050" dirty="0">
                <a:solidFill>
                  <a:schemeClr val="tx1"/>
                </a:solidFill>
              </a:rPr>
              <a:t> En el año 2026 se debe continuar con la ejecución del Plan de Choque y otras estrategias aunadas a las acciones de inspección y vigilancia a los Gestores Farmacéuticos para incrementar el porcentaje de fórmulas de medicamentos que se dispensan de manera completa a los usuarios, recuperar su confianza y disminuir la percepción de crisis.</a:t>
            </a:r>
          </a:p>
          <a:p>
            <a:pPr marL="190520" indent="-190520" algn="just" defTabSz="914446">
              <a:buFont typeface="Arial" panose="020B0604020202020204" pitchFamily="34" charset="0"/>
              <a:buChar char="•"/>
              <a:defRPr/>
            </a:pPr>
            <a:r>
              <a:rPr lang="es-CO" sz="1050" b="1" dirty="0">
                <a:solidFill>
                  <a:schemeClr val="tx1"/>
                </a:solidFill>
              </a:rPr>
              <a:t>Las áreas con indicadores sin avance o avance mínimo </a:t>
            </a:r>
            <a:r>
              <a:rPr lang="es-CO" sz="1050" dirty="0">
                <a:solidFill>
                  <a:schemeClr val="tx1"/>
                </a:solidFill>
              </a:rPr>
              <a:t>en el segundo trimestre de 2026, deben impulsar su evolución y cumplimiento en lo que queda de 2026.</a:t>
            </a:r>
          </a:p>
        </p:txBody>
      </p:sp>
      <p:sp>
        <p:nvSpPr>
          <p:cNvPr id="12" name="Rectangle 198">
            <a:extLst>
              <a:ext uri="{FF2B5EF4-FFF2-40B4-BE49-F238E27FC236}">
                <a16:creationId xmlns:a16="http://schemas.microsoft.com/office/drawing/2014/main" id="{3DEE7494-8EBF-F70F-3A77-5D76451B0D85}"/>
              </a:ext>
            </a:extLst>
          </p:cNvPr>
          <p:cNvSpPr/>
          <p:nvPr/>
        </p:nvSpPr>
        <p:spPr>
          <a:xfrm>
            <a:off x="8250758" y="3453625"/>
            <a:ext cx="3224065" cy="2292935"/>
          </a:xfrm>
          <a:prstGeom prst="rect">
            <a:avLst/>
          </a:prstGeom>
        </p:spPr>
        <p:txBody>
          <a:bodyPr wrap="square">
            <a:spAutoFit/>
          </a:bodyPr>
          <a:lstStyle/>
          <a:p>
            <a:pPr marL="190520" indent="-190520" algn="just" defTabSz="914446">
              <a:buFont typeface="Arial" panose="020B0604020202020204" pitchFamily="34" charset="0"/>
              <a:buChar char="•"/>
              <a:defRPr/>
            </a:pPr>
            <a:r>
              <a:rPr lang="es-CO" sz="1100" dirty="0">
                <a:solidFill>
                  <a:schemeClr val="tx1"/>
                </a:solidFill>
              </a:rPr>
              <a:t>En general </a:t>
            </a:r>
            <a:r>
              <a:rPr lang="es-CO" sz="1100" b="1" dirty="0">
                <a:solidFill>
                  <a:schemeClr val="tx1"/>
                </a:solidFill>
              </a:rPr>
              <a:t>se observa un avance en la ejecución conforme a lo programado, sin embargo, algunos indicadores reflejan avance bajo por lo que desde la Oficina Asesora de Planeación se está instando a prestar atención a las recomendaciones y alertas </a:t>
            </a:r>
            <a:r>
              <a:rPr lang="es-CO" sz="1100" dirty="0">
                <a:solidFill>
                  <a:schemeClr val="tx1"/>
                </a:solidFill>
              </a:rPr>
              <a:t>registradas en este informe y dadas en los diferentes comités institucionales.</a:t>
            </a:r>
          </a:p>
          <a:p>
            <a:pPr marL="190520" indent="-190520" algn="just" defTabSz="914446">
              <a:buFont typeface="Arial" panose="020B0604020202020204" pitchFamily="34" charset="0"/>
              <a:buChar char="•"/>
              <a:defRPr/>
            </a:pPr>
            <a:r>
              <a:rPr lang="es-CO" sz="1100" dirty="0">
                <a:solidFill>
                  <a:schemeClr val="tx1"/>
                </a:solidFill>
              </a:rPr>
              <a:t>Dado que restan pocos mese para el cierre del año 2026, </a:t>
            </a:r>
            <a:r>
              <a:rPr lang="es-CO" sz="1100" b="1" dirty="0">
                <a:solidFill>
                  <a:schemeClr val="tx1"/>
                </a:solidFill>
              </a:rPr>
              <a:t>las áreas están acelerando la ejecución para lograr las metas en el horizonte de tiempo del Plan Nacional de Desarrollo</a:t>
            </a:r>
            <a:r>
              <a:rPr lang="es-CO" sz="1100" dirty="0">
                <a:solidFill>
                  <a:schemeClr val="tx1"/>
                </a:solidFill>
              </a:rPr>
              <a:t>.</a:t>
            </a:r>
          </a:p>
        </p:txBody>
      </p:sp>
    </p:spTree>
    <p:extLst>
      <p:ext uri="{BB962C8B-B14F-4D97-AF65-F5344CB8AC3E}">
        <p14:creationId xmlns:p14="http://schemas.microsoft.com/office/powerpoint/2010/main" val="3680371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F6941-6C61-3950-8DAC-F7A1451ED1E7}"/>
            </a:ext>
          </a:extLst>
        </p:cNvPr>
        <p:cNvGrpSpPr/>
        <p:nvPr/>
      </p:nvGrpSpPr>
      <p:grpSpPr>
        <a:xfrm>
          <a:off x="0" y="0"/>
          <a:ext cx="0" cy="0"/>
          <a:chOff x="0" y="0"/>
          <a:chExt cx="0" cy="0"/>
        </a:xfrm>
      </p:grpSpPr>
      <p:grpSp>
        <p:nvGrpSpPr>
          <p:cNvPr id="2" name="object 2" descr="Grupo de trabajo">
            <a:extLst>
              <a:ext uri="{FF2B5EF4-FFF2-40B4-BE49-F238E27FC236}">
                <a16:creationId xmlns:a16="http://schemas.microsoft.com/office/drawing/2014/main" id="{0756235D-6B7B-1841-3F9B-1E645F84D2C8}"/>
              </a:ext>
            </a:extLst>
          </p:cNvPr>
          <p:cNvGrpSpPr/>
          <p:nvPr/>
        </p:nvGrpSpPr>
        <p:grpSpPr>
          <a:xfrm>
            <a:off x="0" y="0"/>
            <a:ext cx="12192253" cy="6858000"/>
            <a:chOff x="0" y="0"/>
            <a:chExt cx="12192253" cy="6858000"/>
          </a:xfrm>
        </p:grpSpPr>
        <p:sp>
          <p:nvSpPr>
            <p:cNvPr id="3" name="object 3">
              <a:extLst>
                <a:ext uri="{FF2B5EF4-FFF2-40B4-BE49-F238E27FC236}">
                  <a16:creationId xmlns:a16="http://schemas.microsoft.com/office/drawing/2014/main" id="{13695594-AA59-A313-1177-1D6774755CFF}"/>
                </a:ext>
              </a:extLst>
            </p:cNvPr>
            <p:cNvSpPr/>
            <p:nvPr/>
          </p:nvSpPr>
          <p:spPr>
            <a:xfrm>
              <a:off x="0" y="0"/>
              <a:ext cx="12192000" cy="1356360"/>
            </a:xfrm>
            <a:custGeom>
              <a:avLst/>
              <a:gdLst/>
              <a:ahLst/>
              <a:cxnLst/>
              <a:rect l="l" t="t" r="r" b="b"/>
              <a:pathLst>
                <a:path w="12192000" h="1356360">
                  <a:moveTo>
                    <a:pt x="12192000" y="0"/>
                  </a:moveTo>
                  <a:lnTo>
                    <a:pt x="0" y="0"/>
                  </a:lnTo>
                  <a:lnTo>
                    <a:pt x="0" y="1356233"/>
                  </a:lnTo>
                  <a:lnTo>
                    <a:pt x="12192000" y="1356233"/>
                  </a:lnTo>
                  <a:lnTo>
                    <a:pt x="12192000" y="0"/>
                  </a:lnTo>
                  <a:close/>
                </a:path>
              </a:pathLst>
            </a:custGeom>
            <a:solidFill>
              <a:srgbClr val="31B4A8"/>
            </a:solidFill>
          </p:spPr>
          <p:txBody>
            <a:bodyPr wrap="square" lIns="0" tIns="0" rIns="0" bIns="0" rtlCol="0"/>
            <a:lstStyle/>
            <a:p>
              <a:pPr algn="ctr"/>
              <a:endParaRPr lang="es-CO" noProof="0" dirty="0"/>
            </a:p>
          </p:txBody>
        </p:sp>
        <p:sp>
          <p:nvSpPr>
            <p:cNvPr id="5" name="object 5">
              <a:extLst>
                <a:ext uri="{FF2B5EF4-FFF2-40B4-BE49-F238E27FC236}">
                  <a16:creationId xmlns:a16="http://schemas.microsoft.com/office/drawing/2014/main" id="{985669B8-FA0A-1F9E-C8A3-F7FD9B80C0D4}"/>
                </a:ext>
              </a:extLst>
            </p:cNvPr>
            <p:cNvSpPr/>
            <p:nvPr/>
          </p:nvSpPr>
          <p:spPr>
            <a:xfrm>
              <a:off x="4564633" y="0"/>
              <a:ext cx="7627620" cy="6858000"/>
            </a:xfrm>
            <a:custGeom>
              <a:avLst/>
              <a:gdLst/>
              <a:ahLst/>
              <a:cxnLst/>
              <a:rect l="l" t="t" r="r" b="b"/>
              <a:pathLst>
                <a:path w="7627620" h="6858000">
                  <a:moveTo>
                    <a:pt x="7627365" y="0"/>
                  </a:moveTo>
                  <a:lnTo>
                    <a:pt x="0" y="0"/>
                  </a:lnTo>
                  <a:lnTo>
                    <a:pt x="0" y="6858000"/>
                  </a:lnTo>
                  <a:lnTo>
                    <a:pt x="7627365" y="6858000"/>
                  </a:lnTo>
                  <a:lnTo>
                    <a:pt x="7627365" y="0"/>
                  </a:lnTo>
                  <a:close/>
                </a:path>
              </a:pathLst>
            </a:custGeom>
            <a:solidFill>
              <a:srgbClr val="31B4A8"/>
            </a:solidFill>
          </p:spPr>
          <p:txBody>
            <a:bodyPr wrap="square" lIns="0" tIns="0" rIns="0" bIns="0" rtlCol="0"/>
            <a:lstStyle/>
            <a:p>
              <a:pPr algn="ctr"/>
              <a:endParaRPr lang="es-CO" noProof="0" dirty="0"/>
            </a:p>
          </p:txBody>
        </p:sp>
      </p:grpSp>
      <p:sp>
        <p:nvSpPr>
          <p:cNvPr id="6" name="object 6">
            <a:extLst>
              <a:ext uri="{FF2B5EF4-FFF2-40B4-BE49-F238E27FC236}">
                <a16:creationId xmlns:a16="http://schemas.microsoft.com/office/drawing/2014/main" id="{252F0628-0EE0-9827-C6C0-9348EF61DD39}"/>
              </a:ext>
            </a:extLst>
          </p:cNvPr>
          <p:cNvSpPr txBox="1">
            <a:spLocks noGrp="1"/>
          </p:cNvSpPr>
          <p:nvPr>
            <p:ph type="body" idx="1"/>
          </p:nvPr>
        </p:nvSpPr>
        <p:spPr>
          <a:xfrm>
            <a:off x="5242579" y="1108193"/>
            <a:ext cx="6365033" cy="2575705"/>
          </a:xfrm>
          <a:prstGeom prst="rect">
            <a:avLst/>
          </a:prstGeom>
        </p:spPr>
        <p:txBody>
          <a:bodyPr vert="horz" wrap="square" lIns="0" tIns="13335" rIns="0" bIns="0" rtlCol="0">
            <a:spAutoFit/>
          </a:bodyPr>
          <a:lstStyle/>
          <a:p>
            <a:pPr marL="12700" marR="5080" algn="ctr">
              <a:lnSpc>
                <a:spcPct val="100000"/>
              </a:lnSpc>
              <a:spcBef>
                <a:spcPts val="105"/>
              </a:spcBef>
            </a:pPr>
            <a:r>
              <a:rPr lang="es-CO" sz="3200" noProof="0" dirty="0"/>
              <a:t>Informe de Seguimiento:</a:t>
            </a:r>
          </a:p>
          <a:p>
            <a:pPr marL="12700" marR="5080" algn="ctr">
              <a:lnSpc>
                <a:spcPct val="100000"/>
              </a:lnSpc>
              <a:spcBef>
                <a:spcPts val="105"/>
              </a:spcBef>
            </a:pPr>
            <a:r>
              <a:rPr lang="es-CO" sz="3200" spc="-10" noProof="0" dirty="0"/>
              <a:t>Plan Nacional de Desarrollo - PND</a:t>
            </a:r>
          </a:p>
          <a:p>
            <a:pPr marL="12700" marR="5080" algn="ctr">
              <a:lnSpc>
                <a:spcPct val="100000"/>
              </a:lnSpc>
              <a:spcBef>
                <a:spcPts val="105"/>
              </a:spcBef>
            </a:pPr>
            <a:endParaRPr lang="es-CO" sz="4000" spc="-20" noProof="0" dirty="0"/>
          </a:p>
          <a:p>
            <a:pPr marL="12700" marR="5080" algn="ctr">
              <a:lnSpc>
                <a:spcPct val="100000"/>
              </a:lnSpc>
              <a:spcBef>
                <a:spcPts val="105"/>
              </a:spcBef>
            </a:pPr>
            <a:r>
              <a:rPr lang="es-CO" sz="2800" spc="-20" noProof="0" dirty="0"/>
              <a:t>II Trimestre 2026</a:t>
            </a:r>
          </a:p>
        </p:txBody>
      </p:sp>
      <p:sp>
        <p:nvSpPr>
          <p:cNvPr id="7" name="object 7">
            <a:extLst>
              <a:ext uri="{FF2B5EF4-FFF2-40B4-BE49-F238E27FC236}">
                <a16:creationId xmlns:a16="http://schemas.microsoft.com/office/drawing/2014/main" id="{E4DA798F-5C40-0800-3D7B-7CEA10E569B2}"/>
              </a:ext>
            </a:extLst>
          </p:cNvPr>
          <p:cNvSpPr txBox="1"/>
          <p:nvPr/>
        </p:nvSpPr>
        <p:spPr>
          <a:xfrm>
            <a:off x="5590059" y="4672502"/>
            <a:ext cx="6043295" cy="689291"/>
          </a:xfrm>
          <a:prstGeom prst="rect">
            <a:avLst/>
          </a:prstGeom>
        </p:spPr>
        <p:txBody>
          <a:bodyPr vert="horz" wrap="square" lIns="0" tIns="12065" rIns="0" bIns="0" rtlCol="0" anchor="t">
            <a:spAutoFit/>
          </a:bodyPr>
          <a:lstStyle/>
          <a:p>
            <a:pPr marL="12700" algn="ctr">
              <a:lnSpc>
                <a:spcPct val="100000"/>
              </a:lnSpc>
              <a:spcBef>
                <a:spcPts val="95"/>
              </a:spcBef>
            </a:pPr>
            <a:r>
              <a:rPr lang="es-CO" sz="2400" b="1" noProof="0" dirty="0">
                <a:solidFill>
                  <a:srgbClr val="FFFFFF"/>
                </a:solidFill>
                <a:latin typeface="Verdana"/>
                <a:cs typeface="Verdana"/>
              </a:rPr>
              <a:t>Oficina</a:t>
            </a:r>
            <a:r>
              <a:rPr lang="es-CO" sz="2400" b="1" spc="-55" noProof="0" dirty="0">
                <a:solidFill>
                  <a:srgbClr val="FFFFFF"/>
                </a:solidFill>
                <a:latin typeface="Verdana"/>
                <a:cs typeface="Verdana"/>
              </a:rPr>
              <a:t> </a:t>
            </a:r>
            <a:r>
              <a:rPr lang="es-CO" sz="2400" b="1" noProof="0" dirty="0">
                <a:solidFill>
                  <a:srgbClr val="FFFFFF"/>
                </a:solidFill>
                <a:latin typeface="Verdana"/>
                <a:cs typeface="Verdana"/>
              </a:rPr>
              <a:t>Asesora</a:t>
            </a:r>
            <a:r>
              <a:rPr lang="es-CO" sz="2400" b="1" spc="-65" noProof="0" dirty="0">
                <a:solidFill>
                  <a:srgbClr val="FFFFFF"/>
                </a:solidFill>
                <a:latin typeface="Verdana"/>
                <a:cs typeface="Verdana"/>
              </a:rPr>
              <a:t> </a:t>
            </a:r>
            <a:r>
              <a:rPr lang="es-CO" sz="2400" b="1" noProof="0" dirty="0">
                <a:solidFill>
                  <a:srgbClr val="FFFFFF"/>
                </a:solidFill>
                <a:latin typeface="Verdana"/>
                <a:cs typeface="Verdana"/>
              </a:rPr>
              <a:t>de</a:t>
            </a:r>
            <a:r>
              <a:rPr lang="es-CO" sz="2400" b="1" spc="-75" noProof="0" dirty="0">
                <a:solidFill>
                  <a:srgbClr val="FFFFFF"/>
                </a:solidFill>
                <a:latin typeface="Verdana"/>
                <a:cs typeface="Verdana"/>
              </a:rPr>
              <a:t> </a:t>
            </a:r>
            <a:r>
              <a:rPr lang="es-CO" sz="2400" b="1" spc="-10" noProof="0" dirty="0">
                <a:solidFill>
                  <a:srgbClr val="FFFFFF"/>
                </a:solidFill>
                <a:latin typeface="Verdana"/>
                <a:cs typeface="Verdana"/>
              </a:rPr>
              <a:t>Planeación</a:t>
            </a:r>
            <a:endParaRPr lang="es-CO" sz="2400" b="1" noProof="0" dirty="0">
              <a:solidFill>
                <a:srgbClr val="FFFFFF"/>
              </a:solidFill>
              <a:latin typeface="Verdana"/>
            </a:endParaRPr>
          </a:p>
          <a:p>
            <a:pPr marL="12700" algn="ctr">
              <a:lnSpc>
                <a:spcPct val="100000"/>
              </a:lnSpc>
            </a:pPr>
            <a:r>
              <a:rPr lang="es-CO" sz="2000" spc="-10" noProof="0" dirty="0">
                <a:solidFill>
                  <a:srgbClr val="FFFFFF"/>
                </a:solidFill>
                <a:latin typeface="Verdana"/>
                <a:cs typeface="Verdana"/>
              </a:rPr>
              <a:t>Septiembre 2026</a:t>
            </a:r>
            <a:endParaRPr lang="es-CO" sz="2000" noProof="0" dirty="0">
              <a:latin typeface="Verdana"/>
              <a:cs typeface="Verdana"/>
            </a:endParaRPr>
          </a:p>
        </p:txBody>
      </p:sp>
      <p:grpSp>
        <p:nvGrpSpPr>
          <p:cNvPr id="8" name="object 8" descr="Planes Estratégicos">
            <a:extLst>
              <a:ext uri="{FF2B5EF4-FFF2-40B4-BE49-F238E27FC236}">
                <a16:creationId xmlns:a16="http://schemas.microsoft.com/office/drawing/2014/main" id="{BDDD0FCC-43E7-65AA-FD77-BF3A78A59390}"/>
              </a:ext>
            </a:extLst>
          </p:cNvPr>
          <p:cNvGrpSpPr/>
          <p:nvPr/>
        </p:nvGrpSpPr>
        <p:grpSpPr>
          <a:xfrm>
            <a:off x="9978745" y="5563308"/>
            <a:ext cx="1944973" cy="1075508"/>
            <a:chOff x="9978745" y="5563308"/>
            <a:chExt cx="1944973" cy="1075508"/>
          </a:xfrm>
        </p:grpSpPr>
        <p:pic>
          <p:nvPicPr>
            <p:cNvPr id="9" name="object 9">
              <a:extLst>
                <a:ext uri="{FF2B5EF4-FFF2-40B4-BE49-F238E27FC236}">
                  <a16:creationId xmlns:a16="http://schemas.microsoft.com/office/drawing/2014/main" id="{8F0380D5-F17E-CBD5-6DCF-4CF74281E2C2}"/>
                </a:ext>
              </a:extLst>
            </p:cNvPr>
            <p:cNvPicPr/>
            <p:nvPr/>
          </p:nvPicPr>
          <p:blipFill>
            <a:blip r:embed="rId2" cstate="print"/>
            <a:stretch>
              <a:fillRect/>
            </a:stretch>
          </p:blipFill>
          <p:spPr>
            <a:xfrm>
              <a:off x="10682701" y="5563308"/>
              <a:ext cx="544429" cy="572770"/>
            </a:xfrm>
            <a:prstGeom prst="rect">
              <a:avLst/>
            </a:prstGeom>
          </p:spPr>
        </p:pic>
        <p:pic>
          <p:nvPicPr>
            <p:cNvPr id="10" name="object 10">
              <a:extLst>
                <a:ext uri="{FF2B5EF4-FFF2-40B4-BE49-F238E27FC236}">
                  <a16:creationId xmlns:a16="http://schemas.microsoft.com/office/drawing/2014/main" id="{710F3ED3-A54C-D408-A410-F74BD838736F}"/>
                </a:ext>
              </a:extLst>
            </p:cNvPr>
            <p:cNvPicPr/>
            <p:nvPr/>
          </p:nvPicPr>
          <p:blipFill>
            <a:blip r:embed="rId3" cstate="print"/>
            <a:stretch>
              <a:fillRect/>
            </a:stretch>
          </p:blipFill>
          <p:spPr>
            <a:xfrm>
              <a:off x="9978745" y="6189191"/>
              <a:ext cx="1944973" cy="336912"/>
            </a:xfrm>
            <a:prstGeom prst="rect">
              <a:avLst/>
            </a:prstGeom>
          </p:spPr>
        </p:pic>
        <p:sp>
          <p:nvSpPr>
            <p:cNvPr id="11" name="object 11">
              <a:extLst>
                <a:ext uri="{FF2B5EF4-FFF2-40B4-BE49-F238E27FC236}">
                  <a16:creationId xmlns:a16="http://schemas.microsoft.com/office/drawing/2014/main" id="{08A8D5E6-9ADE-B32F-9F00-84C08674E4CA}"/>
                </a:ext>
              </a:extLst>
            </p:cNvPr>
            <p:cNvSpPr/>
            <p:nvPr/>
          </p:nvSpPr>
          <p:spPr>
            <a:xfrm>
              <a:off x="10684430" y="6593731"/>
              <a:ext cx="267335" cy="45085"/>
            </a:xfrm>
            <a:custGeom>
              <a:avLst/>
              <a:gdLst/>
              <a:ahLst/>
              <a:cxnLst/>
              <a:rect l="l" t="t" r="r" b="b"/>
              <a:pathLst>
                <a:path w="267334" h="45084">
                  <a:moveTo>
                    <a:pt x="267203" y="0"/>
                  </a:moveTo>
                  <a:lnTo>
                    <a:pt x="0" y="0"/>
                  </a:lnTo>
                  <a:lnTo>
                    <a:pt x="0" y="44794"/>
                  </a:lnTo>
                  <a:lnTo>
                    <a:pt x="267203" y="44794"/>
                  </a:lnTo>
                  <a:lnTo>
                    <a:pt x="267203" y="0"/>
                  </a:lnTo>
                  <a:close/>
                </a:path>
              </a:pathLst>
            </a:custGeom>
            <a:solidFill>
              <a:srgbClr val="FDC607"/>
            </a:solidFill>
          </p:spPr>
          <p:txBody>
            <a:bodyPr wrap="square" lIns="0" tIns="0" rIns="0" bIns="0" rtlCol="0"/>
            <a:lstStyle/>
            <a:p>
              <a:endParaRPr lang="es-CO" noProof="0" dirty="0"/>
            </a:p>
          </p:txBody>
        </p:sp>
        <p:sp>
          <p:nvSpPr>
            <p:cNvPr id="12" name="object 12">
              <a:extLst>
                <a:ext uri="{FF2B5EF4-FFF2-40B4-BE49-F238E27FC236}">
                  <a16:creationId xmlns:a16="http://schemas.microsoft.com/office/drawing/2014/main" id="{59F3C934-88D9-A97F-5DFF-87289696EDDA}"/>
                </a:ext>
              </a:extLst>
            </p:cNvPr>
            <p:cNvSpPr/>
            <p:nvPr/>
          </p:nvSpPr>
          <p:spPr>
            <a:xfrm>
              <a:off x="10951633" y="6593731"/>
              <a:ext cx="137160" cy="45085"/>
            </a:xfrm>
            <a:custGeom>
              <a:avLst/>
              <a:gdLst/>
              <a:ahLst/>
              <a:cxnLst/>
              <a:rect l="l" t="t" r="r" b="b"/>
              <a:pathLst>
                <a:path w="137159" h="45084">
                  <a:moveTo>
                    <a:pt x="136815" y="0"/>
                  </a:moveTo>
                  <a:lnTo>
                    <a:pt x="0" y="0"/>
                  </a:lnTo>
                  <a:lnTo>
                    <a:pt x="0" y="44794"/>
                  </a:lnTo>
                  <a:lnTo>
                    <a:pt x="136815" y="44794"/>
                  </a:lnTo>
                  <a:lnTo>
                    <a:pt x="136815" y="0"/>
                  </a:lnTo>
                  <a:close/>
                </a:path>
              </a:pathLst>
            </a:custGeom>
            <a:solidFill>
              <a:srgbClr val="21397A"/>
            </a:solidFill>
          </p:spPr>
          <p:txBody>
            <a:bodyPr wrap="square" lIns="0" tIns="0" rIns="0" bIns="0" rtlCol="0"/>
            <a:lstStyle/>
            <a:p>
              <a:endParaRPr lang="es-CO" noProof="0" dirty="0"/>
            </a:p>
          </p:txBody>
        </p:sp>
        <p:sp>
          <p:nvSpPr>
            <p:cNvPr id="13" name="object 13">
              <a:extLst>
                <a:ext uri="{FF2B5EF4-FFF2-40B4-BE49-F238E27FC236}">
                  <a16:creationId xmlns:a16="http://schemas.microsoft.com/office/drawing/2014/main" id="{2F5BAAB0-B155-B769-EBC9-4DA8F2D61A3F}"/>
                </a:ext>
              </a:extLst>
            </p:cNvPr>
            <p:cNvSpPr/>
            <p:nvPr/>
          </p:nvSpPr>
          <p:spPr>
            <a:xfrm>
              <a:off x="11088449" y="6593731"/>
              <a:ext cx="137160" cy="45085"/>
            </a:xfrm>
            <a:custGeom>
              <a:avLst/>
              <a:gdLst/>
              <a:ahLst/>
              <a:cxnLst/>
              <a:rect l="l" t="t" r="r" b="b"/>
              <a:pathLst>
                <a:path w="137159" h="45084">
                  <a:moveTo>
                    <a:pt x="136815" y="0"/>
                  </a:moveTo>
                  <a:lnTo>
                    <a:pt x="0" y="0"/>
                  </a:lnTo>
                  <a:lnTo>
                    <a:pt x="0" y="44794"/>
                  </a:lnTo>
                  <a:lnTo>
                    <a:pt x="136815" y="44794"/>
                  </a:lnTo>
                  <a:lnTo>
                    <a:pt x="136815" y="0"/>
                  </a:lnTo>
                  <a:close/>
                </a:path>
              </a:pathLst>
            </a:custGeom>
            <a:solidFill>
              <a:srgbClr val="D50E25"/>
            </a:solidFill>
          </p:spPr>
          <p:txBody>
            <a:bodyPr wrap="square" lIns="0" tIns="0" rIns="0" bIns="0" rtlCol="0"/>
            <a:lstStyle/>
            <a:p>
              <a:endParaRPr lang="es-CO" noProof="0" dirty="0"/>
            </a:p>
          </p:txBody>
        </p:sp>
      </p:grpSp>
      <p:pic>
        <p:nvPicPr>
          <p:cNvPr id="15" name="Imagen 14" descr="Imagen que contiene interior, persona, tabla, computer&#10;&#10;El contenido generado por IA puede ser incorrecto.">
            <a:extLst>
              <a:ext uri="{FF2B5EF4-FFF2-40B4-BE49-F238E27FC236}">
                <a16:creationId xmlns:a16="http://schemas.microsoft.com/office/drawing/2014/main" id="{77AA365A-7D73-95D4-6F93-8BDB5A7BD2C6}"/>
              </a:ext>
            </a:extLst>
          </p:cNvPr>
          <p:cNvPicPr>
            <a:picLocks noChangeAspect="1"/>
          </p:cNvPicPr>
          <p:nvPr/>
        </p:nvPicPr>
        <p:blipFill>
          <a:blip r:embed="rId4"/>
          <a:srcRect l="56379" r="-1"/>
          <a:stretch>
            <a:fillRect/>
          </a:stretch>
        </p:blipFill>
        <p:spPr>
          <a:xfrm>
            <a:off x="-231712" y="0"/>
            <a:ext cx="4926791" cy="6858000"/>
          </a:xfrm>
          <a:prstGeom prst="rect">
            <a:avLst/>
          </a:prstGeom>
        </p:spPr>
      </p:pic>
      <p:sp>
        <p:nvSpPr>
          <p:cNvPr id="14" name="Elipse 13">
            <a:extLst>
              <a:ext uri="{FF2B5EF4-FFF2-40B4-BE49-F238E27FC236}">
                <a16:creationId xmlns:a16="http://schemas.microsoft.com/office/drawing/2014/main" id="{1D2EA5DE-2F83-381A-A202-53F26A8E4465}"/>
              </a:ext>
            </a:extLst>
          </p:cNvPr>
          <p:cNvSpPr/>
          <p:nvPr/>
        </p:nvSpPr>
        <p:spPr>
          <a:xfrm>
            <a:off x="7769145" y="189180"/>
            <a:ext cx="842561" cy="842561"/>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CO" sz="3200" b="1" noProof="0" dirty="0">
                <a:solidFill>
                  <a:schemeClr val="bg1"/>
                </a:solidFill>
                <a:latin typeface="Verdana" panose="020B0604030504040204" pitchFamily="34" charset="0"/>
                <a:ea typeface="Verdana" panose="020B0604030504040204" pitchFamily="34" charset="0"/>
                <a:cs typeface="Arial" panose="020B0604020202020204" pitchFamily="34" charset="0"/>
              </a:rPr>
              <a:t>1</a:t>
            </a:r>
          </a:p>
        </p:txBody>
      </p:sp>
    </p:spTree>
    <p:extLst>
      <p:ext uri="{BB962C8B-B14F-4D97-AF65-F5344CB8AC3E}">
        <p14:creationId xmlns:p14="http://schemas.microsoft.com/office/powerpoint/2010/main" val="26851196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1C339-C703-9123-9079-BF9198772630}"/>
            </a:ext>
          </a:extLst>
        </p:cNvPr>
        <p:cNvGrpSpPr/>
        <p:nvPr/>
      </p:nvGrpSpPr>
      <p:grpSpPr>
        <a:xfrm>
          <a:off x="0" y="0"/>
          <a:ext cx="0" cy="0"/>
          <a:chOff x="0" y="0"/>
          <a:chExt cx="0" cy="0"/>
        </a:xfrm>
      </p:grpSpPr>
      <p:grpSp>
        <p:nvGrpSpPr>
          <p:cNvPr id="2" name="object 2" descr="Grupo de trabajo">
            <a:extLst>
              <a:ext uri="{FF2B5EF4-FFF2-40B4-BE49-F238E27FC236}">
                <a16:creationId xmlns:a16="http://schemas.microsoft.com/office/drawing/2014/main" id="{3FB0908C-1045-2F58-E20B-585F911340A9}"/>
              </a:ext>
            </a:extLst>
          </p:cNvPr>
          <p:cNvGrpSpPr/>
          <p:nvPr/>
        </p:nvGrpSpPr>
        <p:grpSpPr>
          <a:xfrm>
            <a:off x="0" y="0"/>
            <a:ext cx="12192253" cy="6858000"/>
            <a:chOff x="0" y="0"/>
            <a:chExt cx="12192253" cy="6858000"/>
          </a:xfrm>
        </p:grpSpPr>
        <p:sp>
          <p:nvSpPr>
            <p:cNvPr id="3" name="object 3">
              <a:extLst>
                <a:ext uri="{FF2B5EF4-FFF2-40B4-BE49-F238E27FC236}">
                  <a16:creationId xmlns:a16="http://schemas.microsoft.com/office/drawing/2014/main" id="{98225079-5E11-6C73-E565-792D1F232788}"/>
                </a:ext>
              </a:extLst>
            </p:cNvPr>
            <p:cNvSpPr/>
            <p:nvPr/>
          </p:nvSpPr>
          <p:spPr>
            <a:xfrm>
              <a:off x="0" y="0"/>
              <a:ext cx="12192000" cy="1356360"/>
            </a:xfrm>
            <a:custGeom>
              <a:avLst/>
              <a:gdLst/>
              <a:ahLst/>
              <a:cxnLst/>
              <a:rect l="l" t="t" r="r" b="b"/>
              <a:pathLst>
                <a:path w="12192000" h="1356360">
                  <a:moveTo>
                    <a:pt x="12192000" y="0"/>
                  </a:moveTo>
                  <a:lnTo>
                    <a:pt x="0" y="0"/>
                  </a:lnTo>
                  <a:lnTo>
                    <a:pt x="0" y="1356233"/>
                  </a:lnTo>
                  <a:lnTo>
                    <a:pt x="12192000" y="1356233"/>
                  </a:lnTo>
                  <a:lnTo>
                    <a:pt x="12192000" y="0"/>
                  </a:lnTo>
                  <a:close/>
                </a:path>
              </a:pathLst>
            </a:custGeom>
            <a:solidFill>
              <a:srgbClr val="31B4A8"/>
            </a:solidFill>
          </p:spPr>
          <p:txBody>
            <a:bodyPr wrap="square" lIns="0" tIns="0" rIns="0" bIns="0"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5" name="object 5">
              <a:extLst>
                <a:ext uri="{FF2B5EF4-FFF2-40B4-BE49-F238E27FC236}">
                  <a16:creationId xmlns:a16="http://schemas.microsoft.com/office/drawing/2014/main" id="{53087970-8A90-635A-1475-893B0C9B41AA}"/>
                </a:ext>
              </a:extLst>
            </p:cNvPr>
            <p:cNvSpPr/>
            <p:nvPr/>
          </p:nvSpPr>
          <p:spPr>
            <a:xfrm>
              <a:off x="4564633" y="0"/>
              <a:ext cx="7627620" cy="6858000"/>
            </a:xfrm>
            <a:custGeom>
              <a:avLst/>
              <a:gdLst/>
              <a:ahLst/>
              <a:cxnLst/>
              <a:rect l="l" t="t" r="r" b="b"/>
              <a:pathLst>
                <a:path w="7627620" h="6858000">
                  <a:moveTo>
                    <a:pt x="7627365" y="0"/>
                  </a:moveTo>
                  <a:lnTo>
                    <a:pt x="0" y="0"/>
                  </a:lnTo>
                  <a:lnTo>
                    <a:pt x="0" y="6858000"/>
                  </a:lnTo>
                  <a:lnTo>
                    <a:pt x="7627365" y="6858000"/>
                  </a:lnTo>
                  <a:lnTo>
                    <a:pt x="7627365" y="0"/>
                  </a:lnTo>
                  <a:close/>
                </a:path>
              </a:pathLst>
            </a:custGeom>
            <a:solidFill>
              <a:srgbClr val="31B4A8"/>
            </a:solidFill>
          </p:spPr>
          <p:txBody>
            <a:bodyPr wrap="square" lIns="0" tIns="0" rIns="0" bIns="0"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grpSp>
      <p:sp>
        <p:nvSpPr>
          <p:cNvPr id="6" name="object 6">
            <a:extLst>
              <a:ext uri="{FF2B5EF4-FFF2-40B4-BE49-F238E27FC236}">
                <a16:creationId xmlns:a16="http://schemas.microsoft.com/office/drawing/2014/main" id="{E78A7D2B-087A-606F-4AB7-7E1A4A2BCCB1}"/>
              </a:ext>
            </a:extLst>
          </p:cNvPr>
          <p:cNvSpPr txBox="1">
            <a:spLocks noGrp="1"/>
          </p:cNvSpPr>
          <p:nvPr>
            <p:ph type="body" idx="1"/>
          </p:nvPr>
        </p:nvSpPr>
        <p:spPr>
          <a:xfrm>
            <a:off x="5169159" y="1108193"/>
            <a:ext cx="6438454" cy="2083263"/>
          </a:xfrm>
          <a:prstGeom prst="rect">
            <a:avLst/>
          </a:prstGeom>
        </p:spPr>
        <p:txBody>
          <a:bodyPr vert="horz" wrap="square" lIns="0" tIns="13335" rIns="0" bIns="0" rtlCol="0">
            <a:spAutoFit/>
          </a:bodyPr>
          <a:lstStyle/>
          <a:p>
            <a:pPr marL="12700" marR="5080" algn="ctr">
              <a:lnSpc>
                <a:spcPct val="100000"/>
              </a:lnSpc>
              <a:spcBef>
                <a:spcPts val="105"/>
              </a:spcBef>
            </a:pPr>
            <a:r>
              <a:rPr lang="es-CO" sz="3200" noProof="0" dirty="0"/>
              <a:t>Informe de Seguimiento:</a:t>
            </a:r>
          </a:p>
          <a:p>
            <a:pPr marL="12700" marR="5080" algn="ctr">
              <a:lnSpc>
                <a:spcPct val="100000"/>
              </a:lnSpc>
              <a:spcBef>
                <a:spcPts val="105"/>
              </a:spcBef>
            </a:pPr>
            <a:r>
              <a:rPr lang="es-CO" sz="3200" spc="-10" noProof="0" dirty="0"/>
              <a:t>Plan Anual de Gestión– PAG </a:t>
            </a:r>
          </a:p>
          <a:p>
            <a:pPr marL="12700" marR="5080" algn="ctr">
              <a:lnSpc>
                <a:spcPct val="100000"/>
              </a:lnSpc>
              <a:spcBef>
                <a:spcPts val="105"/>
              </a:spcBef>
            </a:pPr>
            <a:endParaRPr lang="es-CO" sz="4000" spc="-20" noProof="0" dirty="0"/>
          </a:p>
          <a:p>
            <a:pPr marL="12700" marR="5080" algn="ctr">
              <a:lnSpc>
                <a:spcPct val="100000"/>
              </a:lnSpc>
              <a:spcBef>
                <a:spcPts val="105"/>
              </a:spcBef>
            </a:pPr>
            <a:r>
              <a:rPr lang="es-CO" sz="2800" spc="-20" noProof="0" dirty="0"/>
              <a:t>II Trimestre 2026</a:t>
            </a:r>
          </a:p>
        </p:txBody>
      </p:sp>
      <p:sp>
        <p:nvSpPr>
          <p:cNvPr id="7" name="object 7">
            <a:extLst>
              <a:ext uri="{FF2B5EF4-FFF2-40B4-BE49-F238E27FC236}">
                <a16:creationId xmlns:a16="http://schemas.microsoft.com/office/drawing/2014/main" id="{00E2E9E8-DEB8-6FDE-72F3-EEEE6F1908E7}"/>
              </a:ext>
            </a:extLst>
          </p:cNvPr>
          <p:cNvSpPr txBox="1"/>
          <p:nvPr/>
        </p:nvSpPr>
        <p:spPr>
          <a:xfrm>
            <a:off x="5590059" y="4672502"/>
            <a:ext cx="6043295" cy="689291"/>
          </a:xfrm>
          <a:prstGeom prst="rect">
            <a:avLst/>
          </a:prstGeom>
        </p:spPr>
        <p:txBody>
          <a:bodyPr vert="horz" wrap="square" lIns="0" tIns="12065" rIns="0" bIns="0" rtlCol="0" anchor="t">
            <a:spAutoFit/>
          </a:bodyPr>
          <a:lstStyle/>
          <a:p>
            <a:pPr marL="12700" marR="0" lvl="0" indent="0" algn="ctr" defTabSz="914400" eaLnBrk="1" fontAlgn="auto" latinLnBrk="0" hangingPunct="1">
              <a:lnSpc>
                <a:spcPct val="100000"/>
              </a:lnSpc>
              <a:spcBef>
                <a:spcPts val="95"/>
              </a:spcBef>
              <a:spcAft>
                <a:spcPts val="0"/>
              </a:spcAft>
              <a:buClrTx/>
              <a:buSzTx/>
              <a:buFontTx/>
              <a:buNone/>
              <a:tabLst/>
              <a:defRPr/>
            </a:pPr>
            <a:r>
              <a:rPr kumimoji="0" lang="es-CO" sz="2400" b="1" i="0" u="none" strike="noStrike" kern="0" cap="none" spc="0" normalizeH="0" baseline="0" noProof="0" dirty="0">
                <a:ln>
                  <a:noFill/>
                </a:ln>
                <a:solidFill>
                  <a:srgbClr val="FFFFFF"/>
                </a:solidFill>
                <a:effectLst/>
                <a:uLnTx/>
                <a:uFillTx/>
                <a:latin typeface="Verdana"/>
                <a:cs typeface="Verdana"/>
              </a:rPr>
              <a:t>Oficina</a:t>
            </a:r>
            <a:r>
              <a:rPr kumimoji="0" lang="es-CO" sz="2400" b="1" i="0" u="none" strike="noStrike" kern="0" cap="none" spc="-55" normalizeH="0" baseline="0" noProof="0" dirty="0">
                <a:ln>
                  <a:noFill/>
                </a:ln>
                <a:solidFill>
                  <a:srgbClr val="FFFFFF"/>
                </a:solidFill>
                <a:effectLst/>
                <a:uLnTx/>
                <a:uFillTx/>
                <a:latin typeface="Verdana"/>
                <a:cs typeface="Verdana"/>
              </a:rPr>
              <a:t> </a:t>
            </a:r>
            <a:r>
              <a:rPr kumimoji="0" lang="es-CO" sz="2400" b="1" i="0" u="none" strike="noStrike" kern="0" cap="none" spc="0" normalizeH="0" baseline="0" noProof="0" dirty="0">
                <a:ln>
                  <a:noFill/>
                </a:ln>
                <a:solidFill>
                  <a:srgbClr val="FFFFFF"/>
                </a:solidFill>
                <a:effectLst/>
                <a:uLnTx/>
                <a:uFillTx/>
                <a:latin typeface="Verdana"/>
                <a:cs typeface="Verdana"/>
              </a:rPr>
              <a:t>Asesora</a:t>
            </a:r>
            <a:r>
              <a:rPr kumimoji="0" lang="es-CO" sz="2400" b="1" i="0" u="none" strike="noStrike" kern="0" cap="none" spc="-65" normalizeH="0" baseline="0" noProof="0" dirty="0">
                <a:ln>
                  <a:noFill/>
                </a:ln>
                <a:solidFill>
                  <a:srgbClr val="FFFFFF"/>
                </a:solidFill>
                <a:effectLst/>
                <a:uLnTx/>
                <a:uFillTx/>
                <a:latin typeface="Verdana"/>
                <a:cs typeface="Verdana"/>
              </a:rPr>
              <a:t> </a:t>
            </a:r>
            <a:r>
              <a:rPr kumimoji="0" lang="es-CO" sz="2400" b="1" i="0" u="none" strike="noStrike" kern="0" cap="none" spc="0" normalizeH="0" baseline="0" noProof="0" dirty="0">
                <a:ln>
                  <a:noFill/>
                </a:ln>
                <a:solidFill>
                  <a:srgbClr val="FFFFFF"/>
                </a:solidFill>
                <a:effectLst/>
                <a:uLnTx/>
                <a:uFillTx/>
                <a:latin typeface="Verdana"/>
                <a:cs typeface="Verdana"/>
              </a:rPr>
              <a:t>de</a:t>
            </a:r>
            <a:r>
              <a:rPr kumimoji="0" lang="es-CO" sz="2400" b="1" i="0" u="none" strike="noStrike" kern="0" cap="none" spc="-75" normalizeH="0" baseline="0" noProof="0" dirty="0">
                <a:ln>
                  <a:noFill/>
                </a:ln>
                <a:solidFill>
                  <a:srgbClr val="FFFFFF"/>
                </a:solidFill>
                <a:effectLst/>
                <a:uLnTx/>
                <a:uFillTx/>
                <a:latin typeface="Verdana"/>
                <a:cs typeface="Verdana"/>
              </a:rPr>
              <a:t> </a:t>
            </a:r>
            <a:r>
              <a:rPr kumimoji="0" lang="es-CO" sz="2400" b="1" i="0" u="none" strike="noStrike" kern="0" cap="none" spc="-10" normalizeH="0" baseline="0" noProof="0" dirty="0">
                <a:ln>
                  <a:noFill/>
                </a:ln>
                <a:solidFill>
                  <a:srgbClr val="FFFFFF"/>
                </a:solidFill>
                <a:effectLst/>
                <a:uLnTx/>
                <a:uFillTx/>
                <a:latin typeface="Verdana"/>
                <a:cs typeface="Verdana"/>
              </a:rPr>
              <a:t>Planeación</a:t>
            </a:r>
            <a:endParaRPr kumimoji="0" lang="es-CO" sz="2400" b="1" i="0" u="none" strike="noStrike" kern="0" cap="none" spc="0" normalizeH="0" baseline="0" noProof="0" dirty="0">
              <a:ln>
                <a:noFill/>
              </a:ln>
              <a:solidFill>
                <a:srgbClr val="FFFFFF"/>
              </a:solidFill>
              <a:effectLst/>
              <a:uLnTx/>
              <a:uFillTx/>
              <a:latin typeface="Verdana"/>
            </a:endParaRPr>
          </a:p>
          <a:p>
            <a:pPr marL="12700" algn="ctr">
              <a:lnSpc>
                <a:spcPct val="100000"/>
              </a:lnSpc>
            </a:pPr>
            <a:r>
              <a:rPr lang="es-CO" sz="2000" spc="-10" noProof="0" dirty="0">
                <a:solidFill>
                  <a:srgbClr val="FFFFFF"/>
                </a:solidFill>
                <a:latin typeface="Verdana"/>
                <a:cs typeface="Verdana"/>
              </a:rPr>
              <a:t>Septiembre 2026</a:t>
            </a:r>
            <a:endParaRPr lang="es-CO" sz="2000" noProof="0" dirty="0">
              <a:latin typeface="Verdana"/>
              <a:cs typeface="Verdana"/>
            </a:endParaRPr>
          </a:p>
        </p:txBody>
      </p:sp>
      <p:grpSp>
        <p:nvGrpSpPr>
          <p:cNvPr id="8" name="object 8" descr="Planes Estratégicos">
            <a:extLst>
              <a:ext uri="{FF2B5EF4-FFF2-40B4-BE49-F238E27FC236}">
                <a16:creationId xmlns:a16="http://schemas.microsoft.com/office/drawing/2014/main" id="{194A9522-2B6A-5F7D-A746-DCB3F0661F86}"/>
              </a:ext>
            </a:extLst>
          </p:cNvPr>
          <p:cNvGrpSpPr/>
          <p:nvPr/>
        </p:nvGrpSpPr>
        <p:grpSpPr>
          <a:xfrm>
            <a:off x="9978745" y="5563308"/>
            <a:ext cx="1944973" cy="1075508"/>
            <a:chOff x="9978745" y="5563308"/>
            <a:chExt cx="1944973" cy="1075508"/>
          </a:xfrm>
        </p:grpSpPr>
        <p:pic>
          <p:nvPicPr>
            <p:cNvPr id="9" name="object 9">
              <a:extLst>
                <a:ext uri="{FF2B5EF4-FFF2-40B4-BE49-F238E27FC236}">
                  <a16:creationId xmlns:a16="http://schemas.microsoft.com/office/drawing/2014/main" id="{1B3C2A7E-274C-B566-E3F9-3C349CF3D842}"/>
                </a:ext>
              </a:extLst>
            </p:cNvPr>
            <p:cNvPicPr/>
            <p:nvPr/>
          </p:nvPicPr>
          <p:blipFill>
            <a:blip r:embed="rId2" cstate="print"/>
            <a:stretch>
              <a:fillRect/>
            </a:stretch>
          </p:blipFill>
          <p:spPr>
            <a:xfrm>
              <a:off x="10682701" y="5563308"/>
              <a:ext cx="544429" cy="572770"/>
            </a:xfrm>
            <a:prstGeom prst="rect">
              <a:avLst/>
            </a:prstGeom>
          </p:spPr>
        </p:pic>
        <p:pic>
          <p:nvPicPr>
            <p:cNvPr id="10" name="object 10">
              <a:extLst>
                <a:ext uri="{FF2B5EF4-FFF2-40B4-BE49-F238E27FC236}">
                  <a16:creationId xmlns:a16="http://schemas.microsoft.com/office/drawing/2014/main" id="{695FCA77-EAB8-08BF-24CD-7EC93D408449}"/>
                </a:ext>
              </a:extLst>
            </p:cNvPr>
            <p:cNvPicPr/>
            <p:nvPr/>
          </p:nvPicPr>
          <p:blipFill>
            <a:blip r:embed="rId3" cstate="print"/>
            <a:stretch>
              <a:fillRect/>
            </a:stretch>
          </p:blipFill>
          <p:spPr>
            <a:xfrm>
              <a:off x="9978745" y="6189191"/>
              <a:ext cx="1944973" cy="336912"/>
            </a:xfrm>
            <a:prstGeom prst="rect">
              <a:avLst/>
            </a:prstGeom>
          </p:spPr>
        </p:pic>
        <p:sp>
          <p:nvSpPr>
            <p:cNvPr id="11" name="object 11">
              <a:extLst>
                <a:ext uri="{FF2B5EF4-FFF2-40B4-BE49-F238E27FC236}">
                  <a16:creationId xmlns:a16="http://schemas.microsoft.com/office/drawing/2014/main" id="{85CFD3BB-EE84-22AC-2CC6-BCF37B4C940E}"/>
                </a:ext>
              </a:extLst>
            </p:cNvPr>
            <p:cNvSpPr/>
            <p:nvPr/>
          </p:nvSpPr>
          <p:spPr>
            <a:xfrm>
              <a:off x="10684430" y="6593731"/>
              <a:ext cx="267335" cy="45085"/>
            </a:xfrm>
            <a:custGeom>
              <a:avLst/>
              <a:gdLst/>
              <a:ahLst/>
              <a:cxnLst/>
              <a:rect l="l" t="t" r="r" b="b"/>
              <a:pathLst>
                <a:path w="267334" h="45084">
                  <a:moveTo>
                    <a:pt x="267203" y="0"/>
                  </a:moveTo>
                  <a:lnTo>
                    <a:pt x="0" y="0"/>
                  </a:lnTo>
                  <a:lnTo>
                    <a:pt x="0" y="44794"/>
                  </a:lnTo>
                  <a:lnTo>
                    <a:pt x="267203" y="44794"/>
                  </a:lnTo>
                  <a:lnTo>
                    <a:pt x="267203" y="0"/>
                  </a:lnTo>
                  <a:close/>
                </a:path>
              </a:pathLst>
            </a:custGeom>
            <a:solidFill>
              <a:srgbClr val="FDC60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12" name="object 12">
              <a:extLst>
                <a:ext uri="{FF2B5EF4-FFF2-40B4-BE49-F238E27FC236}">
                  <a16:creationId xmlns:a16="http://schemas.microsoft.com/office/drawing/2014/main" id="{33B93B20-CF14-0A3F-3942-E609DC5C1A0B}"/>
                </a:ext>
              </a:extLst>
            </p:cNvPr>
            <p:cNvSpPr/>
            <p:nvPr/>
          </p:nvSpPr>
          <p:spPr>
            <a:xfrm>
              <a:off x="10951633" y="6593731"/>
              <a:ext cx="137160" cy="45085"/>
            </a:xfrm>
            <a:custGeom>
              <a:avLst/>
              <a:gdLst/>
              <a:ahLst/>
              <a:cxnLst/>
              <a:rect l="l" t="t" r="r" b="b"/>
              <a:pathLst>
                <a:path w="137159" h="45084">
                  <a:moveTo>
                    <a:pt x="136815" y="0"/>
                  </a:moveTo>
                  <a:lnTo>
                    <a:pt x="0" y="0"/>
                  </a:lnTo>
                  <a:lnTo>
                    <a:pt x="0" y="44794"/>
                  </a:lnTo>
                  <a:lnTo>
                    <a:pt x="136815" y="44794"/>
                  </a:lnTo>
                  <a:lnTo>
                    <a:pt x="136815" y="0"/>
                  </a:lnTo>
                  <a:close/>
                </a:path>
              </a:pathLst>
            </a:custGeom>
            <a:solidFill>
              <a:srgbClr val="21397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13" name="object 13">
              <a:extLst>
                <a:ext uri="{FF2B5EF4-FFF2-40B4-BE49-F238E27FC236}">
                  <a16:creationId xmlns:a16="http://schemas.microsoft.com/office/drawing/2014/main" id="{6DC89D55-7AAC-1DF6-1589-043DD434CA36}"/>
                </a:ext>
              </a:extLst>
            </p:cNvPr>
            <p:cNvSpPr/>
            <p:nvPr/>
          </p:nvSpPr>
          <p:spPr>
            <a:xfrm>
              <a:off x="11088449" y="6593731"/>
              <a:ext cx="137160" cy="45085"/>
            </a:xfrm>
            <a:custGeom>
              <a:avLst/>
              <a:gdLst/>
              <a:ahLst/>
              <a:cxnLst/>
              <a:rect l="l" t="t" r="r" b="b"/>
              <a:pathLst>
                <a:path w="137159" h="45084">
                  <a:moveTo>
                    <a:pt x="136815" y="0"/>
                  </a:moveTo>
                  <a:lnTo>
                    <a:pt x="0" y="0"/>
                  </a:lnTo>
                  <a:lnTo>
                    <a:pt x="0" y="44794"/>
                  </a:lnTo>
                  <a:lnTo>
                    <a:pt x="136815" y="44794"/>
                  </a:lnTo>
                  <a:lnTo>
                    <a:pt x="136815" y="0"/>
                  </a:lnTo>
                  <a:close/>
                </a:path>
              </a:pathLst>
            </a:custGeom>
            <a:solidFill>
              <a:srgbClr val="D50E2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grpSp>
      <p:pic>
        <p:nvPicPr>
          <p:cNvPr id="15" name="Imagen 14" descr="Imagen que contiene interior, persona, tabla, computer&#10;&#10;El contenido generado por IA puede ser incorrecto.">
            <a:extLst>
              <a:ext uri="{FF2B5EF4-FFF2-40B4-BE49-F238E27FC236}">
                <a16:creationId xmlns:a16="http://schemas.microsoft.com/office/drawing/2014/main" id="{B0008DB1-E6FE-66A8-29FA-8592DF4C2BE7}"/>
              </a:ext>
            </a:extLst>
          </p:cNvPr>
          <p:cNvPicPr>
            <a:picLocks noChangeAspect="1"/>
          </p:cNvPicPr>
          <p:nvPr/>
        </p:nvPicPr>
        <p:blipFill>
          <a:blip r:embed="rId4"/>
          <a:srcRect l="56379" r="-1"/>
          <a:stretch>
            <a:fillRect/>
          </a:stretch>
        </p:blipFill>
        <p:spPr>
          <a:xfrm>
            <a:off x="-231712" y="0"/>
            <a:ext cx="4926791" cy="6858000"/>
          </a:xfrm>
          <a:prstGeom prst="rect">
            <a:avLst/>
          </a:prstGeom>
        </p:spPr>
      </p:pic>
      <p:sp>
        <p:nvSpPr>
          <p:cNvPr id="14" name="Elipse 13">
            <a:extLst>
              <a:ext uri="{FF2B5EF4-FFF2-40B4-BE49-F238E27FC236}">
                <a16:creationId xmlns:a16="http://schemas.microsoft.com/office/drawing/2014/main" id="{4BCA4F58-A784-F4C0-95D2-62FEEE3D4AFF}"/>
              </a:ext>
            </a:extLst>
          </p:cNvPr>
          <p:cNvSpPr/>
          <p:nvPr/>
        </p:nvSpPr>
        <p:spPr>
          <a:xfrm>
            <a:off x="7855422" y="189845"/>
            <a:ext cx="842561" cy="842561"/>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CO" sz="3200" b="1" noProof="0" dirty="0">
                <a:solidFill>
                  <a:schemeClr val="bg1"/>
                </a:solidFill>
                <a:latin typeface="Verdana" panose="020B0604030504040204" pitchFamily="34" charset="0"/>
                <a:ea typeface="Verdana" panose="020B0604030504040204" pitchFamily="34" charset="0"/>
                <a:cs typeface="Arial" panose="020B0604020202020204" pitchFamily="34" charset="0"/>
              </a:rPr>
              <a:t>4</a:t>
            </a:r>
          </a:p>
        </p:txBody>
      </p:sp>
    </p:spTree>
    <p:extLst>
      <p:ext uri="{BB962C8B-B14F-4D97-AF65-F5344CB8AC3E}">
        <p14:creationId xmlns:p14="http://schemas.microsoft.com/office/powerpoint/2010/main" val="23792025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A0F81-8387-F44E-DB43-2AE8E5A45DF7}"/>
            </a:ext>
          </a:extLst>
        </p:cNvPr>
        <p:cNvGrpSpPr/>
        <p:nvPr/>
      </p:nvGrpSpPr>
      <p:grpSpPr>
        <a:xfrm>
          <a:off x="0" y="0"/>
          <a:ext cx="0" cy="0"/>
          <a:chOff x="0" y="0"/>
          <a:chExt cx="0" cy="0"/>
        </a:xfrm>
      </p:grpSpPr>
      <p:sp>
        <p:nvSpPr>
          <p:cNvPr id="35" name="Title 1">
            <a:extLst>
              <a:ext uri="{FF2B5EF4-FFF2-40B4-BE49-F238E27FC236}">
                <a16:creationId xmlns:a16="http://schemas.microsoft.com/office/drawing/2014/main" id="{7FF2DA9B-EB1D-4509-8607-8813AC52A739}"/>
              </a:ext>
            </a:extLst>
          </p:cNvPr>
          <p:cNvSpPr txBox="1">
            <a:spLocks/>
          </p:cNvSpPr>
          <p:nvPr/>
        </p:nvSpPr>
        <p:spPr>
          <a:xfrm>
            <a:off x="1206514" y="65997"/>
            <a:ext cx="8627473" cy="1295399"/>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chemeClr val="bg1">
                    <a:lumMod val="50000"/>
                  </a:schemeClr>
                </a:solidFill>
                <a:latin typeface="+mj-lt"/>
                <a:ea typeface="+mj-ea"/>
                <a:cs typeface="+mj-cs"/>
              </a:defRPr>
            </a:lvl1pPr>
          </a:lstStyle>
          <a:p>
            <a:pPr marL="0" marR="0" lvl="0" indent="0" algn="l" defTabSz="1371600" rtl="0" eaLnBrk="1" fontAlgn="auto" latinLnBrk="0" hangingPunct="1">
              <a:lnSpc>
                <a:spcPct val="90000"/>
              </a:lnSpc>
              <a:spcBef>
                <a:spcPts val="0"/>
              </a:spcBef>
              <a:spcAft>
                <a:spcPts val="0"/>
              </a:spcAft>
              <a:buClr>
                <a:srgbClr val="FFFFFF"/>
              </a:buClr>
              <a:buSzPts val="1400"/>
              <a:buFontTx/>
              <a:buNone/>
              <a:tabLst/>
              <a:defRPr/>
            </a:pPr>
            <a:endParaRPr kumimoji="0" lang="es-CO" sz="2800" b="1" i="0" u="none" strike="noStrike" kern="1200" cap="none"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grpSp>
        <p:nvGrpSpPr>
          <p:cNvPr id="111" name="Grupo 110">
            <a:extLst>
              <a:ext uri="{FF2B5EF4-FFF2-40B4-BE49-F238E27FC236}">
                <a16:creationId xmlns:a16="http://schemas.microsoft.com/office/drawing/2014/main" id="{6A43BC56-F573-47E0-2623-11A1DAA2356F}"/>
              </a:ext>
            </a:extLst>
          </p:cNvPr>
          <p:cNvGrpSpPr/>
          <p:nvPr/>
        </p:nvGrpSpPr>
        <p:grpSpPr>
          <a:xfrm>
            <a:off x="486253" y="2069046"/>
            <a:ext cx="11173424" cy="4143638"/>
            <a:chOff x="513688" y="2217449"/>
            <a:chExt cx="8809643" cy="2809863"/>
          </a:xfrm>
        </p:grpSpPr>
        <p:sp>
          <p:nvSpPr>
            <p:cNvPr id="83" name="Freeform 5">
              <a:extLst>
                <a:ext uri="{FF2B5EF4-FFF2-40B4-BE49-F238E27FC236}">
                  <a16:creationId xmlns:a16="http://schemas.microsoft.com/office/drawing/2014/main" id="{18C157D5-2A24-64E3-FF89-92EB8EE3E673}"/>
                </a:ext>
              </a:extLst>
            </p:cNvPr>
            <p:cNvSpPr>
              <a:spLocks/>
            </p:cNvSpPr>
            <p:nvPr/>
          </p:nvSpPr>
          <p:spPr bwMode="auto">
            <a:xfrm>
              <a:off x="513688" y="2228198"/>
              <a:ext cx="2120803" cy="2799114"/>
            </a:xfrm>
            <a:custGeom>
              <a:avLst/>
              <a:gdLst>
                <a:gd name="T0" fmla="*/ 475 w 520"/>
                <a:gd name="T1" fmla="*/ 726 h 726"/>
                <a:gd name="T2" fmla="*/ 45 w 520"/>
                <a:gd name="T3" fmla="*/ 726 h 726"/>
                <a:gd name="T4" fmla="*/ 0 w 520"/>
                <a:gd name="T5" fmla="*/ 680 h 726"/>
                <a:gd name="T6" fmla="*/ 0 w 520"/>
                <a:gd name="T7" fmla="*/ 45 h 726"/>
                <a:gd name="T8" fmla="*/ 45 w 520"/>
                <a:gd name="T9" fmla="*/ 0 h 726"/>
                <a:gd name="T10" fmla="*/ 475 w 520"/>
                <a:gd name="T11" fmla="*/ 0 h 726"/>
                <a:gd name="T12" fmla="*/ 520 w 520"/>
                <a:gd name="T13" fmla="*/ 45 h 726"/>
                <a:gd name="T14" fmla="*/ 520 w 520"/>
                <a:gd name="T15" fmla="*/ 680 h 726"/>
                <a:gd name="T16" fmla="*/ 475 w 520"/>
                <a:gd name="T17" fmla="*/ 726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0" h="726">
                  <a:moveTo>
                    <a:pt x="475" y="726"/>
                  </a:moveTo>
                  <a:cubicBezTo>
                    <a:pt x="45" y="726"/>
                    <a:pt x="45" y="726"/>
                    <a:pt x="45" y="726"/>
                  </a:cubicBezTo>
                  <a:cubicBezTo>
                    <a:pt x="20" y="726"/>
                    <a:pt x="0" y="705"/>
                    <a:pt x="0" y="680"/>
                  </a:cubicBezTo>
                  <a:cubicBezTo>
                    <a:pt x="0" y="45"/>
                    <a:pt x="0" y="45"/>
                    <a:pt x="0" y="45"/>
                  </a:cubicBezTo>
                  <a:cubicBezTo>
                    <a:pt x="0" y="20"/>
                    <a:pt x="20" y="0"/>
                    <a:pt x="45" y="0"/>
                  </a:cubicBezTo>
                  <a:cubicBezTo>
                    <a:pt x="475" y="0"/>
                    <a:pt x="475" y="0"/>
                    <a:pt x="475" y="0"/>
                  </a:cubicBezTo>
                  <a:cubicBezTo>
                    <a:pt x="500" y="0"/>
                    <a:pt x="520" y="20"/>
                    <a:pt x="520" y="45"/>
                  </a:cubicBezTo>
                  <a:cubicBezTo>
                    <a:pt x="520" y="680"/>
                    <a:pt x="520" y="680"/>
                    <a:pt x="520" y="680"/>
                  </a:cubicBezTo>
                  <a:cubicBezTo>
                    <a:pt x="520" y="705"/>
                    <a:pt x="500" y="726"/>
                    <a:pt x="475" y="726"/>
                  </a:cubicBezTo>
                  <a:close/>
                </a:path>
              </a:pathLst>
            </a:custGeom>
            <a:solidFill>
              <a:srgbClr val="32B4A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4" name="Rectangle 6">
              <a:extLst>
                <a:ext uri="{FF2B5EF4-FFF2-40B4-BE49-F238E27FC236}">
                  <a16:creationId xmlns:a16="http://schemas.microsoft.com/office/drawing/2014/main" id="{07E0B9C6-2A42-86A1-F7D6-8035BBF3FBDD}"/>
                </a:ext>
              </a:extLst>
            </p:cNvPr>
            <p:cNvSpPr>
              <a:spLocks noChangeArrowheads="1"/>
            </p:cNvSpPr>
            <p:nvPr/>
          </p:nvSpPr>
          <p:spPr bwMode="auto">
            <a:xfrm>
              <a:off x="638244" y="4541936"/>
              <a:ext cx="1883523" cy="33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Eje 1: Defensa del Derecho a la Salud</a:t>
              </a:r>
            </a:p>
          </p:txBody>
        </p:sp>
        <p:sp>
          <p:nvSpPr>
            <p:cNvPr id="85" name="Freeform 7">
              <a:extLst>
                <a:ext uri="{FF2B5EF4-FFF2-40B4-BE49-F238E27FC236}">
                  <a16:creationId xmlns:a16="http://schemas.microsoft.com/office/drawing/2014/main" id="{4E8996DA-4A59-6C6E-D131-C670B8D40C88}"/>
                </a:ext>
              </a:extLst>
            </p:cNvPr>
            <p:cNvSpPr>
              <a:spLocks/>
            </p:cNvSpPr>
            <p:nvPr/>
          </p:nvSpPr>
          <p:spPr bwMode="auto">
            <a:xfrm>
              <a:off x="2722678" y="2223762"/>
              <a:ext cx="2120289" cy="2799114"/>
            </a:xfrm>
            <a:custGeom>
              <a:avLst/>
              <a:gdLst>
                <a:gd name="T0" fmla="*/ 475 w 520"/>
                <a:gd name="T1" fmla="*/ 726 h 726"/>
                <a:gd name="T2" fmla="*/ 46 w 520"/>
                <a:gd name="T3" fmla="*/ 726 h 726"/>
                <a:gd name="T4" fmla="*/ 0 w 520"/>
                <a:gd name="T5" fmla="*/ 680 h 726"/>
                <a:gd name="T6" fmla="*/ 0 w 520"/>
                <a:gd name="T7" fmla="*/ 45 h 726"/>
                <a:gd name="T8" fmla="*/ 46 w 520"/>
                <a:gd name="T9" fmla="*/ 0 h 726"/>
                <a:gd name="T10" fmla="*/ 475 w 520"/>
                <a:gd name="T11" fmla="*/ 0 h 726"/>
                <a:gd name="T12" fmla="*/ 520 w 520"/>
                <a:gd name="T13" fmla="*/ 45 h 726"/>
                <a:gd name="T14" fmla="*/ 520 w 520"/>
                <a:gd name="T15" fmla="*/ 680 h 726"/>
                <a:gd name="T16" fmla="*/ 475 w 520"/>
                <a:gd name="T17" fmla="*/ 726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0" h="726">
                  <a:moveTo>
                    <a:pt x="475" y="726"/>
                  </a:moveTo>
                  <a:cubicBezTo>
                    <a:pt x="46" y="726"/>
                    <a:pt x="46" y="726"/>
                    <a:pt x="46" y="726"/>
                  </a:cubicBezTo>
                  <a:cubicBezTo>
                    <a:pt x="20" y="726"/>
                    <a:pt x="0" y="705"/>
                    <a:pt x="0" y="680"/>
                  </a:cubicBezTo>
                  <a:cubicBezTo>
                    <a:pt x="0" y="45"/>
                    <a:pt x="0" y="45"/>
                    <a:pt x="0" y="45"/>
                  </a:cubicBezTo>
                  <a:cubicBezTo>
                    <a:pt x="0" y="20"/>
                    <a:pt x="20" y="0"/>
                    <a:pt x="46" y="0"/>
                  </a:cubicBezTo>
                  <a:cubicBezTo>
                    <a:pt x="475" y="0"/>
                    <a:pt x="475" y="0"/>
                    <a:pt x="475" y="0"/>
                  </a:cubicBezTo>
                  <a:cubicBezTo>
                    <a:pt x="500" y="0"/>
                    <a:pt x="520" y="20"/>
                    <a:pt x="520" y="45"/>
                  </a:cubicBezTo>
                  <a:cubicBezTo>
                    <a:pt x="520" y="680"/>
                    <a:pt x="520" y="680"/>
                    <a:pt x="520" y="680"/>
                  </a:cubicBezTo>
                  <a:cubicBezTo>
                    <a:pt x="520" y="705"/>
                    <a:pt x="500" y="726"/>
                    <a:pt x="475" y="726"/>
                  </a:cubicBez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7" name="Freeform 9">
              <a:extLst>
                <a:ext uri="{FF2B5EF4-FFF2-40B4-BE49-F238E27FC236}">
                  <a16:creationId xmlns:a16="http://schemas.microsoft.com/office/drawing/2014/main" id="{5CB00EA6-0FF1-9368-6BB0-146100416C1F}"/>
                </a:ext>
              </a:extLst>
            </p:cNvPr>
            <p:cNvSpPr>
              <a:spLocks/>
            </p:cNvSpPr>
            <p:nvPr/>
          </p:nvSpPr>
          <p:spPr bwMode="auto">
            <a:xfrm>
              <a:off x="4973161" y="2217449"/>
              <a:ext cx="2120289" cy="2799115"/>
            </a:xfrm>
            <a:custGeom>
              <a:avLst/>
              <a:gdLst>
                <a:gd name="T0" fmla="*/ 475 w 520"/>
                <a:gd name="T1" fmla="*/ 726 h 726"/>
                <a:gd name="T2" fmla="*/ 46 w 520"/>
                <a:gd name="T3" fmla="*/ 726 h 726"/>
                <a:gd name="T4" fmla="*/ 0 w 520"/>
                <a:gd name="T5" fmla="*/ 680 h 726"/>
                <a:gd name="T6" fmla="*/ 0 w 520"/>
                <a:gd name="T7" fmla="*/ 45 h 726"/>
                <a:gd name="T8" fmla="*/ 46 w 520"/>
                <a:gd name="T9" fmla="*/ 0 h 726"/>
                <a:gd name="T10" fmla="*/ 475 w 520"/>
                <a:gd name="T11" fmla="*/ 0 h 726"/>
                <a:gd name="T12" fmla="*/ 520 w 520"/>
                <a:gd name="T13" fmla="*/ 45 h 726"/>
                <a:gd name="T14" fmla="*/ 520 w 520"/>
                <a:gd name="T15" fmla="*/ 680 h 726"/>
                <a:gd name="T16" fmla="*/ 475 w 520"/>
                <a:gd name="T17" fmla="*/ 726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0" h="726">
                  <a:moveTo>
                    <a:pt x="475" y="726"/>
                  </a:moveTo>
                  <a:cubicBezTo>
                    <a:pt x="46" y="726"/>
                    <a:pt x="46" y="726"/>
                    <a:pt x="46" y="726"/>
                  </a:cubicBezTo>
                  <a:cubicBezTo>
                    <a:pt x="21" y="726"/>
                    <a:pt x="0" y="705"/>
                    <a:pt x="0" y="680"/>
                  </a:cubicBezTo>
                  <a:cubicBezTo>
                    <a:pt x="0" y="45"/>
                    <a:pt x="0" y="45"/>
                    <a:pt x="0" y="45"/>
                  </a:cubicBezTo>
                  <a:cubicBezTo>
                    <a:pt x="0" y="20"/>
                    <a:pt x="21" y="0"/>
                    <a:pt x="46" y="0"/>
                  </a:cubicBezTo>
                  <a:cubicBezTo>
                    <a:pt x="475" y="0"/>
                    <a:pt x="475" y="0"/>
                    <a:pt x="475" y="0"/>
                  </a:cubicBezTo>
                  <a:cubicBezTo>
                    <a:pt x="500" y="0"/>
                    <a:pt x="520" y="20"/>
                    <a:pt x="520" y="45"/>
                  </a:cubicBezTo>
                  <a:cubicBezTo>
                    <a:pt x="520" y="680"/>
                    <a:pt x="520" y="680"/>
                    <a:pt x="520" y="680"/>
                  </a:cubicBezTo>
                  <a:cubicBezTo>
                    <a:pt x="520" y="705"/>
                    <a:pt x="500" y="726"/>
                    <a:pt x="475" y="726"/>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8" name="Rectangle 10">
              <a:extLst>
                <a:ext uri="{FF2B5EF4-FFF2-40B4-BE49-F238E27FC236}">
                  <a16:creationId xmlns:a16="http://schemas.microsoft.com/office/drawing/2014/main" id="{4936327D-889B-8F87-27D4-EB7715065D22}"/>
                </a:ext>
              </a:extLst>
            </p:cNvPr>
            <p:cNvSpPr>
              <a:spLocks noChangeArrowheads="1"/>
            </p:cNvSpPr>
            <p:nvPr/>
          </p:nvSpPr>
          <p:spPr bwMode="auto">
            <a:xfrm>
              <a:off x="2891314" y="4541937"/>
              <a:ext cx="1783019" cy="33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Eje 2: Capacidad Institucional</a:t>
              </a:r>
              <a:endParaRPr kumimoji="0" lang="es-CO" sz="14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89" name="Freeform 11">
              <a:extLst>
                <a:ext uri="{FF2B5EF4-FFF2-40B4-BE49-F238E27FC236}">
                  <a16:creationId xmlns:a16="http://schemas.microsoft.com/office/drawing/2014/main" id="{1051C33F-0F99-C3E3-9F5C-C75F90EC6160}"/>
                </a:ext>
              </a:extLst>
            </p:cNvPr>
            <p:cNvSpPr>
              <a:spLocks/>
            </p:cNvSpPr>
            <p:nvPr/>
          </p:nvSpPr>
          <p:spPr bwMode="auto">
            <a:xfrm>
              <a:off x="7203042" y="2228198"/>
              <a:ext cx="2120289" cy="2799114"/>
            </a:xfrm>
            <a:custGeom>
              <a:avLst/>
              <a:gdLst>
                <a:gd name="T0" fmla="*/ 475 w 520"/>
                <a:gd name="T1" fmla="*/ 726 h 726"/>
                <a:gd name="T2" fmla="*/ 46 w 520"/>
                <a:gd name="T3" fmla="*/ 726 h 726"/>
                <a:gd name="T4" fmla="*/ 0 w 520"/>
                <a:gd name="T5" fmla="*/ 680 h 726"/>
                <a:gd name="T6" fmla="*/ 0 w 520"/>
                <a:gd name="T7" fmla="*/ 45 h 726"/>
                <a:gd name="T8" fmla="*/ 46 w 520"/>
                <a:gd name="T9" fmla="*/ 0 h 726"/>
                <a:gd name="T10" fmla="*/ 475 w 520"/>
                <a:gd name="T11" fmla="*/ 0 h 726"/>
                <a:gd name="T12" fmla="*/ 520 w 520"/>
                <a:gd name="T13" fmla="*/ 45 h 726"/>
                <a:gd name="T14" fmla="*/ 520 w 520"/>
                <a:gd name="T15" fmla="*/ 680 h 726"/>
                <a:gd name="T16" fmla="*/ 475 w 520"/>
                <a:gd name="T17" fmla="*/ 726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0" h="726">
                  <a:moveTo>
                    <a:pt x="475" y="726"/>
                  </a:moveTo>
                  <a:cubicBezTo>
                    <a:pt x="46" y="726"/>
                    <a:pt x="46" y="726"/>
                    <a:pt x="46" y="726"/>
                  </a:cubicBezTo>
                  <a:cubicBezTo>
                    <a:pt x="21" y="726"/>
                    <a:pt x="0" y="705"/>
                    <a:pt x="0" y="680"/>
                  </a:cubicBezTo>
                  <a:cubicBezTo>
                    <a:pt x="0" y="45"/>
                    <a:pt x="0" y="45"/>
                    <a:pt x="0" y="45"/>
                  </a:cubicBezTo>
                  <a:cubicBezTo>
                    <a:pt x="0" y="20"/>
                    <a:pt x="21" y="0"/>
                    <a:pt x="46" y="0"/>
                  </a:cubicBezTo>
                  <a:cubicBezTo>
                    <a:pt x="475" y="0"/>
                    <a:pt x="475" y="0"/>
                    <a:pt x="475" y="0"/>
                  </a:cubicBezTo>
                  <a:cubicBezTo>
                    <a:pt x="500" y="0"/>
                    <a:pt x="520" y="20"/>
                    <a:pt x="520" y="45"/>
                  </a:cubicBezTo>
                  <a:cubicBezTo>
                    <a:pt x="520" y="680"/>
                    <a:pt x="520" y="680"/>
                    <a:pt x="520" y="680"/>
                  </a:cubicBezTo>
                  <a:cubicBezTo>
                    <a:pt x="520" y="705"/>
                    <a:pt x="500" y="726"/>
                    <a:pt x="475" y="726"/>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90" name="Rectangle 12">
              <a:extLst>
                <a:ext uri="{FF2B5EF4-FFF2-40B4-BE49-F238E27FC236}">
                  <a16:creationId xmlns:a16="http://schemas.microsoft.com/office/drawing/2014/main" id="{54E0B44A-1342-2E45-149F-6CE3EA0549F0}"/>
                </a:ext>
              </a:extLst>
            </p:cNvPr>
            <p:cNvSpPr>
              <a:spLocks noChangeArrowheads="1"/>
            </p:cNvSpPr>
            <p:nvPr/>
          </p:nvSpPr>
          <p:spPr bwMode="auto">
            <a:xfrm>
              <a:off x="7379051" y="4451097"/>
              <a:ext cx="1803624" cy="500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Eje 4: Participación de los Actores del Sistema de Salud</a:t>
              </a:r>
              <a:endParaRPr kumimoji="0" lang="es-CO" sz="14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91" name="Text Placeholder 33">
              <a:extLst>
                <a:ext uri="{FF2B5EF4-FFF2-40B4-BE49-F238E27FC236}">
                  <a16:creationId xmlns:a16="http://schemas.microsoft.com/office/drawing/2014/main" id="{1CF82F7A-F168-0685-1CDE-4E5013AE9976}"/>
                </a:ext>
              </a:extLst>
            </p:cNvPr>
            <p:cNvSpPr txBox="1">
              <a:spLocks/>
            </p:cNvSpPr>
            <p:nvPr/>
          </p:nvSpPr>
          <p:spPr>
            <a:xfrm>
              <a:off x="579623" y="2862019"/>
              <a:ext cx="2000764" cy="166679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0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11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Open Sans" panose="020B0606030504020204" pitchFamily="34" charset="0"/>
                </a:rPr>
                <a:t>Objetivo: </a:t>
              </a:r>
              <a:r>
                <a:rPr kumimoji="0" lang="es-CO" sz="11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Open Sans" panose="020B0606030504020204" pitchFamily="34" charset="0"/>
                </a:rPr>
                <a:t>Proteger el derecho a la salud de todos los habitantes del territorio nacional mediante las acciones de Vigilancia, Inspección, Control, Jurisdiccional y de Conciliación, a través de un enfoque diferencial que genere confianza en la Superintendencia Nacional de Salud, de forma oportuna y con calidad, para lograr una atención más digna, incluyente, humanizada y respetuosa a todos los usuarios del sistema</a:t>
              </a:r>
            </a:p>
          </p:txBody>
        </p:sp>
        <p:sp>
          <p:nvSpPr>
            <p:cNvPr id="92" name="Text Placeholder 33">
              <a:extLst>
                <a:ext uri="{FF2B5EF4-FFF2-40B4-BE49-F238E27FC236}">
                  <a16:creationId xmlns:a16="http://schemas.microsoft.com/office/drawing/2014/main" id="{AEBD73E0-762A-237A-8D91-8E21F236A128}"/>
                </a:ext>
              </a:extLst>
            </p:cNvPr>
            <p:cNvSpPr txBox="1">
              <a:spLocks/>
            </p:cNvSpPr>
            <p:nvPr/>
          </p:nvSpPr>
          <p:spPr>
            <a:xfrm>
              <a:off x="5172338" y="2894336"/>
              <a:ext cx="1797141" cy="172419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0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11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Open Sans" panose="020B0606030504020204" pitchFamily="34" charset="0"/>
                </a:rPr>
                <a:t>Objetivo: </a:t>
              </a:r>
              <a:r>
                <a:rPr kumimoji="0" lang="es-CO"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Open Sans" panose="020B0606030504020204" pitchFamily="34" charset="0"/>
                </a:rPr>
                <a:t>Implementar acciones preventivas y predictivas basadas en la transparencia, la gestión del conocimiento y la gobernanza de la información, sobre la generación, administración y destinación de los recursos de la salud, con el fin de tomar decisiones para garantizar la sostenibilidad del sistema</a:t>
              </a:r>
            </a:p>
          </p:txBody>
        </p:sp>
        <p:sp>
          <p:nvSpPr>
            <p:cNvPr id="93" name="Text Placeholder 33">
              <a:extLst>
                <a:ext uri="{FF2B5EF4-FFF2-40B4-BE49-F238E27FC236}">
                  <a16:creationId xmlns:a16="http://schemas.microsoft.com/office/drawing/2014/main" id="{DC3682D0-C093-13E9-0551-81D8EC70B8D6}"/>
                </a:ext>
              </a:extLst>
            </p:cNvPr>
            <p:cNvSpPr txBox="1">
              <a:spLocks/>
            </p:cNvSpPr>
            <p:nvPr/>
          </p:nvSpPr>
          <p:spPr>
            <a:xfrm>
              <a:off x="2869896" y="2828472"/>
              <a:ext cx="1886312" cy="163229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0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11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Open Sans" panose="020B0606030504020204" pitchFamily="34" charset="0"/>
                </a:rPr>
                <a:t>Objetivo: </a:t>
              </a:r>
              <a:r>
                <a:rPr kumimoji="0" lang="es-CO" sz="11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Open Sans" panose="020B0606030504020204" pitchFamily="34" charset="0"/>
                </a:rPr>
                <a:t>Fortalecer la capacidad institucional de la Superintendencia Nacional de Salud, aumentando la presencia, visibilidad funcional en el territorio, la optimización de procesos, la ampliación y efectividad de los canales de atención, el empoderamiento del talento humano, la articulación interna, las tecnologías de la información y las comunicaciones, la infraestructura física y la administración eficiente de los recursos financieros</a:t>
              </a:r>
            </a:p>
          </p:txBody>
        </p:sp>
        <p:sp>
          <p:nvSpPr>
            <p:cNvPr id="94" name="Text Placeholder 33">
              <a:extLst>
                <a:ext uri="{FF2B5EF4-FFF2-40B4-BE49-F238E27FC236}">
                  <a16:creationId xmlns:a16="http://schemas.microsoft.com/office/drawing/2014/main" id="{C27B1923-2CDB-8D86-72C1-43FF9EF21BCB}"/>
                </a:ext>
              </a:extLst>
            </p:cNvPr>
            <p:cNvSpPr txBox="1">
              <a:spLocks/>
            </p:cNvSpPr>
            <p:nvPr/>
          </p:nvSpPr>
          <p:spPr>
            <a:xfrm>
              <a:off x="7400948" y="2959998"/>
              <a:ext cx="1662187" cy="127830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0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11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Open Sans" panose="020B0606030504020204" pitchFamily="34" charset="0"/>
                </a:rPr>
                <a:t>Objetivo: </a:t>
              </a:r>
              <a:r>
                <a:rPr kumimoji="0" lang="es-CO" sz="11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Open Sans" panose="020B0606030504020204" pitchFamily="34" charset="0"/>
                </a:rPr>
                <a:t>Promover la participación ciudadana y el control social, como mecanismos efectivos para escuchar y atender las necesidades de todos los actores, incluyendo a los trabajadores de la salud para tomar las acciones pertinentes</a:t>
              </a:r>
            </a:p>
          </p:txBody>
        </p:sp>
        <p:sp>
          <p:nvSpPr>
            <p:cNvPr id="86" name="Rectangle 8">
              <a:extLst>
                <a:ext uri="{FF2B5EF4-FFF2-40B4-BE49-F238E27FC236}">
                  <a16:creationId xmlns:a16="http://schemas.microsoft.com/office/drawing/2014/main" id="{E66A1AA9-B347-CD00-7A99-26E2F6890B6F}"/>
                </a:ext>
              </a:extLst>
            </p:cNvPr>
            <p:cNvSpPr>
              <a:spLocks noChangeArrowheads="1"/>
            </p:cNvSpPr>
            <p:nvPr/>
          </p:nvSpPr>
          <p:spPr bwMode="auto">
            <a:xfrm>
              <a:off x="5049240" y="4569732"/>
              <a:ext cx="2041078" cy="33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Eje 3: Sostenibilidad del Sistema</a:t>
              </a:r>
              <a:endParaRPr kumimoji="0" lang="es-CO" sz="14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101" name="Group 150">
            <a:extLst>
              <a:ext uri="{FF2B5EF4-FFF2-40B4-BE49-F238E27FC236}">
                <a16:creationId xmlns:a16="http://schemas.microsoft.com/office/drawing/2014/main" id="{B67BD7FC-ECF5-FDDE-05DB-FC1EDA491742}"/>
              </a:ext>
            </a:extLst>
          </p:cNvPr>
          <p:cNvGrpSpPr/>
          <p:nvPr/>
        </p:nvGrpSpPr>
        <p:grpSpPr>
          <a:xfrm>
            <a:off x="6069254" y="1436458"/>
            <a:ext cx="1332000" cy="1332000"/>
            <a:chOff x="6345238" y="4948238"/>
            <a:chExt cx="1027113" cy="1028700"/>
          </a:xfrm>
          <a:effectLst>
            <a:outerShdw blurRad="228600" dist="127000" dir="2700000" sx="102000" sy="102000" algn="tl" rotWithShape="0">
              <a:prstClr val="black">
                <a:alpha val="19000"/>
              </a:prstClr>
            </a:outerShdw>
          </a:effectLst>
        </p:grpSpPr>
        <p:sp>
          <p:nvSpPr>
            <p:cNvPr id="102" name="Oval 56">
              <a:extLst>
                <a:ext uri="{FF2B5EF4-FFF2-40B4-BE49-F238E27FC236}">
                  <a16:creationId xmlns:a16="http://schemas.microsoft.com/office/drawing/2014/main" id="{15922CDA-C196-49B5-2991-89A9A60DDF29}"/>
                </a:ext>
              </a:extLst>
            </p:cNvPr>
            <p:cNvSpPr>
              <a:spLocks noChangeArrowheads="1"/>
            </p:cNvSpPr>
            <p:nvPr/>
          </p:nvSpPr>
          <p:spPr bwMode="auto">
            <a:xfrm>
              <a:off x="6345238" y="4948238"/>
              <a:ext cx="1027113" cy="1028700"/>
            </a:xfrm>
            <a:prstGeom prst="ellipse">
              <a:avLst/>
            </a:prstGeom>
            <a:gradFill flip="none" rotWithShape="1">
              <a:gsLst>
                <a:gs pos="0">
                  <a:schemeClr val="bg2">
                    <a:shade val="30000"/>
                    <a:satMod val="115000"/>
                  </a:schemeClr>
                </a:gs>
                <a:gs pos="100000">
                  <a:schemeClr val="bg2">
                    <a:shade val="100000"/>
                    <a:satMod val="115000"/>
                  </a:schemeClr>
                </a:gs>
              </a:gsLst>
              <a:lin ang="13500000" scaled="1"/>
              <a:tileRect/>
            </a:gra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03" name="Oval 57">
              <a:extLst>
                <a:ext uri="{FF2B5EF4-FFF2-40B4-BE49-F238E27FC236}">
                  <a16:creationId xmlns:a16="http://schemas.microsoft.com/office/drawing/2014/main" id="{063CD106-D067-D079-D2F1-0C5F1E5192A2}"/>
                </a:ext>
              </a:extLst>
            </p:cNvPr>
            <p:cNvSpPr>
              <a:spLocks noChangeArrowheads="1"/>
            </p:cNvSpPr>
            <p:nvPr/>
          </p:nvSpPr>
          <p:spPr bwMode="auto">
            <a:xfrm>
              <a:off x="6359525" y="4962526"/>
              <a:ext cx="998538" cy="1000125"/>
            </a:xfrm>
            <a:prstGeom prst="ellipse">
              <a:avLst/>
            </a:prstGeom>
            <a:solidFill>
              <a:schemeClr val="bg2">
                <a:lumMod val="95000"/>
              </a:schemeClr>
            </a:solidFill>
            <a:ln w="57150">
              <a:solidFill>
                <a:schemeClr val="bg2">
                  <a:lumMod val="50000"/>
                </a:schemeClr>
              </a:solid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grpSp>
        <p:nvGrpSpPr>
          <p:cNvPr id="98" name="Group 147">
            <a:extLst>
              <a:ext uri="{FF2B5EF4-FFF2-40B4-BE49-F238E27FC236}">
                <a16:creationId xmlns:a16="http://schemas.microsoft.com/office/drawing/2014/main" id="{AE212D7A-2866-34EE-2CCB-21A0B141405B}"/>
              </a:ext>
            </a:extLst>
          </p:cNvPr>
          <p:cNvGrpSpPr/>
          <p:nvPr/>
        </p:nvGrpSpPr>
        <p:grpSpPr>
          <a:xfrm>
            <a:off x="3197549" y="1457789"/>
            <a:ext cx="1332000" cy="1332000"/>
            <a:chOff x="6345238" y="4948238"/>
            <a:chExt cx="1027113" cy="1028700"/>
          </a:xfrm>
          <a:effectLst>
            <a:outerShdw blurRad="228600" dist="127000" dir="2700000" sx="102000" sy="102000" algn="tl" rotWithShape="0">
              <a:prstClr val="black">
                <a:alpha val="19000"/>
              </a:prstClr>
            </a:outerShdw>
          </a:effectLst>
        </p:grpSpPr>
        <p:sp>
          <p:nvSpPr>
            <p:cNvPr id="99" name="Oval 56">
              <a:extLst>
                <a:ext uri="{FF2B5EF4-FFF2-40B4-BE49-F238E27FC236}">
                  <a16:creationId xmlns:a16="http://schemas.microsoft.com/office/drawing/2014/main" id="{7B818ECF-7AED-86C6-B2E1-D6864D4D188F}"/>
                </a:ext>
              </a:extLst>
            </p:cNvPr>
            <p:cNvSpPr>
              <a:spLocks noChangeArrowheads="1"/>
            </p:cNvSpPr>
            <p:nvPr/>
          </p:nvSpPr>
          <p:spPr bwMode="auto">
            <a:xfrm>
              <a:off x="6345238" y="4948238"/>
              <a:ext cx="1027113" cy="1028700"/>
            </a:xfrm>
            <a:prstGeom prst="ellipse">
              <a:avLst/>
            </a:prstGeom>
            <a:gradFill flip="none" rotWithShape="1">
              <a:gsLst>
                <a:gs pos="0">
                  <a:schemeClr val="bg2">
                    <a:shade val="30000"/>
                    <a:satMod val="115000"/>
                  </a:schemeClr>
                </a:gs>
                <a:gs pos="100000">
                  <a:schemeClr val="bg2">
                    <a:shade val="100000"/>
                    <a:satMod val="115000"/>
                  </a:schemeClr>
                </a:gs>
              </a:gsLst>
              <a:lin ang="13500000" scaled="1"/>
              <a:tileRect/>
            </a:gradFill>
            <a:ln w="38100">
              <a:solidFill>
                <a:schemeClr val="accent5">
                  <a:lumMod val="50000"/>
                </a:schemeClr>
              </a:solid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00" name="Oval 57">
              <a:extLst>
                <a:ext uri="{FF2B5EF4-FFF2-40B4-BE49-F238E27FC236}">
                  <a16:creationId xmlns:a16="http://schemas.microsoft.com/office/drawing/2014/main" id="{3B3486F6-3267-CC0D-D1E2-8F42FED036B0}"/>
                </a:ext>
              </a:extLst>
            </p:cNvPr>
            <p:cNvSpPr>
              <a:spLocks noChangeArrowheads="1"/>
            </p:cNvSpPr>
            <p:nvPr/>
          </p:nvSpPr>
          <p:spPr bwMode="auto">
            <a:xfrm>
              <a:off x="6359525" y="4962526"/>
              <a:ext cx="998538" cy="1000125"/>
            </a:xfrm>
            <a:prstGeom prst="ellipse">
              <a:avLst/>
            </a:prstGeom>
            <a:solidFill>
              <a:schemeClr val="bg2">
                <a:lumMod val="95000"/>
              </a:schemeClr>
            </a:solidFill>
            <a:ln w="38100">
              <a:solidFill>
                <a:schemeClr val="accent5">
                  <a:lumMod val="50000"/>
                </a:schemeClr>
              </a:solid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grpSp>
        <p:nvGrpSpPr>
          <p:cNvPr id="95" name="Group 144">
            <a:extLst>
              <a:ext uri="{FF2B5EF4-FFF2-40B4-BE49-F238E27FC236}">
                <a16:creationId xmlns:a16="http://schemas.microsoft.com/office/drawing/2014/main" id="{5C542D26-5A9D-34A0-08F7-3999C71C6385}"/>
              </a:ext>
            </a:extLst>
          </p:cNvPr>
          <p:cNvGrpSpPr/>
          <p:nvPr/>
        </p:nvGrpSpPr>
        <p:grpSpPr>
          <a:xfrm>
            <a:off x="328519" y="1456096"/>
            <a:ext cx="1332000" cy="1332000"/>
            <a:chOff x="6345238" y="4948238"/>
            <a:chExt cx="1027113" cy="1028700"/>
          </a:xfrm>
          <a:effectLst>
            <a:outerShdw blurRad="228600" dist="127000" dir="2700000" sx="102000" sy="102000" algn="tl" rotWithShape="0">
              <a:prstClr val="black">
                <a:alpha val="19000"/>
              </a:prstClr>
            </a:outerShdw>
          </a:effectLst>
        </p:grpSpPr>
        <p:sp>
          <p:nvSpPr>
            <p:cNvPr id="96" name="Oval 56">
              <a:extLst>
                <a:ext uri="{FF2B5EF4-FFF2-40B4-BE49-F238E27FC236}">
                  <a16:creationId xmlns:a16="http://schemas.microsoft.com/office/drawing/2014/main" id="{192FE385-E58C-07A4-D33D-B2C97271A16E}"/>
                </a:ext>
              </a:extLst>
            </p:cNvPr>
            <p:cNvSpPr>
              <a:spLocks noChangeArrowheads="1"/>
            </p:cNvSpPr>
            <p:nvPr/>
          </p:nvSpPr>
          <p:spPr bwMode="auto">
            <a:xfrm>
              <a:off x="6345238" y="4948238"/>
              <a:ext cx="1027113" cy="1028700"/>
            </a:xfrm>
            <a:prstGeom prst="ellipse">
              <a:avLst/>
            </a:prstGeom>
            <a:gradFill flip="none" rotWithShape="1">
              <a:gsLst>
                <a:gs pos="0">
                  <a:schemeClr val="bg2">
                    <a:shade val="30000"/>
                    <a:satMod val="115000"/>
                  </a:schemeClr>
                </a:gs>
                <a:gs pos="100000">
                  <a:schemeClr val="bg2">
                    <a:shade val="100000"/>
                    <a:satMod val="115000"/>
                  </a:schemeClr>
                </a:gs>
              </a:gsLst>
              <a:lin ang="13500000" scaled="1"/>
              <a:tileRect/>
            </a:gra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97" name="Oval 57">
              <a:extLst>
                <a:ext uri="{FF2B5EF4-FFF2-40B4-BE49-F238E27FC236}">
                  <a16:creationId xmlns:a16="http://schemas.microsoft.com/office/drawing/2014/main" id="{2759EE6D-CD0D-156B-3F91-1B4F19F24D7D}"/>
                </a:ext>
              </a:extLst>
            </p:cNvPr>
            <p:cNvSpPr>
              <a:spLocks noChangeArrowheads="1"/>
            </p:cNvSpPr>
            <p:nvPr/>
          </p:nvSpPr>
          <p:spPr bwMode="auto">
            <a:xfrm>
              <a:off x="6359525" y="4962526"/>
              <a:ext cx="998538" cy="1000125"/>
            </a:xfrm>
            <a:prstGeom prst="ellipse">
              <a:avLst/>
            </a:prstGeom>
            <a:solidFill>
              <a:schemeClr val="bg2">
                <a:lumMod val="95000"/>
              </a:schemeClr>
            </a:solidFill>
            <a:ln w="57150">
              <a:solidFill>
                <a:srgbClr val="32B4A8"/>
              </a:solid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grpSp>
        <p:nvGrpSpPr>
          <p:cNvPr id="104" name="Group 153">
            <a:extLst>
              <a:ext uri="{FF2B5EF4-FFF2-40B4-BE49-F238E27FC236}">
                <a16:creationId xmlns:a16="http://schemas.microsoft.com/office/drawing/2014/main" id="{2DA046DC-D48A-D9D7-CE89-C88B4C7F0235}"/>
              </a:ext>
            </a:extLst>
          </p:cNvPr>
          <p:cNvGrpSpPr/>
          <p:nvPr/>
        </p:nvGrpSpPr>
        <p:grpSpPr>
          <a:xfrm>
            <a:off x="8863859" y="1436458"/>
            <a:ext cx="1332000" cy="1332000"/>
            <a:chOff x="6345238" y="4948238"/>
            <a:chExt cx="1027113" cy="1028700"/>
          </a:xfrm>
          <a:effectLst>
            <a:outerShdw blurRad="228600" dist="127000" dir="2700000" sx="102000" sy="102000" algn="tl" rotWithShape="0">
              <a:prstClr val="black">
                <a:alpha val="19000"/>
              </a:prstClr>
            </a:outerShdw>
          </a:effectLst>
        </p:grpSpPr>
        <p:sp>
          <p:nvSpPr>
            <p:cNvPr id="105" name="Oval 56">
              <a:extLst>
                <a:ext uri="{FF2B5EF4-FFF2-40B4-BE49-F238E27FC236}">
                  <a16:creationId xmlns:a16="http://schemas.microsoft.com/office/drawing/2014/main" id="{6D812483-D6BB-1405-BC12-DBFC1052A693}"/>
                </a:ext>
              </a:extLst>
            </p:cNvPr>
            <p:cNvSpPr>
              <a:spLocks noChangeArrowheads="1"/>
            </p:cNvSpPr>
            <p:nvPr/>
          </p:nvSpPr>
          <p:spPr bwMode="auto">
            <a:xfrm>
              <a:off x="6345238" y="4948238"/>
              <a:ext cx="1027113" cy="1028700"/>
            </a:xfrm>
            <a:prstGeom prst="ellipse">
              <a:avLst/>
            </a:prstGeom>
            <a:gradFill flip="none" rotWithShape="1">
              <a:gsLst>
                <a:gs pos="0">
                  <a:schemeClr val="bg2">
                    <a:shade val="30000"/>
                    <a:satMod val="115000"/>
                  </a:schemeClr>
                </a:gs>
                <a:gs pos="100000">
                  <a:schemeClr val="bg2">
                    <a:shade val="100000"/>
                    <a:satMod val="115000"/>
                  </a:schemeClr>
                </a:gs>
              </a:gsLst>
              <a:lin ang="13500000" scaled="1"/>
              <a:tileRect/>
            </a:gra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06" name="Oval 57">
              <a:extLst>
                <a:ext uri="{FF2B5EF4-FFF2-40B4-BE49-F238E27FC236}">
                  <a16:creationId xmlns:a16="http://schemas.microsoft.com/office/drawing/2014/main" id="{34581263-87D8-576A-8EF7-107D1DDF8E01}"/>
                </a:ext>
              </a:extLst>
            </p:cNvPr>
            <p:cNvSpPr>
              <a:spLocks noChangeArrowheads="1"/>
            </p:cNvSpPr>
            <p:nvPr/>
          </p:nvSpPr>
          <p:spPr bwMode="auto">
            <a:xfrm>
              <a:off x="6359525" y="4962526"/>
              <a:ext cx="998538" cy="1000125"/>
            </a:xfrm>
            <a:prstGeom prst="ellipse">
              <a:avLst/>
            </a:prstGeom>
            <a:solidFill>
              <a:schemeClr val="bg2">
                <a:lumMod val="95000"/>
              </a:schemeClr>
            </a:solidFill>
            <a:ln w="57150">
              <a:solidFill>
                <a:schemeClr val="tx1">
                  <a:lumMod val="85000"/>
                  <a:lumOff val="15000"/>
                </a:schemeClr>
              </a:solid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grpSp>
        <p:nvGrpSpPr>
          <p:cNvPr id="117" name="Группа 712">
            <a:extLst>
              <a:ext uri="{FF2B5EF4-FFF2-40B4-BE49-F238E27FC236}">
                <a16:creationId xmlns:a16="http://schemas.microsoft.com/office/drawing/2014/main" id="{5CF56AAA-4695-542C-2D79-A480229F9895}"/>
              </a:ext>
            </a:extLst>
          </p:cNvPr>
          <p:cNvGrpSpPr>
            <a:grpSpLocks/>
          </p:cNvGrpSpPr>
          <p:nvPr/>
        </p:nvGrpSpPr>
        <p:grpSpPr bwMode="auto">
          <a:xfrm>
            <a:off x="3604825" y="1802781"/>
            <a:ext cx="518110" cy="596040"/>
            <a:chOff x="7167563" y="4114800"/>
            <a:chExt cx="674688" cy="771525"/>
          </a:xfrm>
        </p:grpSpPr>
        <p:sp>
          <p:nvSpPr>
            <p:cNvPr id="118" name="Oval 816">
              <a:extLst>
                <a:ext uri="{FF2B5EF4-FFF2-40B4-BE49-F238E27FC236}">
                  <a16:creationId xmlns:a16="http://schemas.microsoft.com/office/drawing/2014/main" id="{C107D0A1-1EF7-B80F-F70E-787C6E2363F0}"/>
                </a:ext>
              </a:extLst>
            </p:cNvPr>
            <p:cNvSpPr>
              <a:spLocks noChangeArrowheads="1"/>
            </p:cNvSpPr>
            <p:nvPr/>
          </p:nvSpPr>
          <p:spPr bwMode="auto">
            <a:xfrm>
              <a:off x="7291388" y="4175125"/>
              <a:ext cx="231775" cy="234950"/>
            </a:xfrm>
            <a:prstGeom prst="ellipse">
              <a:avLst/>
            </a:prstGeom>
            <a:noFill/>
            <a:ln w="14288"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s-CO"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119" name="Freeform 817">
              <a:extLst>
                <a:ext uri="{FF2B5EF4-FFF2-40B4-BE49-F238E27FC236}">
                  <a16:creationId xmlns:a16="http://schemas.microsoft.com/office/drawing/2014/main" id="{CCA6FBF6-449D-911A-9BD5-5E5B3C323FDF}"/>
                </a:ext>
              </a:extLst>
            </p:cNvPr>
            <p:cNvSpPr>
              <a:spLocks/>
            </p:cNvSpPr>
            <p:nvPr/>
          </p:nvSpPr>
          <p:spPr bwMode="auto">
            <a:xfrm>
              <a:off x="7239000" y="4410075"/>
              <a:ext cx="336550" cy="74613"/>
            </a:xfrm>
            <a:custGeom>
              <a:avLst/>
              <a:gdLst>
                <a:gd name="T0" fmla="*/ 2147483646 w 90"/>
                <a:gd name="T1" fmla="*/ 2147483646 h 20"/>
                <a:gd name="T2" fmla="*/ 2147483646 w 90"/>
                <a:gd name="T3" fmla="*/ 2147483646 h 20"/>
                <a:gd name="T4" fmla="*/ 0 w 90"/>
                <a:gd name="T5" fmla="*/ 2147483646 h 20"/>
                <a:gd name="T6" fmla="*/ 0 w 90"/>
                <a:gd name="T7" fmla="*/ 2147483646 h 20"/>
                <a:gd name="T8" fmla="*/ 2147483646 w 90"/>
                <a:gd name="T9" fmla="*/ 0 h 20"/>
                <a:gd name="T10" fmla="*/ 2147483646 w 90"/>
                <a:gd name="T11" fmla="*/ 0 h 20"/>
                <a:gd name="T12" fmla="*/ 2147483646 w 90"/>
                <a:gd name="T13" fmla="*/ 2147483646 h 20"/>
                <a:gd name="T14" fmla="*/ 2147483646 w 90"/>
                <a:gd name="T15" fmla="*/ 2147483646 h 20"/>
                <a:gd name="T16" fmla="*/ 2147483646 w 90"/>
                <a:gd name="T17" fmla="*/ 2147483646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 h="20">
                  <a:moveTo>
                    <a:pt x="80" y="20"/>
                  </a:moveTo>
                  <a:cubicBezTo>
                    <a:pt x="10" y="20"/>
                    <a:pt x="10" y="20"/>
                    <a:pt x="10" y="20"/>
                  </a:cubicBezTo>
                  <a:cubicBezTo>
                    <a:pt x="5" y="20"/>
                    <a:pt x="0" y="16"/>
                    <a:pt x="0" y="10"/>
                  </a:cubicBezTo>
                  <a:cubicBezTo>
                    <a:pt x="0" y="10"/>
                    <a:pt x="0" y="10"/>
                    <a:pt x="0" y="10"/>
                  </a:cubicBezTo>
                  <a:cubicBezTo>
                    <a:pt x="0" y="5"/>
                    <a:pt x="5" y="0"/>
                    <a:pt x="10" y="0"/>
                  </a:cubicBezTo>
                  <a:cubicBezTo>
                    <a:pt x="80" y="0"/>
                    <a:pt x="80" y="0"/>
                    <a:pt x="80" y="0"/>
                  </a:cubicBezTo>
                  <a:cubicBezTo>
                    <a:pt x="86" y="0"/>
                    <a:pt x="90" y="5"/>
                    <a:pt x="90" y="10"/>
                  </a:cubicBezTo>
                  <a:cubicBezTo>
                    <a:pt x="90" y="10"/>
                    <a:pt x="90" y="10"/>
                    <a:pt x="90" y="10"/>
                  </a:cubicBezTo>
                  <a:cubicBezTo>
                    <a:pt x="90" y="16"/>
                    <a:pt x="86" y="20"/>
                    <a:pt x="80" y="20"/>
                  </a:cubicBezTo>
                  <a:close/>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0" name="Freeform 818">
              <a:extLst>
                <a:ext uri="{FF2B5EF4-FFF2-40B4-BE49-F238E27FC236}">
                  <a16:creationId xmlns:a16="http://schemas.microsoft.com/office/drawing/2014/main" id="{4574BD52-042B-8D54-4195-220AD05A012E}"/>
                </a:ext>
              </a:extLst>
            </p:cNvPr>
            <p:cNvSpPr>
              <a:spLocks/>
            </p:cNvSpPr>
            <p:nvPr/>
          </p:nvSpPr>
          <p:spPr bwMode="auto">
            <a:xfrm>
              <a:off x="7167563" y="4810125"/>
              <a:ext cx="479425" cy="76200"/>
            </a:xfrm>
            <a:custGeom>
              <a:avLst/>
              <a:gdLst>
                <a:gd name="T0" fmla="*/ 2147483646 w 128"/>
                <a:gd name="T1" fmla="*/ 2147483646 h 20"/>
                <a:gd name="T2" fmla="*/ 2147483646 w 128"/>
                <a:gd name="T3" fmla="*/ 2147483646 h 20"/>
                <a:gd name="T4" fmla="*/ 0 w 128"/>
                <a:gd name="T5" fmla="*/ 2147483646 h 20"/>
                <a:gd name="T6" fmla="*/ 0 w 128"/>
                <a:gd name="T7" fmla="*/ 2147483646 h 20"/>
                <a:gd name="T8" fmla="*/ 2147483646 w 128"/>
                <a:gd name="T9" fmla="*/ 0 h 20"/>
                <a:gd name="T10" fmla="*/ 2147483646 w 128"/>
                <a:gd name="T11" fmla="*/ 0 h 20"/>
                <a:gd name="T12" fmla="*/ 2147483646 w 128"/>
                <a:gd name="T13" fmla="*/ 2147483646 h 20"/>
                <a:gd name="T14" fmla="*/ 2147483646 w 128"/>
                <a:gd name="T15" fmla="*/ 2147483646 h 20"/>
                <a:gd name="T16" fmla="*/ 2147483646 w 128"/>
                <a:gd name="T17" fmla="*/ 2147483646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8" h="20">
                  <a:moveTo>
                    <a:pt x="118" y="20"/>
                  </a:moveTo>
                  <a:cubicBezTo>
                    <a:pt x="10" y="20"/>
                    <a:pt x="10" y="20"/>
                    <a:pt x="10" y="20"/>
                  </a:cubicBezTo>
                  <a:cubicBezTo>
                    <a:pt x="5" y="20"/>
                    <a:pt x="0" y="16"/>
                    <a:pt x="0" y="10"/>
                  </a:cubicBezTo>
                  <a:cubicBezTo>
                    <a:pt x="0" y="10"/>
                    <a:pt x="0" y="10"/>
                    <a:pt x="0" y="10"/>
                  </a:cubicBezTo>
                  <a:cubicBezTo>
                    <a:pt x="0" y="5"/>
                    <a:pt x="5" y="0"/>
                    <a:pt x="10" y="0"/>
                  </a:cubicBezTo>
                  <a:cubicBezTo>
                    <a:pt x="118" y="0"/>
                    <a:pt x="118" y="0"/>
                    <a:pt x="118" y="0"/>
                  </a:cubicBezTo>
                  <a:cubicBezTo>
                    <a:pt x="124" y="0"/>
                    <a:pt x="128" y="5"/>
                    <a:pt x="128" y="10"/>
                  </a:cubicBezTo>
                  <a:cubicBezTo>
                    <a:pt x="128" y="10"/>
                    <a:pt x="128" y="10"/>
                    <a:pt x="128" y="10"/>
                  </a:cubicBezTo>
                  <a:cubicBezTo>
                    <a:pt x="128" y="16"/>
                    <a:pt x="124" y="20"/>
                    <a:pt x="118" y="20"/>
                  </a:cubicBezTo>
                  <a:close/>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1" name="Rectangle 819">
              <a:extLst>
                <a:ext uri="{FF2B5EF4-FFF2-40B4-BE49-F238E27FC236}">
                  <a16:creationId xmlns:a16="http://schemas.microsoft.com/office/drawing/2014/main" id="{B7F01D24-FBF3-BE49-C028-1208F3435F25}"/>
                </a:ext>
              </a:extLst>
            </p:cNvPr>
            <p:cNvSpPr>
              <a:spLocks noChangeArrowheads="1"/>
            </p:cNvSpPr>
            <p:nvPr/>
          </p:nvSpPr>
          <p:spPr bwMode="auto">
            <a:xfrm>
              <a:off x="7224713" y="4768850"/>
              <a:ext cx="366713" cy="41275"/>
            </a:xfrm>
            <a:prstGeom prst="rect">
              <a:avLst/>
            </a:prstGeom>
            <a:noFill/>
            <a:ln w="14288"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s-CO"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122" name="Freeform 820">
              <a:extLst>
                <a:ext uri="{FF2B5EF4-FFF2-40B4-BE49-F238E27FC236}">
                  <a16:creationId xmlns:a16="http://schemas.microsoft.com/office/drawing/2014/main" id="{940CF6EC-353E-5892-57DE-48ED9C6D5DE1}"/>
                </a:ext>
              </a:extLst>
            </p:cNvPr>
            <p:cNvSpPr>
              <a:spLocks/>
            </p:cNvSpPr>
            <p:nvPr/>
          </p:nvSpPr>
          <p:spPr bwMode="auto">
            <a:xfrm>
              <a:off x="7224713" y="4484688"/>
              <a:ext cx="88900" cy="284163"/>
            </a:xfrm>
            <a:custGeom>
              <a:avLst/>
              <a:gdLst>
                <a:gd name="T0" fmla="*/ 2147483646 w 24"/>
                <a:gd name="T1" fmla="*/ 0 h 75"/>
                <a:gd name="T2" fmla="*/ 0 w 24"/>
                <a:gd name="T3" fmla="*/ 2147483646 h 75"/>
                <a:gd name="T4" fmla="*/ 0 60000 65536"/>
                <a:gd name="T5" fmla="*/ 0 60000 65536"/>
              </a:gdLst>
              <a:ahLst/>
              <a:cxnLst>
                <a:cxn ang="T4">
                  <a:pos x="T0" y="T1"/>
                </a:cxn>
                <a:cxn ang="T5">
                  <a:pos x="T2" y="T3"/>
                </a:cxn>
              </a:cxnLst>
              <a:rect l="0" t="0" r="r" b="b"/>
              <a:pathLst>
                <a:path w="24" h="75">
                  <a:moveTo>
                    <a:pt x="21" y="0"/>
                  </a:moveTo>
                  <a:cubicBezTo>
                    <a:pt x="21" y="0"/>
                    <a:pt x="24" y="57"/>
                    <a:pt x="0" y="75"/>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3" name="Freeform 821">
              <a:extLst>
                <a:ext uri="{FF2B5EF4-FFF2-40B4-BE49-F238E27FC236}">
                  <a16:creationId xmlns:a16="http://schemas.microsoft.com/office/drawing/2014/main" id="{0D65EB04-D3BF-43EB-B6CA-0E850395629D}"/>
                </a:ext>
              </a:extLst>
            </p:cNvPr>
            <p:cNvSpPr>
              <a:spLocks/>
            </p:cNvSpPr>
            <p:nvPr/>
          </p:nvSpPr>
          <p:spPr bwMode="auto">
            <a:xfrm>
              <a:off x="7504113" y="4484688"/>
              <a:ext cx="87313" cy="284163"/>
            </a:xfrm>
            <a:custGeom>
              <a:avLst/>
              <a:gdLst>
                <a:gd name="T0" fmla="*/ 2147483646 w 23"/>
                <a:gd name="T1" fmla="*/ 0 h 75"/>
                <a:gd name="T2" fmla="*/ 2147483646 w 23"/>
                <a:gd name="T3" fmla="*/ 2147483646 h 75"/>
                <a:gd name="T4" fmla="*/ 0 60000 65536"/>
                <a:gd name="T5" fmla="*/ 0 60000 65536"/>
              </a:gdLst>
              <a:ahLst/>
              <a:cxnLst>
                <a:cxn ang="T4">
                  <a:pos x="T0" y="T1"/>
                </a:cxn>
                <a:cxn ang="T5">
                  <a:pos x="T2" y="T3"/>
                </a:cxn>
              </a:cxnLst>
              <a:rect l="0" t="0" r="r" b="b"/>
              <a:pathLst>
                <a:path w="23" h="75">
                  <a:moveTo>
                    <a:pt x="2" y="0"/>
                  </a:moveTo>
                  <a:cubicBezTo>
                    <a:pt x="2" y="0"/>
                    <a:pt x="0" y="57"/>
                    <a:pt x="23" y="75"/>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4" name="Freeform 822">
              <a:extLst>
                <a:ext uri="{FF2B5EF4-FFF2-40B4-BE49-F238E27FC236}">
                  <a16:creationId xmlns:a16="http://schemas.microsoft.com/office/drawing/2014/main" id="{0F79CB9C-9A66-26F7-243C-0E1EB5B7D14B}"/>
                </a:ext>
              </a:extLst>
            </p:cNvPr>
            <p:cNvSpPr>
              <a:spLocks/>
            </p:cNvSpPr>
            <p:nvPr/>
          </p:nvSpPr>
          <p:spPr bwMode="auto">
            <a:xfrm>
              <a:off x="7539038" y="4300538"/>
              <a:ext cx="223838" cy="460375"/>
            </a:xfrm>
            <a:custGeom>
              <a:avLst/>
              <a:gdLst>
                <a:gd name="T0" fmla="*/ 0 w 141"/>
                <a:gd name="T1" fmla="*/ 0 h 290"/>
                <a:gd name="T2" fmla="*/ 2147483646 w 141"/>
                <a:gd name="T3" fmla="*/ 0 h 290"/>
                <a:gd name="T4" fmla="*/ 2147483646 w 141"/>
                <a:gd name="T5" fmla="*/ 2147483646 h 290"/>
                <a:gd name="T6" fmla="*/ 2147483646 w 141"/>
                <a:gd name="T7" fmla="*/ 2147483646 h 29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1" h="290">
                  <a:moveTo>
                    <a:pt x="0" y="0"/>
                  </a:moveTo>
                  <a:lnTo>
                    <a:pt x="115" y="0"/>
                  </a:lnTo>
                  <a:lnTo>
                    <a:pt x="141" y="290"/>
                  </a:lnTo>
                  <a:lnTo>
                    <a:pt x="37" y="290"/>
                  </a:ln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5" name="Freeform 823">
              <a:extLst>
                <a:ext uri="{FF2B5EF4-FFF2-40B4-BE49-F238E27FC236}">
                  <a16:creationId xmlns:a16="http://schemas.microsoft.com/office/drawing/2014/main" id="{1ECBB607-F94C-F6F2-9102-7F3F1C1E0562}"/>
                </a:ext>
              </a:extLst>
            </p:cNvPr>
            <p:cNvSpPr>
              <a:spLocks/>
            </p:cNvSpPr>
            <p:nvPr/>
          </p:nvSpPr>
          <p:spPr bwMode="auto">
            <a:xfrm>
              <a:off x="7646988" y="4810125"/>
              <a:ext cx="195263" cy="76200"/>
            </a:xfrm>
            <a:custGeom>
              <a:avLst/>
              <a:gdLst>
                <a:gd name="T0" fmla="*/ 0 w 123"/>
                <a:gd name="T1" fmla="*/ 2147483646 h 48"/>
                <a:gd name="T2" fmla="*/ 2147483646 w 123"/>
                <a:gd name="T3" fmla="*/ 2147483646 h 48"/>
                <a:gd name="T4" fmla="*/ 2147483646 w 123"/>
                <a:gd name="T5" fmla="*/ 0 h 48"/>
                <a:gd name="T6" fmla="*/ 0 w 123"/>
                <a:gd name="T7" fmla="*/ 0 h 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48">
                  <a:moveTo>
                    <a:pt x="0" y="48"/>
                  </a:moveTo>
                  <a:lnTo>
                    <a:pt x="123" y="48"/>
                  </a:lnTo>
                  <a:lnTo>
                    <a:pt x="123" y="0"/>
                  </a:lnTo>
                  <a:lnTo>
                    <a:pt x="0" y="0"/>
                  </a:ln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6" name="Freeform 824">
              <a:extLst>
                <a:ext uri="{FF2B5EF4-FFF2-40B4-BE49-F238E27FC236}">
                  <a16:creationId xmlns:a16="http://schemas.microsoft.com/office/drawing/2014/main" id="{7F26DFBB-820D-81D1-1B3A-23C56A5976E7}"/>
                </a:ext>
              </a:extLst>
            </p:cNvPr>
            <p:cNvSpPr>
              <a:spLocks/>
            </p:cNvSpPr>
            <p:nvPr/>
          </p:nvSpPr>
          <p:spPr bwMode="auto">
            <a:xfrm>
              <a:off x="7418388" y="4114800"/>
              <a:ext cx="377825" cy="136525"/>
            </a:xfrm>
            <a:custGeom>
              <a:avLst/>
              <a:gdLst>
                <a:gd name="T0" fmla="*/ 2147483646 w 101"/>
                <a:gd name="T1" fmla="*/ 2147483646 h 36"/>
                <a:gd name="T2" fmla="*/ 2147483646 w 101"/>
                <a:gd name="T3" fmla="*/ 2147483646 h 36"/>
                <a:gd name="T4" fmla="*/ 2147483646 w 101"/>
                <a:gd name="T5" fmla="*/ 0 h 36"/>
                <a:gd name="T6" fmla="*/ 2147483646 w 101"/>
                <a:gd name="T7" fmla="*/ 0 h 36"/>
                <a:gd name="T8" fmla="*/ 2147483646 w 101"/>
                <a:gd name="T9" fmla="*/ 2147483646 h 36"/>
                <a:gd name="T10" fmla="*/ 2147483646 w 101"/>
                <a:gd name="T11" fmla="*/ 2147483646 h 36"/>
                <a:gd name="T12" fmla="*/ 2147483646 w 101"/>
                <a:gd name="T13" fmla="*/ 0 h 36"/>
                <a:gd name="T14" fmla="*/ 2147483646 w 101"/>
                <a:gd name="T15" fmla="*/ 0 h 36"/>
                <a:gd name="T16" fmla="*/ 2147483646 w 101"/>
                <a:gd name="T17" fmla="*/ 2147483646 h 36"/>
                <a:gd name="T18" fmla="*/ 2147483646 w 101"/>
                <a:gd name="T19" fmla="*/ 2147483646 h 36"/>
                <a:gd name="T20" fmla="*/ 2147483646 w 101"/>
                <a:gd name="T21" fmla="*/ 0 h 36"/>
                <a:gd name="T22" fmla="*/ 0 w 101"/>
                <a:gd name="T23" fmla="*/ 0 h 36"/>
                <a:gd name="T24" fmla="*/ 2147483646 w 101"/>
                <a:gd name="T25" fmla="*/ 2147483646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 h="36">
                  <a:moveTo>
                    <a:pt x="29" y="36"/>
                  </a:moveTo>
                  <a:cubicBezTo>
                    <a:pt x="87" y="36"/>
                    <a:pt x="87" y="36"/>
                    <a:pt x="87" y="36"/>
                  </a:cubicBezTo>
                  <a:cubicBezTo>
                    <a:pt x="96" y="27"/>
                    <a:pt x="101" y="14"/>
                    <a:pt x="101" y="0"/>
                  </a:cubicBezTo>
                  <a:cubicBezTo>
                    <a:pt x="80" y="0"/>
                    <a:pt x="80" y="0"/>
                    <a:pt x="80" y="0"/>
                  </a:cubicBezTo>
                  <a:cubicBezTo>
                    <a:pt x="83" y="21"/>
                    <a:pt x="83" y="21"/>
                    <a:pt x="83" y="21"/>
                  </a:cubicBezTo>
                  <a:cubicBezTo>
                    <a:pt x="62" y="21"/>
                    <a:pt x="62" y="21"/>
                    <a:pt x="62" y="21"/>
                  </a:cubicBezTo>
                  <a:cubicBezTo>
                    <a:pt x="65" y="0"/>
                    <a:pt x="65" y="0"/>
                    <a:pt x="65" y="0"/>
                  </a:cubicBezTo>
                  <a:cubicBezTo>
                    <a:pt x="37" y="0"/>
                    <a:pt x="37" y="0"/>
                    <a:pt x="37" y="0"/>
                  </a:cubicBezTo>
                  <a:cubicBezTo>
                    <a:pt x="40" y="21"/>
                    <a:pt x="40" y="21"/>
                    <a:pt x="40" y="21"/>
                  </a:cubicBezTo>
                  <a:cubicBezTo>
                    <a:pt x="18" y="21"/>
                    <a:pt x="18" y="21"/>
                    <a:pt x="18" y="21"/>
                  </a:cubicBezTo>
                  <a:cubicBezTo>
                    <a:pt x="21" y="0"/>
                    <a:pt x="21" y="0"/>
                    <a:pt x="21" y="0"/>
                  </a:cubicBezTo>
                  <a:cubicBezTo>
                    <a:pt x="0" y="0"/>
                    <a:pt x="0" y="0"/>
                    <a:pt x="0" y="0"/>
                  </a:cubicBezTo>
                  <a:cubicBezTo>
                    <a:pt x="0" y="4"/>
                    <a:pt x="1" y="8"/>
                    <a:pt x="2" y="12"/>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7" name="Freeform 825">
              <a:extLst>
                <a:ext uri="{FF2B5EF4-FFF2-40B4-BE49-F238E27FC236}">
                  <a16:creationId xmlns:a16="http://schemas.microsoft.com/office/drawing/2014/main" id="{0A8D2288-ABE1-9CA4-5995-6907DC945E53}"/>
                </a:ext>
              </a:extLst>
            </p:cNvPr>
            <p:cNvSpPr>
              <a:spLocks/>
            </p:cNvSpPr>
            <p:nvPr/>
          </p:nvSpPr>
          <p:spPr bwMode="auto">
            <a:xfrm>
              <a:off x="7721600" y="4251325"/>
              <a:ext cx="22225" cy="49213"/>
            </a:xfrm>
            <a:custGeom>
              <a:avLst/>
              <a:gdLst>
                <a:gd name="T0" fmla="*/ 2147483646 w 14"/>
                <a:gd name="T1" fmla="*/ 0 h 31"/>
                <a:gd name="T2" fmla="*/ 2147483646 w 14"/>
                <a:gd name="T3" fmla="*/ 2147483646 h 31"/>
                <a:gd name="T4" fmla="*/ 0 w 14"/>
                <a:gd name="T5" fmla="*/ 2147483646 h 31"/>
                <a:gd name="T6" fmla="*/ 0 60000 65536"/>
                <a:gd name="T7" fmla="*/ 0 60000 65536"/>
                <a:gd name="T8" fmla="*/ 0 60000 65536"/>
              </a:gdLst>
              <a:ahLst/>
              <a:cxnLst>
                <a:cxn ang="T6">
                  <a:pos x="T0" y="T1"/>
                </a:cxn>
                <a:cxn ang="T7">
                  <a:pos x="T2" y="T3"/>
                </a:cxn>
                <a:cxn ang="T8">
                  <a:pos x="T4" y="T5"/>
                </a:cxn>
              </a:cxnLst>
              <a:rect l="0" t="0" r="r" b="b"/>
              <a:pathLst>
                <a:path w="14" h="31">
                  <a:moveTo>
                    <a:pt x="14" y="0"/>
                  </a:moveTo>
                  <a:lnTo>
                    <a:pt x="14" y="31"/>
                  </a:lnTo>
                  <a:lnTo>
                    <a:pt x="0" y="31"/>
                  </a:ln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8" name="Freeform 826">
              <a:extLst>
                <a:ext uri="{FF2B5EF4-FFF2-40B4-BE49-F238E27FC236}">
                  <a16:creationId xmlns:a16="http://schemas.microsoft.com/office/drawing/2014/main" id="{1447D77F-0451-290A-21DD-49C67CC6B524}"/>
                </a:ext>
              </a:extLst>
            </p:cNvPr>
            <p:cNvSpPr>
              <a:spLocks/>
            </p:cNvSpPr>
            <p:nvPr/>
          </p:nvSpPr>
          <p:spPr bwMode="auto">
            <a:xfrm>
              <a:off x="7762875" y="4760913"/>
              <a:ext cx="33338" cy="49213"/>
            </a:xfrm>
            <a:custGeom>
              <a:avLst/>
              <a:gdLst>
                <a:gd name="T0" fmla="*/ 0 w 21"/>
                <a:gd name="T1" fmla="*/ 0 h 31"/>
                <a:gd name="T2" fmla="*/ 2147483646 w 21"/>
                <a:gd name="T3" fmla="*/ 0 h 31"/>
                <a:gd name="T4" fmla="*/ 2147483646 w 21"/>
                <a:gd name="T5" fmla="*/ 2147483646 h 31"/>
                <a:gd name="T6" fmla="*/ 0 60000 65536"/>
                <a:gd name="T7" fmla="*/ 0 60000 65536"/>
                <a:gd name="T8" fmla="*/ 0 60000 65536"/>
              </a:gdLst>
              <a:ahLst/>
              <a:cxnLst>
                <a:cxn ang="T6">
                  <a:pos x="T0" y="T1"/>
                </a:cxn>
                <a:cxn ang="T7">
                  <a:pos x="T2" y="T3"/>
                </a:cxn>
                <a:cxn ang="T8">
                  <a:pos x="T4" y="T5"/>
                </a:cxn>
              </a:cxnLst>
              <a:rect l="0" t="0" r="r" b="b"/>
              <a:pathLst>
                <a:path w="21" h="31">
                  <a:moveTo>
                    <a:pt x="0" y="0"/>
                  </a:moveTo>
                  <a:lnTo>
                    <a:pt x="21" y="0"/>
                  </a:lnTo>
                  <a:lnTo>
                    <a:pt x="21" y="31"/>
                  </a:ln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grpSp>
        <p:nvGrpSpPr>
          <p:cNvPr id="129" name="Группа 711">
            <a:extLst>
              <a:ext uri="{FF2B5EF4-FFF2-40B4-BE49-F238E27FC236}">
                <a16:creationId xmlns:a16="http://schemas.microsoft.com/office/drawing/2014/main" id="{DB3DCB31-4ABE-5BEB-BB85-629BBF82B628}"/>
              </a:ext>
            </a:extLst>
          </p:cNvPr>
          <p:cNvGrpSpPr>
            <a:grpSpLocks/>
          </p:cNvGrpSpPr>
          <p:nvPr/>
        </p:nvGrpSpPr>
        <p:grpSpPr bwMode="auto">
          <a:xfrm>
            <a:off x="6413918" y="1702366"/>
            <a:ext cx="636343" cy="733359"/>
            <a:chOff x="5692775" y="4087813"/>
            <a:chExt cx="823913" cy="798513"/>
          </a:xfrm>
        </p:grpSpPr>
        <p:sp>
          <p:nvSpPr>
            <p:cNvPr id="130" name="Freeform 854">
              <a:extLst>
                <a:ext uri="{FF2B5EF4-FFF2-40B4-BE49-F238E27FC236}">
                  <a16:creationId xmlns:a16="http://schemas.microsoft.com/office/drawing/2014/main" id="{40968243-9ABF-5701-F275-ABA05B64D21B}"/>
                </a:ext>
              </a:extLst>
            </p:cNvPr>
            <p:cNvSpPr>
              <a:spLocks/>
            </p:cNvSpPr>
            <p:nvPr/>
          </p:nvSpPr>
          <p:spPr bwMode="auto">
            <a:xfrm>
              <a:off x="5692775" y="4087813"/>
              <a:ext cx="823913" cy="798513"/>
            </a:xfrm>
            <a:custGeom>
              <a:avLst/>
              <a:gdLst>
                <a:gd name="T0" fmla="*/ 2147483646 w 220"/>
                <a:gd name="T1" fmla="*/ 2147483646 h 211"/>
                <a:gd name="T2" fmla="*/ 2147483646 w 220"/>
                <a:gd name="T3" fmla="*/ 2147483646 h 211"/>
                <a:gd name="T4" fmla="*/ 2147483646 w 220"/>
                <a:gd name="T5" fmla="*/ 0 h 211"/>
                <a:gd name="T6" fmla="*/ 2147483646 w 220"/>
                <a:gd name="T7" fmla="*/ 2147483646 h 211"/>
                <a:gd name="T8" fmla="*/ 0 w 220"/>
                <a:gd name="T9" fmla="*/ 2147483646 h 211"/>
                <a:gd name="T10" fmla="*/ 0 w 220"/>
                <a:gd name="T11" fmla="*/ 2147483646 h 211"/>
                <a:gd name="T12" fmla="*/ 2147483646 w 220"/>
                <a:gd name="T13" fmla="*/ 2147483646 h 211"/>
                <a:gd name="T14" fmla="*/ 2147483646 w 220"/>
                <a:gd name="T15" fmla="*/ 2147483646 h 211"/>
                <a:gd name="T16" fmla="*/ 2147483646 w 220"/>
                <a:gd name="T17" fmla="*/ 2147483646 h 2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0" h="211">
                  <a:moveTo>
                    <a:pt x="220" y="15"/>
                  </a:moveTo>
                  <a:cubicBezTo>
                    <a:pt x="206" y="23"/>
                    <a:pt x="191" y="27"/>
                    <a:pt x="175" y="27"/>
                  </a:cubicBezTo>
                  <a:cubicBezTo>
                    <a:pt x="149" y="27"/>
                    <a:pt x="127" y="17"/>
                    <a:pt x="110" y="0"/>
                  </a:cubicBezTo>
                  <a:cubicBezTo>
                    <a:pt x="93" y="17"/>
                    <a:pt x="71" y="27"/>
                    <a:pt x="45" y="27"/>
                  </a:cubicBezTo>
                  <a:cubicBezTo>
                    <a:pt x="29" y="27"/>
                    <a:pt x="14" y="23"/>
                    <a:pt x="0" y="15"/>
                  </a:cubicBezTo>
                  <a:cubicBezTo>
                    <a:pt x="0" y="22"/>
                    <a:pt x="0" y="28"/>
                    <a:pt x="0" y="35"/>
                  </a:cubicBezTo>
                  <a:cubicBezTo>
                    <a:pt x="0" y="155"/>
                    <a:pt x="110" y="211"/>
                    <a:pt x="110" y="211"/>
                  </a:cubicBezTo>
                  <a:cubicBezTo>
                    <a:pt x="110" y="211"/>
                    <a:pt x="220" y="155"/>
                    <a:pt x="220" y="35"/>
                  </a:cubicBezTo>
                  <a:cubicBezTo>
                    <a:pt x="220" y="28"/>
                    <a:pt x="220" y="22"/>
                    <a:pt x="220" y="15"/>
                  </a:cubicBezTo>
                  <a:close/>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31" name="Oval 855">
              <a:extLst>
                <a:ext uri="{FF2B5EF4-FFF2-40B4-BE49-F238E27FC236}">
                  <a16:creationId xmlns:a16="http://schemas.microsoft.com/office/drawing/2014/main" id="{4B2A17A9-62AC-512B-2475-FEE6EEEA8EEC}"/>
                </a:ext>
              </a:extLst>
            </p:cNvPr>
            <p:cNvSpPr>
              <a:spLocks noChangeArrowheads="1"/>
            </p:cNvSpPr>
            <p:nvPr/>
          </p:nvSpPr>
          <p:spPr bwMode="auto">
            <a:xfrm>
              <a:off x="5916613" y="4281488"/>
              <a:ext cx="374650" cy="373063"/>
            </a:xfrm>
            <a:prstGeom prst="ellipse">
              <a:avLst/>
            </a:prstGeom>
            <a:noFill/>
            <a:ln w="14288"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s-CO"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132" name="Freeform 856">
              <a:extLst>
                <a:ext uri="{FF2B5EF4-FFF2-40B4-BE49-F238E27FC236}">
                  <a16:creationId xmlns:a16="http://schemas.microsoft.com/office/drawing/2014/main" id="{949EC6E2-51F6-F1A0-A242-D2EAF7A96EC8}"/>
                </a:ext>
              </a:extLst>
            </p:cNvPr>
            <p:cNvSpPr>
              <a:spLocks noEditPoints="1"/>
            </p:cNvSpPr>
            <p:nvPr/>
          </p:nvSpPr>
          <p:spPr bwMode="auto">
            <a:xfrm>
              <a:off x="5864225" y="4227513"/>
              <a:ext cx="476250" cy="481013"/>
            </a:xfrm>
            <a:custGeom>
              <a:avLst/>
              <a:gdLst>
                <a:gd name="T0" fmla="*/ 2147483646 w 127"/>
                <a:gd name="T1" fmla="*/ 2147483646 h 127"/>
                <a:gd name="T2" fmla="*/ 2147483646 w 127"/>
                <a:gd name="T3" fmla="*/ 2147483646 h 127"/>
                <a:gd name="T4" fmla="*/ 2147483646 w 127"/>
                <a:gd name="T5" fmla="*/ 2147483646 h 127"/>
                <a:gd name="T6" fmla="*/ 2147483646 w 127"/>
                <a:gd name="T7" fmla="*/ 2147483646 h 127"/>
                <a:gd name="T8" fmla="*/ 2147483646 w 127"/>
                <a:gd name="T9" fmla="*/ 2147483646 h 127"/>
                <a:gd name="T10" fmla="*/ 2147483646 w 127"/>
                <a:gd name="T11" fmla="*/ 2147483646 h 127"/>
                <a:gd name="T12" fmla="*/ 2147483646 w 127"/>
                <a:gd name="T13" fmla="*/ 2147483646 h 127"/>
                <a:gd name="T14" fmla="*/ 2147483646 w 127"/>
                <a:gd name="T15" fmla="*/ 2147483646 h 127"/>
                <a:gd name="T16" fmla="*/ 2147483646 w 127"/>
                <a:gd name="T17" fmla="*/ 2147483646 h 127"/>
                <a:gd name="T18" fmla="*/ 2147483646 w 127"/>
                <a:gd name="T19" fmla="*/ 2147483646 h 127"/>
                <a:gd name="T20" fmla="*/ 2147483646 w 127"/>
                <a:gd name="T21" fmla="*/ 2147483646 h 127"/>
                <a:gd name="T22" fmla="*/ 2147483646 w 127"/>
                <a:gd name="T23" fmla="*/ 2147483646 h 127"/>
                <a:gd name="T24" fmla="*/ 2147483646 w 127"/>
                <a:gd name="T25" fmla="*/ 2147483646 h 127"/>
                <a:gd name="T26" fmla="*/ 2147483646 w 127"/>
                <a:gd name="T27" fmla="*/ 2147483646 h 127"/>
                <a:gd name="T28" fmla="*/ 2147483646 w 127"/>
                <a:gd name="T29" fmla="*/ 2147483646 h 127"/>
                <a:gd name="T30" fmla="*/ 2147483646 w 127"/>
                <a:gd name="T31" fmla="*/ 2147483646 h 127"/>
                <a:gd name="T32" fmla="*/ 2147483646 w 127"/>
                <a:gd name="T33" fmla="*/ 2147483646 h 127"/>
                <a:gd name="T34" fmla="*/ 2147483646 w 127"/>
                <a:gd name="T35" fmla="*/ 2147483646 h 127"/>
                <a:gd name="T36" fmla="*/ 2147483646 w 127"/>
                <a:gd name="T37" fmla="*/ 2147483646 h 127"/>
                <a:gd name="T38" fmla="*/ 2147483646 w 127"/>
                <a:gd name="T39" fmla="*/ 2147483646 h 127"/>
                <a:gd name="T40" fmla="*/ 2147483646 w 127"/>
                <a:gd name="T41" fmla="*/ 2147483646 h 127"/>
                <a:gd name="T42" fmla="*/ 2147483646 w 127"/>
                <a:gd name="T43" fmla="*/ 2147483646 h 127"/>
                <a:gd name="T44" fmla="*/ 2147483646 w 127"/>
                <a:gd name="T45" fmla="*/ 2147483646 h 127"/>
                <a:gd name="T46" fmla="*/ 2147483646 w 127"/>
                <a:gd name="T47" fmla="*/ 2147483646 h 127"/>
                <a:gd name="T48" fmla="*/ 0 w 127"/>
                <a:gd name="T49" fmla="*/ 2147483646 h 127"/>
                <a:gd name="T50" fmla="*/ 2147483646 w 127"/>
                <a:gd name="T51" fmla="*/ 2147483646 h 127"/>
                <a:gd name="T52" fmla="*/ 2147483646 w 127"/>
                <a:gd name="T53" fmla="*/ 2147483646 h 127"/>
                <a:gd name="T54" fmla="*/ 2147483646 w 127"/>
                <a:gd name="T55" fmla="*/ 2147483646 h 127"/>
                <a:gd name="T56" fmla="*/ 2147483646 w 127"/>
                <a:gd name="T57" fmla="*/ 2147483646 h 127"/>
                <a:gd name="T58" fmla="*/ 2147483646 w 127"/>
                <a:gd name="T59" fmla="*/ 2147483646 h 127"/>
                <a:gd name="T60" fmla="*/ 2147483646 w 127"/>
                <a:gd name="T61" fmla="*/ 2147483646 h 127"/>
                <a:gd name="T62" fmla="*/ 2147483646 w 127"/>
                <a:gd name="T63" fmla="*/ 2147483646 h 127"/>
                <a:gd name="T64" fmla="*/ 2147483646 w 127"/>
                <a:gd name="T65" fmla="*/ 2147483646 h 127"/>
                <a:gd name="T66" fmla="*/ 2147483646 w 127"/>
                <a:gd name="T67" fmla="*/ 2147483646 h 127"/>
                <a:gd name="T68" fmla="*/ 2147483646 w 127"/>
                <a:gd name="T69" fmla="*/ 2147483646 h 127"/>
                <a:gd name="T70" fmla="*/ 2147483646 w 127"/>
                <a:gd name="T71" fmla="*/ 2147483646 h 127"/>
                <a:gd name="T72" fmla="*/ 2147483646 w 127"/>
                <a:gd name="T73" fmla="*/ 2147483646 h 127"/>
                <a:gd name="T74" fmla="*/ 2147483646 w 127"/>
                <a:gd name="T75" fmla="*/ 2147483646 h 127"/>
                <a:gd name="T76" fmla="*/ 2147483646 w 127"/>
                <a:gd name="T77" fmla="*/ 2147483646 h 127"/>
                <a:gd name="T78" fmla="*/ 2147483646 w 127"/>
                <a:gd name="T79" fmla="*/ 2147483646 h 127"/>
                <a:gd name="T80" fmla="*/ 2147483646 w 127"/>
                <a:gd name="T81" fmla="*/ 2147483646 h 127"/>
                <a:gd name="T82" fmla="*/ 2147483646 w 127"/>
                <a:gd name="T83" fmla="*/ 2147483646 h 127"/>
                <a:gd name="T84" fmla="*/ 2147483646 w 127"/>
                <a:gd name="T85" fmla="*/ 2147483646 h 127"/>
                <a:gd name="T86" fmla="*/ 2147483646 w 127"/>
                <a:gd name="T87" fmla="*/ 2147483646 h 127"/>
                <a:gd name="T88" fmla="*/ 2147483646 w 127"/>
                <a:gd name="T89" fmla="*/ 2147483646 h 127"/>
                <a:gd name="T90" fmla="*/ 2147483646 w 127"/>
                <a:gd name="T91" fmla="*/ 2147483646 h 127"/>
                <a:gd name="T92" fmla="*/ 2147483646 w 127"/>
                <a:gd name="T93" fmla="*/ 2147483646 h 127"/>
                <a:gd name="T94" fmla="*/ 2147483646 w 127"/>
                <a:gd name="T95" fmla="*/ 2147483646 h 127"/>
                <a:gd name="T96" fmla="*/ 2147483646 w 127"/>
                <a:gd name="T97" fmla="*/ 2147483646 h 127"/>
                <a:gd name="T98" fmla="*/ 2147483646 w 127"/>
                <a:gd name="T99" fmla="*/ 2147483646 h 127"/>
                <a:gd name="T100" fmla="*/ 2147483646 w 127"/>
                <a:gd name="T101" fmla="*/ 0 h 127"/>
                <a:gd name="T102" fmla="*/ 2147483646 w 127"/>
                <a:gd name="T103" fmla="*/ 2147483646 h 12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27" h="127">
                  <a:moveTo>
                    <a:pt x="65" y="123"/>
                  </a:moveTo>
                  <a:cubicBezTo>
                    <a:pt x="65" y="121"/>
                    <a:pt x="67" y="119"/>
                    <a:pt x="69" y="119"/>
                  </a:cubicBezTo>
                  <a:cubicBezTo>
                    <a:pt x="69" y="119"/>
                    <a:pt x="69" y="119"/>
                    <a:pt x="69" y="119"/>
                  </a:cubicBezTo>
                  <a:cubicBezTo>
                    <a:pt x="71" y="119"/>
                    <a:pt x="73" y="121"/>
                    <a:pt x="73" y="123"/>
                  </a:cubicBezTo>
                  <a:cubicBezTo>
                    <a:pt x="73" y="123"/>
                    <a:pt x="73" y="123"/>
                    <a:pt x="73" y="123"/>
                  </a:cubicBezTo>
                  <a:cubicBezTo>
                    <a:pt x="73" y="125"/>
                    <a:pt x="72" y="127"/>
                    <a:pt x="69" y="127"/>
                  </a:cubicBezTo>
                  <a:cubicBezTo>
                    <a:pt x="69" y="127"/>
                    <a:pt x="69" y="127"/>
                    <a:pt x="69" y="127"/>
                  </a:cubicBezTo>
                  <a:cubicBezTo>
                    <a:pt x="69" y="127"/>
                    <a:pt x="69" y="127"/>
                    <a:pt x="69" y="127"/>
                  </a:cubicBezTo>
                  <a:cubicBezTo>
                    <a:pt x="69" y="127"/>
                    <a:pt x="69" y="127"/>
                    <a:pt x="69" y="127"/>
                  </a:cubicBezTo>
                  <a:cubicBezTo>
                    <a:pt x="69" y="127"/>
                    <a:pt x="69" y="127"/>
                    <a:pt x="69" y="127"/>
                  </a:cubicBezTo>
                  <a:cubicBezTo>
                    <a:pt x="69" y="127"/>
                    <a:pt x="69" y="127"/>
                    <a:pt x="69" y="127"/>
                  </a:cubicBezTo>
                  <a:cubicBezTo>
                    <a:pt x="67" y="127"/>
                    <a:pt x="65" y="126"/>
                    <a:pt x="65" y="123"/>
                  </a:cubicBezTo>
                  <a:close/>
                  <a:moveTo>
                    <a:pt x="49" y="125"/>
                  </a:moveTo>
                  <a:cubicBezTo>
                    <a:pt x="46" y="125"/>
                    <a:pt x="45" y="123"/>
                    <a:pt x="46" y="121"/>
                  </a:cubicBezTo>
                  <a:cubicBezTo>
                    <a:pt x="46" y="121"/>
                    <a:pt x="46" y="121"/>
                    <a:pt x="46" y="121"/>
                  </a:cubicBezTo>
                  <a:cubicBezTo>
                    <a:pt x="46" y="118"/>
                    <a:pt x="48" y="117"/>
                    <a:pt x="51" y="118"/>
                  </a:cubicBezTo>
                  <a:cubicBezTo>
                    <a:pt x="51" y="118"/>
                    <a:pt x="51" y="118"/>
                    <a:pt x="51" y="118"/>
                  </a:cubicBezTo>
                  <a:cubicBezTo>
                    <a:pt x="53" y="118"/>
                    <a:pt x="54" y="120"/>
                    <a:pt x="53" y="123"/>
                  </a:cubicBezTo>
                  <a:cubicBezTo>
                    <a:pt x="53" y="123"/>
                    <a:pt x="53" y="123"/>
                    <a:pt x="53" y="123"/>
                  </a:cubicBezTo>
                  <a:cubicBezTo>
                    <a:pt x="53" y="124"/>
                    <a:pt x="51" y="126"/>
                    <a:pt x="50" y="126"/>
                  </a:cubicBezTo>
                  <a:cubicBezTo>
                    <a:pt x="50" y="126"/>
                    <a:pt x="50" y="126"/>
                    <a:pt x="50" y="126"/>
                  </a:cubicBezTo>
                  <a:cubicBezTo>
                    <a:pt x="49" y="126"/>
                    <a:pt x="49" y="126"/>
                    <a:pt x="49" y="125"/>
                  </a:cubicBezTo>
                  <a:close/>
                  <a:moveTo>
                    <a:pt x="84" y="120"/>
                  </a:moveTo>
                  <a:cubicBezTo>
                    <a:pt x="84" y="118"/>
                    <a:pt x="84" y="115"/>
                    <a:pt x="86" y="115"/>
                  </a:cubicBezTo>
                  <a:cubicBezTo>
                    <a:pt x="86" y="115"/>
                    <a:pt x="86" y="115"/>
                    <a:pt x="86" y="115"/>
                  </a:cubicBezTo>
                  <a:cubicBezTo>
                    <a:pt x="88" y="114"/>
                    <a:pt x="91" y="115"/>
                    <a:pt x="92" y="117"/>
                  </a:cubicBezTo>
                  <a:cubicBezTo>
                    <a:pt x="92" y="117"/>
                    <a:pt x="92" y="117"/>
                    <a:pt x="92" y="117"/>
                  </a:cubicBezTo>
                  <a:cubicBezTo>
                    <a:pt x="93" y="119"/>
                    <a:pt x="92" y="121"/>
                    <a:pt x="90" y="122"/>
                  </a:cubicBezTo>
                  <a:cubicBezTo>
                    <a:pt x="90" y="122"/>
                    <a:pt x="90" y="122"/>
                    <a:pt x="90" y="122"/>
                  </a:cubicBezTo>
                  <a:cubicBezTo>
                    <a:pt x="90" y="122"/>
                    <a:pt x="90" y="122"/>
                    <a:pt x="90" y="122"/>
                  </a:cubicBezTo>
                  <a:cubicBezTo>
                    <a:pt x="90" y="122"/>
                    <a:pt x="90" y="122"/>
                    <a:pt x="90" y="122"/>
                  </a:cubicBezTo>
                  <a:cubicBezTo>
                    <a:pt x="89" y="122"/>
                    <a:pt x="89" y="122"/>
                    <a:pt x="88" y="122"/>
                  </a:cubicBezTo>
                  <a:cubicBezTo>
                    <a:pt x="88" y="122"/>
                    <a:pt x="88" y="122"/>
                    <a:pt x="88" y="122"/>
                  </a:cubicBezTo>
                  <a:cubicBezTo>
                    <a:pt x="87" y="122"/>
                    <a:pt x="85" y="121"/>
                    <a:pt x="84" y="120"/>
                  </a:cubicBezTo>
                  <a:close/>
                  <a:moveTo>
                    <a:pt x="29" y="117"/>
                  </a:moveTo>
                  <a:cubicBezTo>
                    <a:pt x="28" y="116"/>
                    <a:pt x="27" y="113"/>
                    <a:pt x="28" y="112"/>
                  </a:cubicBezTo>
                  <a:cubicBezTo>
                    <a:pt x="28" y="112"/>
                    <a:pt x="28" y="112"/>
                    <a:pt x="28" y="112"/>
                  </a:cubicBezTo>
                  <a:cubicBezTo>
                    <a:pt x="29" y="110"/>
                    <a:pt x="32" y="109"/>
                    <a:pt x="34" y="110"/>
                  </a:cubicBezTo>
                  <a:cubicBezTo>
                    <a:pt x="34" y="110"/>
                    <a:pt x="34" y="110"/>
                    <a:pt x="34" y="110"/>
                  </a:cubicBezTo>
                  <a:cubicBezTo>
                    <a:pt x="36" y="112"/>
                    <a:pt x="36" y="114"/>
                    <a:pt x="35" y="116"/>
                  </a:cubicBezTo>
                  <a:cubicBezTo>
                    <a:pt x="35" y="116"/>
                    <a:pt x="35" y="116"/>
                    <a:pt x="35" y="116"/>
                  </a:cubicBezTo>
                  <a:cubicBezTo>
                    <a:pt x="34" y="117"/>
                    <a:pt x="33" y="118"/>
                    <a:pt x="32" y="118"/>
                  </a:cubicBezTo>
                  <a:cubicBezTo>
                    <a:pt x="32" y="118"/>
                    <a:pt x="32" y="118"/>
                    <a:pt x="32" y="118"/>
                  </a:cubicBezTo>
                  <a:cubicBezTo>
                    <a:pt x="31" y="118"/>
                    <a:pt x="30" y="118"/>
                    <a:pt x="29" y="117"/>
                  </a:cubicBezTo>
                  <a:close/>
                  <a:moveTo>
                    <a:pt x="101" y="110"/>
                  </a:moveTo>
                  <a:cubicBezTo>
                    <a:pt x="100" y="109"/>
                    <a:pt x="100" y="106"/>
                    <a:pt x="102" y="105"/>
                  </a:cubicBezTo>
                  <a:cubicBezTo>
                    <a:pt x="102" y="105"/>
                    <a:pt x="102" y="105"/>
                    <a:pt x="102" y="105"/>
                  </a:cubicBezTo>
                  <a:cubicBezTo>
                    <a:pt x="103" y="103"/>
                    <a:pt x="106" y="103"/>
                    <a:pt x="107" y="105"/>
                  </a:cubicBezTo>
                  <a:cubicBezTo>
                    <a:pt x="107" y="105"/>
                    <a:pt x="107" y="105"/>
                    <a:pt x="107" y="105"/>
                  </a:cubicBezTo>
                  <a:cubicBezTo>
                    <a:pt x="109" y="106"/>
                    <a:pt x="109" y="109"/>
                    <a:pt x="107" y="110"/>
                  </a:cubicBezTo>
                  <a:cubicBezTo>
                    <a:pt x="107" y="110"/>
                    <a:pt x="107" y="110"/>
                    <a:pt x="107" y="110"/>
                  </a:cubicBezTo>
                  <a:cubicBezTo>
                    <a:pt x="107" y="110"/>
                    <a:pt x="107" y="110"/>
                    <a:pt x="107" y="110"/>
                  </a:cubicBezTo>
                  <a:cubicBezTo>
                    <a:pt x="107" y="110"/>
                    <a:pt x="107" y="110"/>
                    <a:pt x="107" y="110"/>
                  </a:cubicBezTo>
                  <a:cubicBezTo>
                    <a:pt x="106" y="111"/>
                    <a:pt x="105" y="111"/>
                    <a:pt x="104" y="111"/>
                  </a:cubicBezTo>
                  <a:cubicBezTo>
                    <a:pt x="104" y="111"/>
                    <a:pt x="104" y="111"/>
                    <a:pt x="104" y="111"/>
                  </a:cubicBezTo>
                  <a:cubicBezTo>
                    <a:pt x="103" y="111"/>
                    <a:pt x="102" y="111"/>
                    <a:pt x="101" y="110"/>
                  </a:cubicBezTo>
                  <a:close/>
                  <a:moveTo>
                    <a:pt x="14" y="103"/>
                  </a:moveTo>
                  <a:cubicBezTo>
                    <a:pt x="13" y="101"/>
                    <a:pt x="13" y="99"/>
                    <a:pt x="15" y="97"/>
                  </a:cubicBezTo>
                  <a:cubicBezTo>
                    <a:pt x="15" y="97"/>
                    <a:pt x="15" y="97"/>
                    <a:pt x="15" y="97"/>
                  </a:cubicBezTo>
                  <a:cubicBezTo>
                    <a:pt x="16" y="96"/>
                    <a:pt x="19" y="96"/>
                    <a:pt x="20" y="98"/>
                  </a:cubicBezTo>
                  <a:cubicBezTo>
                    <a:pt x="20" y="98"/>
                    <a:pt x="20" y="98"/>
                    <a:pt x="20" y="98"/>
                  </a:cubicBezTo>
                  <a:cubicBezTo>
                    <a:pt x="22" y="100"/>
                    <a:pt x="21" y="102"/>
                    <a:pt x="20" y="104"/>
                  </a:cubicBezTo>
                  <a:cubicBezTo>
                    <a:pt x="20" y="104"/>
                    <a:pt x="20" y="104"/>
                    <a:pt x="20" y="104"/>
                  </a:cubicBezTo>
                  <a:cubicBezTo>
                    <a:pt x="19" y="104"/>
                    <a:pt x="18" y="105"/>
                    <a:pt x="17" y="105"/>
                  </a:cubicBezTo>
                  <a:cubicBezTo>
                    <a:pt x="17" y="105"/>
                    <a:pt x="17" y="105"/>
                    <a:pt x="17" y="105"/>
                  </a:cubicBezTo>
                  <a:cubicBezTo>
                    <a:pt x="16" y="105"/>
                    <a:pt x="15" y="104"/>
                    <a:pt x="14" y="103"/>
                  </a:cubicBezTo>
                  <a:close/>
                  <a:moveTo>
                    <a:pt x="115" y="96"/>
                  </a:moveTo>
                  <a:cubicBezTo>
                    <a:pt x="113" y="94"/>
                    <a:pt x="112" y="92"/>
                    <a:pt x="113" y="90"/>
                  </a:cubicBezTo>
                  <a:cubicBezTo>
                    <a:pt x="113" y="90"/>
                    <a:pt x="113" y="90"/>
                    <a:pt x="113" y="90"/>
                  </a:cubicBezTo>
                  <a:cubicBezTo>
                    <a:pt x="114" y="88"/>
                    <a:pt x="116" y="87"/>
                    <a:pt x="118" y="88"/>
                  </a:cubicBezTo>
                  <a:cubicBezTo>
                    <a:pt x="118" y="88"/>
                    <a:pt x="118" y="88"/>
                    <a:pt x="118" y="88"/>
                  </a:cubicBezTo>
                  <a:cubicBezTo>
                    <a:pt x="120" y="90"/>
                    <a:pt x="121" y="92"/>
                    <a:pt x="120" y="94"/>
                  </a:cubicBezTo>
                  <a:cubicBezTo>
                    <a:pt x="120" y="94"/>
                    <a:pt x="120" y="94"/>
                    <a:pt x="120" y="94"/>
                  </a:cubicBezTo>
                  <a:cubicBezTo>
                    <a:pt x="119" y="95"/>
                    <a:pt x="118" y="96"/>
                    <a:pt x="116" y="96"/>
                  </a:cubicBezTo>
                  <a:cubicBezTo>
                    <a:pt x="116" y="96"/>
                    <a:pt x="116" y="96"/>
                    <a:pt x="116" y="96"/>
                  </a:cubicBezTo>
                  <a:cubicBezTo>
                    <a:pt x="116" y="96"/>
                    <a:pt x="115" y="96"/>
                    <a:pt x="115" y="96"/>
                  </a:cubicBezTo>
                  <a:close/>
                  <a:moveTo>
                    <a:pt x="4" y="85"/>
                  </a:moveTo>
                  <a:cubicBezTo>
                    <a:pt x="3" y="83"/>
                    <a:pt x="4" y="80"/>
                    <a:pt x="6" y="80"/>
                  </a:cubicBezTo>
                  <a:cubicBezTo>
                    <a:pt x="6" y="80"/>
                    <a:pt x="6" y="80"/>
                    <a:pt x="6" y="80"/>
                  </a:cubicBezTo>
                  <a:cubicBezTo>
                    <a:pt x="9" y="79"/>
                    <a:pt x="11" y="80"/>
                    <a:pt x="12" y="82"/>
                  </a:cubicBezTo>
                  <a:cubicBezTo>
                    <a:pt x="12" y="82"/>
                    <a:pt x="12" y="82"/>
                    <a:pt x="12" y="82"/>
                  </a:cubicBezTo>
                  <a:cubicBezTo>
                    <a:pt x="12" y="84"/>
                    <a:pt x="11" y="86"/>
                    <a:pt x="9" y="87"/>
                  </a:cubicBezTo>
                  <a:cubicBezTo>
                    <a:pt x="9" y="87"/>
                    <a:pt x="9" y="87"/>
                    <a:pt x="9" y="87"/>
                  </a:cubicBezTo>
                  <a:cubicBezTo>
                    <a:pt x="9" y="87"/>
                    <a:pt x="8" y="87"/>
                    <a:pt x="8" y="87"/>
                  </a:cubicBezTo>
                  <a:cubicBezTo>
                    <a:pt x="8" y="87"/>
                    <a:pt x="8" y="87"/>
                    <a:pt x="8" y="87"/>
                  </a:cubicBezTo>
                  <a:cubicBezTo>
                    <a:pt x="6" y="87"/>
                    <a:pt x="5" y="86"/>
                    <a:pt x="4" y="85"/>
                  </a:cubicBezTo>
                  <a:close/>
                  <a:moveTo>
                    <a:pt x="122" y="77"/>
                  </a:moveTo>
                  <a:cubicBezTo>
                    <a:pt x="120" y="77"/>
                    <a:pt x="118" y="75"/>
                    <a:pt x="119" y="73"/>
                  </a:cubicBezTo>
                  <a:cubicBezTo>
                    <a:pt x="119" y="73"/>
                    <a:pt x="119" y="73"/>
                    <a:pt x="119" y="73"/>
                  </a:cubicBezTo>
                  <a:cubicBezTo>
                    <a:pt x="119" y="71"/>
                    <a:pt x="121" y="69"/>
                    <a:pt x="123" y="70"/>
                  </a:cubicBezTo>
                  <a:cubicBezTo>
                    <a:pt x="123" y="70"/>
                    <a:pt x="123" y="70"/>
                    <a:pt x="123" y="70"/>
                  </a:cubicBezTo>
                  <a:cubicBezTo>
                    <a:pt x="126" y="70"/>
                    <a:pt x="127" y="72"/>
                    <a:pt x="127" y="74"/>
                  </a:cubicBezTo>
                  <a:cubicBezTo>
                    <a:pt x="127" y="74"/>
                    <a:pt x="127" y="74"/>
                    <a:pt x="127" y="74"/>
                  </a:cubicBezTo>
                  <a:cubicBezTo>
                    <a:pt x="126" y="76"/>
                    <a:pt x="125" y="77"/>
                    <a:pt x="123" y="77"/>
                  </a:cubicBezTo>
                  <a:cubicBezTo>
                    <a:pt x="123" y="77"/>
                    <a:pt x="123" y="77"/>
                    <a:pt x="123" y="77"/>
                  </a:cubicBezTo>
                  <a:cubicBezTo>
                    <a:pt x="123" y="77"/>
                    <a:pt x="122" y="77"/>
                    <a:pt x="122" y="77"/>
                  </a:cubicBezTo>
                  <a:close/>
                  <a:moveTo>
                    <a:pt x="0" y="64"/>
                  </a:moveTo>
                  <a:cubicBezTo>
                    <a:pt x="0" y="64"/>
                    <a:pt x="0" y="64"/>
                    <a:pt x="0" y="64"/>
                  </a:cubicBezTo>
                  <a:cubicBezTo>
                    <a:pt x="0" y="64"/>
                    <a:pt x="0" y="64"/>
                    <a:pt x="0" y="64"/>
                  </a:cubicBezTo>
                  <a:cubicBezTo>
                    <a:pt x="0" y="64"/>
                    <a:pt x="0" y="64"/>
                    <a:pt x="0" y="64"/>
                  </a:cubicBezTo>
                  <a:cubicBezTo>
                    <a:pt x="0" y="64"/>
                    <a:pt x="0" y="64"/>
                    <a:pt x="0" y="64"/>
                  </a:cubicBezTo>
                  <a:cubicBezTo>
                    <a:pt x="0" y="62"/>
                    <a:pt x="2" y="60"/>
                    <a:pt x="4" y="60"/>
                  </a:cubicBezTo>
                  <a:cubicBezTo>
                    <a:pt x="4" y="60"/>
                    <a:pt x="4" y="60"/>
                    <a:pt x="4" y="60"/>
                  </a:cubicBezTo>
                  <a:cubicBezTo>
                    <a:pt x="7" y="60"/>
                    <a:pt x="8" y="62"/>
                    <a:pt x="8" y="64"/>
                  </a:cubicBezTo>
                  <a:cubicBezTo>
                    <a:pt x="8" y="64"/>
                    <a:pt x="8" y="64"/>
                    <a:pt x="8" y="64"/>
                  </a:cubicBezTo>
                  <a:cubicBezTo>
                    <a:pt x="8" y="64"/>
                    <a:pt x="8" y="64"/>
                    <a:pt x="8" y="64"/>
                  </a:cubicBezTo>
                  <a:cubicBezTo>
                    <a:pt x="8" y="64"/>
                    <a:pt x="8" y="64"/>
                    <a:pt x="8" y="64"/>
                  </a:cubicBezTo>
                  <a:cubicBezTo>
                    <a:pt x="8" y="64"/>
                    <a:pt x="8" y="64"/>
                    <a:pt x="8" y="64"/>
                  </a:cubicBezTo>
                  <a:cubicBezTo>
                    <a:pt x="8" y="64"/>
                    <a:pt x="8" y="64"/>
                    <a:pt x="8" y="64"/>
                  </a:cubicBezTo>
                  <a:cubicBezTo>
                    <a:pt x="8" y="64"/>
                    <a:pt x="8" y="64"/>
                    <a:pt x="8" y="64"/>
                  </a:cubicBezTo>
                  <a:cubicBezTo>
                    <a:pt x="8" y="64"/>
                    <a:pt x="8" y="64"/>
                    <a:pt x="8" y="64"/>
                  </a:cubicBezTo>
                  <a:cubicBezTo>
                    <a:pt x="9" y="66"/>
                    <a:pt x="7" y="68"/>
                    <a:pt x="5" y="68"/>
                  </a:cubicBezTo>
                  <a:cubicBezTo>
                    <a:pt x="5" y="68"/>
                    <a:pt x="5" y="68"/>
                    <a:pt x="5" y="68"/>
                  </a:cubicBezTo>
                  <a:cubicBezTo>
                    <a:pt x="2" y="68"/>
                    <a:pt x="1" y="66"/>
                    <a:pt x="0" y="64"/>
                  </a:cubicBezTo>
                  <a:close/>
                  <a:moveTo>
                    <a:pt x="119" y="55"/>
                  </a:moveTo>
                  <a:cubicBezTo>
                    <a:pt x="119" y="55"/>
                    <a:pt x="119" y="55"/>
                    <a:pt x="119" y="55"/>
                  </a:cubicBezTo>
                  <a:cubicBezTo>
                    <a:pt x="118" y="52"/>
                    <a:pt x="120" y="50"/>
                    <a:pt x="122" y="50"/>
                  </a:cubicBezTo>
                  <a:cubicBezTo>
                    <a:pt x="122" y="50"/>
                    <a:pt x="122" y="50"/>
                    <a:pt x="122" y="50"/>
                  </a:cubicBezTo>
                  <a:cubicBezTo>
                    <a:pt x="124" y="50"/>
                    <a:pt x="126" y="51"/>
                    <a:pt x="127" y="53"/>
                  </a:cubicBezTo>
                  <a:cubicBezTo>
                    <a:pt x="127" y="53"/>
                    <a:pt x="127" y="53"/>
                    <a:pt x="127" y="53"/>
                  </a:cubicBezTo>
                  <a:cubicBezTo>
                    <a:pt x="127" y="55"/>
                    <a:pt x="126" y="57"/>
                    <a:pt x="123" y="58"/>
                  </a:cubicBezTo>
                  <a:cubicBezTo>
                    <a:pt x="123" y="58"/>
                    <a:pt x="123" y="58"/>
                    <a:pt x="123" y="58"/>
                  </a:cubicBezTo>
                  <a:cubicBezTo>
                    <a:pt x="123" y="58"/>
                    <a:pt x="123" y="58"/>
                    <a:pt x="123" y="58"/>
                  </a:cubicBezTo>
                  <a:cubicBezTo>
                    <a:pt x="123" y="58"/>
                    <a:pt x="123" y="58"/>
                    <a:pt x="123" y="58"/>
                  </a:cubicBezTo>
                  <a:cubicBezTo>
                    <a:pt x="121" y="58"/>
                    <a:pt x="119" y="57"/>
                    <a:pt x="119" y="55"/>
                  </a:cubicBezTo>
                  <a:close/>
                  <a:moveTo>
                    <a:pt x="6" y="48"/>
                  </a:moveTo>
                  <a:cubicBezTo>
                    <a:pt x="4" y="48"/>
                    <a:pt x="3" y="45"/>
                    <a:pt x="4" y="43"/>
                  </a:cubicBezTo>
                  <a:cubicBezTo>
                    <a:pt x="4" y="43"/>
                    <a:pt x="4" y="43"/>
                    <a:pt x="4" y="43"/>
                  </a:cubicBezTo>
                  <a:cubicBezTo>
                    <a:pt x="5" y="41"/>
                    <a:pt x="7" y="40"/>
                    <a:pt x="9" y="41"/>
                  </a:cubicBezTo>
                  <a:cubicBezTo>
                    <a:pt x="9" y="41"/>
                    <a:pt x="9" y="41"/>
                    <a:pt x="9" y="41"/>
                  </a:cubicBezTo>
                  <a:cubicBezTo>
                    <a:pt x="11" y="41"/>
                    <a:pt x="12" y="44"/>
                    <a:pt x="11" y="46"/>
                  </a:cubicBezTo>
                  <a:cubicBezTo>
                    <a:pt x="11" y="46"/>
                    <a:pt x="11" y="46"/>
                    <a:pt x="11" y="46"/>
                  </a:cubicBezTo>
                  <a:cubicBezTo>
                    <a:pt x="11" y="47"/>
                    <a:pt x="9" y="48"/>
                    <a:pt x="8" y="48"/>
                  </a:cubicBezTo>
                  <a:cubicBezTo>
                    <a:pt x="8" y="48"/>
                    <a:pt x="8" y="48"/>
                    <a:pt x="8" y="48"/>
                  </a:cubicBezTo>
                  <a:cubicBezTo>
                    <a:pt x="7" y="48"/>
                    <a:pt x="7" y="48"/>
                    <a:pt x="6" y="48"/>
                  </a:cubicBezTo>
                  <a:close/>
                  <a:moveTo>
                    <a:pt x="113" y="37"/>
                  </a:moveTo>
                  <a:cubicBezTo>
                    <a:pt x="113" y="37"/>
                    <a:pt x="113" y="37"/>
                    <a:pt x="113" y="37"/>
                  </a:cubicBezTo>
                  <a:cubicBezTo>
                    <a:pt x="112" y="35"/>
                    <a:pt x="112" y="33"/>
                    <a:pt x="114" y="32"/>
                  </a:cubicBezTo>
                  <a:cubicBezTo>
                    <a:pt x="114" y="32"/>
                    <a:pt x="114" y="32"/>
                    <a:pt x="114" y="32"/>
                  </a:cubicBezTo>
                  <a:cubicBezTo>
                    <a:pt x="116" y="31"/>
                    <a:pt x="119" y="32"/>
                    <a:pt x="120" y="33"/>
                  </a:cubicBezTo>
                  <a:cubicBezTo>
                    <a:pt x="120" y="33"/>
                    <a:pt x="120" y="33"/>
                    <a:pt x="120" y="33"/>
                  </a:cubicBezTo>
                  <a:cubicBezTo>
                    <a:pt x="121" y="35"/>
                    <a:pt x="120" y="38"/>
                    <a:pt x="118" y="39"/>
                  </a:cubicBezTo>
                  <a:cubicBezTo>
                    <a:pt x="118" y="39"/>
                    <a:pt x="118" y="39"/>
                    <a:pt x="118" y="39"/>
                  </a:cubicBezTo>
                  <a:cubicBezTo>
                    <a:pt x="118" y="39"/>
                    <a:pt x="117" y="39"/>
                    <a:pt x="116" y="39"/>
                  </a:cubicBezTo>
                  <a:cubicBezTo>
                    <a:pt x="116" y="39"/>
                    <a:pt x="116" y="39"/>
                    <a:pt x="116" y="39"/>
                  </a:cubicBezTo>
                  <a:cubicBezTo>
                    <a:pt x="115" y="39"/>
                    <a:pt x="114" y="39"/>
                    <a:pt x="113" y="37"/>
                  </a:cubicBezTo>
                  <a:close/>
                  <a:moveTo>
                    <a:pt x="15" y="30"/>
                  </a:moveTo>
                  <a:cubicBezTo>
                    <a:pt x="13" y="29"/>
                    <a:pt x="13" y="27"/>
                    <a:pt x="14" y="25"/>
                  </a:cubicBezTo>
                  <a:cubicBezTo>
                    <a:pt x="14" y="25"/>
                    <a:pt x="14" y="25"/>
                    <a:pt x="14" y="25"/>
                  </a:cubicBezTo>
                  <a:cubicBezTo>
                    <a:pt x="15" y="23"/>
                    <a:pt x="18" y="23"/>
                    <a:pt x="19" y="24"/>
                  </a:cubicBezTo>
                  <a:cubicBezTo>
                    <a:pt x="19" y="24"/>
                    <a:pt x="19" y="24"/>
                    <a:pt x="19" y="24"/>
                  </a:cubicBezTo>
                  <a:cubicBezTo>
                    <a:pt x="21" y="25"/>
                    <a:pt x="22" y="28"/>
                    <a:pt x="20" y="30"/>
                  </a:cubicBezTo>
                  <a:cubicBezTo>
                    <a:pt x="20" y="30"/>
                    <a:pt x="20" y="30"/>
                    <a:pt x="20" y="30"/>
                  </a:cubicBezTo>
                  <a:cubicBezTo>
                    <a:pt x="19" y="31"/>
                    <a:pt x="18" y="31"/>
                    <a:pt x="17" y="31"/>
                  </a:cubicBezTo>
                  <a:cubicBezTo>
                    <a:pt x="17" y="31"/>
                    <a:pt x="17" y="31"/>
                    <a:pt x="17" y="31"/>
                  </a:cubicBezTo>
                  <a:cubicBezTo>
                    <a:pt x="16" y="31"/>
                    <a:pt x="15" y="31"/>
                    <a:pt x="15" y="30"/>
                  </a:cubicBezTo>
                  <a:close/>
                  <a:moveTo>
                    <a:pt x="102" y="23"/>
                  </a:moveTo>
                  <a:cubicBezTo>
                    <a:pt x="102" y="23"/>
                    <a:pt x="102" y="23"/>
                    <a:pt x="102" y="23"/>
                  </a:cubicBezTo>
                  <a:cubicBezTo>
                    <a:pt x="100" y="21"/>
                    <a:pt x="100" y="19"/>
                    <a:pt x="101" y="17"/>
                  </a:cubicBezTo>
                  <a:cubicBezTo>
                    <a:pt x="101" y="17"/>
                    <a:pt x="101" y="17"/>
                    <a:pt x="101" y="17"/>
                  </a:cubicBezTo>
                  <a:cubicBezTo>
                    <a:pt x="103" y="16"/>
                    <a:pt x="105" y="16"/>
                    <a:pt x="107" y="17"/>
                  </a:cubicBezTo>
                  <a:cubicBezTo>
                    <a:pt x="107" y="17"/>
                    <a:pt x="107" y="17"/>
                    <a:pt x="107" y="17"/>
                  </a:cubicBezTo>
                  <a:cubicBezTo>
                    <a:pt x="109" y="18"/>
                    <a:pt x="109" y="21"/>
                    <a:pt x="107" y="23"/>
                  </a:cubicBezTo>
                  <a:cubicBezTo>
                    <a:pt x="107" y="23"/>
                    <a:pt x="107" y="23"/>
                    <a:pt x="107" y="23"/>
                  </a:cubicBezTo>
                  <a:cubicBezTo>
                    <a:pt x="106" y="24"/>
                    <a:pt x="105" y="24"/>
                    <a:pt x="104" y="24"/>
                  </a:cubicBezTo>
                  <a:cubicBezTo>
                    <a:pt x="104" y="24"/>
                    <a:pt x="104" y="24"/>
                    <a:pt x="104" y="24"/>
                  </a:cubicBezTo>
                  <a:cubicBezTo>
                    <a:pt x="103" y="24"/>
                    <a:pt x="102" y="24"/>
                    <a:pt x="102" y="23"/>
                  </a:cubicBezTo>
                  <a:close/>
                  <a:moveTo>
                    <a:pt x="28" y="16"/>
                  </a:moveTo>
                  <a:cubicBezTo>
                    <a:pt x="27" y="14"/>
                    <a:pt x="27" y="12"/>
                    <a:pt x="29" y="11"/>
                  </a:cubicBezTo>
                  <a:cubicBezTo>
                    <a:pt x="29" y="11"/>
                    <a:pt x="29" y="11"/>
                    <a:pt x="29" y="11"/>
                  </a:cubicBezTo>
                  <a:cubicBezTo>
                    <a:pt x="29" y="11"/>
                    <a:pt x="29" y="11"/>
                    <a:pt x="29" y="11"/>
                  </a:cubicBezTo>
                  <a:cubicBezTo>
                    <a:pt x="29" y="11"/>
                    <a:pt x="29" y="11"/>
                    <a:pt x="29" y="11"/>
                  </a:cubicBezTo>
                  <a:cubicBezTo>
                    <a:pt x="31" y="9"/>
                    <a:pt x="34" y="10"/>
                    <a:pt x="35" y="12"/>
                  </a:cubicBezTo>
                  <a:cubicBezTo>
                    <a:pt x="35" y="12"/>
                    <a:pt x="35" y="12"/>
                    <a:pt x="35" y="12"/>
                  </a:cubicBezTo>
                  <a:cubicBezTo>
                    <a:pt x="36" y="14"/>
                    <a:pt x="35" y="16"/>
                    <a:pt x="34" y="17"/>
                  </a:cubicBezTo>
                  <a:cubicBezTo>
                    <a:pt x="34" y="17"/>
                    <a:pt x="34" y="17"/>
                    <a:pt x="34" y="17"/>
                  </a:cubicBezTo>
                  <a:cubicBezTo>
                    <a:pt x="33" y="18"/>
                    <a:pt x="32" y="18"/>
                    <a:pt x="31" y="18"/>
                  </a:cubicBezTo>
                  <a:cubicBezTo>
                    <a:pt x="31" y="18"/>
                    <a:pt x="31" y="18"/>
                    <a:pt x="31" y="18"/>
                  </a:cubicBezTo>
                  <a:cubicBezTo>
                    <a:pt x="30" y="18"/>
                    <a:pt x="29" y="17"/>
                    <a:pt x="28" y="16"/>
                  </a:cubicBezTo>
                  <a:close/>
                  <a:moveTo>
                    <a:pt x="86" y="13"/>
                  </a:moveTo>
                  <a:cubicBezTo>
                    <a:pt x="84" y="12"/>
                    <a:pt x="83" y="10"/>
                    <a:pt x="84" y="8"/>
                  </a:cubicBezTo>
                  <a:cubicBezTo>
                    <a:pt x="84" y="8"/>
                    <a:pt x="84" y="8"/>
                    <a:pt x="84" y="8"/>
                  </a:cubicBezTo>
                  <a:cubicBezTo>
                    <a:pt x="85" y="6"/>
                    <a:pt x="87" y="5"/>
                    <a:pt x="89" y="6"/>
                  </a:cubicBezTo>
                  <a:cubicBezTo>
                    <a:pt x="89" y="6"/>
                    <a:pt x="89" y="6"/>
                    <a:pt x="89" y="6"/>
                  </a:cubicBezTo>
                  <a:cubicBezTo>
                    <a:pt x="91" y="6"/>
                    <a:pt x="92" y="9"/>
                    <a:pt x="92" y="11"/>
                  </a:cubicBezTo>
                  <a:cubicBezTo>
                    <a:pt x="92" y="11"/>
                    <a:pt x="92" y="11"/>
                    <a:pt x="92" y="11"/>
                  </a:cubicBezTo>
                  <a:cubicBezTo>
                    <a:pt x="91" y="12"/>
                    <a:pt x="89" y="13"/>
                    <a:pt x="88" y="13"/>
                  </a:cubicBezTo>
                  <a:cubicBezTo>
                    <a:pt x="88" y="13"/>
                    <a:pt x="88" y="13"/>
                    <a:pt x="88" y="13"/>
                  </a:cubicBezTo>
                  <a:cubicBezTo>
                    <a:pt x="87" y="13"/>
                    <a:pt x="87" y="13"/>
                    <a:pt x="86" y="13"/>
                  </a:cubicBezTo>
                  <a:close/>
                  <a:moveTo>
                    <a:pt x="45" y="7"/>
                  </a:moveTo>
                  <a:cubicBezTo>
                    <a:pt x="45" y="5"/>
                    <a:pt x="46" y="3"/>
                    <a:pt x="48" y="2"/>
                  </a:cubicBezTo>
                  <a:cubicBezTo>
                    <a:pt x="48" y="2"/>
                    <a:pt x="48" y="2"/>
                    <a:pt x="48" y="2"/>
                  </a:cubicBezTo>
                  <a:cubicBezTo>
                    <a:pt x="51" y="2"/>
                    <a:pt x="53" y="3"/>
                    <a:pt x="53" y="5"/>
                  </a:cubicBezTo>
                  <a:cubicBezTo>
                    <a:pt x="53" y="5"/>
                    <a:pt x="53" y="5"/>
                    <a:pt x="53" y="5"/>
                  </a:cubicBezTo>
                  <a:cubicBezTo>
                    <a:pt x="54" y="7"/>
                    <a:pt x="52" y="9"/>
                    <a:pt x="50" y="10"/>
                  </a:cubicBezTo>
                  <a:cubicBezTo>
                    <a:pt x="50" y="10"/>
                    <a:pt x="50" y="10"/>
                    <a:pt x="50" y="10"/>
                  </a:cubicBezTo>
                  <a:cubicBezTo>
                    <a:pt x="50" y="10"/>
                    <a:pt x="50" y="10"/>
                    <a:pt x="49" y="10"/>
                  </a:cubicBezTo>
                  <a:cubicBezTo>
                    <a:pt x="49" y="10"/>
                    <a:pt x="49" y="10"/>
                    <a:pt x="49" y="10"/>
                  </a:cubicBezTo>
                  <a:cubicBezTo>
                    <a:pt x="48" y="10"/>
                    <a:pt x="46" y="9"/>
                    <a:pt x="45" y="7"/>
                  </a:cubicBezTo>
                  <a:close/>
                  <a:moveTo>
                    <a:pt x="69" y="8"/>
                  </a:moveTo>
                  <a:cubicBezTo>
                    <a:pt x="69" y="8"/>
                    <a:pt x="69" y="8"/>
                    <a:pt x="69" y="8"/>
                  </a:cubicBezTo>
                  <a:cubicBezTo>
                    <a:pt x="66" y="8"/>
                    <a:pt x="65" y="6"/>
                    <a:pt x="65" y="4"/>
                  </a:cubicBezTo>
                  <a:cubicBezTo>
                    <a:pt x="65" y="4"/>
                    <a:pt x="65" y="4"/>
                    <a:pt x="65" y="4"/>
                  </a:cubicBezTo>
                  <a:cubicBezTo>
                    <a:pt x="65" y="2"/>
                    <a:pt x="67" y="0"/>
                    <a:pt x="69" y="0"/>
                  </a:cubicBezTo>
                  <a:cubicBezTo>
                    <a:pt x="69" y="0"/>
                    <a:pt x="69" y="0"/>
                    <a:pt x="69" y="0"/>
                  </a:cubicBezTo>
                  <a:cubicBezTo>
                    <a:pt x="71" y="1"/>
                    <a:pt x="73" y="3"/>
                    <a:pt x="73" y="5"/>
                  </a:cubicBezTo>
                  <a:cubicBezTo>
                    <a:pt x="73" y="5"/>
                    <a:pt x="73" y="5"/>
                    <a:pt x="73" y="5"/>
                  </a:cubicBezTo>
                  <a:cubicBezTo>
                    <a:pt x="73" y="7"/>
                    <a:pt x="71" y="8"/>
                    <a:pt x="69" y="8"/>
                  </a:cubicBezTo>
                  <a:cubicBezTo>
                    <a:pt x="69" y="8"/>
                    <a:pt x="69" y="8"/>
                    <a:pt x="69" y="8"/>
                  </a:cubicBezTo>
                  <a:cubicBezTo>
                    <a:pt x="69" y="8"/>
                    <a:pt x="69" y="8"/>
                    <a:pt x="69" y="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33" name="Freeform 857">
              <a:extLst>
                <a:ext uri="{FF2B5EF4-FFF2-40B4-BE49-F238E27FC236}">
                  <a16:creationId xmlns:a16="http://schemas.microsoft.com/office/drawing/2014/main" id="{EDF386BE-3CC9-1C68-9ABB-454DC2C8EB7A}"/>
                </a:ext>
              </a:extLst>
            </p:cNvPr>
            <p:cNvSpPr>
              <a:spLocks/>
            </p:cNvSpPr>
            <p:nvPr/>
          </p:nvSpPr>
          <p:spPr bwMode="auto">
            <a:xfrm>
              <a:off x="6045200" y="4356100"/>
              <a:ext cx="119063" cy="223838"/>
            </a:xfrm>
            <a:custGeom>
              <a:avLst/>
              <a:gdLst>
                <a:gd name="T0" fmla="*/ 2147483646 w 32"/>
                <a:gd name="T1" fmla="*/ 2147483646 h 59"/>
                <a:gd name="T2" fmla="*/ 2147483646 w 32"/>
                <a:gd name="T3" fmla="*/ 0 h 59"/>
                <a:gd name="T4" fmla="*/ 0 w 32"/>
                <a:gd name="T5" fmla="*/ 2147483646 h 59"/>
                <a:gd name="T6" fmla="*/ 2147483646 w 32"/>
                <a:gd name="T7" fmla="*/ 2147483646 h 59"/>
                <a:gd name="T8" fmla="*/ 2147483646 w 32"/>
                <a:gd name="T9" fmla="*/ 2147483646 h 59"/>
                <a:gd name="T10" fmla="*/ 2147483646 w 32"/>
                <a:gd name="T11" fmla="*/ 2147483646 h 59"/>
                <a:gd name="T12" fmla="*/ 0 w 32"/>
                <a:gd name="T13" fmla="*/ 2147483646 h 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 h="59">
                  <a:moveTo>
                    <a:pt x="32" y="11"/>
                  </a:moveTo>
                  <a:cubicBezTo>
                    <a:pt x="30" y="5"/>
                    <a:pt x="23" y="0"/>
                    <a:pt x="16" y="0"/>
                  </a:cubicBezTo>
                  <a:cubicBezTo>
                    <a:pt x="7" y="0"/>
                    <a:pt x="0" y="7"/>
                    <a:pt x="0" y="15"/>
                  </a:cubicBezTo>
                  <a:cubicBezTo>
                    <a:pt x="0" y="23"/>
                    <a:pt x="7" y="29"/>
                    <a:pt x="16" y="30"/>
                  </a:cubicBezTo>
                  <a:cubicBezTo>
                    <a:pt x="25" y="31"/>
                    <a:pt x="32" y="36"/>
                    <a:pt x="32" y="45"/>
                  </a:cubicBezTo>
                  <a:cubicBezTo>
                    <a:pt x="32" y="53"/>
                    <a:pt x="25" y="59"/>
                    <a:pt x="16" y="59"/>
                  </a:cubicBezTo>
                  <a:cubicBezTo>
                    <a:pt x="9" y="59"/>
                    <a:pt x="2" y="55"/>
                    <a:pt x="0" y="4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34" name="Line 858">
              <a:extLst>
                <a:ext uri="{FF2B5EF4-FFF2-40B4-BE49-F238E27FC236}">
                  <a16:creationId xmlns:a16="http://schemas.microsoft.com/office/drawing/2014/main" id="{D3785101-910A-BAFE-EBC5-63CDB5A0DB95}"/>
                </a:ext>
              </a:extLst>
            </p:cNvPr>
            <p:cNvSpPr>
              <a:spLocks noChangeShapeType="1"/>
            </p:cNvSpPr>
            <p:nvPr/>
          </p:nvSpPr>
          <p:spPr bwMode="auto">
            <a:xfrm flipV="1">
              <a:off x="6103938" y="4579938"/>
              <a:ext cx="0" cy="30163"/>
            </a:xfrm>
            <a:prstGeom prst="line">
              <a:avLst/>
            </a:prstGeom>
            <a:noFill/>
            <a:ln w="14288" cap="rnd">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35" name="Line 859">
              <a:extLst>
                <a:ext uri="{FF2B5EF4-FFF2-40B4-BE49-F238E27FC236}">
                  <a16:creationId xmlns:a16="http://schemas.microsoft.com/office/drawing/2014/main" id="{3248F007-A34A-69B8-0C96-A4A72F43CC20}"/>
                </a:ext>
              </a:extLst>
            </p:cNvPr>
            <p:cNvSpPr>
              <a:spLocks noChangeShapeType="1"/>
            </p:cNvSpPr>
            <p:nvPr/>
          </p:nvSpPr>
          <p:spPr bwMode="auto">
            <a:xfrm flipV="1">
              <a:off x="6103938" y="4325938"/>
              <a:ext cx="0" cy="30163"/>
            </a:xfrm>
            <a:prstGeom prst="line">
              <a:avLst/>
            </a:prstGeom>
            <a:noFill/>
            <a:ln w="14288" cap="rnd">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grpSp>
        <p:nvGrpSpPr>
          <p:cNvPr id="136" name="Группа 639">
            <a:extLst>
              <a:ext uri="{FF2B5EF4-FFF2-40B4-BE49-F238E27FC236}">
                <a16:creationId xmlns:a16="http://schemas.microsoft.com/office/drawing/2014/main" id="{AD1B245C-1A96-C045-941B-2A51FFE7DDFC}"/>
              </a:ext>
            </a:extLst>
          </p:cNvPr>
          <p:cNvGrpSpPr>
            <a:grpSpLocks/>
          </p:cNvGrpSpPr>
          <p:nvPr/>
        </p:nvGrpSpPr>
        <p:grpSpPr bwMode="auto">
          <a:xfrm>
            <a:off x="9129046" y="1825032"/>
            <a:ext cx="819308" cy="526684"/>
            <a:chOff x="5519738" y="4248151"/>
            <a:chExt cx="1058863" cy="642937"/>
          </a:xfrm>
        </p:grpSpPr>
        <p:sp>
          <p:nvSpPr>
            <p:cNvPr id="137" name="Freeform 523">
              <a:extLst>
                <a:ext uri="{FF2B5EF4-FFF2-40B4-BE49-F238E27FC236}">
                  <a16:creationId xmlns:a16="http://schemas.microsoft.com/office/drawing/2014/main" id="{775BE2B4-6B01-73D1-6DB5-EB3FB715D848}"/>
                </a:ext>
              </a:extLst>
            </p:cNvPr>
            <p:cNvSpPr>
              <a:spLocks/>
            </p:cNvSpPr>
            <p:nvPr/>
          </p:nvSpPr>
          <p:spPr bwMode="auto">
            <a:xfrm>
              <a:off x="5756276" y="4627563"/>
              <a:ext cx="107950" cy="112713"/>
            </a:xfrm>
            <a:custGeom>
              <a:avLst/>
              <a:gdLst>
                <a:gd name="T0" fmla="*/ 2147483646 w 29"/>
                <a:gd name="T1" fmla="*/ 2147483646 h 30"/>
                <a:gd name="T2" fmla="*/ 2147483646 w 29"/>
                <a:gd name="T3" fmla="*/ 2147483646 h 30"/>
                <a:gd name="T4" fmla="*/ 2147483646 w 29"/>
                <a:gd name="T5" fmla="*/ 2147483646 h 30"/>
                <a:gd name="T6" fmla="*/ 2147483646 w 29"/>
                <a:gd name="T7" fmla="*/ 2147483646 h 30"/>
                <a:gd name="T8" fmla="*/ 2147483646 w 29"/>
                <a:gd name="T9" fmla="*/ 2147483646 h 30"/>
                <a:gd name="T10" fmla="*/ 2147483646 w 29"/>
                <a:gd name="T11" fmla="*/ 2147483646 h 30"/>
                <a:gd name="T12" fmla="*/ 2147483646 w 29"/>
                <a:gd name="T13" fmla="*/ 2147483646 h 30"/>
                <a:gd name="T14" fmla="*/ 2147483646 w 29"/>
                <a:gd name="T15" fmla="*/ 2147483646 h 30"/>
                <a:gd name="T16" fmla="*/ 2147483646 w 29"/>
                <a:gd name="T17" fmla="*/ 2147483646 h 30"/>
                <a:gd name="T18" fmla="*/ 2147483646 w 29"/>
                <a:gd name="T19" fmla="*/ 2147483646 h 30"/>
                <a:gd name="T20" fmla="*/ 2147483646 w 29"/>
                <a:gd name="T21" fmla="*/ 2147483646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 h="30">
                  <a:moveTo>
                    <a:pt x="10" y="30"/>
                  </a:moveTo>
                  <a:cubicBezTo>
                    <a:pt x="8" y="30"/>
                    <a:pt x="5" y="29"/>
                    <a:pt x="3" y="27"/>
                  </a:cubicBezTo>
                  <a:cubicBezTo>
                    <a:pt x="2" y="26"/>
                    <a:pt x="1" y="24"/>
                    <a:pt x="1" y="22"/>
                  </a:cubicBezTo>
                  <a:cubicBezTo>
                    <a:pt x="0" y="19"/>
                    <a:pt x="1" y="17"/>
                    <a:pt x="3" y="16"/>
                  </a:cubicBezTo>
                  <a:cubicBezTo>
                    <a:pt x="14" y="3"/>
                    <a:pt x="14" y="3"/>
                    <a:pt x="14" y="3"/>
                  </a:cubicBezTo>
                  <a:cubicBezTo>
                    <a:pt x="15" y="2"/>
                    <a:pt x="17" y="1"/>
                    <a:pt x="19" y="1"/>
                  </a:cubicBezTo>
                  <a:cubicBezTo>
                    <a:pt x="21" y="0"/>
                    <a:pt x="24" y="1"/>
                    <a:pt x="26" y="3"/>
                  </a:cubicBezTo>
                  <a:cubicBezTo>
                    <a:pt x="27" y="4"/>
                    <a:pt x="28" y="6"/>
                    <a:pt x="28" y="9"/>
                  </a:cubicBezTo>
                  <a:cubicBezTo>
                    <a:pt x="29" y="11"/>
                    <a:pt x="28" y="13"/>
                    <a:pt x="26" y="15"/>
                  </a:cubicBezTo>
                  <a:cubicBezTo>
                    <a:pt x="15" y="27"/>
                    <a:pt x="15" y="27"/>
                    <a:pt x="15" y="27"/>
                  </a:cubicBezTo>
                  <a:cubicBezTo>
                    <a:pt x="14" y="28"/>
                    <a:pt x="12" y="29"/>
                    <a:pt x="10" y="30"/>
                  </a:cubicBezTo>
                  <a:close/>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38" name="Freeform 524">
              <a:extLst>
                <a:ext uri="{FF2B5EF4-FFF2-40B4-BE49-F238E27FC236}">
                  <a16:creationId xmlns:a16="http://schemas.microsoft.com/office/drawing/2014/main" id="{7780F4D0-B726-A5D8-8243-FF2CBC559DB8}"/>
                </a:ext>
              </a:extLst>
            </p:cNvPr>
            <p:cNvSpPr>
              <a:spLocks/>
            </p:cNvSpPr>
            <p:nvPr/>
          </p:nvSpPr>
          <p:spPr bwMode="auto">
            <a:xfrm>
              <a:off x="6161088" y="4676776"/>
              <a:ext cx="142875" cy="66675"/>
            </a:xfrm>
            <a:custGeom>
              <a:avLst/>
              <a:gdLst>
                <a:gd name="T0" fmla="*/ 2147483646 w 38"/>
                <a:gd name="T1" fmla="*/ 0 h 18"/>
                <a:gd name="T2" fmla="*/ 2147483646 w 38"/>
                <a:gd name="T3" fmla="*/ 2147483646 h 18"/>
                <a:gd name="T4" fmla="*/ 2147483646 w 38"/>
                <a:gd name="T5" fmla="*/ 2147483646 h 18"/>
                <a:gd name="T6" fmla="*/ 2147483646 w 38"/>
                <a:gd name="T7" fmla="*/ 2147483646 h 18"/>
                <a:gd name="T8" fmla="*/ 0 w 38"/>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18">
                  <a:moveTo>
                    <a:pt x="36" y="0"/>
                  </a:moveTo>
                  <a:cubicBezTo>
                    <a:pt x="37" y="2"/>
                    <a:pt x="38" y="4"/>
                    <a:pt x="38" y="6"/>
                  </a:cubicBezTo>
                  <a:cubicBezTo>
                    <a:pt x="38" y="9"/>
                    <a:pt x="37" y="13"/>
                    <a:pt x="34" y="15"/>
                  </a:cubicBezTo>
                  <a:cubicBezTo>
                    <a:pt x="32" y="17"/>
                    <a:pt x="31" y="18"/>
                    <a:pt x="26" y="18"/>
                  </a:cubicBezTo>
                  <a:cubicBezTo>
                    <a:pt x="21" y="17"/>
                    <a:pt x="0" y="0"/>
                    <a:pt x="0" y="0"/>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39" name="Freeform 525">
              <a:extLst>
                <a:ext uri="{FF2B5EF4-FFF2-40B4-BE49-F238E27FC236}">
                  <a16:creationId xmlns:a16="http://schemas.microsoft.com/office/drawing/2014/main" id="{85A50E9E-DD5D-603D-7D1B-86D7DA4E01C2}"/>
                </a:ext>
              </a:extLst>
            </p:cNvPr>
            <p:cNvSpPr>
              <a:spLocks/>
            </p:cNvSpPr>
            <p:nvPr/>
          </p:nvSpPr>
          <p:spPr bwMode="auto">
            <a:xfrm>
              <a:off x="6102351" y="4718051"/>
              <a:ext cx="138113" cy="71438"/>
            </a:xfrm>
            <a:custGeom>
              <a:avLst/>
              <a:gdLst>
                <a:gd name="T0" fmla="*/ 2147483646 w 37"/>
                <a:gd name="T1" fmla="*/ 2147483646 h 19"/>
                <a:gd name="T2" fmla="*/ 2147483646 w 37"/>
                <a:gd name="T3" fmla="*/ 2147483646 h 19"/>
                <a:gd name="T4" fmla="*/ 2147483646 w 37"/>
                <a:gd name="T5" fmla="*/ 2147483646 h 19"/>
                <a:gd name="T6" fmla="*/ 2147483646 w 37"/>
                <a:gd name="T7" fmla="*/ 2147483646 h 19"/>
                <a:gd name="T8" fmla="*/ 2147483646 w 37"/>
                <a:gd name="T9" fmla="*/ 2147483646 h 19"/>
                <a:gd name="T10" fmla="*/ 0 w 37"/>
                <a:gd name="T11" fmla="*/ 0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 h="19">
                  <a:moveTo>
                    <a:pt x="36" y="4"/>
                  </a:moveTo>
                  <a:cubicBezTo>
                    <a:pt x="36" y="5"/>
                    <a:pt x="37" y="6"/>
                    <a:pt x="37" y="7"/>
                  </a:cubicBezTo>
                  <a:cubicBezTo>
                    <a:pt x="37" y="11"/>
                    <a:pt x="35" y="14"/>
                    <a:pt x="33" y="16"/>
                  </a:cubicBezTo>
                  <a:cubicBezTo>
                    <a:pt x="31" y="18"/>
                    <a:pt x="28" y="19"/>
                    <a:pt x="25" y="19"/>
                  </a:cubicBezTo>
                  <a:cubicBezTo>
                    <a:pt x="22" y="19"/>
                    <a:pt x="19" y="17"/>
                    <a:pt x="17" y="15"/>
                  </a:cubicBezTo>
                  <a:cubicBezTo>
                    <a:pt x="0" y="0"/>
                    <a:pt x="0" y="0"/>
                    <a:pt x="0" y="0"/>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40" name="Freeform 526">
              <a:extLst>
                <a:ext uri="{FF2B5EF4-FFF2-40B4-BE49-F238E27FC236}">
                  <a16:creationId xmlns:a16="http://schemas.microsoft.com/office/drawing/2014/main" id="{778A69AC-83B0-184C-BAE1-49B12E4680BD}"/>
                </a:ext>
              </a:extLst>
            </p:cNvPr>
            <p:cNvSpPr>
              <a:spLocks/>
            </p:cNvSpPr>
            <p:nvPr/>
          </p:nvSpPr>
          <p:spPr bwMode="auto">
            <a:xfrm>
              <a:off x="6064251" y="4773613"/>
              <a:ext cx="104775" cy="57150"/>
            </a:xfrm>
            <a:custGeom>
              <a:avLst/>
              <a:gdLst>
                <a:gd name="T0" fmla="*/ 2147483646 w 28"/>
                <a:gd name="T1" fmla="*/ 0 h 15"/>
                <a:gd name="T2" fmla="*/ 2147483646 w 28"/>
                <a:gd name="T3" fmla="*/ 2147483646 h 15"/>
                <a:gd name="T4" fmla="*/ 2147483646 w 28"/>
                <a:gd name="T5" fmla="*/ 2147483646 h 15"/>
                <a:gd name="T6" fmla="*/ 2147483646 w 28"/>
                <a:gd name="T7" fmla="*/ 2147483646 h 15"/>
                <a:gd name="T8" fmla="*/ 2147483646 w 28"/>
                <a:gd name="T9" fmla="*/ 2147483646 h 15"/>
                <a:gd name="T10" fmla="*/ 0 w 28"/>
                <a:gd name="T11" fmla="*/ 2147483646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15">
                  <a:moveTo>
                    <a:pt x="27" y="0"/>
                  </a:moveTo>
                  <a:cubicBezTo>
                    <a:pt x="28" y="1"/>
                    <a:pt x="28" y="2"/>
                    <a:pt x="28" y="3"/>
                  </a:cubicBezTo>
                  <a:cubicBezTo>
                    <a:pt x="28" y="7"/>
                    <a:pt x="27" y="10"/>
                    <a:pt x="24" y="12"/>
                  </a:cubicBezTo>
                  <a:cubicBezTo>
                    <a:pt x="22" y="14"/>
                    <a:pt x="19" y="15"/>
                    <a:pt x="16" y="15"/>
                  </a:cubicBezTo>
                  <a:cubicBezTo>
                    <a:pt x="13" y="15"/>
                    <a:pt x="10" y="13"/>
                    <a:pt x="8" y="11"/>
                  </a:cubicBezTo>
                  <a:cubicBezTo>
                    <a:pt x="0" y="3"/>
                    <a:pt x="0" y="3"/>
                    <a:pt x="0" y="3"/>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41" name="Freeform 527">
              <a:extLst>
                <a:ext uri="{FF2B5EF4-FFF2-40B4-BE49-F238E27FC236}">
                  <a16:creationId xmlns:a16="http://schemas.microsoft.com/office/drawing/2014/main" id="{03D912AB-17AD-4BAB-9719-9EFCCCD9EE2D}"/>
                </a:ext>
              </a:extLst>
            </p:cNvPr>
            <p:cNvSpPr>
              <a:spLocks/>
            </p:cNvSpPr>
            <p:nvPr/>
          </p:nvSpPr>
          <p:spPr bwMode="auto">
            <a:xfrm>
              <a:off x="5992813" y="4811713"/>
              <a:ext cx="96838" cy="22225"/>
            </a:xfrm>
            <a:custGeom>
              <a:avLst/>
              <a:gdLst>
                <a:gd name="T0" fmla="*/ 2147483646 w 26"/>
                <a:gd name="T1" fmla="*/ 0 h 6"/>
                <a:gd name="T2" fmla="*/ 2147483646 w 26"/>
                <a:gd name="T3" fmla="*/ 2147483646 h 6"/>
                <a:gd name="T4" fmla="*/ 2147483646 w 26"/>
                <a:gd name="T5" fmla="*/ 2147483646 h 6"/>
                <a:gd name="T6" fmla="*/ 2147483646 w 26"/>
                <a:gd name="T7" fmla="*/ 2147483646 h 6"/>
                <a:gd name="T8" fmla="*/ 0 w 26"/>
                <a:gd name="T9" fmla="*/ 214748364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6">
                  <a:moveTo>
                    <a:pt x="26" y="0"/>
                  </a:moveTo>
                  <a:cubicBezTo>
                    <a:pt x="26" y="1"/>
                    <a:pt x="25" y="2"/>
                    <a:pt x="24" y="3"/>
                  </a:cubicBezTo>
                  <a:cubicBezTo>
                    <a:pt x="22" y="5"/>
                    <a:pt x="19" y="5"/>
                    <a:pt x="16" y="5"/>
                  </a:cubicBezTo>
                  <a:cubicBezTo>
                    <a:pt x="11" y="6"/>
                    <a:pt x="7" y="5"/>
                    <a:pt x="6" y="4"/>
                  </a:cubicBezTo>
                  <a:cubicBezTo>
                    <a:pt x="0" y="1"/>
                    <a:pt x="0" y="1"/>
                    <a:pt x="0" y="1"/>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42" name="Freeform 528">
              <a:extLst>
                <a:ext uri="{FF2B5EF4-FFF2-40B4-BE49-F238E27FC236}">
                  <a16:creationId xmlns:a16="http://schemas.microsoft.com/office/drawing/2014/main" id="{DE927C03-9E1B-AA39-061D-5C96C38E5CCB}"/>
                </a:ext>
              </a:extLst>
            </p:cNvPr>
            <p:cNvSpPr>
              <a:spLocks/>
            </p:cNvSpPr>
            <p:nvPr/>
          </p:nvSpPr>
          <p:spPr bwMode="auto">
            <a:xfrm>
              <a:off x="5981701" y="4875213"/>
              <a:ext cx="120650" cy="15875"/>
            </a:xfrm>
            <a:custGeom>
              <a:avLst/>
              <a:gdLst>
                <a:gd name="T0" fmla="*/ 2147483646 w 32"/>
                <a:gd name="T1" fmla="*/ 2147483646 h 4"/>
                <a:gd name="T2" fmla="*/ 2147483646 w 32"/>
                <a:gd name="T3" fmla="*/ 2147483646 h 4"/>
                <a:gd name="T4" fmla="*/ 0 w 32"/>
                <a:gd name="T5" fmla="*/ 0 h 4"/>
                <a:gd name="T6" fmla="*/ 0 60000 65536"/>
                <a:gd name="T7" fmla="*/ 0 60000 65536"/>
                <a:gd name="T8" fmla="*/ 0 60000 65536"/>
              </a:gdLst>
              <a:ahLst/>
              <a:cxnLst>
                <a:cxn ang="T6">
                  <a:pos x="T0" y="T1"/>
                </a:cxn>
                <a:cxn ang="T7">
                  <a:pos x="T2" y="T3"/>
                </a:cxn>
                <a:cxn ang="T8">
                  <a:pos x="T4" y="T5"/>
                </a:cxn>
              </a:cxnLst>
              <a:rect l="0" t="0" r="r" b="b"/>
              <a:pathLst>
                <a:path w="32" h="4">
                  <a:moveTo>
                    <a:pt x="32" y="1"/>
                  </a:moveTo>
                  <a:cubicBezTo>
                    <a:pt x="29" y="2"/>
                    <a:pt x="25" y="2"/>
                    <a:pt x="22" y="3"/>
                  </a:cubicBezTo>
                  <a:cubicBezTo>
                    <a:pt x="12" y="4"/>
                    <a:pt x="3" y="2"/>
                    <a:pt x="0" y="0"/>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43" name="Freeform 529">
              <a:extLst>
                <a:ext uri="{FF2B5EF4-FFF2-40B4-BE49-F238E27FC236}">
                  <a16:creationId xmlns:a16="http://schemas.microsoft.com/office/drawing/2014/main" id="{964016B9-B7B1-6637-B296-4DC4F13F450C}"/>
                </a:ext>
              </a:extLst>
            </p:cNvPr>
            <p:cNvSpPr>
              <a:spLocks/>
            </p:cNvSpPr>
            <p:nvPr/>
          </p:nvSpPr>
          <p:spPr bwMode="auto">
            <a:xfrm>
              <a:off x="5797551" y="4641851"/>
              <a:ext cx="142875" cy="147638"/>
            </a:xfrm>
            <a:custGeom>
              <a:avLst/>
              <a:gdLst>
                <a:gd name="T0" fmla="*/ 2147483646 w 38"/>
                <a:gd name="T1" fmla="*/ 2147483646 h 39"/>
                <a:gd name="T2" fmla="*/ 2147483646 w 38"/>
                <a:gd name="T3" fmla="*/ 2147483646 h 39"/>
                <a:gd name="T4" fmla="*/ 2147483646 w 38"/>
                <a:gd name="T5" fmla="*/ 2147483646 h 39"/>
                <a:gd name="T6" fmla="*/ 2147483646 w 38"/>
                <a:gd name="T7" fmla="*/ 0 h 39"/>
                <a:gd name="T8" fmla="*/ 2147483646 w 38"/>
                <a:gd name="T9" fmla="*/ 2147483646 h 39"/>
                <a:gd name="T10" fmla="*/ 2147483646 w 38"/>
                <a:gd name="T11" fmla="*/ 2147483646 h 39"/>
                <a:gd name="T12" fmla="*/ 2147483646 w 38"/>
                <a:gd name="T13" fmla="*/ 2147483646 h 39"/>
                <a:gd name="T14" fmla="*/ 2147483646 w 38"/>
                <a:gd name="T15" fmla="*/ 2147483646 h 39"/>
                <a:gd name="T16" fmla="*/ 2147483646 w 38"/>
                <a:gd name="T17" fmla="*/ 2147483646 h 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 h="39">
                  <a:moveTo>
                    <a:pt x="16" y="35"/>
                  </a:moveTo>
                  <a:cubicBezTo>
                    <a:pt x="35" y="14"/>
                    <a:pt x="35" y="14"/>
                    <a:pt x="35" y="14"/>
                  </a:cubicBezTo>
                  <a:cubicBezTo>
                    <a:pt x="38" y="11"/>
                    <a:pt x="38" y="5"/>
                    <a:pt x="34" y="2"/>
                  </a:cubicBezTo>
                  <a:cubicBezTo>
                    <a:pt x="32" y="0"/>
                    <a:pt x="30" y="0"/>
                    <a:pt x="27" y="0"/>
                  </a:cubicBezTo>
                  <a:cubicBezTo>
                    <a:pt x="25" y="0"/>
                    <a:pt x="24" y="1"/>
                    <a:pt x="22" y="3"/>
                  </a:cubicBezTo>
                  <a:cubicBezTo>
                    <a:pt x="3" y="24"/>
                    <a:pt x="3" y="24"/>
                    <a:pt x="3" y="24"/>
                  </a:cubicBezTo>
                  <a:cubicBezTo>
                    <a:pt x="0" y="28"/>
                    <a:pt x="0" y="33"/>
                    <a:pt x="4" y="36"/>
                  </a:cubicBezTo>
                  <a:cubicBezTo>
                    <a:pt x="6" y="38"/>
                    <a:pt x="8" y="39"/>
                    <a:pt x="11" y="38"/>
                  </a:cubicBezTo>
                  <a:cubicBezTo>
                    <a:pt x="12" y="38"/>
                    <a:pt x="14" y="37"/>
                    <a:pt x="16" y="35"/>
                  </a:cubicBezTo>
                  <a:close/>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44" name="Freeform 530">
              <a:extLst>
                <a:ext uri="{FF2B5EF4-FFF2-40B4-BE49-F238E27FC236}">
                  <a16:creationId xmlns:a16="http://schemas.microsoft.com/office/drawing/2014/main" id="{7697F600-2EA4-4A83-DD0A-D587610C4379}"/>
                </a:ext>
              </a:extLst>
            </p:cNvPr>
            <p:cNvSpPr>
              <a:spLocks/>
            </p:cNvSpPr>
            <p:nvPr/>
          </p:nvSpPr>
          <p:spPr bwMode="auto">
            <a:xfrm>
              <a:off x="5857876" y="4676776"/>
              <a:ext cx="134938" cy="138113"/>
            </a:xfrm>
            <a:custGeom>
              <a:avLst/>
              <a:gdLst>
                <a:gd name="T0" fmla="*/ 2147483646 w 36"/>
                <a:gd name="T1" fmla="*/ 2147483646 h 37"/>
                <a:gd name="T2" fmla="*/ 2147483646 w 36"/>
                <a:gd name="T3" fmla="*/ 2147483646 h 37"/>
                <a:gd name="T4" fmla="*/ 2147483646 w 36"/>
                <a:gd name="T5" fmla="*/ 2147483646 h 37"/>
                <a:gd name="T6" fmla="*/ 2147483646 w 36"/>
                <a:gd name="T7" fmla="*/ 0 h 37"/>
                <a:gd name="T8" fmla="*/ 2147483646 w 36"/>
                <a:gd name="T9" fmla="*/ 2147483646 h 37"/>
                <a:gd name="T10" fmla="*/ 2147483646 w 36"/>
                <a:gd name="T11" fmla="*/ 2147483646 h 37"/>
                <a:gd name="T12" fmla="*/ 2147483646 w 36"/>
                <a:gd name="T13" fmla="*/ 2147483646 h 37"/>
                <a:gd name="T14" fmla="*/ 2147483646 w 36"/>
                <a:gd name="T15" fmla="*/ 2147483646 h 37"/>
                <a:gd name="T16" fmla="*/ 2147483646 w 36"/>
                <a:gd name="T17" fmla="*/ 2147483646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37">
                  <a:moveTo>
                    <a:pt x="16" y="34"/>
                  </a:moveTo>
                  <a:cubicBezTo>
                    <a:pt x="33" y="14"/>
                    <a:pt x="33" y="14"/>
                    <a:pt x="33" y="14"/>
                  </a:cubicBezTo>
                  <a:cubicBezTo>
                    <a:pt x="36" y="11"/>
                    <a:pt x="36" y="6"/>
                    <a:pt x="33" y="2"/>
                  </a:cubicBezTo>
                  <a:cubicBezTo>
                    <a:pt x="31" y="1"/>
                    <a:pt x="28" y="0"/>
                    <a:pt x="26" y="0"/>
                  </a:cubicBezTo>
                  <a:cubicBezTo>
                    <a:pt x="24" y="1"/>
                    <a:pt x="22" y="2"/>
                    <a:pt x="21" y="3"/>
                  </a:cubicBezTo>
                  <a:cubicBezTo>
                    <a:pt x="3" y="23"/>
                    <a:pt x="3" y="23"/>
                    <a:pt x="3" y="23"/>
                  </a:cubicBezTo>
                  <a:cubicBezTo>
                    <a:pt x="0" y="26"/>
                    <a:pt x="0" y="31"/>
                    <a:pt x="4" y="35"/>
                  </a:cubicBezTo>
                  <a:cubicBezTo>
                    <a:pt x="5" y="36"/>
                    <a:pt x="8" y="37"/>
                    <a:pt x="10" y="37"/>
                  </a:cubicBezTo>
                  <a:cubicBezTo>
                    <a:pt x="12" y="36"/>
                    <a:pt x="14" y="35"/>
                    <a:pt x="16" y="34"/>
                  </a:cubicBezTo>
                  <a:close/>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45" name="Freeform 531">
              <a:extLst>
                <a:ext uri="{FF2B5EF4-FFF2-40B4-BE49-F238E27FC236}">
                  <a16:creationId xmlns:a16="http://schemas.microsoft.com/office/drawing/2014/main" id="{C10AD5B9-A2D9-E88E-E7D4-4A8A1DB034CD}"/>
                </a:ext>
              </a:extLst>
            </p:cNvPr>
            <p:cNvSpPr>
              <a:spLocks/>
            </p:cNvSpPr>
            <p:nvPr/>
          </p:nvSpPr>
          <p:spPr bwMode="auto">
            <a:xfrm>
              <a:off x="5921376" y="4732338"/>
              <a:ext cx="109538" cy="109538"/>
            </a:xfrm>
            <a:custGeom>
              <a:avLst/>
              <a:gdLst>
                <a:gd name="T0" fmla="*/ 2147483646 w 29"/>
                <a:gd name="T1" fmla="*/ 2147483646 h 29"/>
                <a:gd name="T2" fmla="*/ 2147483646 w 29"/>
                <a:gd name="T3" fmla="*/ 2147483646 h 29"/>
                <a:gd name="T4" fmla="*/ 2147483646 w 29"/>
                <a:gd name="T5" fmla="*/ 2147483646 h 29"/>
                <a:gd name="T6" fmla="*/ 2147483646 w 29"/>
                <a:gd name="T7" fmla="*/ 0 h 29"/>
                <a:gd name="T8" fmla="*/ 2147483646 w 29"/>
                <a:gd name="T9" fmla="*/ 2147483646 h 29"/>
                <a:gd name="T10" fmla="*/ 2147483646 w 29"/>
                <a:gd name="T11" fmla="*/ 2147483646 h 29"/>
                <a:gd name="T12" fmla="*/ 2147483646 w 29"/>
                <a:gd name="T13" fmla="*/ 2147483646 h 29"/>
                <a:gd name="T14" fmla="*/ 2147483646 w 29"/>
                <a:gd name="T15" fmla="*/ 2147483646 h 29"/>
                <a:gd name="T16" fmla="*/ 2147483646 w 29"/>
                <a:gd name="T17" fmla="*/ 2147483646 h 29"/>
                <a:gd name="T18" fmla="*/ 2147483646 w 29"/>
                <a:gd name="T19" fmla="*/ 2147483646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29">
                  <a:moveTo>
                    <a:pt x="23" y="17"/>
                  </a:moveTo>
                  <a:cubicBezTo>
                    <a:pt x="25" y="14"/>
                    <a:pt x="25" y="14"/>
                    <a:pt x="25" y="14"/>
                  </a:cubicBezTo>
                  <a:cubicBezTo>
                    <a:pt x="29" y="11"/>
                    <a:pt x="28" y="5"/>
                    <a:pt x="25" y="2"/>
                  </a:cubicBezTo>
                  <a:cubicBezTo>
                    <a:pt x="23" y="1"/>
                    <a:pt x="20" y="0"/>
                    <a:pt x="18" y="0"/>
                  </a:cubicBezTo>
                  <a:cubicBezTo>
                    <a:pt x="16" y="1"/>
                    <a:pt x="14" y="2"/>
                    <a:pt x="13" y="3"/>
                  </a:cubicBezTo>
                  <a:cubicBezTo>
                    <a:pt x="3" y="14"/>
                    <a:pt x="3" y="14"/>
                    <a:pt x="3" y="14"/>
                  </a:cubicBezTo>
                  <a:cubicBezTo>
                    <a:pt x="0" y="18"/>
                    <a:pt x="0" y="23"/>
                    <a:pt x="3" y="26"/>
                  </a:cubicBezTo>
                  <a:cubicBezTo>
                    <a:pt x="5" y="28"/>
                    <a:pt x="8" y="29"/>
                    <a:pt x="10" y="28"/>
                  </a:cubicBezTo>
                  <a:cubicBezTo>
                    <a:pt x="12" y="28"/>
                    <a:pt x="14" y="27"/>
                    <a:pt x="15" y="26"/>
                  </a:cubicBezTo>
                  <a:lnTo>
                    <a:pt x="23" y="17"/>
                  </a:lnTo>
                  <a:close/>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46" name="Freeform 532">
              <a:extLst>
                <a:ext uri="{FF2B5EF4-FFF2-40B4-BE49-F238E27FC236}">
                  <a16:creationId xmlns:a16="http://schemas.microsoft.com/office/drawing/2014/main" id="{FA4205F3-9A94-E4A8-6BB3-1BD5F2512CCF}"/>
                </a:ext>
              </a:extLst>
            </p:cNvPr>
            <p:cNvSpPr>
              <a:spLocks/>
            </p:cNvSpPr>
            <p:nvPr/>
          </p:nvSpPr>
          <p:spPr bwMode="auto">
            <a:xfrm>
              <a:off x="6248401" y="4248151"/>
              <a:ext cx="330200" cy="368300"/>
            </a:xfrm>
            <a:custGeom>
              <a:avLst/>
              <a:gdLst>
                <a:gd name="T0" fmla="*/ 2147483646 w 88"/>
                <a:gd name="T1" fmla="*/ 0 h 98"/>
                <a:gd name="T2" fmla="*/ 0 w 88"/>
                <a:gd name="T3" fmla="*/ 2147483646 h 98"/>
                <a:gd name="T4" fmla="*/ 2147483646 w 88"/>
                <a:gd name="T5" fmla="*/ 2147483646 h 98"/>
                <a:gd name="T6" fmla="*/ 2147483646 w 88"/>
                <a:gd name="T7" fmla="*/ 2147483646 h 98"/>
                <a:gd name="T8" fmla="*/ 2147483646 w 88"/>
                <a:gd name="T9" fmla="*/ 2147483646 h 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 h="98">
                  <a:moveTo>
                    <a:pt x="48" y="0"/>
                  </a:moveTo>
                  <a:cubicBezTo>
                    <a:pt x="30" y="10"/>
                    <a:pt x="4" y="23"/>
                    <a:pt x="0" y="26"/>
                  </a:cubicBezTo>
                  <a:cubicBezTo>
                    <a:pt x="3" y="32"/>
                    <a:pt x="20" y="59"/>
                    <a:pt x="40" y="94"/>
                  </a:cubicBezTo>
                  <a:cubicBezTo>
                    <a:pt x="43" y="98"/>
                    <a:pt x="43" y="98"/>
                    <a:pt x="43" y="98"/>
                  </a:cubicBezTo>
                  <a:cubicBezTo>
                    <a:pt x="88" y="75"/>
                    <a:pt x="88" y="75"/>
                    <a:pt x="88" y="75"/>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47" name="Freeform 533">
              <a:extLst>
                <a:ext uri="{FF2B5EF4-FFF2-40B4-BE49-F238E27FC236}">
                  <a16:creationId xmlns:a16="http://schemas.microsoft.com/office/drawing/2014/main" id="{330B78B5-BD5E-30B6-B586-A27AD5D62CF7}"/>
                </a:ext>
              </a:extLst>
            </p:cNvPr>
            <p:cNvSpPr>
              <a:spLocks/>
            </p:cNvSpPr>
            <p:nvPr/>
          </p:nvSpPr>
          <p:spPr bwMode="auto">
            <a:xfrm>
              <a:off x="5816601" y="4349751"/>
              <a:ext cx="481014" cy="327025"/>
            </a:xfrm>
            <a:custGeom>
              <a:avLst/>
              <a:gdLst>
                <a:gd name="T0" fmla="*/ 2147483646 w 128"/>
                <a:gd name="T1" fmla="*/ 2147483646 h 87"/>
                <a:gd name="T2" fmla="*/ 2147483646 w 128"/>
                <a:gd name="T3" fmla="*/ 2147483646 h 87"/>
                <a:gd name="T4" fmla="*/ 2147483646 w 128"/>
                <a:gd name="T5" fmla="*/ 2147483646 h 87"/>
                <a:gd name="T6" fmla="*/ 2147483646 w 128"/>
                <a:gd name="T7" fmla="*/ 2147483646 h 87"/>
                <a:gd name="T8" fmla="*/ 2147483646 w 128"/>
                <a:gd name="T9" fmla="*/ 2147483646 h 87"/>
                <a:gd name="T10" fmla="*/ 2147483646 w 128"/>
                <a:gd name="T11" fmla="*/ 2147483646 h 87"/>
                <a:gd name="T12" fmla="*/ 2147483646 w 128"/>
                <a:gd name="T13" fmla="*/ 2147483646 h 87"/>
                <a:gd name="T14" fmla="*/ 2147483646 w 128"/>
                <a:gd name="T15" fmla="*/ 2147483646 h 87"/>
                <a:gd name="T16" fmla="*/ 2147483646 w 128"/>
                <a:gd name="T17" fmla="*/ 2147483646 h 87"/>
                <a:gd name="T18" fmla="*/ 2147483646 w 128"/>
                <a:gd name="T19" fmla="*/ 2147483646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8" h="87">
                  <a:moveTo>
                    <a:pt x="121" y="9"/>
                  </a:moveTo>
                  <a:cubicBezTo>
                    <a:pt x="98" y="0"/>
                    <a:pt x="87" y="13"/>
                    <a:pt x="73" y="13"/>
                  </a:cubicBezTo>
                  <a:cubicBezTo>
                    <a:pt x="67" y="13"/>
                    <a:pt x="63" y="14"/>
                    <a:pt x="60" y="14"/>
                  </a:cubicBezTo>
                  <a:cubicBezTo>
                    <a:pt x="60" y="14"/>
                    <a:pt x="60" y="14"/>
                    <a:pt x="60" y="14"/>
                  </a:cubicBezTo>
                  <a:cubicBezTo>
                    <a:pt x="58" y="14"/>
                    <a:pt x="57" y="14"/>
                    <a:pt x="56" y="15"/>
                  </a:cubicBezTo>
                  <a:cubicBezTo>
                    <a:pt x="18" y="34"/>
                    <a:pt x="18" y="34"/>
                    <a:pt x="18" y="34"/>
                  </a:cubicBezTo>
                  <a:cubicBezTo>
                    <a:pt x="0" y="43"/>
                    <a:pt x="18" y="56"/>
                    <a:pt x="24" y="55"/>
                  </a:cubicBezTo>
                  <a:cubicBezTo>
                    <a:pt x="30" y="54"/>
                    <a:pt x="45" y="48"/>
                    <a:pt x="55" y="43"/>
                  </a:cubicBezTo>
                  <a:cubicBezTo>
                    <a:pt x="61" y="41"/>
                    <a:pt x="68" y="42"/>
                    <a:pt x="73" y="46"/>
                  </a:cubicBezTo>
                  <a:cubicBezTo>
                    <a:pt x="90" y="58"/>
                    <a:pt x="125" y="84"/>
                    <a:pt x="128" y="87"/>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48" name="Freeform 535">
              <a:extLst>
                <a:ext uri="{FF2B5EF4-FFF2-40B4-BE49-F238E27FC236}">
                  <a16:creationId xmlns:a16="http://schemas.microsoft.com/office/drawing/2014/main" id="{53CBAECB-D917-4BE0-4DCC-CEB5A0CF51E5}"/>
                </a:ext>
              </a:extLst>
            </p:cNvPr>
            <p:cNvSpPr>
              <a:spLocks/>
            </p:cNvSpPr>
            <p:nvPr/>
          </p:nvSpPr>
          <p:spPr bwMode="auto">
            <a:xfrm>
              <a:off x="6297613" y="4586288"/>
              <a:ext cx="93663" cy="90488"/>
            </a:xfrm>
            <a:custGeom>
              <a:avLst/>
              <a:gdLst>
                <a:gd name="T0" fmla="*/ 0 w 25"/>
                <a:gd name="T1" fmla="*/ 2147483646 h 24"/>
                <a:gd name="T2" fmla="*/ 2147483646 w 25"/>
                <a:gd name="T3" fmla="*/ 2147483646 h 24"/>
                <a:gd name="T4" fmla="*/ 2147483646 w 25"/>
                <a:gd name="T5" fmla="*/ 2147483646 h 24"/>
                <a:gd name="T6" fmla="*/ 2147483646 w 25"/>
                <a:gd name="T7" fmla="*/ 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24">
                  <a:moveTo>
                    <a:pt x="0" y="24"/>
                  </a:moveTo>
                  <a:cubicBezTo>
                    <a:pt x="3" y="23"/>
                    <a:pt x="6" y="18"/>
                    <a:pt x="8" y="14"/>
                  </a:cubicBezTo>
                  <a:cubicBezTo>
                    <a:pt x="10" y="11"/>
                    <a:pt x="11" y="9"/>
                    <a:pt x="12" y="9"/>
                  </a:cubicBezTo>
                  <a:cubicBezTo>
                    <a:pt x="14" y="7"/>
                    <a:pt x="22" y="2"/>
                    <a:pt x="25" y="0"/>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49" name="Line 536">
              <a:extLst>
                <a:ext uri="{FF2B5EF4-FFF2-40B4-BE49-F238E27FC236}">
                  <a16:creationId xmlns:a16="http://schemas.microsoft.com/office/drawing/2014/main" id="{C1BECC41-509A-13E9-7A97-CD19D2EFC211}"/>
                </a:ext>
              </a:extLst>
            </p:cNvPr>
            <p:cNvSpPr>
              <a:spLocks noChangeShapeType="1"/>
            </p:cNvSpPr>
            <p:nvPr/>
          </p:nvSpPr>
          <p:spPr bwMode="auto">
            <a:xfrm>
              <a:off x="5786438" y="4668838"/>
              <a:ext cx="0" cy="0"/>
            </a:xfrm>
            <a:prstGeom prst="line">
              <a:avLst/>
            </a:prstGeom>
            <a:noFill/>
            <a:ln w="15875" cap="rnd">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50" name="Freeform 537">
              <a:extLst>
                <a:ext uri="{FF2B5EF4-FFF2-40B4-BE49-F238E27FC236}">
                  <a16:creationId xmlns:a16="http://schemas.microsoft.com/office/drawing/2014/main" id="{260CB734-C720-040F-AA83-C2A33ED90787}"/>
                </a:ext>
              </a:extLst>
            </p:cNvPr>
            <p:cNvSpPr>
              <a:spLocks/>
            </p:cNvSpPr>
            <p:nvPr/>
          </p:nvSpPr>
          <p:spPr bwMode="auto">
            <a:xfrm>
              <a:off x="5519738" y="4248151"/>
              <a:ext cx="368300" cy="390525"/>
            </a:xfrm>
            <a:custGeom>
              <a:avLst/>
              <a:gdLst>
                <a:gd name="T0" fmla="*/ 0 w 232"/>
                <a:gd name="T1" fmla="*/ 2147483646 h 246"/>
                <a:gd name="T2" fmla="*/ 2147483646 w 232"/>
                <a:gd name="T3" fmla="*/ 2147483646 h 246"/>
                <a:gd name="T4" fmla="*/ 2147483646 w 232"/>
                <a:gd name="T5" fmla="*/ 2147483646 h 246"/>
                <a:gd name="T6" fmla="*/ 2147483646 w 232"/>
                <a:gd name="T7" fmla="*/ 0 h 2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2" h="246">
                  <a:moveTo>
                    <a:pt x="0" y="168"/>
                  </a:moveTo>
                  <a:lnTo>
                    <a:pt x="97" y="246"/>
                  </a:lnTo>
                  <a:lnTo>
                    <a:pt x="232" y="76"/>
                  </a:lnTo>
                  <a:lnTo>
                    <a:pt x="137" y="0"/>
                  </a:ln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51" name="Freeform 538">
              <a:extLst>
                <a:ext uri="{FF2B5EF4-FFF2-40B4-BE49-F238E27FC236}">
                  <a16:creationId xmlns:a16="http://schemas.microsoft.com/office/drawing/2014/main" id="{242EECB2-1B05-948C-81E8-6226657A7365}"/>
                </a:ext>
              </a:extLst>
            </p:cNvPr>
            <p:cNvSpPr>
              <a:spLocks/>
            </p:cNvSpPr>
            <p:nvPr/>
          </p:nvSpPr>
          <p:spPr bwMode="auto">
            <a:xfrm>
              <a:off x="5688013" y="4619626"/>
              <a:ext cx="87313" cy="57150"/>
            </a:xfrm>
            <a:custGeom>
              <a:avLst/>
              <a:gdLst>
                <a:gd name="T0" fmla="*/ 2147483646 w 23"/>
                <a:gd name="T1" fmla="*/ 2147483646 h 15"/>
                <a:gd name="T2" fmla="*/ 0 w 23"/>
                <a:gd name="T3" fmla="*/ 0 h 15"/>
                <a:gd name="T4" fmla="*/ 0 60000 65536"/>
                <a:gd name="T5" fmla="*/ 0 60000 65536"/>
              </a:gdLst>
              <a:ahLst/>
              <a:cxnLst>
                <a:cxn ang="T4">
                  <a:pos x="T0" y="T1"/>
                </a:cxn>
                <a:cxn ang="T5">
                  <a:pos x="T2" y="T3"/>
                </a:cxn>
              </a:cxnLst>
              <a:rect l="0" t="0" r="r" b="b"/>
              <a:pathLst>
                <a:path w="23" h="15">
                  <a:moveTo>
                    <a:pt x="23" y="15"/>
                  </a:moveTo>
                  <a:cubicBezTo>
                    <a:pt x="23" y="15"/>
                    <a:pt x="11" y="9"/>
                    <a:pt x="0" y="0"/>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52" name="Freeform 539">
              <a:extLst>
                <a:ext uri="{FF2B5EF4-FFF2-40B4-BE49-F238E27FC236}">
                  <a16:creationId xmlns:a16="http://schemas.microsoft.com/office/drawing/2014/main" id="{F7D5383D-6E3F-255B-BB28-AB880BF6D566}"/>
                </a:ext>
              </a:extLst>
            </p:cNvPr>
            <p:cNvSpPr>
              <a:spLocks/>
            </p:cNvSpPr>
            <p:nvPr/>
          </p:nvSpPr>
          <p:spPr bwMode="auto">
            <a:xfrm>
              <a:off x="5868988" y="4391026"/>
              <a:ext cx="104775" cy="41275"/>
            </a:xfrm>
            <a:custGeom>
              <a:avLst/>
              <a:gdLst>
                <a:gd name="T0" fmla="*/ 2147483646 w 28"/>
                <a:gd name="T1" fmla="*/ 2147483646 h 11"/>
                <a:gd name="T2" fmla="*/ 0 w 28"/>
                <a:gd name="T3" fmla="*/ 0 h 11"/>
                <a:gd name="T4" fmla="*/ 0 60000 65536"/>
                <a:gd name="T5" fmla="*/ 0 60000 65536"/>
              </a:gdLst>
              <a:ahLst/>
              <a:cxnLst>
                <a:cxn ang="T4">
                  <a:pos x="T0" y="T1"/>
                </a:cxn>
                <a:cxn ang="T5">
                  <a:pos x="T2" y="T3"/>
                </a:cxn>
              </a:cxnLst>
              <a:rect l="0" t="0" r="r" b="b"/>
              <a:pathLst>
                <a:path w="28" h="11">
                  <a:moveTo>
                    <a:pt x="28" y="11"/>
                  </a:moveTo>
                  <a:cubicBezTo>
                    <a:pt x="23" y="8"/>
                    <a:pt x="11" y="3"/>
                    <a:pt x="0" y="0"/>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53" name="Oval 540">
              <a:extLst>
                <a:ext uri="{FF2B5EF4-FFF2-40B4-BE49-F238E27FC236}">
                  <a16:creationId xmlns:a16="http://schemas.microsoft.com/office/drawing/2014/main" id="{3B2C88D2-70DC-1E75-0B3D-1C72BD7A7FCB}"/>
                </a:ext>
              </a:extLst>
            </p:cNvPr>
            <p:cNvSpPr>
              <a:spLocks noChangeArrowheads="1"/>
            </p:cNvSpPr>
            <p:nvPr/>
          </p:nvSpPr>
          <p:spPr bwMode="auto">
            <a:xfrm>
              <a:off x="5632450" y="4495801"/>
              <a:ext cx="55563" cy="57150"/>
            </a:xfrm>
            <a:prstGeom prst="ellipse">
              <a:avLst/>
            </a:prstGeom>
            <a:noFill/>
            <a:ln w="15875"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s-CO"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154" name="Oval 541">
              <a:extLst>
                <a:ext uri="{FF2B5EF4-FFF2-40B4-BE49-F238E27FC236}">
                  <a16:creationId xmlns:a16="http://schemas.microsoft.com/office/drawing/2014/main" id="{7C7B9E58-44AE-5CFE-403D-9707D94882A4}"/>
                </a:ext>
              </a:extLst>
            </p:cNvPr>
            <p:cNvSpPr>
              <a:spLocks noChangeArrowheads="1"/>
            </p:cNvSpPr>
            <p:nvPr/>
          </p:nvSpPr>
          <p:spPr bwMode="auto">
            <a:xfrm>
              <a:off x="6416675" y="4495801"/>
              <a:ext cx="57150" cy="57150"/>
            </a:xfrm>
            <a:prstGeom prst="ellipse">
              <a:avLst/>
            </a:prstGeom>
            <a:noFill/>
            <a:ln w="15875"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lnSpc>
                  <a:spcPct val="90000"/>
                </a:lnSpc>
                <a:spcBef>
                  <a:spcPts val="1000"/>
                </a:spcBef>
                <a:buFont typeface="Arial" panose="020B0604020202020204" pitchFamily="34" charset="0"/>
                <a:buChar char="•"/>
                <a:defRPr sz="2800">
                  <a:solidFill>
                    <a:schemeClr val="tx1"/>
                  </a:solidFill>
                  <a:latin typeface="Open Sans" panose="020B06060305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Open Sans" panose="020B06060305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Open Sans" panose="020B06060305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panose="020B0606030504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es-CO"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155" name="Line 542">
              <a:extLst>
                <a:ext uri="{FF2B5EF4-FFF2-40B4-BE49-F238E27FC236}">
                  <a16:creationId xmlns:a16="http://schemas.microsoft.com/office/drawing/2014/main" id="{F1E8A112-400B-FFF6-80C8-72BBA91B6BDF}"/>
                </a:ext>
              </a:extLst>
            </p:cNvPr>
            <p:cNvSpPr>
              <a:spLocks noChangeShapeType="1"/>
            </p:cNvSpPr>
            <p:nvPr/>
          </p:nvSpPr>
          <p:spPr bwMode="auto">
            <a:xfrm flipV="1">
              <a:off x="6303963" y="4322763"/>
              <a:ext cx="63500" cy="34925"/>
            </a:xfrm>
            <a:prstGeom prst="line">
              <a:avLst/>
            </a:prstGeom>
            <a:noFill/>
            <a:ln w="15875" cap="rnd">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56" name="Line 543">
              <a:extLst>
                <a:ext uri="{FF2B5EF4-FFF2-40B4-BE49-F238E27FC236}">
                  <a16:creationId xmlns:a16="http://schemas.microsoft.com/office/drawing/2014/main" id="{A0D07BE8-4DB6-EB58-4124-6A3E68DC0C4A}"/>
                </a:ext>
              </a:extLst>
            </p:cNvPr>
            <p:cNvSpPr>
              <a:spLocks noChangeShapeType="1"/>
            </p:cNvSpPr>
            <p:nvPr/>
          </p:nvSpPr>
          <p:spPr bwMode="auto">
            <a:xfrm flipV="1">
              <a:off x="6394450" y="4300538"/>
              <a:ext cx="15875" cy="7938"/>
            </a:xfrm>
            <a:prstGeom prst="line">
              <a:avLst/>
            </a:prstGeom>
            <a:noFill/>
            <a:ln w="15875" cap="rnd">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57" name="Line 544">
              <a:extLst>
                <a:ext uri="{FF2B5EF4-FFF2-40B4-BE49-F238E27FC236}">
                  <a16:creationId xmlns:a16="http://schemas.microsoft.com/office/drawing/2014/main" id="{86A338E1-D4C5-E556-506C-65BF680CF488}"/>
                </a:ext>
              </a:extLst>
            </p:cNvPr>
            <p:cNvSpPr>
              <a:spLocks noChangeShapeType="1"/>
            </p:cNvSpPr>
            <p:nvPr/>
          </p:nvSpPr>
          <p:spPr bwMode="auto">
            <a:xfrm flipH="1">
              <a:off x="5745163" y="4383088"/>
              <a:ext cx="82550" cy="101600"/>
            </a:xfrm>
            <a:prstGeom prst="line">
              <a:avLst/>
            </a:prstGeom>
            <a:noFill/>
            <a:ln w="15875" cap="rnd">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pic>
        <p:nvPicPr>
          <p:cNvPr id="159" name="Imagen 158" descr="Estetoscopio - Iconos gratis de médico">
            <a:extLst>
              <a:ext uri="{FF2B5EF4-FFF2-40B4-BE49-F238E27FC236}">
                <a16:creationId xmlns:a16="http://schemas.microsoft.com/office/drawing/2014/main" id="{F8CCDE9C-76CC-BC2B-B4A4-82847551852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7730" y="1800147"/>
            <a:ext cx="666653" cy="666653"/>
          </a:xfrm>
          <a:prstGeom prst="rect">
            <a:avLst/>
          </a:prstGeom>
          <a:noFill/>
          <a:ln>
            <a:noFill/>
          </a:ln>
        </p:spPr>
      </p:pic>
      <p:sp>
        <p:nvSpPr>
          <p:cNvPr id="167" name="Rectangle 6">
            <a:extLst>
              <a:ext uri="{FF2B5EF4-FFF2-40B4-BE49-F238E27FC236}">
                <a16:creationId xmlns:a16="http://schemas.microsoft.com/office/drawing/2014/main" id="{CD437C8D-03B3-7E2E-4477-75E2FA18A3B9}"/>
              </a:ext>
            </a:extLst>
          </p:cNvPr>
          <p:cNvSpPr>
            <a:spLocks noChangeArrowheads="1"/>
          </p:cNvSpPr>
          <p:nvPr/>
        </p:nvSpPr>
        <p:spPr bwMode="auto">
          <a:xfrm>
            <a:off x="1686314" y="2367572"/>
            <a:ext cx="14408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96,63%</a:t>
            </a:r>
          </a:p>
        </p:txBody>
      </p:sp>
      <p:sp>
        <p:nvSpPr>
          <p:cNvPr id="168" name="Rectangle 6">
            <a:extLst>
              <a:ext uri="{FF2B5EF4-FFF2-40B4-BE49-F238E27FC236}">
                <a16:creationId xmlns:a16="http://schemas.microsoft.com/office/drawing/2014/main" id="{A2BE98C4-4A5A-DADC-A8C7-B20563574108}"/>
              </a:ext>
            </a:extLst>
          </p:cNvPr>
          <p:cNvSpPr>
            <a:spLocks noChangeArrowheads="1"/>
          </p:cNvSpPr>
          <p:nvPr/>
        </p:nvSpPr>
        <p:spPr bwMode="auto">
          <a:xfrm>
            <a:off x="4517992" y="2347262"/>
            <a:ext cx="14763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92,99%</a:t>
            </a:r>
          </a:p>
        </p:txBody>
      </p:sp>
      <p:sp>
        <p:nvSpPr>
          <p:cNvPr id="169" name="Rectangle 6">
            <a:extLst>
              <a:ext uri="{FF2B5EF4-FFF2-40B4-BE49-F238E27FC236}">
                <a16:creationId xmlns:a16="http://schemas.microsoft.com/office/drawing/2014/main" id="{58DAEC0E-FBF1-E7AE-54FD-26407D6A2A46}"/>
              </a:ext>
            </a:extLst>
          </p:cNvPr>
          <p:cNvSpPr>
            <a:spLocks noChangeArrowheads="1"/>
          </p:cNvSpPr>
          <p:nvPr/>
        </p:nvSpPr>
        <p:spPr bwMode="auto">
          <a:xfrm>
            <a:off x="7387284" y="2326807"/>
            <a:ext cx="14923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77,44%</a:t>
            </a:r>
          </a:p>
        </p:txBody>
      </p:sp>
      <p:sp>
        <p:nvSpPr>
          <p:cNvPr id="170" name="Rectangle 6">
            <a:extLst>
              <a:ext uri="{FF2B5EF4-FFF2-40B4-BE49-F238E27FC236}">
                <a16:creationId xmlns:a16="http://schemas.microsoft.com/office/drawing/2014/main" id="{19E038A3-F699-FB88-E86D-CFE1C3A974F8}"/>
              </a:ext>
            </a:extLst>
          </p:cNvPr>
          <p:cNvSpPr>
            <a:spLocks noChangeArrowheads="1"/>
          </p:cNvSpPr>
          <p:nvPr/>
        </p:nvSpPr>
        <p:spPr bwMode="auto">
          <a:xfrm>
            <a:off x="10293261" y="2364117"/>
            <a:ext cx="11946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100%</a:t>
            </a:r>
          </a:p>
        </p:txBody>
      </p:sp>
      <p:sp>
        <p:nvSpPr>
          <p:cNvPr id="171" name="Rectangle 6">
            <a:extLst>
              <a:ext uri="{FF2B5EF4-FFF2-40B4-BE49-F238E27FC236}">
                <a16:creationId xmlns:a16="http://schemas.microsoft.com/office/drawing/2014/main" id="{09963478-B7BD-3D7C-74F4-D1E95B231539}"/>
              </a:ext>
            </a:extLst>
          </p:cNvPr>
          <p:cNvSpPr>
            <a:spLocks noChangeArrowheads="1"/>
          </p:cNvSpPr>
          <p:nvPr/>
        </p:nvSpPr>
        <p:spPr bwMode="auto">
          <a:xfrm>
            <a:off x="719871" y="6276629"/>
            <a:ext cx="22226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Indicadores: </a:t>
            </a:r>
            <a:r>
              <a:rPr kumimoji="0" lang="es-CO" sz="1600" b="1" i="0" u="none" strike="noStrike" kern="0" cap="none" spc="0" normalizeH="0" baseline="0" noProof="0" dirty="0">
                <a:ln>
                  <a:noFill/>
                </a:ln>
                <a:solidFill>
                  <a:prstClr val="white">
                    <a:lumMod val="50000"/>
                  </a:prstClr>
                </a:solidFill>
                <a:effectLst/>
                <a:uLnTx/>
                <a:uFillTx/>
                <a:latin typeface="Verdana" panose="020B0604030504040204" pitchFamily="34" charset="0"/>
                <a:ea typeface="Verdana" panose="020B0604030504040204" pitchFamily="34" charset="0"/>
              </a:rPr>
              <a:t>58   </a:t>
            </a:r>
          </a:p>
        </p:txBody>
      </p:sp>
      <p:sp>
        <p:nvSpPr>
          <p:cNvPr id="172" name="Rectangle 6">
            <a:extLst>
              <a:ext uri="{FF2B5EF4-FFF2-40B4-BE49-F238E27FC236}">
                <a16:creationId xmlns:a16="http://schemas.microsoft.com/office/drawing/2014/main" id="{63BD1BE3-C590-12CF-0A2E-D43B1CAE58E2}"/>
              </a:ext>
            </a:extLst>
          </p:cNvPr>
          <p:cNvSpPr>
            <a:spLocks noChangeArrowheads="1"/>
          </p:cNvSpPr>
          <p:nvPr/>
        </p:nvSpPr>
        <p:spPr bwMode="auto">
          <a:xfrm>
            <a:off x="3474673" y="6276629"/>
            <a:ext cx="22226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Indicadores: </a:t>
            </a:r>
            <a:r>
              <a:rPr kumimoji="0" lang="es-CO" sz="1600" b="1" i="0" u="none" strike="noStrike" kern="0" cap="none" spc="0" normalizeH="0" baseline="0" noProof="0" dirty="0">
                <a:ln>
                  <a:noFill/>
                </a:ln>
                <a:solidFill>
                  <a:prstClr val="white">
                    <a:lumMod val="50000"/>
                  </a:prstClr>
                </a:solidFill>
                <a:effectLst/>
                <a:uLnTx/>
                <a:uFillTx/>
                <a:latin typeface="Verdana" panose="020B0604030504040204" pitchFamily="34" charset="0"/>
                <a:ea typeface="Verdana" panose="020B0604030504040204" pitchFamily="34" charset="0"/>
              </a:rPr>
              <a:t>46   </a:t>
            </a:r>
          </a:p>
        </p:txBody>
      </p:sp>
      <p:sp>
        <p:nvSpPr>
          <p:cNvPr id="173" name="Rectangle 6">
            <a:extLst>
              <a:ext uri="{FF2B5EF4-FFF2-40B4-BE49-F238E27FC236}">
                <a16:creationId xmlns:a16="http://schemas.microsoft.com/office/drawing/2014/main" id="{BC40026E-9A97-9E3A-5E74-415DA7ACA8E7}"/>
              </a:ext>
            </a:extLst>
          </p:cNvPr>
          <p:cNvSpPr>
            <a:spLocks noChangeArrowheads="1"/>
          </p:cNvSpPr>
          <p:nvPr/>
        </p:nvSpPr>
        <p:spPr bwMode="auto">
          <a:xfrm>
            <a:off x="6358265" y="6269102"/>
            <a:ext cx="22226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Indicadores: </a:t>
            </a:r>
            <a:r>
              <a:rPr kumimoji="0" lang="es-CO" sz="1600" b="1" i="0" u="none" strike="noStrike" kern="0" cap="none" spc="0" normalizeH="0" baseline="0" noProof="0" dirty="0">
                <a:ln>
                  <a:noFill/>
                </a:ln>
                <a:solidFill>
                  <a:prstClr val="white">
                    <a:lumMod val="50000"/>
                  </a:prstClr>
                </a:solidFill>
                <a:effectLst/>
                <a:uLnTx/>
                <a:uFillTx/>
                <a:latin typeface="Verdana" panose="020B0604030504040204" pitchFamily="34" charset="0"/>
                <a:ea typeface="Verdana" panose="020B0604030504040204" pitchFamily="34" charset="0"/>
              </a:rPr>
              <a:t>12   </a:t>
            </a:r>
          </a:p>
        </p:txBody>
      </p:sp>
      <p:sp>
        <p:nvSpPr>
          <p:cNvPr id="174" name="Rectangle 6">
            <a:extLst>
              <a:ext uri="{FF2B5EF4-FFF2-40B4-BE49-F238E27FC236}">
                <a16:creationId xmlns:a16="http://schemas.microsoft.com/office/drawing/2014/main" id="{8AF033E7-BDD2-124F-1325-A7577B883667}"/>
              </a:ext>
            </a:extLst>
          </p:cNvPr>
          <p:cNvSpPr>
            <a:spLocks noChangeArrowheads="1"/>
          </p:cNvSpPr>
          <p:nvPr/>
        </p:nvSpPr>
        <p:spPr bwMode="auto">
          <a:xfrm>
            <a:off x="9201592" y="6276629"/>
            <a:ext cx="22226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Indicadores: </a:t>
            </a:r>
            <a:r>
              <a:rPr kumimoji="0" lang="es-CO" sz="1600" b="1" i="0" u="none" strike="noStrike" kern="0" cap="none" spc="0" normalizeH="0" baseline="0" noProof="0" dirty="0">
                <a:ln>
                  <a:noFill/>
                </a:ln>
                <a:solidFill>
                  <a:prstClr val="white">
                    <a:lumMod val="50000"/>
                  </a:prstClr>
                </a:solidFill>
                <a:effectLst/>
                <a:uLnTx/>
                <a:uFillTx/>
                <a:latin typeface="Verdana" panose="020B0604030504040204" pitchFamily="34" charset="0"/>
                <a:ea typeface="Verdana" panose="020B0604030504040204" pitchFamily="34" charset="0"/>
              </a:rPr>
              <a:t>3  </a:t>
            </a:r>
          </a:p>
        </p:txBody>
      </p:sp>
      <p:sp>
        <p:nvSpPr>
          <p:cNvPr id="5" name="CuadroTexto 4">
            <a:extLst>
              <a:ext uri="{FF2B5EF4-FFF2-40B4-BE49-F238E27FC236}">
                <a16:creationId xmlns:a16="http://schemas.microsoft.com/office/drawing/2014/main" id="{988E2E2B-C34D-105A-B15A-774CEFD2E583}"/>
              </a:ext>
            </a:extLst>
          </p:cNvPr>
          <p:cNvSpPr txBox="1"/>
          <p:nvPr/>
        </p:nvSpPr>
        <p:spPr>
          <a:xfrm>
            <a:off x="1203065" y="207262"/>
            <a:ext cx="8605025" cy="954107"/>
          </a:xfrm>
          <a:prstGeom prst="rect">
            <a:avLst/>
          </a:prstGeom>
          <a:noFill/>
        </p:spPr>
        <p:txBody>
          <a:bodyPr wrap="square">
            <a:spAutoFit/>
          </a:bodyPr>
          <a:lstStyle/>
          <a:p>
            <a:pPr marL="0" marR="0" lvl="0" indent="0" algn="l" defTabSz="914400" eaLnBrk="1" fontAlgn="base" latinLnBrk="0" hangingPunct="1">
              <a:lnSpc>
                <a:spcPct val="100000"/>
              </a:lnSpc>
              <a:spcBef>
                <a:spcPts val="0"/>
              </a:spcBef>
              <a:spcAft>
                <a:spcPts val="0"/>
              </a:spcAft>
              <a:buClrTx/>
              <a:buSzTx/>
              <a:buFontTx/>
              <a:buNone/>
              <a:tabLst/>
              <a:defRPr/>
            </a:pPr>
            <a:r>
              <a:rPr kumimoji="0" lang="es-CO" sz="28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Cumplimiento Objetivos Estratégicos </a:t>
            </a:r>
          </a:p>
          <a:p>
            <a:pPr marL="0" marR="0" lvl="0" indent="0" algn="l" defTabSz="914400" eaLnBrk="1" fontAlgn="base" latinLnBrk="0" hangingPunct="1">
              <a:lnSpc>
                <a:spcPct val="100000"/>
              </a:lnSpc>
              <a:spcBef>
                <a:spcPts val="0"/>
              </a:spcBef>
              <a:spcAft>
                <a:spcPts val="0"/>
              </a:spcAft>
              <a:buClrTx/>
              <a:buSzTx/>
              <a:buFontTx/>
              <a:buNone/>
              <a:tabLst/>
              <a:defRPr/>
            </a:pPr>
            <a:r>
              <a:rPr kumimoji="0" lang="es-CO" sz="28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Plan Anual de Gestión - II </a:t>
            </a:r>
            <a:r>
              <a:rPr lang="es-CO" sz="2800" noProof="0" dirty="0">
                <a:solidFill>
                  <a:prstClr val="white"/>
                </a:solidFill>
                <a:latin typeface="Verdana" panose="020B0604030504040204" pitchFamily="34" charset="0"/>
                <a:ea typeface="Verdana" panose="020B0604030504040204" pitchFamily="34" charset="0"/>
                <a:cs typeface="Arial" panose="020B0604020202020204" pitchFamily="34" charset="0"/>
              </a:rPr>
              <a:t>trimestre</a:t>
            </a:r>
            <a:r>
              <a:rPr kumimoji="0" lang="es-CO" sz="28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 2026</a:t>
            </a:r>
          </a:p>
        </p:txBody>
      </p:sp>
    </p:spTree>
    <p:extLst>
      <p:ext uri="{BB962C8B-B14F-4D97-AF65-F5344CB8AC3E}">
        <p14:creationId xmlns:p14="http://schemas.microsoft.com/office/powerpoint/2010/main" val="16791908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22">
          <a:extLst>
            <a:ext uri="{FF2B5EF4-FFF2-40B4-BE49-F238E27FC236}">
              <a16:creationId xmlns:a16="http://schemas.microsoft.com/office/drawing/2014/main" id="{CDF532AC-DF10-876A-B6EC-5067EC56A6D0}"/>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175D8EBC-B3BB-EAD6-F99C-9593B3D16262}"/>
              </a:ext>
            </a:extLst>
          </p:cNvPr>
          <p:cNvSpPr txBox="1"/>
          <p:nvPr/>
        </p:nvSpPr>
        <p:spPr>
          <a:xfrm>
            <a:off x="1203065" y="207262"/>
            <a:ext cx="8605025" cy="954107"/>
          </a:xfrm>
          <a:prstGeom prst="rect">
            <a:avLst/>
          </a:prstGeom>
          <a:noFill/>
        </p:spPr>
        <p:txBody>
          <a:bodyPr wrap="square">
            <a:spAutoFit/>
          </a:bodyPr>
          <a:lstStyle/>
          <a:p>
            <a:pPr marL="0" marR="0" lvl="0" indent="0" algn="l" defTabSz="914400" eaLnBrk="1" fontAlgn="base" latinLnBrk="0" hangingPunct="1">
              <a:lnSpc>
                <a:spcPct val="100000"/>
              </a:lnSpc>
              <a:spcBef>
                <a:spcPts val="0"/>
              </a:spcBef>
              <a:spcAft>
                <a:spcPts val="0"/>
              </a:spcAft>
              <a:buClrTx/>
              <a:buSzTx/>
              <a:buFontTx/>
              <a:buNone/>
              <a:tabLst/>
              <a:defRPr/>
            </a:pPr>
            <a:r>
              <a:rPr kumimoji="0" lang="es-CO" sz="28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Cumplimiento por Dependencia </a:t>
            </a:r>
          </a:p>
          <a:p>
            <a:pPr marL="0" marR="0" lvl="0" indent="0" algn="l" defTabSz="914400" eaLnBrk="1" fontAlgn="base" latinLnBrk="0" hangingPunct="1">
              <a:lnSpc>
                <a:spcPct val="100000"/>
              </a:lnSpc>
              <a:spcBef>
                <a:spcPts val="0"/>
              </a:spcBef>
              <a:spcAft>
                <a:spcPts val="0"/>
              </a:spcAft>
              <a:buClrTx/>
              <a:buSzTx/>
              <a:buFontTx/>
              <a:buNone/>
              <a:tabLst/>
              <a:defRPr/>
            </a:pPr>
            <a:r>
              <a:rPr kumimoji="0" lang="es-CO" sz="28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Plan Anual de Gestión - II Trimestre 2026</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34B742D2-C575-5861-6CB4-C706480C2F37}"/>
              </a:ext>
            </a:extLst>
          </p:cNvPr>
          <p:cNvSpPr txBox="1"/>
          <p:nvPr/>
        </p:nvSpPr>
        <p:spPr>
          <a:xfrm>
            <a:off x="6896115" y="4686524"/>
            <a:ext cx="4977172" cy="1692771"/>
          </a:xfrm>
          <a:prstGeom prst="rect">
            <a:avLst/>
          </a:prstGeom>
          <a:noFill/>
        </p:spPr>
        <p:txBody>
          <a:bodyPr wrap="square">
            <a:spAutoFit/>
          </a:bodyPr>
          <a:lstStyle/>
          <a:p>
            <a:pPr marL="0" marR="0" lvl="0" indent="0" algn="ctr" defTabSz="914400" eaLnBrk="1" fontAlgn="base" latinLnBrk="0" hangingPunct="1">
              <a:lnSpc>
                <a:spcPct val="100000"/>
              </a:lnSpc>
              <a:spcBef>
                <a:spcPts val="0"/>
              </a:spcBef>
              <a:spcAft>
                <a:spcPts val="0"/>
              </a:spcAft>
              <a:buClrTx/>
              <a:buSzTx/>
              <a:buFontTx/>
              <a:buNone/>
              <a:tabLst/>
              <a:defRPr/>
            </a:pPr>
            <a:r>
              <a:rPr kumimoji="0" lang="es-CO"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parajita" panose="020B0502040204020203" pitchFamily="18" charset="0"/>
              </a:rPr>
              <a:t>El Plan Anual de Gestión tiene </a:t>
            </a:r>
            <a:r>
              <a:rPr kumimoji="0" lang="es-CO" sz="16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parajita" panose="020B0502040204020203" pitchFamily="18" charset="0"/>
              </a:rPr>
              <a:t>129</a:t>
            </a:r>
            <a:r>
              <a:rPr kumimoji="0" lang="es-CO"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parajita" panose="020B0502040204020203" pitchFamily="18" charset="0"/>
              </a:rPr>
              <a:t> indicadores.</a:t>
            </a:r>
          </a:p>
          <a:p>
            <a:pPr marL="0" marR="0" lvl="0" indent="0" algn="ctr" defTabSz="914400" eaLnBrk="1" fontAlgn="base" latinLnBrk="0" hangingPunct="1">
              <a:lnSpc>
                <a:spcPct val="100000"/>
              </a:lnSpc>
              <a:spcBef>
                <a:spcPts val="0"/>
              </a:spcBef>
              <a:spcAft>
                <a:spcPts val="0"/>
              </a:spcAft>
              <a:buClrTx/>
              <a:buSzTx/>
              <a:buFontTx/>
              <a:buNone/>
              <a:tabLst/>
              <a:defRPr/>
            </a:pPr>
            <a:endParaRPr kumimoji="0" lang="es-CO"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parajita" panose="020B0502040204020203" pitchFamily="18" charset="0"/>
            </a:endParaRPr>
          </a:p>
          <a:p>
            <a:pPr marL="0" marR="0" lvl="0" indent="0" algn="ctr" defTabSz="914400" eaLnBrk="1" fontAlgn="base" latinLnBrk="0" hangingPunct="1">
              <a:lnSpc>
                <a:spcPct val="100000"/>
              </a:lnSpc>
              <a:spcBef>
                <a:spcPts val="0"/>
              </a:spcBef>
              <a:spcAft>
                <a:spcPts val="0"/>
              </a:spcAft>
              <a:buClrTx/>
              <a:buSzTx/>
              <a:buFontTx/>
              <a:buNone/>
              <a:tabLst/>
              <a:defRPr/>
            </a:pPr>
            <a:r>
              <a:rPr kumimoji="0" lang="es-CO"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parajita" panose="020B0502040204020203" pitchFamily="18" charset="0"/>
              </a:rPr>
              <a:t>Para el segundo trimestre se monitorearon</a:t>
            </a:r>
            <a:r>
              <a:rPr kumimoji="0" lang="es-CO" sz="11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parajita" panose="020B0502040204020203" pitchFamily="18" charset="0"/>
              </a:rPr>
              <a:t> </a:t>
            </a:r>
            <a:r>
              <a:rPr kumimoji="0" lang="es-CO" sz="14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parajita" panose="020B0502040204020203" pitchFamily="18" charset="0"/>
              </a:rPr>
              <a:t>119</a:t>
            </a:r>
            <a:r>
              <a:rPr kumimoji="0" lang="es-CO" sz="1100" b="1"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parajita" panose="020B0502040204020203" pitchFamily="18" charset="0"/>
              </a:rPr>
              <a:t> </a:t>
            </a:r>
            <a:r>
              <a:rPr kumimoji="0" lang="es-CO"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parajita" panose="020B0502040204020203" pitchFamily="18" charset="0"/>
              </a:rPr>
              <a:t>indicadores.</a:t>
            </a:r>
          </a:p>
          <a:p>
            <a:pPr marL="0" marR="0" lvl="0" indent="0" algn="ctr" defTabSz="914400" eaLnBrk="1" fontAlgn="base" latinLnBrk="0" hangingPunct="1">
              <a:lnSpc>
                <a:spcPct val="100000"/>
              </a:lnSpc>
              <a:spcBef>
                <a:spcPts val="0"/>
              </a:spcBef>
              <a:spcAft>
                <a:spcPts val="0"/>
              </a:spcAft>
              <a:buClrTx/>
              <a:buSzTx/>
              <a:buFontTx/>
              <a:buNone/>
              <a:tabLst/>
              <a:defRPr/>
            </a:pPr>
            <a:endParaRPr kumimoji="0" lang="es-CO"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parajita" panose="020B0502040204020203" pitchFamily="18" charset="0"/>
            </a:endParaRPr>
          </a:p>
          <a:p>
            <a:pPr marL="0" marR="0" lvl="0" indent="0" algn="ctr" defTabSz="914400" eaLnBrk="1" fontAlgn="base"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parajita" panose="020B0502040204020203" pitchFamily="18" charset="0"/>
              </a:rPr>
              <a:t>100</a:t>
            </a:r>
            <a:r>
              <a:rPr kumimoji="0" lang="es-CO" sz="14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parajita" panose="020B0502040204020203" pitchFamily="18" charset="0"/>
              </a:rPr>
              <a:t> </a:t>
            </a:r>
            <a:r>
              <a:rPr kumimoji="0" lang="es-CO"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parajita" panose="020B0502040204020203" pitchFamily="18" charset="0"/>
              </a:rPr>
              <a:t>Cumplieron con la meta o la superaron.</a:t>
            </a:r>
          </a:p>
          <a:p>
            <a:pPr marL="0" marR="0" lvl="0" indent="0" algn="ctr" defTabSz="914400" eaLnBrk="1" fontAlgn="base" latinLnBrk="0" hangingPunct="1">
              <a:lnSpc>
                <a:spcPct val="100000"/>
              </a:lnSpc>
              <a:spcBef>
                <a:spcPts val="0"/>
              </a:spcBef>
              <a:spcAft>
                <a:spcPts val="0"/>
              </a:spcAft>
              <a:buClrTx/>
              <a:buSzTx/>
              <a:buFontTx/>
              <a:buNone/>
              <a:tabLst/>
              <a:defRPr/>
            </a:pPr>
            <a:endParaRPr kumimoji="0" lang="es-CO"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parajita" panose="020B0502040204020203" pitchFamily="18" charset="0"/>
            </a:endParaRPr>
          </a:p>
          <a:p>
            <a:pPr marL="0" marR="0" lvl="0" indent="0" algn="ctr" defTabSz="914400" eaLnBrk="1" fontAlgn="base"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srgbClr val="ED7D31"/>
                </a:solidFill>
                <a:effectLst/>
                <a:uLnTx/>
                <a:uFillTx/>
                <a:latin typeface="Verdana" panose="020B0604030504040204" pitchFamily="34" charset="0"/>
                <a:ea typeface="Verdana" panose="020B0604030504040204" pitchFamily="34" charset="0"/>
                <a:cs typeface="Aparajita" panose="020B0502040204020203" pitchFamily="18" charset="0"/>
              </a:rPr>
              <a:t>17</a:t>
            </a:r>
            <a:r>
              <a:rPr kumimoji="0" lang="es-CO"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parajita" panose="020B0502040204020203" pitchFamily="18" charset="0"/>
              </a:rPr>
              <a:t> Indicadores tuvieron resultados por debajo del 100% de cumplimiento de la meta propuesta para el trimestre.</a:t>
            </a:r>
          </a:p>
        </p:txBody>
      </p:sp>
      <p:sp>
        <p:nvSpPr>
          <p:cNvPr id="7" name="Google Shape;120;p15">
            <a:extLst>
              <a:ext uri="{FF2B5EF4-FFF2-40B4-BE49-F238E27FC236}">
                <a16:creationId xmlns:a16="http://schemas.microsoft.com/office/drawing/2014/main" id="{A6C6F1EE-0830-6501-D748-37CCB0F5DC86}"/>
              </a:ext>
            </a:extLst>
          </p:cNvPr>
          <p:cNvSpPr txBox="1">
            <a:spLocks/>
          </p:cNvSpPr>
          <p:nvPr/>
        </p:nvSpPr>
        <p:spPr>
          <a:xfrm>
            <a:off x="7755929" y="3477848"/>
            <a:ext cx="2974526" cy="1011912"/>
          </a:xfrm>
          <a:prstGeom prst="rect">
            <a:avLst/>
          </a:prstGeom>
          <a:solidFill>
            <a:schemeClr val="bg1">
              <a:lumMod val="95000"/>
            </a:schemeClr>
          </a:solidFill>
          <a:ln>
            <a:noFill/>
            <a:prstDash/>
          </a:ln>
          <a:effectLst>
            <a:outerShdw blurRad="57150" dist="57150" dir="5880000" sx="1000" sy="1000" algn="bl" rotWithShape="0">
              <a:srgbClr val="000000"/>
            </a:outerShdw>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defPPr>
              <a:defRPr lang="es-CO"/>
            </a:defPPr>
            <a:lvl1pPr algn="l" defTabSz="914400" rtl="0" eaLnBrk="1" latinLnBrk="0" hangingPunct="1">
              <a:lnSpc>
                <a:spcPct val="90000"/>
              </a:lnSpc>
              <a:spcBef>
                <a:spcPct val="0"/>
              </a:spcBef>
              <a:buNone/>
              <a:tabLst>
                <a:tab pos="1436688" algn="l"/>
              </a:tabLst>
              <a:defRPr sz="3200" kern="1200">
                <a:solidFill>
                  <a:srgbClr val="FFFFFF"/>
                </a:solidFill>
                <a:latin typeface="Arial" panose="020B0604020202020204" pitchFamily="34" charset="0"/>
                <a:ea typeface="Montserrat"/>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tab pos="1436688" algn="l"/>
              </a:tabLst>
              <a:defRPr/>
            </a:pPr>
            <a:r>
              <a:rPr kumimoji="0" lang="es-CO"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Promedio Porcentaje cumplimiento de metas</a:t>
            </a:r>
          </a:p>
          <a:p>
            <a:pPr marL="0" marR="0" lvl="0" indent="0" algn="ctr" defTabSz="914400" rtl="0" eaLnBrk="1" fontAlgn="auto" latinLnBrk="0" hangingPunct="1">
              <a:lnSpc>
                <a:spcPct val="100000"/>
              </a:lnSpc>
              <a:spcBef>
                <a:spcPts val="0"/>
              </a:spcBef>
              <a:spcAft>
                <a:spcPts val="0"/>
              </a:spcAft>
              <a:buClrTx/>
              <a:buSzTx/>
              <a:buFontTx/>
              <a:buNone/>
              <a:tabLst>
                <a:tab pos="1436688" algn="l"/>
              </a:tabLst>
              <a:defRPr/>
            </a:pPr>
            <a:r>
              <a:rPr kumimoji="0" lang="es-CO"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Segundo Trimestre PAG 2026 </a:t>
            </a:r>
          </a:p>
          <a:p>
            <a:pPr marL="0" marR="0" lvl="0" indent="0" algn="ctr" defTabSz="914400" rtl="0" eaLnBrk="1" fontAlgn="auto" latinLnBrk="0" hangingPunct="1">
              <a:lnSpc>
                <a:spcPct val="100000"/>
              </a:lnSpc>
              <a:spcBef>
                <a:spcPts val="0"/>
              </a:spcBef>
              <a:spcAft>
                <a:spcPts val="0"/>
              </a:spcAft>
              <a:buClrTx/>
              <a:buSzTx/>
              <a:buFontTx/>
              <a:buNone/>
              <a:tabLst>
                <a:tab pos="1436688" algn="l"/>
              </a:tabLst>
              <a:defRPr/>
            </a:pPr>
            <a:r>
              <a:rPr kumimoji="0" lang="es-CO"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TRIM I </a:t>
            </a:r>
            <a:r>
              <a:rPr kumimoji="0" lang="es-CO" sz="1200" b="1" i="0" u="none" strike="noStrike" kern="1200" cap="none" spc="0" normalizeH="0" baseline="0" noProof="0" dirty="0">
                <a:ln>
                  <a:noFill/>
                </a:ln>
                <a:solidFill>
                  <a:srgbClr val="00B050"/>
                </a:solidFill>
                <a:effectLst/>
                <a:uLnTx/>
                <a:uFillTx/>
                <a:latin typeface="Verdana" panose="020B0604030504040204" pitchFamily="34" charset="0"/>
                <a:ea typeface="Verdana" panose="020B0604030504040204" pitchFamily="34" charset="0"/>
                <a:cs typeface="Arial"/>
              </a:rPr>
              <a:t>93,73%</a:t>
            </a:r>
            <a:endParaRPr kumimoji="0" lang="es-CO" sz="2000" b="0" i="0" u="none" strike="noStrike" kern="1200" cap="none" spc="0" normalizeH="0" baseline="0" noProof="0" dirty="0">
              <a:ln>
                <a:noFill/>
              </a:ln>
              <a:solidFill>
                <a:srgbClr val="00B050"/>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nvGrpSpPr>
          <p:cNvPr id="2" name="Grupo 1">
            <a:extLst>
              <a:ext uri="{FF2B5EF4-FFF2-40B4-BE49-F238E27FC236}">
                <a16:creationId xmlns:a16="http://schemas.microsoft.com/office/drawing/2014/main" id="{70C12325-3159-0AE0-5819-D727B4655A69}"/>
              </a:ext>
            </a:extLst>
          </p:cNvPr>
          <p:cNvGrpSpPr/>
          <p:nvPr/>
        </p:nvGrpSpPr>
        <p:grpSpPr>
          <a:xfrm>
            <a:off x="6563157" y="1788791"/>
            <a:ext cx="5313672" cy="1313415"/>
            <a:chOff x="4296422" y="4711107"/>
            <a:chExt cx="7408211" cy="1874154"/>
          </a:xfrm>
        </p:grpSpPr>
        <p:grpSp>
          <p:nvGrpSpPr>
            <p:cNvPr id="54" name="Group 44">
              <a:extLst>
                <a:ext uri="{FF2B5EF4-FFF2-40B4-BE49-F238E27FC236}">
                  <a16:creationId xmlns:a16="http://schemas.microsoft.com/office/drawing/2014/main" id="{646AB697-7EB6-EA6E-7F25-6AC9FF604C52}"/>
                </a:ext>
              </a:extLst>
            </p:cNvPr>
            <p:cNvGrpSpPr/>
            <p:nvPr/>
          </p:nvGrpSpPr>
          <p:grpSpPr>
            <a:xfrm>
              <a:off x="5294831" y="4748190"/>
              <a:ext cx="1341437" cy="512745"/>
              <a:chOff x="1416050" y="3292475"/>
              <a:chExt cx="1990725" cy="754063"/>
            </a:xfrm>
          </p:grpSpPr>
          <p:sp>
            <p:nvSpPr>
              <p:cNvPr id="55" name="Freeform 6">
                <a:extLst>
                  <a:ext uri="{FF2B5EF4-FFF2-40B4-BE49-F238E27FC236}">
                    <a16:creationId xmlns:a16="http://schemas.microsoft.com/office/drawing/2014/main" id="{B0D66192-4A90-E22C-CC18-4B15744F249E}"/>
                  </a:ext>
                </a:extLst>
              </p:cNvPr>
              <p:cNvSpPr>
                <a:spLocks/>
              </p:cNvSpPr>
              <p:nvPr/>
            </p:nvSpPr>
            <p:spPr bwMode="auto">
              <a:xfrm>
                <a:off x="1465263" y="3292475"/>
                <a:ext cx="1892300" cy="704850"/>
              </a:xfrm>
              <a:custGeom>
                <a:avLst/>
                <a:gdLst>
                  <a:gd name="T0" fmla="*/ 0 w 497"/>
                  <a:gd name="T1" fmla="*/ 185 h 185"/>
                  <a:gd name="T2" fmla="*/ 249 w 497"/>
                  <a:gd name="T3" fmla="*/ 0 h 185"/>
                  <a:gd name="T4" fmla="*/ 497 w 497"/>
                  <a:gd name="T5" fmla="*/ 185 h 185"/>
                </a:gdLst>
                <a:ahLst/>
                <a:cxnLst>
                  <a:cxn ang="0">
                    <a:pos x="T0" y="T1"/>
                  </a:cxn>
                  <a:cxn ang="0">
                    <a:pos x="T2" y="T3"/>
                  </a:cxn>
                  <a:cxn ang="0">
                    <a:pos x="T4" y="T5"/>
                  </a:cxn>
                </a:cxnLst>
                <a:rect l="0" t="0" r="r" b="b"/>
                <a:pathLst>
                  <a:path w="497" h="185">
                    <a:moveTo>
                      <a:pt x="0" y="185"/>
                    </a:moveTo>
                    <a:cubicBezTo>
                      <a:pt x="32" y="78"/>
                      <a:pt x="131" y="0"/>
                      <a:pt x="249" y="0"/>
                    </a:cubicBezTo>
                    <a:cubicBezTo>
                      <a:pt x="366" y="0"/>
                      <a:pt x="465" y="78"/>
                      <a:pt x="497" y="185"/>
                    </a:cubicBezTo>
                  </a:path>
                </a:pathLst>
              </a:custGeom>
              <a:noFill/>
              <a:ln w="22225"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56" name="Oval 7">
                <a:extLst>
                  <a:ext uri="{FF2B5EF4-FFF2-40B4-BE49-F238E27FC236}">
                    <a16:creationId xmlns:a16="http://schemas.microsoft.com/office/drawing/2014/main" id="{43520466-EDE1-CDE2-C8F7-BD2978762623}"/>
                  </a:ext>
                </a:extLst>
              </p:cNvPr>
              <p:cNvSpPr>
                <a:spLocks noChangeArrowheads="1"/>
              </p:cNvSpPr>
              <p:nvPr/>
            </p:nvSpPr>
            <p:spPr bwMode="auto">
              <a:xfrm>
                <a:off x="1416050" y="3948113"/>
                <a:ext cx="98425" cy="98425"/>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57" name="Oval 8">
                <a:extLst>
                  <a:ext uri="{FF2B5EF4-FFF2-40B4-BE49-F238E27FC236}">
                    <a16:creationId xmlns:a16="http://schemas.microsoft.com/office/drawing/2014/main" id="{BA0F0A54-2BCC-9A8D-46A7-E18280CB0146}"/>
                  </a:ext>
                </a:extLst>
              </p:cNvPr>
              <p:cNvSpPr>
                <a:spLocks noChangeArrowheads="1"/>
              </p:cNvSpPr>
              <p:nvPr/>
            </p:nvSpPr>
            <p:spPr bwMode="auto">
              <a:xfrm>
                <a:off x="3308350" y="3948113"/>
                <a:ext cx="98425" cy="98425"/>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grpSp>
        <p:sp>
          <p:nvSpPr>
            <p:cNvPr id="58" name="Freeform 9">
              <a:extLst>
                <a:ext uri="{FF2B5EF4-FFF2-40B4-BE49-F238E27FC236}">
                  <a16:creationId xmlns:a16="http://schemas.microsoft.com/office/drawing/2014/main" id="{5E0B1185-8FA8-F6EC-B5C2-C3A655FDF1EE}"/>
                </a:ext>
              </a:extLst>
            </p:cNvPr>
            <p:cNvSpPr>
              <a:spLocks/>
            </p:cNvSpPr>
            <p:nvPr/>
          </p:nvSpPr>
          <p:spPr bwMode="auto">
            <a:xfrm>
              <a:off x="10167436" y="5297637"/>
              <a:ext cx="1537197" cy="242879"/>
            </a:xfrm>
            <a:custGeom>
              <a:avLst/>
              <a:gdLst>
                <a:gd name="T0" fmla="*/ 1372 w 1437"/>
                <a:gd name="T1" fmla="*/ 225 h 225"/>
                <a:gd name="T2" fmla="*/ 0 w 1437"/>
                <a:gd name="T3" fmla="*/ 225 h 225"/>
                <a:gd name="T4" fmla="*/ 65 w 1437"/>
                <a:gd name="T5" fmla="*/ 0 h 225"/>
                <a:gd name="T6" fmla="*/ 1437 w 1437"/>
                <a:gd name="T7" fmla="*/ 0 h 225"/>
                <a:gd name="T8" fmla="*/ 1372 w 1437"/>
                <a:gd name="T9" fmla="*/ 225 h 225"/>
              </a:gdLst>
              <a:ahLst/>
              <a:cxnLst>
                <a:cxn ang="0">
                  <a:pos x="T0" y="T1"/>
                </a:cxn>
                <a:cxn ang="0">
                  <a:pos x="T2" y="T3"/>
                </a:cxn>
                <a:cxn ang="0">
                  <a:pos x="T4" y="T5"/>
                </a:cxn>
                <a:cxn ang="0">
                  <a:pos x="T6" y="T7"/>
                </a:cxn>
                <a:cxn ang="0">
                  <a:pos x="T8" y="T9"/>
                </a:cxn>
              </a:cxnLst>
              <a:rect l="0" t="0" r="r" b="b"/>
              <a:pathLst>
                <a:path w="1437" h="225">
                  <a:moveTo>
                    <a:pt x="1372" y="225"/>
                  </a:moveTo>
                  <a:lnTo>
                    <a:pt x="0" y="225"/>
                  </a:lnTo>
                  <a:lnTo>
                    <a:pt x="65" y="0"/>
                  </a:lnTo>
                  <a:lnTo>
                    <a:pt x="1437" y="0"/>
                  </a:lnTo>
                  <a:lnTo>
                    <a:pt x="1372" y="225"/>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59" name="Freeform 10">
              <a:extLst>
                <a:ext uri="{FF2B5EF4-FFF2-40B4-BE49-F238E27FC236}">
                  <a16:creationId xmlns:a16="http://schemas.microsoft.com/office/drawing/2014/main" id="{FD9694E3-4AD5-F012-E42C-5D28591F5AE2}"/>
                </a:ext>
              </a:extLst>
            </p:cNvPr>
            <p:cNvSpPr>
              <a:spLocks/>
            </p:cNvSpPr>
            <p:nvPr/>
          </p:nvSpPr>
          <p:spPr bwMode="auto">
            <a:xfrm>
              <a:off x="8509359" y="5297637"/>
              <a:ext cx="1535058" cy="242879"/>
            </a:xfrm>
            <a:custGeom>
              <a:avLst/>
              <a:gdLst>
                <a:gd name="T0" fmla="*/ 1372 w 1435"/>
                <a:gd name="T1" fmla="*/ 225 h 225"/>
                <a:gd name="T2" fmla="*/ 0 w 1435"/>
                <a:gd name="T3" fmla="*/ 225 h 225"/>
                <a:gd name="T4" fmla="*/ 65 w 1435"/>
                <a:gd name="T5" fmla="*/ 0 h 225"/>
                <a:gd name="T6" fmla="*/ 1435 w 1435"/>
                <a:gd name="T7" fmla="*/ 0 h 225"/>
                <a:gd name="T8" fmla="*/ 1372 w 1435"/>
                <a:gd name="T9" fmla="*/ 225 h 225"/>
              </a:gdLst>
              <a:ahLst/>
              <a:cxnLst>
                <a:cxn ang="0">
                  <a:pos x="T0" y="T1"/>
                </a:cxn>
                <a:cxn ang="0">
                  <a:pos x="T2" y="T3"/>
                </a:cxn>
                <a:cxn ang="0">
                  <a:pos x="T4" y="T5"/>
                </a:cxn>
                <a:cxn ang="0">
                  <a:pos x="T6" y="T7"/>
                </a:cxn>
                <a:cxn ang="0">
                  <a:pos x="T8" y="T9"/>
                </a:cxn>
              </a:cxnLst>
              <a:rect l="0" t="0" r="r" b="b"/>
              <a:pathLst>
                <a:path w="1435" h="225">
                  <a:moveTo>
                    <a:pt x="1372" y="225"/>
                  </a:moveTo>
                  <a:lnTo>
                    <a:pt x="0" y="225"/>
                  </a:lnTo>
                  <a:lnTo>
                    <a:pt x="65" y="0"/>
                  </a:lnTo>
                  <a:lnTo>
                    <a:pt x="1435" y="0"/>
                  </a:lnTo>
                  <a:lnTo>
                    <a:pt x="1372" y="225"/>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60" name="Freeform 11">
              <a:extLst>
                <a:ext uri="{FF2B5EF4-FFF2-40B4-BE49-F238E27FC236}">
                  <a16:creationId xmlns:a16="http://schemas.microsoft.com/office/drawing/2014/main" id="{C090B1B9-17E8-6518-FA43-7EDE98D84755}"/>
                </a:ext>
              </a:extLst>
            </p:cNvPr>
            <p:cNvSpPr>
              <a:spLocks/>
            </p:cNvSpPr>
            <p:nvPr/>
          </p:nvSpPr>
          <p:spPr bwMode="auto">
            <a:xfrm>
              <a:off x="6852353" y="5297637"/>
              <a:ext cx="1533988" cy="242879"/>
            </a:xfrm>
            <a:custGeom>
              <a:avLst/>
              <a:gdLst>
                <a:gd name="T0" fmla="*/ 1369 w 1434"/>
                <a:gd name="T1" fmla="*/ 225 h 225"/>
                <a:gd name="T2" fmla="*/ 0 w 1434"/>
                <a:gd name="T3" fmla="*/ 225 h 225"/>
                <a:gd name="T4" fmla="*/ 62 w 1434"/>
                <a:gd name="T5" fmla="*/ 0 h 225"/>
                <a:gd name="T6" fmla="*/ 1434 w 1434"/>
                <a:gd name="T7" fmla="*/ 0 h 225"/>
                <a:gd name="T8" fmla="*/ 1369 w 1434"/>
                <a:gd name="T9" fmla="*/ 225 h 225"/>
              </a:gdLst>
              <a:ahLst/>
              <a:cxnLst>
                <a:cxn ang="0">
                  <a:pos x="T0" y="T1"/>
                </a:cxn>
                <a:cxn ang="0">
                  <a:pos x="T2" y="T3"/>
                </a:cxn>
                <a:cxn ang="0">
                  <a:pos x="T4" y="T5"/>
                </a:cxn>
                <a:cxn ang="0">
                  <a:pos x="T6" y="T7"/>
                </a:cxn>
                <a:cxn ang="0">
                  <a:pos x="T8" y="T9"/>
                </a:cxn>
              </a:cxnLst>
              <a:rect l="0" t="0" r="r" b="b"/>
              <a:pathLst>
                <a:path w="1434" h="225">
                  <a:moveTo>
                    <a:pt x="1369" y="225"/>
                  </a:moveTo>
                  <a:lnTo>
                    <a:pt x="0" y="225"/>
                  </a:lnTo>
                  <a:lnTo>
                    <a:pt x="62" y="0"/>
                  </a:lnTo>
                  <a:lnTo>
                    <a:pt x="1434" y="0"/>
                  </a:lnTo>
                  <a:lnTo>
                    <a:pt x="1369" y="225"/>
                  </a:ln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61" name="Freeform 12">
              <a:extLst>
                <a:ext uri="{FF2B5EF4-FFF2-40B4-BE49-F238E27FC236}">
                  <a16:creationId xmlns:a16="http://schemas.microsoft.com/office/drawing/2014/main" id="{EE85074D-06DA-ECF5-15DD-2B9B7764F0FE}"/>
                </a:ext>
              </a:extLst>
            </p:cNvPr>
            <p:cNvSpPr>
              <a:spLocks/>
            </p:cNvSpPr>
            <p:nvPr/>
          </p:nvSpPr>
          <p:spPr bwMode="auto">
            <a:xfrm>
              <a:off x="4994828" y="5297869"/>
              <a:ext cx="1858649" cy="275472"/>
            </a:xfrm>
            <a:custGeom>
              <a:avLst/>
              <a:gdLst>
                <a:gd name="T0" fmla="*/ 1372 w 1437"/>
                <a:gd name="T1" fmla="*/ 225 h 225"/>
                <a:gd name="T2" fmla="*/ 0 w 1437"/>
                <a:gd name="T3" fmla="*/ 225 h 225"/>
                <a:gd name="T4" fmla="*/ 65 w 1437"/>
                <a:gd name="T5" fmla="*/ 0 h 225"/>
                <a:gd name="T6" fmla="*/ 1437 w 1437"/>
                <a:gd name="T7" fmla="*/ 0 h 225"/>
                <a:gd name="T8" fmla="*/ 1372 w 1437"/>
                <a:gd name="T9" fmla="*/ 225 h 225"/>
              </a:gdLst>
              <a:ahLst/>
              <a:cxnLst>
                <a:cxn ang="0">
                  <a:pos x="T0" y="T1"/>
                </a:cxn>
                <a:cxn ang="0">
                  <a:pos x="T2" y="T3"/>
                </a:cxn>
                <a:cxn ang="0">
                  <a:pos x="T4" y="T5"/>
                </a:cxn>
                <a:cxn ang="0">
                  <a:pos x="T6" y="T7"/>
                </a:cxn>
                <a:cxn ang="0">
                  <a:pos x="T8" y="T9"/>
                </a:cxn>
              </a:cxnLst>
              <a:rect l="0" t="0" r="r" b="b"/>
              <a:pathLst>
                <a:path w="1437" h="225">
                  <a:moveTo>
                    <a:pt x="1372" y="225"/>
                  </a:moveTo>
                  <a:lnTo>
                    <a:pt x="0" y="225"/>
                  </a:lnTo>
                  <a:lnTo>
                    <a:pt x="65" y="0"/>
                  </a:lnTo>
                  <a:lnTo>
                    <a:pt x="1437" y="0"/>
                  </a:lnTo>
                  <a:lnTo>
                    <a:pt x="1372" y="225"/>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grpSp>
          <p:nvGrpSpPr>
            <p:cNvPr id="62" name="Group 48">
              <a:extLst>
                <a:ext uri="{FF2B5EF4-FFF2-40B4-BE49-F238E27FC236}">
                  <a16:creationId xmlns:a16="http://schemas.microsoft.com/office/drawing/2014/main" id="{9F48D329-F771-8958-6D65-C6F6C4739F9F}"/>
                </a:ext>
              </a:extLst>
            </p:cNvPr>
            <p:cNvGrpSpPr/>
            <p:nvPr/>
          </p:nvGrpSpPr>
          <p:grpSpPr>
            <a:xfrm>
              <a:off x="10270129" y="5577217"/>
              <a:ext cx="1341437" cy="512745"/>
              <a:chOff x="8799513" y="4511675"/>
              <a:chExt cx="1990725" cy="754063"/>
            </a:xfrm>
          </p:grpSpPr>
          <p:sp>
            <p:nvSpPr>
              <p:cNvPr id="63" name="Freeform 13">
                <a:extLst>
                  <a:ext uri="{FF2B5EF4-FFF2-40B4-BE49-F238E27FC236}">
                    <a16:creationId xmlns:a16="http://schemas.microsoft.com/office/drawing/2014/main" id="{57E8BCC4-8336-E79A-D053-9CF51F1E727B}"/>
                  </a:ext>
                </a:extLst>
              </p:cNvPr>
              <p:cNvSpPr>
                <a:spLocks/>
              </p:cNvSpPr>
              <p:nvPr/>
            </p:nvSpPr>
            <p:spPr bwMode="auto">
              <a:xfrm>
                <a:off x="8848725" y="4560888"/>
                <a:ext cx="1892300" cy="704850"/>
              </a:xfrm>
              <a:custGeom>
                <a:avLst/>
                <a:gdLst>
                  <a:gd name="T0" fmla="*/ 497 w 497"/>
                  <a:gd name="T1" fmla="*/ 0 h 185"/>
                  <a:gd name="T2" fmla="*/ 249 w 497"/>
                  <a:gd name="T3" fmla="*/ 185 h 185"/>
                  <a:gd name="T4" fmla="*/ 0 w 497"/>
                  <a:gd name="T5" fmla="*/ 0 h 185"/>
                </a:gdLst>
                <a:ahLst/>
                <a:cxnLst>
                  <a:cxn ang="0">
                    <a:pos x="T0" y="T1"/>
                  </a:cxn>
                  <a:cxn ang="0">
                    <a:pos x="T2" y="T3"/>
                  </a:cxn>
                  <a:cxn ang="0">
                    <a:pos x="T4" y="T5"/>
                  </a:cxn>
                </a:cxnLst>
                <a:rect l="0" t="0" r="r" b="b"/>
                <a:pathLst>
                  <a:path w="497" h="185">
                    <a:moveTo>
                      <a:pt x="497" y="0"/>
                    </a:moveTo>
                    <a:cubicBezTo>
                      <a:pt x="465" y="107"/>
                      <a:pt x="366" y="185"/>
                      <a:pt x="249" y="185"/>
                    </a:cubicBezTo>
                    <a:cubicBezTo>
                      <a:pt x="131" y="185"/>
                      <a:pt x="32" y="107"/>
                      <a:pt x="0" y="0"/>
                    </a:cubicBezTo>
                  </a:path>
                </a:pathLst>
              </a:custGeom>
              <a:noFill/>
              <a:ln w="22225"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64" name="Oval 14">
                <a:extLst>
                  <a:ext uri="{FF2B5EF4-FFF2-40B4-BE49-F238E27FC236}">
                    <a16:creationId xmlns:a16="http://schemas.microsoft.com/office/drawing/2014/main" id="{7081D0B2-77AF-438C-AE86-597DB1BD7E50}"/>
                  </a:ext>
                </a:extLst>
              </p:cNvPr>
              <p:cNvSpPr>
                <a:spLocks noChangeArrowheads="1"/>
              </p:cNvSpPr>
              <p:nvPr/>
            </p:nvSpPr>
            <p:spPr bwMode="auto">
              <a:xfrm>
                <a:off x="10691813" y="4511675"/>
                <a:ext cx="98425" cy="98425"/>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65" name="Oval 15">
                <a:extLst>
                  <a:ext uri="{FF2B5EF4-FFF2-40B4-BE49-F238E27FC236}">
                    <a16:creationId xmlns:a16="http://schemas.microsoft.com/office/drawing/2014/main" id="{FC16211F-867C-1610-86CD-25B484254B25}"/>
                  </a:ext>
                </a:extLst>
              </p:cNvPr>
              <p:cNvSpPr>
                <a:spLocks noChangeArrowheads="1"/>
              </p:cNvSpPr>
              <p:nvPr/>
            </p:nvSpPr>
            <p:spPr bwMode="auto">
              <a:xfrm>
                <a:off x="8799513" y="4511675"/>
                <a:ext cx="98425" cy="98425"/>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grpSp>
        <p:grpSp>
          <p:nvGrpSpPr>
            <p:cNvPr id="66" name="Group 47">
              <a:extLst>
                <a:ext uri="{FF2B5EF4-FFF2-40B4-BE49-F238E27FC236}">
                  <a16:creationId xmlns:a16="http://schemas.microsoft.com/office/drawing/2014/main" id="{9D5695A9-B883-D1D2-0830-89095AE14386}"/>
                </a:ext>
              </a:extLst>
            </p:cNvPr>
            <p:cNvGrpSpPr/>
            <p:nvPr/>
          </p:nvGrpSpPr>
          <p:grpSpPr>
            <a:xfrm>
              <a:off x="8612053" y="4748190"/>
              <a:ext cx="2999513" cy="1341772"/>
              <a:chOff x="6338888" y="3292475"/>
              <a:chExt cx="4451350" cy="1973263"/>
            </a:xfrm>
          </p:grpSpPr>
          <p:sp>
            <p:nvSpPr>
              <p:cNvPr id="67" name="Freeform 16">
                <a:extLst>
                  <a:ext uri="{FF2B5EF4-FFF2-40B4-BE49-F238E27FC236}">
                    <a16:creationId xmlns:a16="http://schemas.microsoft.com/office/drawing/2014/main" id="{A67792E4-7474-F98D-E0FC-AA050FF72282}"/>
                  </a:ext>
                </a:extLst>
              </p:cNvPr>
              <p:cNvSpPr>
                <a:spLocks/>
              </p:cNvSpPr>
              <p:nvPr/>
            </p:nvSpPr>
            <p:spPr bwMode="auto">
              <a:xfrm>
                <a:off x="6388100" y="3292475"/>
                <a:ext cx="4352925" cy="1973263"/>
              </a:xfrm>
              <a:custGeom>
                <a:avLst/>
                <a:gdLst>
                  <a:gd name="T0" fmla="*/ 1143 w 1143"/>
                  <a:gd name="T1" fmla="*/ 185 h 518"/>
                  <a:gd name="T2" fmla="*/ 895 w 1143"/>
                  <a:gd name="T3" fmla="*/ 0 h 518"/>
                  <a:gd name="T4" fmla="*/ 646 w 1143"/>
                  <a:gd name="T5" fmla="*/ 185 h 518"/>
                  <a:gd name="T6" fmla="*/ 590 w 1143"/>
                  <a:gd name="T7" fmla="*/ 185 h 518"/>
                  <a:gd name="T8" fmla="*/ 548 w 1143"/>
                  <a:gd name="T9" fmla="*/ 333 h 518"/>
                  <a:gd name="T10" fmla="*/ 497 w 1143"/>
                  <a:gd name="T11" fmla="*/ 333 h 518"/>
                  <a:gd name="T12" fmla="*/ 248 w 1143"/>
                  <a:gd name="T13" fmla="*/ 518 h 518"/>
                  <a:gd name="T14" fmla="*/ 0 w 1143"/>
                  <a:gd name="T15" fmla="*/ 333 h 5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43" h="518">
                    <a:moveTo>
                      <a:pt x="1143" y="185"/>
                    </a:moveTo>
                    <a:cubicBezTo>
                      <a:pt x="1111" y="78"/>
                      <a:pt x="1012" y="0"/>
                      <a:pt x="895" y="0"/>
                    </a:cubicBezTo>
                    <a:cubicBezTo>
                      <a:pt x="777" y="0"/>
                      <a:pt x="678" y="78"/>
                      <a:pt x="646" y="185"/>
                    </a:cubicBezTo>
                    <a:cubicBezTo>
                      <a:pt x="590" y="185"/>
                      <a:pt x="590" y="185"/>
                      <a:pt x="590" y="185"/>
                    </a:cubicBezTo>
                    <a:cubicBezTo>
                      <a:pt x="548" y="333"/>
                      <a:pt x="548" y="333"/>
                      <a:pt x="548" y="333"/>
                    </a:cubicBezTo>
                    <a:cubicBezTo>
                      <a:pt x="497" y="333"/>
                      <a:pt x="497" y="333"/>
                      <a:pt x="497" y="333"/>
                    </a:cubicBezTo>
                    <a:cubicBezTo>
                      <a:pt x="465" y="440"/>
                      <a:pt x="366" y="518"/>
                      <a:pt x="248" y="518"/>
                    </a:cubicBezTo>
                    <a:cubicBezTo>
                      <a:pt x="131" y="518"/>
                      <a:pt x="32" y="440"/>
                      <a:pt x="0" y="333"/>
                    </a:cubicBezTo>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68" name="Oval 17">
                <a:extLst>
                  <a:ext uri="{FF2B5EF4-FFF2-40B4-BE49-F238E27FC236}">
                    <a16:creationId xmlns:a16="http://schemas.microsoft.com/office/drawing/2014/main" id="{61E4CB3E-B9DA-E4A9-3BB6-F818B1E86619}"/>
                  </a:ext>
                </a:extLst>
              </p:cNvPr>
              <p:cNvSpPr>
                <a:spLocks noChangeArrowheads="1"/>
              </p:cNvSpPr>
              <p:nvPr/>
            </p:nvSpPr>
            <p:spPr bwMode="auto">
              <a:xfrm>
                <a:off x="6338888" y="4511675"/>
                <a:ext cx="100013" cy="98425"/>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69" name="Oval 18">
                <a:extLst>
                  <a:ext uri="{FF2B5EF4-FFF2-40B4-BE49-F238E27FC236}">
                    <a16:creationId xmlns:a16="http://schemas.microsoft.com/office/drawing/2014/main" id="{402B354D-5E0C-AC27-8C13-4DF296782586}"/>
                  </a:ext>
                </a:extLst>
              </p:cNvPr>
              <p:cNvSpPr>
                <a:spLocks noChangeArrowheads="1"/>
              </p:cNvSpPr>
              <p:nvPr/>
            </p:nvSpPr>
            <p:spPr bwMode="auto">
              <a:xfrm>
                <a:off x="10691813" y="3948113"/>
                <a:ext cx="98425" cy="98425"/>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grpSp>
        <p:grpSp>
          <p:nvGrpSpPr>
            <p:cNvPr id="70" name="Group 46">
              <a:extLst>
                <a:ext uri="{FF2B5EF4-FFF2-40B4-BE49-F238E27FC236}">
                  <a16:creationId xmlns:a16="http://schemas.microsoft.com/office/drawing/2014/main" id="{6CA2861C-C71F-7049-2CAE-68FCFB406F23}"/>
                </a:ext>
              </a:extLst>
            </p:cNvPr>
            <p:cNvGrpSpPr/>
            <p:nvPr/>
          </p:nvGrpSpPr>
          <p:grpSpPr>
            <a:xfrm>
              <a:off x="6955046" y="4748190"/>
              <a:ext cx="2996304" cy="1341772"/>
              <a:chOff x="3879850" y="3292475"/>
              <a:chExt cx="4446588" cy="1973263"/>
            </a:xfrm>
          </p:grpSpPr>
          <p:sp>
            <p:nvSpPr>
              <p:cNvPr id="71" name="Freeform 19">
                <a:extLst>
                  <a:ext uri="{FF2B5EF4-FFF2-40B4-BE49-F238E27FC236}">
                    <a16:creationId xmlns:a16="http://schemas.microsoft.com/office/drawing/2014/main" id="{797797A5-7E8A-922F-FA52-4F98C66D3399}"/>
                  </a:ext>
                </a:extLst>
              </p:cNvPr>
              <p:cNvSpPr>
                <a:spLocks/>
              </p:cNvSpPr>
              <p:nvPr/>
            </p:nvSpPr>
            <p:spPr bwMode="auto">
              <a:xfrm>
                <a:off x="3929063" y="3292475"/>
                <a:ext cx="4352925" cy="1973263"/>
              </a:xfrm>
              <a:custGeom>
                <a:avLst/>
                <a:gdLst>
                  <a:gd name="T0" fmla="*/ 1143 w 1143"/>
                  <a:gd name="T1" fmla="*/ 185 h 518"/>
                  <a:gd name="T2" fmla="*/ 894 w 1143"/>
                  <a:gd name="T3" fmla="*/ 0 h 518"/>
                  <a:gd name="T4" fmla="*/ 646 w 1143"/>
                  <a:gd name="T5" fmla="*/ 185 h 518"/>
                  <a:gd name="T6" fmla="*/ 590 w 1143"/>
                  <a:gd name="T7" fmla="*/ 185 h 518"/>
                  <a:gd name="T8" fmla="*/ 547 w 1143"/>
                  <a:gd name="T9" fmla="*/ 333 h 518"/>
                  <a:gd name="T10" fmla="*/ 496 w 1143"/>
                  <a:gd name="T11" fmla="*/ 333 h 518"/>
                  <a:gd name="T12" fmla="*/ 248 w 1143"/>
                  <a:gd name="T13" fmla="*/ 518 h 518"/>
                  <a:gd name="T14" fmla="*/ 0 w 1143"/>
                  <a:gd name="T15" fmla="*/ 333 h 5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43" h="518">
                    <a:moveTo>
                      <a:pt x="1143" y="185"/>
                    </a:moveTo>
                    <a:cubicBezTo>
                      <a:pt x="1111" y="78"/>
                      <a:pt x="1012" y="0"/>
                      <a:pt x="894" y="0"/>
                    </a:cubicBezTo>
                    <a:cubicBezTo>
                      <a:pt x="777" y="0"/>
                      <a:pt x="678" y="78"/>
                      <a:pt x="646" y="185"/>
                    </a:cubicBezTo>
                    <a:cubicBezTo>
                      <a:pt x="590" y="185"/>
                      <a:pt x="590" y="185"/>
                      <a:pt x="590" y="185"/>
                    </a:cubicBezTo>
                    <a:cubicBezTo>
                      <a:pt x="547" y="333"/>
                      <a:pt x="547" y="333"/>
                      <a:pt x="547" y="333"/>
                    </a:cubicBezTo>
                    <a:cubicBezTo>
                      <a:pt x="496" y="333"/>
                      <a:pt x="496" y="333"/>
                      <a:pt x="496" y="333"/>
                    </a:cubicBezTo>
                    <a:cubicBezTo>
                      <a:pt x="465" y="440"/>
                      <a:pt x="365" y="518"/>
                      <a:pt x="248" y="518"/>
                    </a:cubicBezTo>
                    <a:cubicBezTo>
                      <a:pt x="131" y="518"/>
                      <a:pt x="31" y="440"/>
                      <a:pt x="0" y="333"/>
                    </a:cubicBezTo>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72" name="Oval 20">
                <a:extLst>
                  <a:ext uri="{FF2B5EF4-FFF2-40B4-BE49-F238E27FC236}">
                    <a16:creationId xmlns:a16="http://schemas.microsoft.com/office/drawing/2014/main" id="{7D724329-A22C-51AE-122F-F53621D367DB}"/>
                  </a:ext>
                </a:extLst>
              </p:cNvPr>
              <p:cNvSpPr>
                <a:spLocks noChangeArrowheads="1"/>
              </p:cNvSpPr>
              <p:nvPr/>
            </p:nvSpPr>
            <p:spPr bwMode="auto">
              <a:xfrm>
                <a:off x="3879850" y="4511675"/>
                <a:ext cx="95250" cy="98425"/>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73" name="Oval 21">
                <a:extLst>
                  <a:ext uri="{FF2B5EF4-FFF2-40B4-BE49-F238E27FC236}">
                    <a16:creationId xmlns:a16="http://schemas.microsoft.com/office/drawing/2014/main" id="{8CF4FA62-991D-A178-5662-96C51A30D80A}"/>
                  </a:ext>
                </a:extLst>
              </p:cNvPr>
              <p:cNvSpPr>
                <a:spLocks noChangeArrowheads="1"/>
              </p:cNvSpPr>
              <p:nvPr/>
            </p:nvSpPr>
            <p:spPr bwMode="auto">
              <a:xfrm>
                <a:off x="8231188" y="3948113"/>
                <a:ext cx="95250" cy="98425"/>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grpSp>
        <p:grpSp>
          <p:nvGrpSpPr>
            <p:cNvPr id="74" name="Group 45">
              <a:extLst>
                <a:ext uri="{FF2B5EF4-FFF2-40B4-BE49-F238E27FC236}">
                  <a16:creationId xmlns:a16="http://schemas.microsoft.com/office/drawing/2014/main" id="{0525B300-7C9C-F5E7-6E8F-5CAC5EF0275B}"/>
                </a:ext>
              </a:extLst>
            </p:cNvPr>
            <p:cNvGrpSpPr/>
            <p:nvPr/>
          </p:nvGrpSpPr>
          <p:grpSpPr>
            <a:xfrm>
              <a:off x="5294831" y="4748190"/>
              <a:ext cx="2999513" cy="1341772"/>
              <a:chOff x="1416050" y="3292475"/>
              <a:chExt cx="4451350" cy="1973263"/>
            </a:xfrm>
          </p:grpSpPr>
          <p:sp>
            <p:nvSpPr>
              <p:cNvPr id="75" name="Freeform 22">
                <a:extLst>
                  <a:ext uri="{FF2B5EF4-FFF2-40B4-BE49-F238E27FC236}">
                    <a16:creationId xmlns:a16="http://schemas.microsoft.com/office/drawing/2014/main" id="{82015251-B92F-41F1-9C00-E4F0550AF1ED}"/>
                  </a:ext>
                </a:extLst>
              </p:cNvPr>
              <p:cNvSpPr>
                <a:spLocks/>
              </p:cNvSpPr>
              <p:nvPr/>
            </p:nvSpPr>
            <p:spPr bwMode="auto">
              <a:xfrm>
                <a:off x="1465263" y="3292475"/>
                <a:ext cx="4352925" cy="1973263"/>
              </a:xfrm>
              <a:custGeom>
                <a:avLst/>
                <a:gdLst>
                  <a:gd name="T0" fmla="*/ 1143 w 1143"/>
                  <a:gd name="T1" fmla="*/ 185 h 518"/>
                  <a:gd name="T2" fmla="*/ 895 w 1143"/>
                  <a:gd name="T3" fmla="*/ 0 h 518"/>
                  <a:gd name="T4" fmla="*/ 647 w 1143"/>
                  <a:gd name="T5" fmla="*/ 185 h 518"/>
                  <a:gd name="T6" fmla="*/ 590 w 1143"/>
                  <a:gd name="T7" fmla="*/ 185 h 518"/>
                  <a:gd name="T8" fmla="*/ 548 w 1143"/>
                  <a:gd name="T9" fmla="*/ 333 h 518"/>
                  <a:gd name="T10" fmla="*/ 497 w 1143"/>
                  <a:gd name="T11" fmla="*/ 333 h 518"/>
                  <a:gd name="T12" fmla="*/ 249 w 1143"/>
                  <a:gd name="T13" fmla="*/ 518 h 518"/>
                  <a:gd name="T14" fmla="*/ 0 w 1143"/>
                  <a:gd name="T15" fmla="*/ 333 h 5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43" h="518">
                    <a:moveTo>
                      <a:pt x="1143" y="185"/>
                    </a:moveTo>
                    <a:cubicBezTo>
                      <a:pt x="1112" y="78"/>
                      <a:pt x="1012" y="0"/>
                      <a:pt x="895" y="0"/>
                    </a:cubicBezTo>
                    <a:cubicBezTo>
                      <a:pt x="778" y="0"/>
                      <a:pt x="678" y="78"/>
                      <a:pt x="647" y="185"/>
                    </a:cubicBezTo>
                    <a:cubicBezTo>
                      <a:pt x="590" y="185"/>
                      <a:pt x="590" y="185"/>
                      <a:pt x="590" y="185"/>
                    </a:cubicBezTo>
                    <a:cubicBezTo>
                      <a:pt x="548" y="333"/>
                      <a:pt x="548" y="333"/>
                      <a:pt x="548" y="333"/>
                    </a:cubicBezTo>
                    <a:cubicBezTo>
                      <a:pt x="497" y="333"/>
                      <a:pt x="497" y="333"/>
                      <a:pt x="497" y="333"/>
                    </a:cubicBezTo>
                    <a:cubicBezTo>
                      <a:pt x="465" y="440"/>
                      <a:pt x="366" y="518"/>
                      <a:pt x="249" y="518"/>
                    </a:cubicBezTo>
                    <a:cubicBezTo>
                      <a:pt x="131" y="518"/>
                      <a:pt x="32" y="440"/>
                      <a:pt x="0" y="333"/>
                    </a:cubicBezTo>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76" name="Oval 23">
                <a:extLst>
                  <a:ext uri="{FF2B5EF4-FFF2-40B4-BE49-F238E27FC236}">
                    <a16:creationId xmlns:a16="http://schemas.microsoft.com/office/drawing/2014/main" id="{8B0C578F-532C-140C-C30B-979D921983A1}"/>
                  </a:ext>
                </a:extLst>
              </p:cNvPr>
              <p:cNvSpPr>
                <a:spLocks noChangeArrowheads="1"/>
              </p:cNvSpPr>
              <p:nvPr/>
            </p:nvSpPr>
            <p:spPr bwMode="auto">
              <a:xfrm>
                <a:off x="5772150" y="3948113"/>
                <a:ext cx="95250" cy="98425"/>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77" name="Oval 24">
                <a:extLst>
                  <a:ext uri="{FF2B5EF4-FFF2-40B4-BE49-F238E27FC236}">
                    <a16:creationId xmlns:a16="http://schemas.microsoft.com/office/drawing/2014/main" id="{224FB5AA-8780-5204-2612-891B2E5C5190}"/>
                  </a:ext>
                </a:extLst>
              </p:cNvPr>
              <p:cNvSpPr>
                <a:spLocks noChangeArrowheads="1"/>
              </p:cNvSpPr>
              <p:nvPr/>
            </p:nvSpPr>
            <p:spPr bwMode="auto">
              <a:xfrm>
                <a:off x="1416050" y="4511675"/>
                <a:ext cx="98425" cy="98425"/>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grpSp>
        <p:sp>
          <p:nvSpPr>
            <p:cNvPr id="78" name="Rectangle 25">
              <a:extLst>
                <a:ext uri="{FF2B5EF4-FFF2-40B4-BE49-F238E27FC236}">
                  <a16:creationId xmlns:a16="http://schemas.microsoft.com/office/drawing/2014/main" id="{F4448D34-8B66-2B1B-4BAA-91D11B147F76}"/>
                </a:ext>
              </a:extLst>
            </p:cNvPr>
            <p:cNvSpPr>
              <a:spLocks noChangeArrowheads="1"/>
            </p:cNvSpPr>
            <p:nvPr/>
          </p:nvSpPr>
          <p:spPr bwMode="auto">
            <a:xfrm>
              <a:off x="5110006" y="5310301"/>
              <a:ext cx="1879337" cy="2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sz="1000" b="1" i="1" u="none" strike="noStrike" kern="0" cap="none" spc="0" normalizeH="0" baseline="0" noProof="0" dirty="0">
                  <a:ln>
                    <a:noFill/>
                  </a:ln>
                  <a:solidFill>
                    <a:prstClr val="white"/>
                  </a:solidFill>
                  <a:effectLst/>
                  <a:uLnTx/>
                  <a:uFillTx/>
                  <a:latin typeface="Open Sans" panose="020B0606030504020204" pitchFamily="34" charset="0"/>
                </a:rPr>
                <a:t>Sobrecumplimiento</a:t>
              </a:r>
              <a:endParaRPr kumimoji="0" lang="es-CO" sz="1050" b="0" i="0" u="none" strike="noStrike" kern="0" cap="none" spc="0" normalizeH="0" baseline="0" noProof="0" dirty="0">
                <a:ln>
                  <a:noFill/>
                </a:ln>
                <a:solidFill>
                  <a:prstClr val="white"/>
                </a:solidFill>
                <a:effectLst/>
                <a:uLnTx/>
                <a:uFillTx/>
                <a:latin typeface="Arial" panose="020B0604020202020204" pitchFamily="34" charset="0"/>
              </a:endParaRPr>
            </a:p>
          </p:txBody>
        </p:sp>
        <p:sp>
          <p:nvSpPr>
            <p:cNvPr id="95" name="Freeform 41">
              <a:extLst>
                <a:ext uri="{FF2B5EF4-FFF2-40B4-BE49-F238E27FC236}">
                  <a16:creationId xmlns:a16="http://schemas.microsoft.com/office/drawing/2014/main" id="{149FE200-39C5-E8F1-A2D5-D4FDF3490E00}"/>
                </a:ext>
              </a:extLst>
            </p:cNvPr>
            <p:cNvSpPr>
              <a:spLocks noEditPoints="1"/>
            </p:cNvSpPr>
            <p:nvPr/>
          </p:nvSpPr>
          <p:spPr bwMode="auto">
            <a:xfrm>
              <a:off x="5729675" y="4835603"/>
              <a:ext cx="376544" cy="303329"/>
            </a:xfrm>
            <a:custGeom>
              <a:avLst/>
              <a:gdLst>
                <a:gd name="T0" fmla="*/ 147 w 147"/>
                <a:gd name="T1" fmla="*/ 117 h 117"/>
                <a:gd name="T2" fmla="*/ 0 w 147"/>
                <a:gd name="T3" fmla="*/ 117 h 117"/>
                <a:gd name="T4" fmla="*/ 36 w 147"/>
                <a:gd name="T5" fmla="*/ 86 h 117"/>
                <a:gd name="T6" fmla="*/ 16 w 147"/>
                <a:gd name="T7" fmla="*/ 86 h 117"/>
                <a:gd name="T8" fmla="*/ 16 w 147"/>
                <a:gd name="T9" fmla="*/ 117 h 117"/>
                <a:gd name="T10" fmla="*/ 36 w 147"/>
                <a:gd name="T11" fmla="*/ 117 h 117"/>
                <a:gd name="T12" fmla="*/ 36 w 147"/>
                <a:gd name="T13" fmla="*/ 86 h 117"/>
                <a:gd name="T14" fmla="*/ 67 w 147"/>
                <a:gd name="T15" fmla="*/ 54 h 117"/>
                <a:gd name="T16" fmla="*/ 47 w 147"/>
                <a:gd name="T17" fmla="*/ 54 h 117"/>
                <a:gd name="T18" fmla="*/ 47 w 147"/>
                <a:gd name="T19" fmla="*/ 117 h 117"/>
                <a:gd name="T20" fmla="*/ 67 w 147"/>
                <a:gd name="T21" fmla="*/ 117 h 117"/>
                <a:gd name="T22" fmla="*/ 67 w 147"/>
                <a:gd name="T23" fmla="*/ 54 h 117"/>
                <a:gd name="T24" fmla="*/ 99 w 147"/>
                <a:gd name="T25" fmla="*/ 68 h 117"/>
                <a:gd name="T26" fmla="*/ 79 w 147"/>
                <a:gd name="T27" fmla="*/ 68 h 117"/>
                <a:gd name="T28" fmla="*/ 79 w 147"/>
                <a:gd name="T29" fmla="*/ 117 h 117"/>
                <a:gd name="T30" fmla="*/ 99 w 147"/>
                <a:gd name="T31" fmla="*/ 117 h 117"/>
                <a:gd name="T32" fmla="*/ 99 w 147"/>
                <a:gd name="T33" fmla="*/ 68 h 117"/>
                <a:gd name="T34" fmla="*/ 131 w 147"/>
                <a:gd name="T35" fmla="*/ 36 h 117"/>
                <a:gd name="T36" fmla="*/ 111 w 147"/>
                <a:gd name="T37" fmla="*/ 36 h 117"/>
                <a:gd name="T38" fmla="*/ 111 w 147"/>
                <a:gd name="T39" fmla="*/ 117 h 117"/>
                <a:gd name="T40" fmla="*/ 131 w 147"/>
                <a:gd name="T41" fmla="*/ 117 h 117"/>
                <a:gd name="T42" fmla="*/ 131 w 147"/>
                <a:gd name="T43" fmla="*/ 36 h 117"/>
                <a:gd name="T44" fmla="*/ 26 w 147"/>
                <a:gd name="T45" fmla="*/ 51 h 117"/>
                <a:gd name="T46" fmla="*/ 20 w 147"/>
                <a:gd name="T47" fmla="*/ 57 h 117"/>
                <a:gd name="T48" fmla="*/ 26 w 147"/>
                <a:gd name="T49" fmla="*/ 62 h 117"/>
                <a:gd name="T50" fmla="*/ 31 w 147"/>
                <a:gd name="T51" fmla="*/ 57 h 117"/>
                <a:gd name="T52" fmla="*/ 26 w 147"/>
                <a:gd name="T53" fmla="*/ 51 h 117"/>
                <a:gd name="T54" fmla="*/ 57 w 147"/>
                <a:gd name="T55" fmla="*/ 21 h 117"/>
                <a:gd name="T56" fmla="*/ 52 w 147"/>
                <a:gd name="T57" fmla="*/ 26 h 117"/>
                <a:gd name="T58" fmla="*/ 57 w 147"/>
                <a:gd name="T59" fmla="*/ 32 h 117"/>
                <a:gd name="T60" fmla="*/ 63 w 147"/>
                <a:gd name="T61" fmla="*/ 26 h 117"/>
                <a:gd name="T62" fmla="*/ 57 w 147"/>
                <a:gd name="T63" fmla="*/ 21 h 117"/>
                <a:gd name="T64" fmla="*/ 89 w 147"/>
                <a:gd name="T65" fmla="*/ 36 h 117"/>
                <a:gd name="T66" fmla="*/ 83 w 147"/>
                <a:gd name="T67" fmla="*/ 41 h 117"/>
                <a:gd name="T68" fmla="*/ 89 w 147"/>
                <a:gd name="T69" fmla="*/ 47 h 117"/>
                <a:gd name="T70" fmla="*/ 95 w 147"/>
                <a:gd name="T71" fmla="*/ 41 h 117"/>
                <a:gd name="T72" fmla="*/ 89 w 147"/>
                <a:gd name="T73" fmla="*/ 36 h 117"/>
                <a:gd name="T74" fmla="*/ 121 w 147"/>
                <a:gd name="T75" fmla="*/ 0 h 117"/>
                <a:gd name="T76" fmla="*/ 115 w 147"/>
                <a:gd name="T77" fmla="*/ 5 h 117"/>
                <a:gd name="T78" fmla="*/ 121 w 147"/>
                <a:gd name="T79" fmla="*/ 11 h 117"/>
                <a:gd name="T80" fmla="*/ 127 w 147"/>
                <a:gd name="T81" fmla="*/ 5 h 117"/>
                <a:gd name="T82" fmla="*/ 121 w 147"/>
                <a:gd name="T83" fmla="*/ 0 h 117"/>
                <a:gd name="T84" fmla="*/ 93 w 147"/>
                <a:gd name="T85" fmla="*/ 37 h 117"/>
                <a:gd name="T86" fmla="*/ 117 w 147"/>
                <a:gd name="T87" fmla="*/ 10 h 117"/>
                <a:gd name="T88" fmla="*/ 63 w 147"/>
                <a:gd name="T89" fmla="*/ 29 h 117"/>
                <a:gd name="T90" fmla="*/ 84 w 147"/>
                <a:gd name="T91" fmla="*/ 39 h 117"/>
                <a:gd name="T92" fmla="*/ 53 w 147"/>
                <a:gd name="T93" fmla="*/ 30 h 117"/>
                <a:gd name="T94" fmla="*/ 30 w 147"/>
                <a:gd name="T95" fmla="*/ 53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7" h="117">
                  <a:moveTo>
                    <a:pt x="147" y="117"/>
                  </a:moveTo>
                  <a:cubicBezTo>
                    <a:pt x="0" y="117"/>
                    <a:pt x="0" y="117"/>
                    <a:pt x="0" y="117"/>
                  </a:cubicBezTo>
                  <a:moveTo>
                    <a:pt x="36" y="86"/>
                  </a:moveTo>
                  <a:cubicBezTo>
                    <a:pt x="16" y="86"/>
                    <a:pt x="16" y="86"/>
                    <a:pt x="16" y="86"/>
                  </a:cubicBezTo>
                  <a:cubicBezTo>
                    <a:pt x="16" y="117"/>
                    <a:pt x="16" y="117"/>
                    <a:pt x="16" y="117"/>
                  </a:cubicBezTo>
                  <a:cubicBezTo>
                    <a:pt x="36" y="117"/>
                    <a:pt x="36" y="117"/>
                    <a:pt x="36" y="117"/>
                  </a:cubicBezTo>
                  <a:lnTo>
                    <a:pt x="36" y="86"/>
                  </a:lnTo>
                  <a:close/>
                  <a:moveTo>
                    <a:pt x="67" y="54"/>
                  </a:moveTo>
                  <a:cubicBezTo>
                    <a:pt x="47" y="54"/>
                    <a:pt x="47" y="54"/>
                    <a:pt x="47" y="54"/>
                  </a:cubicBezTo>
                  <a:cubicBezTo>
                    <a:pt x="47" y="117"/>
                    <a:pt x="47" y="117"/>
                    <a:pt x="47" y="117"/>
                  </a:cubicBezTo>
                  <a:cubicBezTo>
                    <a:pt x="67" y="117"/>
                    <a:pt x="67" y="117"/>
                    <a:pt x="67" y="117"/>
                  </a:cubicBezTo>
                  <a:lnTo>
                    <a:pt x="67" y="54"/>
                  </a:lnTo>
                  <a:close/>
                  <a:moveTo>
                    <a:pt x="99" y="68"/>
                  </a:moveTo>
                  <a:cubicBezTo>
                    <a:pt x="79" y="68"/>
                    <a:pt x="79" y="68"/>
                    <a:pt x="79" y="68"/>
                  </a:cubicBezTo>
                  <a:cubicBezTo>
                    <a:pt x="79" y="117"/>
                    <a:pt x="79" y="117"/>
                    <a:pt x="79" y="117"/>
                  </a:cubicBezTo>
                  <a:cubicBezTo>
                    <a:pt x="99" y="117"/>
                    <a:pt x="99" y="117"/>
                    <a:pt x="99" y="117"/>
                  </a:cubicBezTo>
                  <a:lnTo>
                    <a:pt x="99" y="68"/>
                  </a:lnTo>
                  <a:close/>
                  <a:moveTo>
                    <a:pt x="131" y="36"/>
                  </a:moveTo>
                  <a:cubicBezTo>
                    <a:pt x="111" y="36"/>
                    <a:pt x="111" y="36"/>
                    <a:pt x="111" y="36"/>
                  </a:cubicBezTo>
                  <a:cubicBezTo>
                    <a:pt x="111" y="117"/>
                    <a:pt x="111" y="117"/>
                    <a:pt x="111" y="117"/>
                  </a:cubicBezTo>
                  <a:cubicBezTo>
                    <a:pt x="131" y="117"/>
                    <a:pt x="131" y="117"/>
                    <a:pt x="131" y="117"/>
                  </a:cubicBezTo>
                  <a:lnTo>
                    <a:pt x="131" y="36"/>
                  </a:lnTo>
                  <a:close/>
                  <a:moveTo>
                    <a:pt x="26" y="51"/>
                  </a:moveTo>
                  <a:cubicBezTo>
                    <a:pt x="23" y="51"/>
                    <a:pt x="20" y="53"/>
                    <a:pt x="20" y="57"/>
                  </a:cubicBezTo>
                  <a:cubicBezTo>
                    <a:pt x="20" y="60"/>
                    <a:pt x="23" y="62"/>
                    <a:pt x="26" y="62"/>
                  </a:cubicBezTo>
                  <a:cubicBezTo>
                    <a:pt x="29" y="62"/>
                    <a:pt x="31" y="60"/>
                    <a:pt x="31" y="57"/>
                  </a:cubicBezTo>
                  <a:cubicBezTo>
                    <a:pt x="31" y="53"/>
                    <a:pt x="29" y="51"/>
                    <a:pt x="26" y="51"/>
                  </a:cubicBezTo>
                  <a:close/>
                  <a:moveTo>
                    <a:pt x="57" y="21"/>
                  </a:moveTo>
                  <a:cubicBezTo>
                    <a:pt x="54" y="21"/>
                    <a:pt x="52" y="23"/>
                    <a:pt x="52" y="26"/>
                  </a:cubicBezTo>
                  <a:cubicBezTo>
                    <a:pt x="52" y="30"/>
                    <a:pt x="54" y="32"/>
                    <a:pt x="57" y="32"/>
                  </a:cubicBezTo>
                  <a:cubicBezTo>
                    <a:pt x="61" y="32"/>
                    <a:pt x="63" y="30"/>
                    <a:pt x="63" y="26"/>
                  </a:cubicBezTo>
                  <a:cubicBezTo>
                    <a:pt x="63" y="23"/>
                    <a:pt x="61" y="21"/>
                    <a:pt x="57" y="21"/>
                  </a:cubicBezTo>
                  <a:close/>
                  <a:moveTo>
                    <a:pt x="89" y="36"/>
                  </a:moveTo>
                  <a:cubicBezTo>
                    <a:pt x="86" y="36"/>
                    <a:pt x="83" y="38"/>
                    <a:pt x="83" y="41"/>
                  </a:cubicBezTo>
                  <a:cubicBezTo>
                    <a:pt x="83" y="45"/>
                    <a:pt x="86" y="47"/>
                    <a:pt x="89" y="47"/>
                  </a:cubicBezTo>
                  <a:cubicBezTo>
                    <a:pt x="92" y="47"/>
                    <a:pt x="95" y="45"/>
                    <a:pt x="95" y="41"/>
                  </a:cubicBezTo>
                  <a:cubicBezTo>
                    <a:pt x="95" y="38"/>
                    <a:pt x="92" y="36"/>
                    <a:pt x="89" y="36"/>
                  </a:cubicBezTo>
                  <a:close/>
                  <a:moveTo>
                    <a:pt x="121" y="0"/>
                  </a:moveTo>
                  <a:cubicBezTo>
                    <a:pt x="118" y="0"/>
                    <a:pt x="115" y="2"/>
                    <a:pt x="115" y="5"/>
                  </a:cubicBezTo>
                  <a:cubicBezTo>
                    <a:pt x="115" y="9"/>
                    <a:pt x="118" y="11"/>
                    <a:pt x="121" y="11"/>
                  </a:cubicBezTo>
                  <a:cubicBezTo>
                    <a:pt x="124" y="11"/>
                    <a:pt x="127" y="9"/>
                    <a:pt x="127" y="5"/>
                  </a:cubicBezTo>
                  <a:cubicBezTo>
                    <a:pt x="127" y="2"/>
                    <a:pt x="124" y="0"/>
                    <a:pt x="121" y="0"/>
                  </a:cubicBezTo>
                  <a:close/>
                  <a:moveTo>
                    <a:pt x="93" y="37"/>
                  </a:moveTo>
                  <a:cubicBezTo>
                    <a:pt x="117" y="10"/>
                    <a:pt x="117" y="10"/>
                    <a:pt x="117" y="10"/>
                  </a:cubicBezTo>
                  <a:moveTo>
                    <a:pt x="63" y="29"/>
                  </a:moveTo>
                  <a:cubicBezTo>
                    <a:pt x="84" y="39"/>
                    <a:pt x="84" y="39"/>
                    <a:pt x="84" y="39"/>
                  </a:cubicBezTo>
                  <a:moveTo>
                    <a:pt x="53" y="30"/>
                  </a:moveTo>
                  <a:cubicBezTo>
                    <a:pt x="30" y="53"/>
                    <a:pt x="30" y="53"/>
                    <a:pt x="30" y="53"/>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97" name="Rectangle 49">
              <a:extLst>
                <a:ext uri="{FF2B5EF4-FFF2-40B4-BE49-F238E27FC236}">
                  <a16:creationId xmlns:a16="http://schemas.microsoft.com/office/drawing/2014/main" id="{7C8497EC-01F6-4FD8-9D65-C3730312235B}"/>
                </a:ext>
              </a:extLst>
            </p:cNvPr>
            <p:cNvSpPr/>
            <p:nvPr/>
          </p:nvSpPr>
          <p:spPr>
            <a:xfrm>
              <a:off x="5522468" y="5527167"/>
              <a:ext cx="903704" cy="527012"/>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rPr>
                <a:t>27</a:t>
              </a:r>
            </a:p>
          </p:txBody>
        </p:sp>
        <p:sp>
          <p:nvSpPr>
            <p:cNvPr id="105" name="Freeform: Shape 59">
              <a:extLst>
                <a:ext uri="{FF2B5EF4-FFF2-40B4-BE49-F238E27FC236}">
                  <a16:creationId xmlns:a16="http://schemas.microsoft.com/office/drawing/2014/main" id="{99583499-083D-1D0B-4ABA-8ABC78D78F19}"/>
                </a:ext>
              </a:extLst>
            </p:cNvPr>
            <p:cNvSpPr/>
            <p:nvPr/>
          </p:nvSpPr>
          <p:spPr>
            <a:xfrm>
              <a:off x="9084036" y="4837591"/>
              <a:ext cx="418107" cy="441695"/>
            </a:xfrm>
            <a:custGeom>
              <a:avLst/>
              <a:gdLst>
                <a:gd name="connsiteX0" fmla="*/ 1040459 w 1221707"/>
                <a:gd name="connsiteY0" fmla="*/ 665831 h 1221707"/>
                <a:gd name="connsiteX1" fmla="*/ 1040459 w 1221707"/>
                <a:gd name="connsiteY1" fmla="*/ 193554 h 1221707"/>
                <a:gd name="connsiteX2" fmla="*/ 568182 w 1221707"/>
                <a:gd name="connsiteY2" fmla="*/ 193554 h 1221707"/>
                <a:gd name="connsiteX3" fmla="*/ 532578 w 1221707"/>
                <a:gd name="connsiteY3" fmla="*/ 623246 h 1221707"/>
                <a:gd name="connsiteX4" fmla="*/ 476031 w 1221707"/>
                <a:gd name="connsiteY4" fmla="*/ 679794 h 1221707"/>
                <a:gd name="connsiteX5" fmla="*/ 369567 w 1221707"/>
                <a:gd name="connsiteY5" fmla="*/ 708068 h 1221707"/>
                <a:gd name="connsiteX6" fmla="*/ 128367 w 1221707"/>
                <a:gd name="connsiteY6" fmla="*/ 949267 h 1221707"/>
                <a:gd name="connsiteX7" fmla="*/ 128367 w 1221707"/>
                <a:gd name="connsiteY7" fmla="*/ 1105646 h 1221707"/>
                <a:gd name="connsiteX8" fmla="*/ 284746 w 1221707"/>
                <a:gd name="connsiteY8" fmla="*/ 1105646 h 1221707"/>
                <a:gd name="connsiteX9" fmla="*/ 525946 w 1221707"/>
                <a:gd name="connsiteY9" fmla="*/ 864446 h 1221707"/>
                <a:gd name="connsiteX10" fmla="*/ 554220 w 1221707"/>
                <a:gd name="connsiteY10" fmla="*/ 757983 h 1221707"/>
                <a:gd name="connsiteX11" fmla="*/ 610767 w 1221707"/>
                <a:gd name="connsiteY11" fmla="*/ 701435 h 1221707"/>
                <a:gd name="connsiteX12" fmla="*/ 1040459 w 1221707"/>
                <a:gd name="connsiteY12" fmla="*/ 665831 h 1221707"/>
                <a:gd name="connsiteX13" fmla="*/ 646720 w 1221707"/>
                <a:gd name="connsiteY13" fmla="*/ 271744 h 1221707"/>
                <a:gd name="connsiteX14" fmla="*/ 962620 w 1221707"/>
                <a:gd name="connsiteY14" fmla="*/ 271744 h 1221707"/>
                <a:gd name="connsiteX15" fmla="*/ 962620 w 1221707"/>
                <a:gd name="connsiteY15" fmla="*/ 587642 h 1221707"/>
                <a:gd name="connsiteX16" fmla="*/ 646720 w 1221707"/>
                <a:gd name="connsiteY16" fmla="*/ 587642 h 1221707"/>
                <a:gd name="connsiteX17" fmla="*/ 646720 w 1221707"/>
                <a:gd name="connsiteY17" fmla="*/ 271744 h 122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707" h="1221707">
                  <a:moveTo>
                    <a:pt x="1040459" y="665831"/>
                  </a:moveTo>
                  <a:cubicBezTo>
                    <a:pt x="1170659" y="535632"/>
                    <a:pt x="1170659" y="323753"/>
                    <a:pt x="1040459" y="193554"/>
                  </a:cubicBezTo>
                  <a:cubicBezTo>
                    <a:pt x="910261" y="63355"/>
                    <a:pt x="698382" y="63355"/>
                    <a:pt x="568182" y="193554"/>
                  </a:cubicBezTo>
                  <a:cubicBezTo>
                    <a:pt x="451247" y="310489"/>
                    <a:pt x="439728" y="492698"/>
                    <a:pt x="532578" y="623246"/>
                  </a:cubicBezTo>
                  <a:lnTo>
                    <a:pt x="476031" y="679794"/>
                  </a:lnTo>
                  <a:cubicBezTo>
                    <a:pt x="439031" y="670020"/>
                    <a:pt x="398540" y="679096"/>
                    <a:pt x="369567" y="708068"/>
                  </a:cubicBezTo>
                  <a:lnTo>
                    <a:pt x="128367" y="949267"/>
                  </a:lnTo>
                  <a:cubicBezTo>
                    <a:pt x="85084" y="992551"/>
                    <a:pt x="85084" y="1062363"/>
                    <a:pt x="128367" y="1105646"/>
                  </a:cubicBezTo>
                  <a:cubicBezTo>
                    <a:pt x="171651" y="1148929"/>
                    <a:pt x="241463" y="1148929"/>
                    <a:pt x="284746" y="1105646"/>
                  </a:cubicBezTo>
                  <a:lnTo>
                    <a:pt x="525946" y="864446"/>
                  </a:lnTo>
                  <a:cubicBezTo>
                    <a:pt x="554918" y="835474"/>
                    <a:pt x="563993" y="794634"/>
                    <a:pt x="554220" y="757983"/>
                  </a:cubicBezTo>
                  <a:lnTo>
                    <a:pt x="610767" y="701435"/>
                  </a:lnTo>
                  <a:cubicBezTo>
                    <a:pt x="741315" y="794285"/>
                    <a:pt x="923873" y="782766"/>
                    <a:pt x="1040459" y="665831"/>
                  </a:cubicBezTo>
                  <a:close/>
                  <a:moveTo>
                    <a:pt x="646720" y="271744"/>
                  </a:moveTo>
                  <a:cubicBezTo>
                    <a:pt x="733636" y="184828"/>
                    <a:pt x="875355" y="184828"/>
                    <a:pt x="962620" y="271744"/>
                  </a:cubicBezTo>
                  <a:cubicBezTo>
                    <a:pt x="1049535" y="358659"/>
                    <a:pt x="1049535" y="500378"/>
                    <a:pt x="962620" y="587642"/>
                  </a:cubicBezTo>
                  <a:cubicBezTo>
                    <a:pt x="875703" y="674558"/>
                    <a:pt x="733985" y="674558"/>
                    <a:pt x="646720" y="587642"/>
                  </a:cubicBezTo>
                  <a:cubicBezTo>
                    <a:pt x="559456" y="500378"/>
                    <a:pt x="559456" y="359008"/>
                    <a:pt x="646720" y="271744"/>
                  </a:cubicBezTo>
                  <a:close/>
                </a:path>
              </a:pathLst>
            </a:custGeom>
            <a:solidFill>
              <a:schemeClr val="tx1"/>
            </a:solidFill>
            <a:ln w="34894"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200" b="0" i="0" u="none" strike="noStrike" kern="0" cap="none" spc="0" normalizeH="0" baseline="0" noProof="0" dirty="0">
                <a:ln>
                  <a:noFill/>
                </a:ln>
                <a:solidFill>
                  <a:sysClr val="windowText" lastClr="000000"/>
                </a:solidFill>
                <a:effectLst/>
                <a:uLnTx/>
                <a:uFillTx/>
              </a:endParaRPr>
            </a:p>
          </p:txBody>
        </p:sp>
        <p:sp>
          <p:nvSpPr>
            <p:cNvPr id="107" name="Rectangle 49">
              <a:extLst>
                <a:ext uri="{FF2B5EF4-FFF2-40B4-BE49-F238E27FC236}">
                  <a16:creationId xmlns:a16="http://schemas.microsoft.com/office/drawing/2014/main" id="{86C09046-38F4-2FB7-FC16-D921B223E420}"/>
                </a:ext>
              </a:extLst>
            </p:cNvPr>
            <p:cNvSpPr/>
            <p:nvPr/>
          </p:nvSpPr>
          <p:spPr>
            <a:xfrm>
              <a:off x="7146902" y="5527167"/>
              <a:ext cx="903704" cy="527012"/>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rPr>
                <a:t>75</a:t>
              </a:r>
            </a:p>
          </p:txBody>
        </p:sp>
        <p:sp>
          <p:nvSpPr>
            <p:cNvPr id="108" name="Rectangle 49">
              <a:extLst>
                <a:ext uri="{FF2B5EF4-FFF2-40B4-BE49-F238E27FC236}">
                  <a16:creationId xmlns:a16="http://schemas.microsoft.com/office/drawing/2014/main" id="{111AE181-3C55-E041-58BF-42F5D2987D7A}"/>
                </a:ext>
              </a:extLst>
            </p:cNvPr>
            <p:cNvSpPr/>
            <p:nvPr/>
          </p:nvSpPr>
          <p:spPr>
            <a:xfrm>
              <a:off x="8853518" y="5513819"/>
              <a:ext cx="903704" cy="527012"/>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rPr>
                <a:t>11</a:t>
              </a:r>
            </a:p>
          </p:txBody>
        </p:sp>
        <p:sp>
          <p:nvSpPr>
            <p:cNvPr id="109" name="Rectangle 49">
              <a:extLst>
                <a:ext uri="{FF2B5EF4-FFF2-40B4-BE49-F238E27FC236}">
                  <a16:creationId xmlns:a16="http://schemas.microsoft.com/office/drawing/2014/main" id="{67DFC381-472D-D2DA-B714-20D0B63C4D8F}"/>
                </a:ext>
              </a:extLst>
            </p:cNvPr>
            <p:cNvSpPr/>
            <p:nvPr/>
          </p:nvSpPr>
          <p:spPr>
            <a:xfrm>
              <a:off x="10515310" y="5513608"/>
              <a:ext cx="903704" cy="527012"/>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rPr>
                <a:t>6</a:t>
              </a:r>
            </a:p>
          </p:txBody>
        </p:sp>
        <p:sp>
          <p:nvSpPr>
            <p:cNvPr id="110" name="Rectangle 25">
              <a:extLst>
                <a:ext uri="{FF2B5EF4-FFF2-40B4-BE49-F238E27FC236}">
                  <a16:creationId xmlns:a16="http://schemas.microsoft.com/office/drawing/2014/main" id="{7A8EB781-7B31-77FF-C6B8-1E810D61E5F5}"/>
                </a:ext>
              </a:extLst>
            </p:cNvPr>
            <p:cNvSpPr>
              <a:spLocks noChangeArrowheads="1"/>
            </p:cNvSpPr>
            <p:nvPr/>
          </p:nvSpPr>
          <p:spPr bwMode="auto">
            <a:xfrm>
              <a:off x="7406162" y="5327241"/>
              <a:ext cx="516217" cy="2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sz="1000" b="1" i="1" u="none" strike="noStrike" kern="0" cap="none" spc="0" normalizeH="0" baseline="0" noProof="0" dirty="0">
                  <a:ln>
                    <a:noFill/>
                  </a:ln>
                  <a:solidFill>
                    <a:prstClr val="white"/>
                  </a:solidFill>
                  <a:effectLst/>
                  <a:uLnTx/>
                  <a:uFillTx/>
                  <a:latin typeface="Open Sans" panose="020B0606030504020204" pitchFamily="34" charset="0"/>
                </a:rPr>
                <a:t>Bueno</a:t>
              </a:r>
              <a:endParaRPr kumimoji="0" lang="es-CO" sz="1050" b="0" i="0" u="none" strike="noStrike" kern="0" cap="none" spc="0" normalizeH="0" baseline="0" noProof="0" dirty="0">
                <a:ln>
                  <a:noFill/>
                </a:ln>
                <a:solidFill>
                  <a:prstClr val="white"/>
                </a:solidFill>
                <a:effectLst/>
                <a:uLnTx/>
                <a:uFillTx/>
                <a:latin typeface="Arial" panose="020B0604020202020204" pitchFamily="34" charset="0"/>
              </a:endParaRPr>
            </a:p>
          </p:txBody>
        </p:sp>
        <p:sp>
          <p:nvSpPr>
            <p:cNvPr id="111" name="Rectangle 25">
              <a:extLst>
                <a:ext uri="{FF2B5EF4-FFF2-40B4-BE49-F238E27FC236}">
                  <a16:creationId xmlns:a16="http://schemas.microsoft.com/office/drawing/2014/main" id="{7C6F7F4A-2072-145E-F714-2B8EDBA877DD}"/>
                </a:ext>
              </a:extLst>
            </p:cNvPr>
            <p:cNvSpPr>
              <a:spLocks noChangeArrowheads="1"/>
            </p:cNvSpPr>
            <p:nvPr/>
          </p:nvSpPr>
          <p:spPr bwMode="auto">
            <a:xfrm>
              <a:off x="9052940" y="5322640"/>
              <a:ext cx="366558" cy="2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sz="1000" b="1" i="1" u="none" strike="noStrike" kern="0" cap="none" spc="0" normalizeH="0" baseline="0" noProof="0" dirty="0">
                  <a:ln>
                    <a:noFill/>
                  </a:ln>
                  <a:solidFill>
                    <a:prstClr val="white"/>
                  </a:solidFill>
                  <a:effectLst/>
                  <a:uLnTx/>
                  <a:uFillTx/>
                  <a:latin typeface="Open Sans" panose="020B0606030504020204" pitchFamily="34" charset="0"/>
                </a:rPr>
                <a:t>Bajo</a:t>
              </a:r>
              <a:endParaRPr kumimoji="0" lang="es-CO" sz="1050" b="0" i="0" u="none" strike="noStrike" kern="0" cap="none" spc="0" normalizeH="0" baseline="0" noProof="0" dirty="0">
                <a:ln>
                  <a:noFill/>
                </a:ln>
                <a:solidFill>
                  <a:prstClr val="white"/>
                </a:solidFill>
                <a:effectLst/>
                <a:uLnTx/>
                <a:uFillTx/>
                <a:latin typeface="Arial" panose="020B0604020202020204" pitchFamily="34" charset="0"/>
              </a:endParaRPr>
            </a:p>
          </p:txBody>
        </p:sp>
        <p:sp>
          <p:nvSpPr>
            <p:cNvPr id="112" name="Rectangle 25">
              <a:extLst>
                <a:ext uri="{FF2B5EF4-FFF2-40B4-BE49-F238E27FC236}">
                  <a16:creationId xmlns:a16="http://schemas.microsoft.com/office/drawing/2014/main" id="{F9BD6E8F-D6FB-3639-7E11-5391D9CFA35B}"/>
                </a:ext>
              </a:extLst>
            </p:cNvPr>
            <p:cNvSpPr>
              <a:spLocks noChangeArrowheads="1"/>
            </p:cNvSpPr>
            <p:nvPr/>
          </p:nvSpPr>
          <p:spPr bwMode="auto">
            <a:xfrm>
              <a:off x="10722054" y="5322640"/>
              <a:ext cx="587793" cy="2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CO" sz="1000" b="1" i="1" u="none" strike="noStrike" kern="0" cap="none" spc="0" normalizeH="0" baseline="0" noProof="0" dirty="0">
                  <a:ln>
                    <a:noFill/>
                  </a:ln>
                  <a:solidFill>
                    <a:prstClr val="white"/>
                  </a:solidFill>
                  <a:effectLst/>
                  <a:uLnTx/>
                  <a:uFillTx/>
                  <a:latin typeface="Open Sans" panose="020B0606030504020204" pitchFamily="34" charset="0"/>
                </a:rPr>
                <a:t>Critico </a:t>
              </a:r>
              <a:endParaRPr kumimoji="0" lang="es-CO" sz="1050" b="0" i="0" u="none" strike="noStrike" kern="0" cap="none" spc="0" normalizeH="0" baseline="0" noProof="0" dirty="0">
                <a:ln>
                  <a:noFill/>
                </a:ln>
                <a:solidFill>
                  <a:prstClr val="white"/>
                </a:solidFill>
                <a:effectLst/>
                <a:uLnTx/>
                <a:uFillTx/>
                <a:latin typeface="Arial" panose="020B0604020202020204" pitchFamily="34" charset="0"/>
              </a:endParaRPr>
            </a:p>
          </p:txBody>
        </p:sp>
        <p:sp>
          <p:nvSpPr>
            <p:cNvPr id="113" name="Rectangle 49">
              <a:extLst>
                <a:ext uri="{FF2B5EF4-FFF2-40B4-BE49-F238E27FC236}">
                  <a16:creationId xmlns:a16="http://schemas.microsoft.com/office/drawing/2014/main" id="{0E05CD2D-47B7-D2BE-5E5D-EC597B2768B4}"/>
                </a:ext>
              </a:extLst>
            </p:cNvPr>
            <p:cNvSpPr/>
            <p:nvPr/>
          </p:nvSpPr>
          <p:spPr>
            <a:xfrm>
              <a:off x="5522468" y="6177372"/>
              <a:ext cx="903704" cy="39525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srgbClr val="0070C0"/>
                  </a:solidFill>
                  <a:effectLst/>
                  <a:uLnTx/>
                  <a:uFillTx/>
                </a:rPr>
                <a:t>23%</a:t>
              </a:r>
            </a:p>
          </p:txBody>
        </p:sp>
        <p:sp>
          <p:nvSpPr>
            <p:cNvPr id="114" name="Rectangle 49">
              <a:extLst>
                <a:ext uri="{FF2B5EF4-FFF2-40B4-BE49-F238E27FC236}">
                  <a16:creationId xmlns:a16="http://schemas.microsoft.com/office/drawing/2014/main" id="{2127B1EB-23DD-B987-C0F3-A0B2632A5448}"/>
                </a:ext>
              </a:extLst>
            </p:cNvPr>
            <p:cNvSpPr/>
            <p:nvPr/>
          </p:nvSpPr>
          <p:spPr>
            <a:xfrm>
              <a:off x="7193914" y="6177375"/>
              <a:ext cx="903704" cy="39525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srgbClr val="00B050"/>
                  </a:solidFill>
                  <a:effectLst/>
                  <a:uLnTx/>
                  <a:uFillTx/>
                </a:rPr>
                <a:t>63%</a:t>
              </a:r>
            </a:p>
          </p:txBody>
        </p:sp>
        <p:sp>
          <p:nvSpPr>
            <p:cNvPr id="115" name="Rectangle 49">
              <a:extLst>
                <a:ext uri="{FF2B5EF4-FFF2-40B4-BE49-F238E27FC236}">
                  <a16:creationId xmlns:a16="http://schemas.microsoft.com/office/drawing/2014/main" id="{214B310E-3688-13B1-F22B-A4A6D846B02D}"/>
                </a:ext>
              </a:extLst>
            </p:cNvPr>
            <p:cNvSpPr/>
            <p:nvPr/>
          </p:nvSpPr>
          <p:spPr>
            <a:xfrm>
              <a:off x="8878076" y="6190002"/>
              <a:ext cx="903704" cy="39525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srgbClr val="ED7D31"/>
                  </a:solidFill>
                  <a:effectLst/>
                  <a:uLnTx/>
                  <a:uFillTx/>
                </a:rPr>
                <a:t>9%</a:t>
              </a:r>
            </a:p>
          </p:txBody>
        </p:sp>
        <p:sp>
          <p:nvSpPr>
            <p:cNvPr id="116" name="Rectangle 49">
              <a:extLst>
                <a:ext uri="{FF2B5EF4-FFF2-40B4-BE49-F238E27FC236}">
                  <a16:creationId xmlns:a16="http://schemas.microsoft.com/office/drawing/2014/main" id="{A6126DD5-D0ED-2C24-30D6-A9F28E31EEBD}"/>
                </a:ext>
              </a:extLst>
            </p:cNvPr>
            <p:cNvSpPr/>
            <p:nvPr/>
          </p:nvSpPr>
          <p:spPr>
            <a:xfrm>
              <a:off x="10515310" y="6190002"/>
              <a:ext cx="903704" cy="39525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srgbClr val="FF0000"/>
                  </a:solidFill>
                  <a:effectLst/>
                  <a:uLnTx/>
                  <a:uFillTx/>
                </a:rPr>
                <a:t>7%</a:t>
              </a:r>
            </a:p>
          </p:txBody>
        </p:sp>
        <p:sp>
          <p:nvSpPr>
            <p:cNvPr id="117" name="Google Shape;120;p15">
              <a:extLst>
                <a:ext uri="{FF2B5EF4-FFF2-40B4-BE49-F238E27FC236}">
                  <a16:creationId xmlns:a16="http://schemas.microsoft.com/office/drawing/2014/main" id="{DD80F06A-8CBC-E413-2B10-C3B1D02E1282}"/>
                </a:ext>
              </a:extLst>
            </p:cNvPr>
            <p:cNvSpPr txBox="1">
              <a:spLocks/>
            </p:cNvSpPr>
            <p:nvPr/>
          </p:nvSpPr>
          <p:spPr>
            <a:xfrm rot="16200000">
              <a:off x="3801529" y="5206000"/>
              <a:ext cx="1650934" cy="661147"/>
            </a:xfrm>
            <a:prstGeom prst="rect">
              <a:avLst/>
            </a:prstGeom>
            <a:noFill/>
            <a:ln>
              <a:noFill/>
              <a:prstDash/>
            </a:ln>
            <a:effectLst>
              <a:outerShdw blurRad="57150" dist="57150" dir="5880000" sx="1000" sy="1000" algn="bl" rotWithShape="0">
                <a:srgbClr val="000000"/>
              </a:outerShdw>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defPPr>
                <a:defRPr lang="es-CO"/>
              </a:defPPr>
              <a:lvl1pPr algn="l" defTabSz="914400" rtl="0" eaLnBrk="1" latinLnBrk="0" hangingPunct="1">
                <a:lnSpc>
                  <a:spcPct val="90000"/>
                </a:lnSpc>
                <a:spcBef>
                  <a:spcPct val="0"/>
                </a:spcBef>
                <a:buNone/>
                <a:tabLst>
                  <a:tab pos="1436688" algn="l"/>
                </a:tabLst>
                <a:defRPr sz="3200" kern="1200">
                  <a:solidFill>
                    <a:srgbClr val="FFFFFF"/>
                  </a:solidFill>
                  <a:latin typeface="Arial" panose="020B0604020202020204" pitchFamily="34" charset="0"/>
                  <a:ea typeface="Montserrat"/>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tab pos="1436688" algn="l"/>
                </a:tabLst>
                <a:defRPr/>
              </a:pPr>
              <a:r>
                <a:rPr kumimoji="0" lang="es-CO" sz="1100" b="1" i="0" u="none" strike="noStrike" kern="1200" cap="none" spc="0" normalizeH="0" baseline="0" noProof="0" dirty="0">
                  <a:ln>
                    <a:noFill/>
                  </a:ln>
                  <a:solidFill>
                    <a:prstClr val="black"/>
                  </a:solidFill>
                  <a:effectLst/>
                  <a:uLnTx/>
                  <a:uFillTx/>
                  <a:latin typeface="Verdana "/>
                  <a:ea typeface="Verdana"/>
                  <a:cs typeface="Arial"/>
                </a:rPr>
                <a:t>Nivel de desempeño</a:t>
              </a:r>
              <a:endParaRPr kumimoji="0" lang="es-CO" sz="18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pic>
          <p:nvPicPr>
            <p:cNvPr id="1026" name="Picture 2" descr="Icono De Gráfico De Flecha De Caída Curvada. Icono De Elemento Del Diagrama  De Tendencia. Icono De Diseño De Concepto De Análisis Empresarial. Icono De  Signos Y Símbolos Para Sitios Web, Diseño">
              <a:extLst>
                <a:ext uri="{FF2B5EF4-FFF2-40B4-BE49-F238E27FC236}">
                  <a16:creationId xmlns:a16="http://schemas.microsoft.com/office/drawing/2014/main" id="{340E100C-7993-E73B-B83D-B735A788139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10762974" y="4848020"/>
              <a:ext cx="449326" cy="4226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277.800+ Pulgar Hacia Arriba Fotografías de stock, fotos e imágenes libres  de derechos - iStock | Pulgar hacia abajo, Ok, Bien">
              <a:extLst>
                <a:ext uri="{FF2B5EF4-FFF2-40B4-BE49-F238E27FC236}">
                  <a16:creationId xmlns:a16="http://schemas.microsoft.com/office/drawing/2014/main" id="{24461C9B-C6DB-7F8B-52D4-09ACBC981B32}"/>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399195" y="4833215"/>
              <a:ext cx="479025" cy="430014"/>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6" name="Gráfico 5">
            <a:extLst>
              <a:ext uri="{FF2B5EF4-FFF2-40B4-BE49-F238E27FC236}">
                <a16:creationId xmlns:a16="http://schemas.microsoft.com/office/drawing/2014/main" id="{4D8F3577-8436-B442-18C2-E03A33329E28}"/>
              </a:ext>
            </a:extLst>
          </p:cNvPr>
          <p:cNvGraphicFramePr>
            <a:graphicFrameLocks/>
          </p:cNvGraphicFramePr>
          <p:nvPr>
            <p:extLst>
              <p:ext uri="{D42A27DB-BD31-4B8C-83A1-F6EECF244321}">
                <p14:modId xmlns:p14="http://schemas.microsoft.com/office/powerpoint/2010/main" val="1055648061"/>
              </p:ext>
            </p:extLst>
          </p:nvPr>
        </p:nvGraphicFramePr>
        <p:xfrm>
          <a:off x="405711" y="1519353"/>
          <a:ext cx="6132252" cy="508183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7363424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22">
          <a:extLst>
            <a:ext uri="{FF2B5EF4-FFF2-40B4-BE49-F238E27FC236}">
              <a16:creationId xmlns:a16="http://schemas.microsoft.com/office/drawing/2014/main" id="{CDF532AC-DF10-876A-B6EC-5067EC56A6D0}"/>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175D8EBC-B3BB-EAD6-F99C-9593B3D16262}"/>
              </a:ext>
            </a:extLst>
          </p:cNvPr>
          <p:cNvSpPr txBox="1"/>
          <p:nvPr/>
        </p:nvSpPr>
        <p:spPr>
          <a:xfrm>
            <a:off x="1190365" y="207262"/>
            <a:ext cx="8605025" cy="954107"/>
          </a:xfrm>
          <a:prstGeom prst="rect">
            <a:avLst/>
          </a:prstGeom>
          <a:noFill/>
        </p:spPr>
        <p:txBody>
          <a:bodyPr wrap="square">
            <a:spAutoFit/>
          </a:bodyPr>
          <a:lstStyle/>
          <a:p>
            <a:pPr marL="0" marR="0" lvl="0" indent="0" algn="l" defTabSz="914400" eaLnBrk="1" fontAlgn="base" latinLnBrk="0" hangingPunct="1">
              <a:lnSpc>
                <a:spcPct val="100000"/>
              </a:lnSpc>
              <a:spcBef>
                <a:spcPts val="0"/>
              </a:spcBef>
              <a:spcAft>
                <a:spcPts val="0"/>
              </a:spcAft>
              <a:buClrTx/>
              <a:buSzTx/>
              <a:buFontTx/>
              <a:buNone/>
              <a:tabLst/>
              <a:defRPr/>
            </a:pPr>
            <a:r>
              <a:rPr kumimoji="0" lang="es-CO" sz="28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Cumplimiento por Dependencia </a:t>
            </a:r>
          </a:p>
          <a:p>
            <a:pPr marL="0" marR="0" lvl="0" indent="0" algn="l" defTabSz="914400" eaLnBrk="1" fontAlgn="base" latinLnBrk="0" hangingPunct="1">
              <a:lnSpc>
                <a:spcPct val="100000"/>
              </a:lnSpc>
              <a:spcBef>
                <a:spcPts val="0"/>
              </a:spcBef>
              <a:spcAft>
                <a:spcPts val="0"/>
              </a:spcAft>
              <a:buClrTx/>
              <a:buSzTx/>
              <a:buFontTx/>
              <a:buNone/>
              <a:tabLst/>
              <a:defRPr/>
            </a:pPr>
            <a:r>
              <a:rPr kumimoji="0" lang="es-CO" sz="28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Plan Anual de Gestión - II Trimestre 2026</a:t>
            </a:r>
            <a:endPar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4" name="Rectángulo 3">
            <a:extLst>
              <a:ext uri="{FF2B5EF4-FFF2-40B4-BE49-F238E27FC236}">
                <a16:creationId xmlns:a16="http://schemas.microsoft.com/office/drawing/2014/main" id="{A157D51F-ADE1-2225-4CFA-D857520DA7BA}"/>
              </a:ext>
              <a:ext uri="{C183D7F6-B498-43B3-948B-1728B52AA6E4}">
                <adec:decorative xmlns:adec="http://schemas.microsoft.com/office/drawing/2017/decorative" val="1"/>
              </a:ext>
            </a:extLst>
          </p:cNvPr>
          <p:cNvSpPr/>
          <p:nvPr/>
        </p:nvSpPr>
        <p:spPr>
          <a:xfrm>
            <a:off x="4187999" y="1692517"/>
            <a:ext cx="3974371" cy="45396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Despacho SNS: </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Despacho superintendente</a:t>
            </a:r>
          </a:p>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DIA</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 Delegatura de Investigaciones Administrativas</a:t>
            </a:r>
          </a:p>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DEAS: </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Delegatura para Entidades de Aseguramiento en salud.</a:t>
            </a:r>
          </a:p>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DFJC</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 Delegatura para la función Jurisdiccional y de Conciliación.</a:t>
            </a:r>
          </a:p>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DET: </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Delegatura para Entidades Territoriales.</a:t>
            </a:r>
          </a:p>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DPU: </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Delegatura para la Protección al Usuario.</a:t>
            </a:r>
          </a:p>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DOLTSGF: </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Delegatura para Operadores Logísticos de Tecnologías en salud y Gestores Farmacéuticos.</a:t>
            </a:r>
          </a:p>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DPSS: </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Delegatura para Prestadores de Servicios de Salud.</a:t>
            </a:r>
          </a:p>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DID: </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Dirección de Innovación y Desarrollo.</a:t>
            </a:r>
          </a:p>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DJ: </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Dirección Jurídica.</a:t>
            </a:r>
          </a:p>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OAC: </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Oficina Asesora de Comunicaciones.</a:t>
            </a:r>
          </a:p>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OAP: </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Oficina Asesora de Planeación.</a:t>
            </a:r>
          </a:p>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OCI: </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Oficina de Control Interno</a:t>
            </a:r>
          </a:p>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SG: </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Secretaria General</a:t>
            </a:r>
          </a:p>
          <a:p>
            <a:pPr marL="285750" marR="0" lvl="0" indent="-285750" algn="l" defTabSz="914400" rtl="0" eaLnBrk="1" fontAlgn="auto" latinLnBrk="0" hangingPunct="1">
              <a:lnSpc>
                <a:spcPct val="150000"/>
              </a:lnSpc>
              <a:spcBef>
                <a:spcPts val="0"/>
              </a:spcBef>
              <a:spcAft>
                <a:spcPts val="0"/>
              </a:spcAft>
              <a:buClr>
                <a:srgbClr val="004E9A"/>
              </a:buClr>
              <a:buSzPct val="120000"/>
              <a:buFont typeface="Wingdings" panose="05000000000000000000" pitchFamily="2" charset="2"/>
              <a:buChar char="Ø"/>
              <a:tabLst/>
              <a:defRPr/>
            </a:pPr>
            <a:r>
              <a:rPr kumimoji="0" lang="es-CO" sz="1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OL: </a:t>
            </a:r>
            <a:r>
              <a:rPr kumimoji="0" lang="es-CO"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rPr>
              <a:t>Oficina de Liquidaciones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2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a:endParaRPr>
          </a:p>
        </p:txBody>
      </p:sp>
      <p:sp>
        <p:nvSpPr>
          <p:cNvPr id="7" name="CuadroTexto 6">
            <a:extLst>
              <a:ext uri="{FF2B5EF4-FFF2-40B4-BE49-F238E27FC236}">
                <a16:creationId xmlns:a16="http://schemas.microsoft.com/office/drawing/2014/main" id="{AB3C1EBE-7544-6A15-207C-7503382C5DDE}"/>
              </a:ext>
            </a:extLst>
          </p:cNvPr>
          <p:cNvSpPr txBox="1"/>
          <p:nvPr/>
        </p:nvSpPr>
        <p:spPr>
          <a:xfrm>
            <a:off x="197197" y="1804801"/>
            <a:ext cx="3974372" cy="461665"/>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rPr>
              <a:t>Porcentaje de cumplimiento por dependencia (%)</a:t>
            </a:r>
          </a:p>
        </p:txBody>
      </p:sp>
      <p:graphicFrame>
        <p:nvGraphicFramePr>
          <p:cNvPr id="5" name="Gráfico 4">
            <a:extLst>
              <a:ext uri="{FF2B5EF4-FFF2-40B4-BE49-F238E27FC236}">
                <a16:creationId xmlns:a16="http://schemas.microsoft.com/office/drawing/2014/main" id="{44F348A4-443A-69FB-BE94-BEDEB5656C26}"/>
              </a:ext>
            </a:extLst>
          </p:cNvPr>
          <p:cNvGraphicFramePr>
            <a:graphicFrameLocks/>
          </p:cNvGraphicFramePr>
          <p:nvPr/>
        </p:nvGraphicFramePr>
        <p:xfrm>
          <a:off x="8195260" y="2148844"/>
          <a:ext cx="3783113" cy="33627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Gráfico 9">
            <a:extLst>
              <a:ext uri="{FF2B5EF4-FFF2-40B4-BE49-F238E27FC236}">
                <a16:creationId xmlns:a16="http://schemas.microsoft.com/office/drawing/2014/main" id="{72396CD2-FAA0-6F40-512D-504145B1D8B7}"/>
              </a:ext>
            </a:extLst>
          </p:cNvPr>
          <p:cNvGraphicFramePr>
            <a:graphicFrameLocks/>
          </p:cNvGraphicFramePr>
          <p:nvPr/>
        </p:nvGraphicFramePr>
        <p:xfrm>
          <a:off x="213627" y="2367280"/>
          <a:ext cx="3974372" cy="395280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352264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3FC54-1422-DE06-EAA9-ADDA519EF3CA}"/>
            </a:ext>
          </a:extLst>
        </p:cNvPr>
        <p:cNvGrpSpPr/>
        <p:nvPr/>
      </p:nvGrpSpPr>
      <p:grpSpPr>
        <a:xfrm>
          <a:off x="0" y="0"/>
          <a:ext cx="0" cy="0"/>
          <a:chOff x="0" y="0"/>
          <a:chExt cx="0" cy="0"/>
        </a:xfrm>
      </p:grpSpPr>
      <p:sp>
        <p:nvSpPr>
          <p:cNvPr id="39" name="Freeform: Shape 38">
            <a:extLst>
              <a:ext uri="{FF2B5EF4-FFF2-40B4-BE49-F238E27FC236}">
                <a16:creationId xmlns:a16="http://schemas.microsoft.com/office/drawing/2014/main" id="{3A82B423-C580-D6A7-DCA1-064FAEBCC0AF}"/>
              </a:ext>
            </a:extLst>
          </p:cNvPr>
          <p:cNvSpPr/>
          <p:nvPr/>
        </p:nvSpPr>
        <p:spPr>
          <a:xfrm>
            <a:off x="4335824" y="1445933"/>
            <a:ext cx="551942" cy="504145"/>
          </a:xfrm>
          <a:custGeom>
            <a:avLst/>
            <a:gdLst>
              <a:gd name="connsiteX0" fmla="*/ 990394 w 1016017"/>
              <a:gd name="connsiteY0" fmla="*/ 212788 h 1437220"/>
              <a:gd name="connsiteX1" fmla="*/ 125370 w 1016017"/>
              <a:gd name="connsiteY1" fmla="*/ 1408381 h 1437220"/>
              <a:gd name="connsiteX2" fmla="*/ 0 w 1016017"/>
              <a:gd name="connsiteY2" fmla="*/ 1367812 h 1437220"/>
              <a:gd name="connsiteX3" fmla="*/ 0 w 1016017"/>
              <a:gd name="connsiteY3" fmla="*/ 0 h 1437220"/>
              <a:gd name="connsiteX4" fmla="*/ 881252 w 1016017"/>
              <a:gd name="connsiteY4" fmla="*/ 0 h 1437220"/>
              <a:gd name="connsiteX5" fmla="*/ 990394 w 1016017"/>
              <a:gd name="connsiteY5" fmla="*/ 212788 h 143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017" h="1437220">
                <a:moveTo>
                  <a:pt x="990394" y="212788"/>
                </a:moveTo>
                <a:lnTo>
                  <a:pt x="125370" y="1408381"/>
                </a:lnTo>
                <a:cubicBezTo>
                  <a:pt x="86110" y="1462821"/>
                  <a:pt x="0" y="1435078"/>
                  <a:pt x="0" y="1367812"/>
                </a:cubicBezTo>
                <a:lnTo>
                  <a:pt x="0" y="0"/>
                </a:lnTo>
                <a:lnTo>
                  <a:pt x="881252" y="0"/>
                </a:lnTo>
                <a:cubicBezTo>
                  <a:pt x="990917" y="0"/>
                  <a:pt x="1054518" y="124323"/>
                  <a:pt x="990394" y="212788"/>
                </a:cubicBezTo>
                <a:close/>
              </a:path>
            </a:pathLst>
          </a:custGeom>
          <a:solidFill>
            <a:schemeClr val="accent2"/>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53" name="Freeform: Shape 52">
            <a:extLst>
              <a:ext uri="{FF2B5EF4-FFF2-40B4-BE49-F238E27FC236}">
                <a16:creationId xmlns:a16="http://schemas.microsoft.com/office/drawing/2014/main" id="{AC598D33-BFB2-D31C-317F-0E68863919B6}"/>
              </a:ext>
            </a:extLst>
          </p:cNvPr>
          <p:cNvSpPr/>
          <p:nvPr/>
        </p:nvSpPr>
        <p:spPr>
          <a:xfrm>
            <a:off x="758696" y="1474390"/>
            <a:ext cx="552027" cy="504145"/>
          </a:xfrm>
          <a:custGeom>
            <a:avLst/>
            <a:gdLst>
              <a:gd name="connsiteX0" fmla="*/ 990394 w 1016173"/>
              <a:gd name="connsiteY0" fmla="*/ 212788 h 1437220"/>
              <a:gd name="connsiteX1" fmla="*/ 125370 w 1016173"/>
              <a:gd name="connsiteY1" fmla="*/ 1408381 h 1437220"/>
              <a:gd name="connsiteX2" fmla="*/ 0 w 1016173"/>
              <a:gd name="connsiteY2" fmla="*/ 1367812 h 1437220"/>
              <a:gd name="connsiteX3" fmla="*/ 0 w 1016173"/>
              <a:gd name="connsiteY3" fmla="*/ 0 h 1437220"/>
              <a:gd name="connsiteX4" fmla="*/ 881251 w 1016173"/>
              <a:gd name="connsiteY4" fmla="*/ 0 h 1437220"/>
              <a:gd name="connsiteX5" fmla="*/ 990394 w 1016173"/>
              <a:gd name="connsiteY5" fmla="*/ 212788 h 143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173" h="1437220">
                <a:moveTo>
                  <a:pt x="990394" y="212788"/>
                </a:moveTo>
                <a:lnTo>
                  <a:pt x="125370" y="1408381"/>
                </a:lnTo>
                <a:cubicBezTo>
                  <a:pt x="86110" y="1462821"/>
                  <a:pt x="0" y="1435078"/>
                  <a:pt x="0" y="1367812"/>
                </a:cubicBezTo>
                <a:lnTo>
                  <a:pt x="0" y="0"/>
                </a:lnTo>
                <a:lnTo>
                  <a:pt x="881251" y="0"/>
                </a:lnTo>
                <a:cubicBezTo>
                  <a:pt x="991179" y="0"/>
                  <a:pt x="1054780" y="124323"/>
                  <a:pt x="990394" y="212788"/>
                </a:cubicBezTo>
                <a:close/>
              </a:path>
            </a:pathLst>
          </a:custGeom>
          <a:solidFill>
            <a:srgbClr val="05BC58"/>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nvGrpSpPr>
          <p:cNvPr id="10" name="Grupo 9">
            <a:extLst>
              <a:ext uri="{FF2B5EF4-FFF2-40B4-BE49-F238E27FC236}">
                <a16:creationId xmlns:a16="http://schemas.microsoft.com/office/drawing/2014/main" id="{0354FBF9-7EC0-DD3E-3518-94702611ED94}"/>
              </a:ext>
            </a:extLst>
          </p:cNvPr>
          <p:cNvGrpSpPr/>
          <p:nvPr/>
        </p:nvGrpSpPr>
        <p:grpSpPr>
          <a:xfrm>
            <a:off x="5515473" y="1440797"/>
            <a:ext cx="809288" cy="826888"/>
            <a:chOff x="5509991" y="1665766"/>
            <a:chExt cx="1164104" cy="1132901"/>
          </a:xfrm>
        </p:grpSpPr>
        <p:sp>
          <p:nvSpPr>
            <p:cNvPr id="52" name="Freeform: Shape 51">
              <a:extLst>
                <a:ext uri="{FF2B5EF4-FFF2-40B4-BE49-F238E27FC236}">
                  <a16:creationId xmlns:a16="http://schemas.microsoft.com/office/drawing/2014/main" id="{FBFFC0C9-DFE2-05C5-0D9C-3F657A658736}"/>
                </a:ext>
              </a:extLst>
            </p:cNvPr>
            <p:cNvSpPr/>
            <p:nvPr/>
          </p:nvSpPr>
          <p:spPr>
            <a:xfrm>
              <a:off x="5509991" y="1665766"/>
              <a:ext cx="1164104" cy="1132901"/>
            </a:xfrm>
            <a:custGeom>
              <a:avLst/>
              <a:gdLst>
                <a:gd name="connsiteX0" fmla="*/ 1701258 w 1701258"/>
                <a:gd name="connsiteY0" fmla="*/ 850629 h 1701258"/>
                <a:gd name="connsiteX1" fmla="*/ 850629 w 1701258"/>
                <a:gd name="connsiteY1" fmla="*/ 1701259 h 1701258"/>
                <a:gd name="connsiteX2" fmla="*/ 0 w 1701258"/>
                <a:gd name="connsiteY2" fmla="*/ 850629 h 1701258"/>
                <a:gd name="connsiteX3" fmla="*/ 850629 w 1701258"/>
                <a:gd name="connsiteY3" fmla="*/ 0 h 1701258"/>
                <a:gd name="connsiteX4" fmla="*/ 1701258 w 1701258"/>
                <a:gd name="connsiteY4" fmla="*/ 850629 h 1701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258" h="1701258">
                  <a:moveTo>
                    <a:pt x="1701258" y="850629"/>
                  </a:moveTo>
                  <a:cubicBezTo>
                    <a:pt x="1701258" y="1320419"/>
                    <a:pt x="1320419" y="1701259"/>
                    <a:pt x="850629" y="1701259"/>
                  </a:cubicBezTo>
                  <a:cubicBezTo>
                    <a:pt x="380840" y="1701259"/>
                    <a:pt x="0" y="1320419"/>
                    <a:pt x="0" y="850629"/>
                  </a:cubicBezTo>
                  <a:cubicBezTo>
                    <a:pt x="0" y="380840"/>
                    <a:pt x="380840" y="0"/>
                    <a:pt x="850629" y="0"/>
                  </a:cubicBezTo>
                  <a:cubicBezTo>
                    <a:pt x="1320419" y="0"/>
                    <a:pt x="1701258" y="380840"/>
                    <a:pt x="1701258" y="850629"/>
                  </a:cubicBezTo>
                  <a:close/>
                </a:path>
              </a:pathLst>
            </a:custGeom>
            <a:solidFill>
              <a:schemeClr val="accent2"/>
            </a:solidFill>
            <a:ln w="12700" cap="flat">
              <a:noFill/>
              <a:miter lim="400000"/>
            </a:ln>
            <a:effectLst>
              <a:outerShdw blurRad="101600" dist="8890" dir="5400000" rotWithShape="0">
                <a:srgbClr val="000000">
                  <a:alpha val="50000"/>
                </a:srgbClr>
              </a:outerShdw>
            </a:effectLst>
          </p:spPr>
          <p:txBody>
            <a:bodyPr wrap="square" lIns="9524" tIns="9524" rIns="9524" bIns="9524" numCol="1" anchor="ctr">
              <a:noAutofit/>
            </a:bodyPr>
            <a:lstStyle/>
            <a:p>
              <a:pPr marL="0" marR="0" lvl="0" indent="0" algn="ctr" defTabSz="154751" eaLnBrk="1" fontAlgn="auto" latinLnBrk="0" hangingPunct="0">
                <a:lnSpc>
                  <a:spcPct val="100000"/>
                </a:lnSpc>
                <a:spcBef>
                  <a:spcPts val="0"/>
                </a:spcBef>
                <a:spcAft>
                  <a:spcPts val="0"/>
                </a:spcAft>
                <a:buClrTx/>
                <a:buSzTx/>
                <a:buFontTx/>
                <a:buNone/>
                <a:tabLst/>
                <a:defRPr/>
              </a:pPr>
              <a:endParaRPr kumimoji="0" lang="es-CO" sz="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endParaRPr>
            </a:p>
          </p:txBody>
        </p:sp>
        <p:grpSp>
          <p:nvGrpSpPr>
            <p:cNvPr id="74" name="Graphic 76">
              <a:extLst>
                <a:ext uri="{FF2B5EF4-FFF2-40B4-BE49-F238E27FC236}">
                  <a16:creationId xmlns:a16="http://schemas.microsoft.com/office/drawing/2014/main" id="{C75300F6-8679-2CD3-DB3E-A03FA7E68A87}"/>
                </a:ext>
              </a:extLst>
            </p:cNvPr>
            <p:cNvGrpSpPr/>
            <p:nvPr/>
          </p:nvGrpSpPr>
          <p:grpSpPr>
            <a:xfrm>
              <a:off x="5789050" y="1851787"/>
              <a:ext cx="602022" cy="654879"/>
              <a:chOff x="4354712" y="5550657"/>
              <a:chExt cx="842777" cy="902975"/>
            </a:xfrm>
            <a:solidFill>
              <a:srgbClr val="FFFFFF"/>
            </a:solidFill>
          </p:grpSpPr>
          <p:sp>
            <p:nvSpPr>
              <p:cNvPr id="75" name="Freeform: Shape 74">
                <a:extLst>
                  <a:ext uri="{FF2B5EF4-FFF2-40B4-BE49-F238E27FC236}">
                    <a16:creationId xmlns:a16="http://schemas.microsoft.com/office/drawing/2014/main" id="{F45CA7F2-AD00-C222-8115-EA61816B0ADE}"/>
                  </a:ext>
                </a:extLst>
              </p:cNvPr>
              <p:cNvSpPr/>
              <p:nvPr/>
            </p:nvSpPr>
            <p:spPr>
              <a:xfrm>
                <a:off x="4763276" y="5550657"/>
                <a:ext cx="25649" cy="93438"/>
              </a:xfrm>
              <a:custGeom>
                <a:avLst/>
                <a:gdLst>
                  <a:gd name="connsiteX0" fmla="*/ 12825 w 25649"/>
                  <a:gd name="connsiteY0" fmla="*/ 0 h 93438"/>
                  <a:gd name="connsiteX1" fmla="*/ 0 w 25649"/>
                  <a:gd name="connsiteY1" fmla="*/ 12825 h 93438"/>
                  <a:gd name="connsiteX2" fmla="*/ 0 w 25649"/>
                  <a:gd name="connsiteY2" fmla="*/ 80614 h 93438"/>
                  <a:gd name="connsiteX3" fmla="*/ 12825 w 25649"/>
                  <a:gd name="connsiteY3" fmla="*/ 93438 h 93438"/>
                  <a:gd name="connsiteX4" fmla="*/ 25650 w 25649"/>
                  <a:gd name="connsiteY4" fmla="*/ 80614 h 93438"/>
                  <a:gd name="connsiteX5" fmla="*/ 25650 w 25649"/>
                  <a:gd name="connsiteY5" fmla="*/ 12825 h 93438"/>
                  <a:gd name="connsiteX6" fmla="*/ 12825 w 25649"/>
                  <a:gd name="connsiteY6" fmla="*/ 0 h 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649" h="93438">
                    <a:moveTo>
                      <a:pt x="12825" y="0"/>
                    </a:moveTo>
                    <a:cubicBezTo>
                      <a:pt x="5758" y="0"/>
                      <a:pt x="0" y="5758"/>
                      <a:pt x="0" y="12825"/>
                    </a:cubicBezTo>
                    <a:lnTo>
                      <a:pt x="0" y="80614"/>
                    </a:lnTo>
                    <a:cubicBezTo>
                      <a:pt x="0" y="87680"/>
                      <a:pt x="5758" y="93438"/>
                      <a:pt x="12825" y="93438"/>
                    </a:cubicBezTo>
                    <a:cubicBezTo>
                      <a:pt x="19892" y="93438"/>
                      <a:pt x="25650" y="87680"/>
                      <a:pt x="25650" y="80614"/>
                    </a:cubicBezTo>
                    <a:lnTo>
                      <a:pt x="25650" y="12825"/>
                    </a:lnTo>
                    <a:cubicBezTo>
                      <a:pt x="25650" y="5758"/>
                      <a:pt x="19892" y="0"/>
                      <a:pt x="12825" y="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76" name="Freeform: Shape 75">
                <a:extLst>
                  <a:ext uri="{FF2B5EF4-FFF2-40B4-BE49-F238E27FC236}">
                    <a16:creationId xmlns:a16="http://schemas.microsoft.com/office/drawing/2014/main" id="{9FEE512B-6218-E4C0-6481-F5AA2B304DF2}"/>
                  </a:ext>
                </a:extLst>
              </p:cNvPr>
              <p:cNvSpPr/>
              <p:nvPr/>
            </p:nvSpPr>
            <p:spPr>
              <a:xfrm>
                <a:off x="5104051" y="5959220"/>
                <a:ext cx="93438" cy="25649"/>
              </a:xfrm>
              <a:custGeom>
                <a:avLst/>
                <a:gdLst>
                  <a:gd name="connsiteX0" fmla="*/ 80614 w 93438"/>
                  <a:gd name="connsiteY0" fmla="*/ 0 h 25649"/>
                  <a:gd name="connsiteX1" fmla="*/ 12825 w 93438"/>
                  <a:gd name="connsiteY1" fmla="*/ 0 h 25649"/>
                  <a:gd name="connsiteX2" fmla="*/ 0 w 93438"/>
                  <a:gd name="connsiteY2" fmla="*/ 12825 h 25649"/>
                  <a:gd name="connsiteX3" fmla="*/ 12825 w 93438"/>
                  <a:gd name="connsiteY3" fmla="*/ 25650 h 25649"/>
                  <a:gd name="connsiteX4" fmla="*/ 80614 w 93438"/>
                  <a:gd name="connsiteY4" fmla="*/ 25650 h 25649"/>
                  <a:gd name="connsiteX5" fmla="*/ 93438 w 93438"/>
                  <a:gd name="connsiteY5" fmla="*/ 12825 h 25649"/>
                  <a:gd name="connsiteX6" fmla="*/ 80614 w 93438"/>
                  <a:gd name="connsiteY6" fmla="*/ 0 h 25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438" h="25649">
                    <a:moveTo>
                      <a:pt x="80614" y="0"/>
                    </a:moveTo>
                    <a:lnTo>
                      <a:pt x="12825" y="0"/>
                    </a:lnTo>
                    <a:cubicBezTo>
                      <a:pt x="5758" y="0"/>
                      <a:pt x="0" y="5758"/>
                      <a:pt x="0" y="12825"/>
                    </a:cubicBezTo>
                    <a:cubicBezTo>
                      <a:pt x="0" y="19891"/>
                      <a:pt x="5758" y="25650"/>
                      <a:pt x="12825" y="25650"/>
                    </a:cubicBezTo>
                    <a:lnTo>
                      <a:pt x="80614" y="25650"/>
                    </a:lnTo>
                    <a:cubicBezTo>
                      <a:pt x="87680" y="25650"/>
                      <a:pt x="93438" y="19891"/>
                      <a:pt x="93438" y="12825"/>
                    </a:cubicBezTo>
                    <a:cubicBezTo>
                      <a:pt x="93438" y="5758"/>
                      <a:pt x="87680" y="0"/>
                      <a:pt x="80614" y="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79" name="Freeform: Shape 78">
                <a:extLst>
                  <a:ext uri="{FF2B5EF4-FFF2-40B4-BE49-F238E27FC236}">
                    <a16:creationId xmlns:a16="http://schemas.microsoft.com/office/drawing/2014/main" id="{9D9ABCD9-B4ED-5478-9C9E-7586DFF5266F}"/>
                  </a:ext>
                </a:extLst>
              </p:cNvPr>
              <p:cNvSpPr/>
              <p:nvPr/>
            </p:nvSpPr>
            <p:spPr>
              <a:xfrm>
                <a:off x="4354712" y="5959220"/>
                <a:ext cx="93438" cy="25649"/>
              </a:xfrm>
              <a:custGeom>
                <a:avLst/>
                <a:gdLst>
                  <a:gd name="connsiteX0" fmla="*/ 80614 w 93438"/>
                  <a:gd name="connsiteY0" fmla="*/ 0 h 25649"/>
                  <a:gd name="connsiteX1" fmla="*/ 12825 w 93438"/>
                  <a:gd name="connsiteY1" fmla="*/ 0 h 25649"/>
                  <a:gd name="connsiteX2" fmla="*/ 0 w 93438"/>
                  <a:gd name="connsiteY2" fmla="*/ 12825 h 25649"/>
                  <a:gd name="connsiteX3" fmla="*/ 12825 w 93438"/>
                  <a:gd name="connsiteY3" fmla="*/ 25650 h 25649"/>
                  <a:gd name="connsiteX4" fmla="*/ 80614 w 93438"/>
                  <a:gd name="connsiteY4" fmla="*/ 25650 h 25649"/>
                  <a:gd name="connsiteX5" fmla="*/ 93438 w 93438"/>
                  <a:gd name="connsiteY5" fmla="*/ 12825 h 25649"/>
                  <a:gd name="connsiteX6" fmla="*/ 80614 w 93438"/>
                  <a:gd name="connsiteY6" fmla="*/ 0 h 25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438" h="25649">
                    <a:moveTo>
                      <a:pt x="80614" y="0"/>
                    </a:moveTo>
                    <a:lnTo>
                      <a:pt x="12825" y="0"/>
                    </a:lnTo>
                    <a:cubicBezTo>
                      <a:pt x="5758" y="0"/>
                      <a:pt x="0" y="5758"/>
                      <a:pt x="0" y="12825"/>
                    </a:cubicBezTo>
                    <a:cubicBezTo>
                      <a:pt x="0" y="19891"/>
                      <a:pt x="5758" y="25650"/>
                      <a:pt x="12825" y="25650"/>
                    </a:cubicBezTo>
                    <a:lnTo>
                      <a:pt x="80614" y="25650"/>
                    </a:lnTo>
                    <a:cubicBezTo>
                      <a:pt x="87680" y="25650"/>
                      <a:pt x="93438" y="19891"/>
                      <a:pt x="93438" y="12825"/>
                    </a:cubicBezTo>
                    <a:cubicBezTo>
                      <a:pt x="93438" y="5758"/>
                      <a:pt x="87680" y="0"/>
                      <a:pt x="80614" y="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0" name="Freeform: Shape 79">
                <a:extLst>
                  <a:ext uri="{FF2B5EF4-FFF2-40B4-BE49-F238E27FC236}">
                    <a16:creationId xmlns:a16="http://schemas.microsoft.com/office/drawing/2014/main" id="{DAC9A7E9-17D5-8A27-C8D5-0C09146F06DF}"/>
                  </a:ext>
                </a:extLst>
              </p:cNvPr>
              <p:cNvSpPr/>
              <p:nvPr/>
            </p:nvSpPr>
            <p:spPr>
              <a:xfrm>
                <a:off x="5004004" y="6200472"/>
                <a:ext cx="73873" cy="73612"/>
              </a:xfrm>
              <a:custGeom>
                <a:avLst/>
                <a:gdLst>
                  <a:gd name="connsiteX0" fmla="*/ 69948 w 73873"/>
                  <a:gd name="connsiteY0" fmla="*/ 51627 h 73612"/>
                  <a:gd name="connsiteX1" fmla="*/ 22051 w 73873"/>
                  <a:gd name="connsiteY1" fmla="*/ 3730 h 73612"/>
                  <a:gd name="connsiteX2" fmla="*/ 3730 w 73873"/>
                  <a:gd name="connsiteY2" fmla="*/ 3730 h 73612"/>
                  <a:gd name="connsiteX3" fmla="*/ 3730 w 73873"/>
                  <a:gd name="connsiteY3" fmla="*/ 22051 h 73612"/>
                  <a:gd name="connsiteX4" fmla="*/ 51627 w 73873"/>
                  <a:gd name="connsiteY4" fmla="*/ 69948 h 73612"/>
                  <a:gd name="connsiteX5" fmla="*/ 60787 w 73873"/>
                  <a:gd name="connsiteY5" fmla="*/ 73612 h 73612"/>
                  <a:gd name="connsiteX6" fmla="*/ 69948 w 73873"/>
                  <a:gd name="connsiteY6" fmla="*/ 69948 h 73612"/>
                  <a:gd name="connsiteX7" fmla="*/ 69948 w 73873"/>
                  <a:gd name="connsiteY7" fmla="*/ 51627 h 73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73" h="73612">
                    <a:moveTo>
                      <a:pt x="69948" y="51627"/>
                    </a:moveTo>
                    <a:lnTo>
                      <a:pt x="22051" y="3730"/>
                    </a:lnTo>
                    <a:cubicBezTo>
                      <a:pt x="17078" y="-1243"/>
                      <a:pt x="8964" y="-1243"/>
                      <a:pt x="3730" y="3730"/>
                    </a:cubicBezTo>
                    <a:cubicBezTo>
                      <a:pt x="-1243" y="8702"/>
                      <a:pt x="-1243" y="16816"/>
                      <a:pt x="3730" y="22051"/>
                    </a:cubicBezTo>
                    <a:lnTo>
                      <a:pt x="51627" y="69948"/>
                    </a:lnTo>
                    <a:cubicBezTo>
                      <a:pt x="54244" y="72565"/>
                      <a:pt x="57385" y="73612"/>
                      <a:pt x="60787" y="73612"/>
                    </a:cubicBezTo>
                    <a:cubicBezTo>
                      <a:pt x="64190" y="73612"/>
                      <a:pt x="67330" y="72303"/>
                      <a:pt x="69948" y="69948"/>
                    </a:cubicBezTo>
                    <a:cubicBezTo>
                      <a:pt x="75183" y="64713"/>
                      <a:pt x="75183" y="56599"/>
                      <a:pt x="69948" y="51627"/>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1" name="Freeform: Shape 80">
                <a:extLst>
                  <a:ext uri="{FF2B5EF4-FFF2-40B4-BE49-F238E27FC236}">
                    <a16:creationId xmlns:a16="http://schemas.microsoft.com/office/drawing/2014/main" id="{0CA30ECE-E328-86AB-A56E-FF33F67687A5}"/>
                  </a:ext>
                </a:extLst>
              </p:cNvPr>
              <p:cNvSpPr/>
              <p:nvPr/>
            </p:nvSpPr>
            <p:spPr>
              <a:xfrm>
                <a:off x="4474258" y="5670464"/>
                <a:ext cx="73677" cy="73612"/>
              </a:xfrm>
              <a:custGeom>
                <a:avLst/>
                <a:gdLst>
                  <a:gd name="connsiteX0" fmla="*/ 69948 w 73677"/>
                  <a:gd name="connsiteY0" fmla="*/ 51627 h 73612"/>
                  <a:gd name="connsiteX1" fmla="*/ 22051 w 73677"/>
                  <a:gd name="connsiteY1" fmla="*/ 3730 h 73612"/>
                  <a:gd name="connsiteX2" fmla="*/ 3730 w 73677"/>
                  <a:gd name="connsiteY2" fmla="*/ 3730 h 73612"/>
                  <a:gd name="connsiteX3" fmla="*/ 3730 w 73677"/>
                  <a:gd name="connsiteY3" fmla="*/ 22051 h 73612"/>
                  <a:gd name="connsiteX4" fmla="*/ 51627 w 73677"/>
                  <a:gd name="connsiteY4" fmla="*/ 69948 h 73612"/>
                  <a:gd name="connsiteX5" fmla="*/ 60787 w 73677"/>
                  <a:gd name="connsiteY5" fmla="*/ 73612 h 73612"/>
                  <a:gd name="connsiteX6" fmla="*/ 69948 w 73677"/>
                  <a:gd name="connsiteY6" fmla="*/ 69948 h 73612"/>
                  <a:gd name="connsiteX7" fmla="*/ 69948 w 73677"/>
                  <a:gd name="connsiteY7" fmla="*/ 51627 h 73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677" h="73612">
                    <a:moveTo>
                      <a:pt x="69948" y="51627"/>
                    </a:moveTo>
                    <a:lnTo>
                      <a:pt x="22051" y="3730"/>
                    </a:lnTo>
                    <a:cubicBezTo>
                      <a:pt x="17078" y="-1243"/>
                      <a:pt x="8964" y="-1243"/>
                      <a:pt x="3730" y="3730"/>
                    </a:cubicBezTo>
                    <a:cubicBezTo>
                      <a:pt x="-1243" y="8702"/>
                      <a:pt x="-1243" y="16816"/>
                      <a:pt x="3730" y="22051"/>
                    </a:cubicBezTo>
                    <a:lnTo>
                      <a:pt x="51627" y="69948"/>
                    </a:lnTo>
                    <a:cubicBezTo>
                      <a:pt x="54244" y="72565"/>
                      <a:pt x="57385" y="73612"/>
                      <a:pt x="60787" y="73612"/>
                    </a:cubicBezTo>
                    <a:cubicBezTo>
                      <a:pt x="64190" y="73612"/>
                      <a:pt x="67331" y="72303"/>
                      <a:pt x="69948" y="69948"/>
                    </a:cubicBezTo>
                    <a:cubicBezTo>
                      <a:pt x="74921" y="64713"/>
                      <a:pt x="74921" y="56599"/>
                      <a:pt x="69948" y="51627"/>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2" name="Freeform: Shape 81">
                <a:extLst>
                  <a:ext uri="{FF2B5EF4-FFF2-40B4-BE49-F238E27FC236}">
                    <a16:creationId xmlns:a16="http://schemas.microsoft.com/office/drawing/2014/main" id="{F727E54F-E7BB-3780-14EF-A2BB86F78EC6}"/>
                  </a:ext>
                </a:extLst>
              </p:cNvPr>
              <p:cNvSpPr/>
              <p:nvPr/>
            </p:nvSpPr>
            <p:spPr>
              <a:xfrm>
                <a:off x="5004004" y="5670464"/>
                <a:ext cx="73873" cy="73612"/>
              </a:xfrm>
              <a:custGeom>
                <a:avLst/>
                <a:gdLst>
                  <a:gd name="connsiteX0" fmla="*/ 69948 w 73873"/>
                  <a:gd name="connsiteY0" fmla="*/ 3730 h 73612"/>
                  <a:gd name="connsiteX1" fmla="*/ 51627 w 73873"/>
                  <a:gd name="connsiteY1" fmla="*/ 3730 h 73612"/>
                  <a:gd name="connsiteX2" fmla="*/ 3730 w 73873"/>
                  <a:gd name="connsiteY2" fmla="*/ 51627 h 73612"/>
                  <a:gd name="connsiteX3" fmla="*/ 3730 w 73873"/>
                  <a:gd name="connsiteY3" fmla="*/ 69948 h 73612"/>
                  <a:gd name="connsiteX4" fmla="*/ 12890 w 73873"/>
                  <a:gd name="connsiteY4" fmla="*/ 73612 h 73612"/>
                  <a:gd name="connsiteX5" fmla="*/ 22051 w 73873"/>
                  <a:gd name="connsiteY5" fmla="*/ 69948 h 73612"/>
                  <a:gd name="connsiteX6" fmla="*/ 69948 w 73873"/>
                  <a:gd name="connsiteY6" fmla="*/ 22051 h 73612"/>
                  <a:gd name="connsiteX7" fmla="*/ 69948 w 73873"/>
                  <a:gd name="connsiteY7" fmla="*/ 3730 h 73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73" h="73612">
                    <a:moveTo>
                      <a:pt x="69948" y="3730"/>
                    </a:moveTo>
                    <a:cubicBezTo>
                      <a:pt x="64975" y="-1243"/>
                      <a:pt x="56861" y="-1243"/>
                      <a:pt x="51627" y="3730"/>
                    </a:cubicBezTo>
                    <a:lnTo>
                      <a:pt x="3730" y="51627"/>
                    </a:lnTo>
                    <a:cubicBezTo>
                      <a:pt x="-1243" y="56599"/>
                      <a:pt x="-1243" y="64713"/>
                      <a:pt x="3730" y="69948"/>
                    </a:cubicBezTo>
                    <a:cubicBezTo>
                      <a:pt x="6347" y="72565"/>
                      <a:pt x="9488" y="73612"/>
                      <a:pt x="12890" y="73612"/>
                    </a:cubicBezTo>
                    <a:cubicBezTo>
                      <a:pt x="16293" y="73612"/>
                      <a:pt x="19434" y="72303"/>
                      <a:pt x="22051" y="69948"/>
                    </a:cubicBezTo>
                    <a:lnTo>
                      <a:pt x="69948" y="22051"/>
                    </a:lnTo>
                    <a:cubicBezTo>
                      <a:pt x="75183" y="16816"/>
                      <a:pt x="75183" y="8702"/>
                      <a:pt x="69948" y="373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3" name="Freeform: Shape 82">
                <a:extLst>
                  <a:ext uri="{FF2B5EF4-FFF2-40B4-BE49-F238E27FC236}">
                    <a16:creationId xmlns:a16="http://schemas.microsoft.com/office/drawing/2014/main" id="{27E48742-C754-20DD-2E84-075EED648F6C}"/>
                  </a:ext>
                </a:extLst>
              </p:cNvPr>
              <p:cNvSpPr/>
              <p:nvPr/>
            </p:nvSpPr>
            <p:spPr>
              <a:xfrm>
                <a:off x="4474258" y="6200210"/>
                <a:ext cx="73677" cy="73612"/>
              </a:xfrm>
              <a:custGeom>
                <a:avLst/>
                <a:gdLst>
                  <a:gd name="connsiteX0" fmla="*/ 69948 w 73677"/>
                  <a:gd name="connsiteY0" fmla="*/ 3730 h 73612"/>
                  <a:gd name="connsiteX1" fmla="*/ 51627 w 73677"/>
                  <a:gd name="connsiteY1" fmla="*/ 3730 h 73612"/>
                  <a:gd name="connsiteX2" fmla="*/ 3730 w 73677"/>
                  <a:gd name="connsiteY2" fmla="*/ 51627 h 73612"/>
                  <a:gd name="connsiteX3" fmla="*/ 3730 w 73677"/>
                  <a:gd name="connsiteY3" fmla="*/ 69948 h 73612"/>
                  <a:gd name="connsiteX4" fmla="*/ 12890 w 73677"/>
                  <a:gd name="connsiteY4" fmla="*/ 73612 h 73612"/>
                  <a:gd name="connsiteX5" fmla="*/ 22051 w 73677"/>
                  <a:gd name="connsiteY5" fmla="*/ 69948 h 73612"/>
                  <a:gd name="connsiteX6" fmla="*/ 69948 w 73677"/>
                  <a:gd name="connsiteY6" fmla="*/ 22051 h 73612"/>
                  <a:gd name="connsiteX7" fmla="*/ 69948 w 73677"/>
                  <a:gd name="connsiteY7" fmla="*/ 3730 h 73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677" h="73612">
                    <a:moveTo>
                      <a:pt x="69948" y="3730"/>
                    </a:moveTo>
                    <a:cubicBezTo>
                      <a:pt x="64975" y="-1243"/>
                      <a:pt x="56861" y="-1243"/>
                      <a:pt x="51627" y="3730"/>
                    </a:cubicBezTo>
                    <a:lnTo>
                      <a:pt x="3730" y="51627"/>
                    </a:lnTo>
                    <a:cubicBezTo>
                      <a:pt x="-1243" y="56600"/>
                      <a:pt x="-1243" y="64713"/>
                      <a:pt x="3730" y="69948"/>
                    </a:cubicBezTo>
                    <a:cubicBezTo>
                      <a:pt x="6347" y="72565"/>
                      <a:pt x="9488" y="73612"/>
                      <a:pt x="12890" y="73612"/>
                    </a:cubicBezTo>
                    <a:cubicBezTo>
                      <a:pt x="16293" y="73612"/>
                      <a:pt x="19434" y="72304"/>
                      <a:pt x="22051" y="69948"/>
                    </a:cubicBezTo>
                    <a:lnTo>
                      <a:pt x="69948" y="22051"/>
                    </a:lnTo>
                    <a:cubicBezTo>
                      <a:pt x="74921" y="17078"/>
                      <a:pt x="74921" y="8964"/>
                      <a:pt x="69948" y="373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4" name="Freeform: Shape 83">
                <a:extLst>
                  <a:ext uri="{FF2B5EF4-FFF2-40B4-BE49-F238E27FC236}">
                    <a16:creationId xmlns:a16="http://schemas.microsoft.com/office/drawing/2014/main" id="{90C719F6-3DB7-AF2D-39DF-B3A1014E2EA4}"/>
                  </a:ext>
                </a:extLst>
              </p:cNvPr>
              <p:cNvSpPr/>
              <p:nvPr/>
            </p:nvSpPr>
            <p:spPr>
              <a:xfrm>
                <a:off x="4534258" y="5708219"/>
                <a:ext cx="482926" cy="745413"/>
              </a:xfrm>
              <a:custGeom>
                <a:avLst/>
                <a:gdLst>
                  <a:gd name="connsiteX0" fmla="*/ 478711 w 482926"/>
                  <a:gd name="connsiteY0" fmla="*/ 195514 h 745413"/>
                  <a:gd name="connsiteX1" fmla="*/ 463530 w 482926"/>
                  <a:gd name="connsiteY1" fmla="*/ 185306 h 745413"/>
                  <a:gd name="connsiteX2" fmla="*/ 453323 w 482926"/>
                  <a:gd name="connsiteY2" fmla="*/ 200487 h 745413"/>
                  <a:gd name="connsiteX3" fmla="*/ 457249 w 482926"/>
                  <a:gd name="connsiteY3" fmla="*/ 241579 h 745413"/>
                  <a:gd name="connsiteX4" fmla="*/ 413801 w 482926"/>
                  <a:gd name="connsiteY4" fmla="*/ 371660 h 745413"/>
                  <a:gd name="connsiteX5" fmla="*/ 341040 w 482926"/>
                  <a:gd name="connsiteY5" fmla="*/ 565603 h 745413"/>
                  <a:gd name="connsiteX6" fmla="*/ 331879 w 482926"/>
                  <a:gd name="connsiteY6" fmla="*/ 565603 h 745413"/>
                  <a:gd name="connsiteX7" fmla="*/ 151284 w 482926"/>
                  <a:gd name="connsiteY7" fmla="*/ 565603 h 745413"/>
                  <a:gd name="connsiteX8" fmla="*/ 142385 w 482926"/>
                  <a:gd name="connsiteY8" fmla="*/ 565603 h 745413"/>
                  <a:gd name="connsiteX9" fmla="*/ 133486 w 482926"/>
                  <a:gd name="connsiteY9" fmla="*/ 504096 h 745413"/>
                  <a:gd name="connsiteX10" fmla="*/ 122232 w 482926"/>
                  <a:gd name="connsiteY10" fmla="*/ 466407 h 745413"/>
                  <a:gd name="connsiteX11" fmla="*/ 103911 w 482926"/>
                  <a:gd name="connsiteY11" fmla="*/ 424791 h 745413"/>
                  <a:gd name="connsiteX12" fmla="*/ 71194 w 482926"/>
                  <a:gd name="connsiteY12" fmla="*/ 373754 h 745413"/>
                  <a:gd name="connsiteX13" fmla="*/ 25914 w 482926"/>
                  <a:gd name="connsiteY13" fmla="*/ 240532 h 745413"/>
                  <a:gd name="connsiteX14" fmla="*/ 89777 w 482926"/>
                  <a:gd name="connsiteY14" fmla="*/ 90036 h 745413"/>
                  <a:gd name="connsiteX15" fmla="*/ 240011 w 482926"/>
                  <a:gd name="connsiteY15" fmla="*/ 25912 h 745413"/>
                  <a:gd name="connsiteX16" fmla="*/ 424794 w 482926"/>
                  <a:gd name="connsiteY16" fmla="*/ 127987 h 745413"/>
                  <a:gd name="connsiteX17" fmla="*/ 442592 w 482926"/>
                  <a:gd name="connsiteY17" fmla="*/ 132175 h 745413"/>
                  <a:gd name="connsiteX18" fmla="*/ 446779 w 482926"/>
                  <a:gd name="connsiteY18" fmla="*/ 114377 h 745413"/>
                  <a:gd name="connsiteX19" fmla="*/ 359884 w 482926"/>
                  <a:gd name="connsiteY19" fmla="*/ 31146 h 745413"/>
                  <a:gd name="connsiteX20" fmla="*/ 241320 w 482926"/>
                  <a:gd name="connsiteY20" fmla="*/ 0 h 745413"/>
                  <a:gd name="connsiteX21" fmla="*/ 239488 w 482926"/>
                  <a:gd name="connsiteY21" fmla="*/ 0 h 745413"/>
                  <a:gd name="connsiteX22" fmla="*/ 71194 w 482926"/>
                  <a:gd name="connsiteY22" fmla="*/ 71715 h 745413"/>
                  <a:gd name="connsiteX23" fmla="*/ 3 w 482926"/>
                  <a:gd name="connsiteY23" fmla="*/ 240270 h 745413"/>
                  <a:gd name="connsiteX24" fmla="*/ 50779 w 482926"/>
                  <a:gd name="connsiteY24" fmla="*/ 389457 h 745413"/>
                  <a:gd name="connsiteX25" fmla="*/ 80878 w 482926"/>
                  <a:gd name="connsiteY25" fmla="*/ 436569 h 745413"/>
                  <a:gd name="connsiteX26" fmla="*/ 97629 w 482926"/>
                  <a:gd name="connsiteY26" fmla="*/ 475044 h 745413"/>
                  <a:gd name="connsiteX27" fmla="*/ 108098 w 482926"/>
                  <a:gd name="connsiteY27" fmla="*/ 509854 h 745413"/>
                  <a:gd name="connsiteX28" fmla="*/ 116735 w 482926"/>
                  <a:gd name="connsiteY28" fmla="*/ 570576 h 745413"/>
                  <a:gd name="connsiteX29" fmla="*/ 138459 w 482926"/>
                  <a:gd name="connsiteY29" fmla="*/ 591253 h 745413"/>
                  <a:gd name="connsiteX30" fmla="*/ 138459 w 482926"/>
                  <a:gd name="connsiteY30" fmla="*/ 689403 h 745413"/>
                  <a:gd name="connsiteX31" fmla="*/ 194470 w 482926"/>
                  <a:gd name="connsiteY31" fmla="*/ 745413 h 745413"/>
                  <a:gd name="connsiteX32" fmla="*/ 288955 w 482926"/>
                  <a:gd name="connsiteY32" fmla="*/ 745413 h 745413"/>
                  <a:gd name="connsiteX33" fmla="*/ 344966 w 482926"/>
                  <a:gd name="connsiteY33" fmla="*/ 689403 h 745413"/>
                  <a:gd name="connsiteX34" fmla="*/ 344966 w 482926"/>
                  <a:gd name="connsiteY34" fmla="*/ 591253 h 745413"/>
                  <a:gd name="connsiteX35" fmla="*/ 366690 w 482926"/>
                  <a:gd name="connsiteY35" fmla="*/ 570576 h 745413"/>
                  <a:gd name="connsiteX36" fmla="*/ 434216 w 482926"/>
                  <a:gd name="connsiteY36" fmla="*/ 387102 h 745413"/>
                  <a:gd name="connsiteX37" fmla="*/ 482898 w 482926"/>
                  <a:gd name="connsiteY37" fmla="*/ 241579 h 745413"/>
                  <a:gd name="connsiteX38" fmla="*/ 478711 w 482926"/>
                  <a:gd name="connsiteY38" fmla="*/ 195514 h 745413"/>
                  <a:gd name="connsiteX39" fmla="*/ 288955 w 482926"/>
                  <a:gd name="connsiteY39" fmla="*/ 719763 h 745413"/>
                  <a:gd name="connsiteX40" fmla="*/ 194470 w 482926"/>
                  <a:gd name="connsiteY40" fmla="*/ 719763 h 745413"/>
                  <a:gd name="connsiteX41" fmla="*/ 164632 w 482926"/>
                  <a:gd name="connsiteY41" fmla="*/ 693590 h 745413"/>
                  <a:gd name="connsiteX42" fmla="*/ 318793 w 482926"/>
                  <a:gd name="connsiteY42" fmla="*/ 693590 h 745413"/>
                  <a:gd name="connsiteX43" fmla="*/ 288955 w 482926"/>
                  <a:gd name="connsiteY43" fmla="*/ 719763 h 745413"/>
                  <a:gd name="connsiteX44" fmla="*/ 319316 w 482926"/>
                  <a:gd name="connsiteY44" fmla="*/ 610621 h 745413"/>
                  <a:gd name="connsiteX45" fmla="*/ 266969 w 482926"/>
                  <a:gd name="connsiteY45" fmla="*/ 610621 h 745413"/>
                  <a:gd name="connsiteX46" fmla="*/ 254145 w 482926"/>
                  <a:gd name="connsiteY46" fmla="*/ 623446 h 745413"/>
                  <a:gd name="connsiteX47" fmla="*/ 266969 w 482926"/>
                  <a:gd name="connsiteY47" fmla="*/ 636271 h 745413"/>
                  <a:gd name="connsiteX48" fmla="*/ 319316 w 482926"/>
                  <a:gd name="connsiteY48" fmla="*/ 636271 h 745413"/>
                  <a:gd name="connsiteX49" fmla="*/ 319316 w 482926"/>
                  <a:gd name="connsiteY49" fmla="*/ 667679 h 745413"/>
                  <a:gd name="connsiteX50" fmla="*/ 164371 w 482926"/>
                  <a:gd name="connsiteY50" fmla="*/ 667679 h 745413"/>
                  <a:gd name="connsiteX51" fmla="*/ 164371 w 482926"/>
                  <a:gd name="connsiteY51" fmla="*/ 636271 h 745413"/>
                  <a:gd name="connsiteX52" fmla="*/ 186094 w 482926"/>
                  <a:gd name="connsiteY52" fmla="*/ 636271 h 745413"/>
                  <a:gd name="connsiteX53" fmla="*/ 198919 w 482926"/>
                  <a:gd name="connsiteY53" fmla="*/ 623446 h 745413"/>
                  <a:gd name="connsiteX54" fmla="*/ 186094 w 482926"/>
                  <a:gd name="connsiteY54" fmla="*/ 610621 h 745413"/>
                  <a:gd name="connsiteX55" fmla="*/ 164371 w 482926"/>
                  <a:gd name="connsiteY55" fmla="*/ 610621 h 745413"/>
                  <a:gd name="connsiteX56" fmla="*/ 164371 w 482926"/>
                  <a:gd name="connsiteY56" fmla="*/ 591253 h 745413"/>
                  <a:gd name="connsiteX57" fmla="*/ 319316 w 482926"/>
                  <a:gd name="connsiteY57" fmla="*/ 591253 h 745413"/>
                  <a:gd name="connsiteX58" fmla="*/ 319316 w 482926"/>
                  <a:gd name="connsiteY58" fmla="*/ 610621 h 74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82926" h="745413">
                    <a:moveTo>
                      <a:pt x="478711" y="195514"/>
                    </a:moveTo>
                    <a:cubicBezTo>
                      <a:pt x="477402" y="188447"/>
                      <a:pt x="470597" y="183998"/>
                      <a:pt x="463530" y="185306"/>
                    </a:cubicBezTo>
                    <a:cubicBezTo>
                      <a:pt x="456464" y="186615"/>
                      <a:pt x="452014" y="193420"/>
                      <a:pt x="453323" y="200487"/>
                    </a:cubicBezTo>
                    <a:cubicBezTo>
                      <a:pt x="455940" y="213835"/>
                      <a:pt x="457249" y="227707"/>
                      <a:pt x="457249" y="241579"/>
                    </a:cubicBezTo>
                    <a:cubicBezTo>
                      <a:pt x="457249" y="288952"/>
                      <a:pt x="442068" y="333970"/>
                      <a:pt x="413801" y="371660"/>
                    </a:cubicBezTo>
                    <a:cubicBezTo>
                      <a:pt x="370354" y="428979"/>
                      <a:pt x="345228" y="495983"/>
                      <a:pt x="341040" y="565603"/>
                    </a:cubicBezTo>
                    <a:lnTo>
                      <a:pt x="331879" y="565603"/>
                    </a:lnTo>
                    <a:lnTo>
                      <a:pt x="151284" y="565603"/>
                    </a:lnTo>
                    <a:lnTo>
                      <a:pt x="142385" y="565603"/>
                    </a:lnTo>
                    <a:cubicBezTo>
                      <a:pt x="141076" y="544926"/>
                      <a:pt x="138197" y="523988"/>
                      <a:pt x="133486" y="504096"/>
                    </a:cubicBezTo>
                    <a:cubicBezTo>
                      <a:pt x="130345" y="491271"/>
                      <a:pt x="126681" y="478708"/>
                      <a:pt x="122232" y="466407"/>
                    </a:cubicBezTo>
                    <a:cubicBezTo>
                      <a:pt x="116997" y="452011"/>
                      <a:pt x="110977" y="438140"/>
                      <a:pt x="103911" y="424791"/>
                    </a:cubicBezTo>
                    <a:cubicBezTo>
                      <a:pt x="94488" y="406732"/>
                      <a:pt x="83495" y="389719"/>
                      <a:pt x="71194" y="373754"/>
                    </a:cubicBezTo>
                    <a:cubicBezTo>
                      <a:pt x="41357" y="335279"/>
                      <a:pt x="25653" y="289214"/>
                      <a:pt x="25914" y="240532"/>
                    </a:cubicBezTo>
                    <a:cubicBezTo>
                      <a:pt x="26176" y="184521"/>
                      <a:pt x="48947" y="131128"/>
                      <a:pt x="89777" y="90036"/>
                    </a:cubicBezTo>
                    <a:cubicBezTo>
                      <a:pt x="130607" y="49206"/>
                      <a:pt x="184000" y="26435"/>
                      <a:pt x="240011" y="25912"/>
                    </a:cubicBezTo>
                    <a:cubicBezTo>
                      <a:pt x="315913" y="25388"/>
                      <a:pt x="385011" y="63601"/>
                      <a:pt x="424794" y="127987"/>
                    </a:cubicBezTo>
                    <a:cubicBezTo>
                      <a:pt x="428458" y="134007"/>
                      <a:pt x="436572" y="135839"/>
                      <a:pt x="442592" y="132175"/>
                    </a:cubicBezTo>
                    <a:cubicBezTo>
                      <a:pt x="448612" y="128511"/>
                      <a:pt x="450444" y="120397"/>
                      <a:pt x="446779" y="114377"/>
                    </a:cubicBezTo>
                    <a:cubicBezTo>
                      <a:pt x="425317" y="79828"/>
                      <a:pt x="395480" y="51038"/>
                      <a:pt x="359884" y="31146"/>
                    </a:cubicBezTo>
                    <a:cubicBezTo>
                      <a:pt x="323765" y="10731"/>
                      <a:pt x="282935" y="0"/>
                      <a:pt x="241320" y="0"/>
                    </a:cubicBezTo>
                    <a:cubicBezTo>
                      <a:pt x="240796" y="0"/>
                      <a:pt x="240273" y="0"/>
                      <a:pt x="239488" y="0"/>
                    </a:cubicBezTo>
                    <a:cubicBezTo>
                      <a:pt x="176672" y="524"/>
                      <a:pt x="116735" y="25912"/>
                      <a:pt x="71194" y="71715"/>
                    </a:cubicBezTo>
                    <a:cubicBezTo>
                      <a:pt x="25391" y="117518"/>
                      <a:pt x="265" y="177455"/>
                      <a:pt x="3" y="240270"/>
                    </a:cubicBezTo>
                    <a:cubicBezTo>
                      <a:pt x="-259" y="294972"/>
                      <a:pt x="17277" y="346533"/>
                      <a:pt x="50779" y="389457"/>
                    </a:cubicBezTo>
                    <a:cubicBezTo>
                      <a:pt x="62033" y="404114"/>
                      <a:pt x="72241" y="419819"/>
                      <a:pt x="80878" y="436569"/>
                    </a:cubicBezTo>
                    <a:cubicBezTo>
                      <a:pt x="87160" y="448871"/>
                      <a:pt x="92918" y="461957"/>
                      <a:pt x="97629" y="475044"/>
                    </a:cubicBezTo>
                    <a:cubicBezTo>
                      <a:pt x="101817" y="486298"/>
                      <a:pt x="105219" y="498077"/>
                      <a:pt x="108098" y="509854"/>
                    </a:cubicBezTo>
                    <a:cubicBezTo>
                      <a:pt x="112809" y="529746"/>
                      <a:pt x="115688" y="550161"/>
                      <a:pt x="116735" y="570576"/>
                    </a:cubicBezTo>
                    <a:cubicBezTo>
                      <a:pt x="117259" y="582092"/>
                      <a:pt x="126943" y="591253"/>
                      <a:pt x="138459" y="591253"/>
                    </a:cubicBezTo>
                    <a:lnTo>
                      <a:pt x="138459" y="689403"/>
                    </a:lnTo>
                    <a:cubicBezTo>
                      <a:pt x="138459" y="720287"/>
                      <a:pt x="163585" y="745413"/>
                      <a:pt x="194470" y="745413"/>
                    </a:cubicBezTo>
                    <a:lnTo>
                      <a:pt x="288955" y="745413"/>
                    </a:lnTo>
                    <a:cubicBezTo>
                      <a:pt x="319839" y="745413"/>
                      <a:pt x="344966" y="720287"/>
                      <a:pt x="344966" y="689403"/>
                    </a:cubicBezTo>
                    <a:lnTo>
                      <a:pt x="344966" y="591253"/>
                    </a:lnTo>
                    <a:cubicBezTo>
                      <a:pt x="356482" y="591253"/>
                      <a:pt x="366166" y="582092"/>
                      <a:pt x="366690" y="570576"/>
                    </a:cubicBezTo>
                    <a:cubicBezTo>
                      <a:pt x="369830" y="504881"/>
                      <a:pt x="393386" y="441280"/>
                      <a:pt x="434216" y="387102"/>
                    </a:cubicBezTo>
                    <a:cubicBezTo>
                      <a:pt x="466148" y="344963"/>
                      <a:pt x="482898" y="294711"/>
                      <a:pt x="482898" y="241579"/>
                    </a:cubicBezTo>
                    <a:cubicBezTo>
                      <a:pt x="483160" y="225875"/>
                      <a:pt x="481590" y="210433"/>
                      <a:pt x="478711" y="195514"/>
                    </a:cubicBezTo>
                    <a:close/>
                    <a:moveTo>
                      <a:pt x="288955" y="719763"/>
                    </a:moveTo>
                    <a:lnTo>
                      <a:pt x="194470" y="719763"/>
                    </a:lnTo>
                    <a:cubicBezTo>
                      <a:pt x="179289" y="719763"/>
                      <a:pt x="166464" y="708509"/>
                      <a:pt x="164632" y="693590"/>
                    </a:cubicBezTo>
                    <a:lnTo>
                      <a:pt x="318793" y="693590"/>
                    </a:lnTo>
                    <a:cubicBezTo>
                      <a:pt x="316960" y="708247"/>
                      <a:pt x="304136" y="719763"/>
                      <a:pt x="288955" y="719763"/>
                    </a:cubicBezTo>
                    <a:close/>
                    <a:moveTo>
                      <a:pt x="319316" y="610621"/>
                    </a:moveTo>
                    <a:lnTo>
                      <a:pt x="266969" y="610621"/>
                    </a:lnTo>
                    <a:cubicBezTo>
                      <a:pt x="259903" y="610621"/>
                      <a:pt x="254145" y="616379"/>
                      <a:pt x="254145" y="623446"/>
                    </a:cubicBezTo>
                    <a:cubicBezTo>
                      <a:pt x="254145" y="630513"/>
                      <a:pt x="259903" y="636271"/>
                      <a:pt x="266969" y="636271"/>
                    </a:cubicBezTo>
                    <a:lnTo>
                      <a:pt x="319316" y="636271"/>
                    </a:lnTo>
                    <a:lnTo>
                      <a:pt x="319316" y="667679"/>
                    </a:lnTo>
                    <a:lnTo>
                      <a:pt x="164371" y="667679"/>
                    </a:lnTo>
                    <a:lnTo>
                      <a:pt x="164371" y="636271"/>
                    </a:lnTo>
                    <a:lnTo>
                      <a:pt x="186094" y="636271"/>
                    </a:lnTo>
                    <a:cubicBezTo>
                      <a:pt x="193161" y="636271"/>
                      <a:pt x="198919" y="630513"/>
                      <a:pt x="198919" y="623446"/>
                    </a:cubicBezTo>
                    <a:cubicBezTo>
                      <a:pt x="198919" y="616379"/>
                      <a:pt x="193161" y="610621"/>
                      <a:pt x="186094" y="610621"/>
                    </a:cubicBezTo>
                    <a:lnTo>
                      <a:pt x="164371" y="610621"/>
                    </a:lnTo>
                    <a:lnTo>
                      <a:pt x="164371" y="591253"/>
                    </a:lnTo>
                    <a:lnTo>
                      <a:pt x="319316" y="591253"/>
                    </a:lnTo>
                    <a:lnTo>
                      <a:pt x="319316" y="610621"/>
                    </a:ln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5" name="Freeform: Shape 84">
                <a:extLst>
                  <a:ext uri="{FF2B5EF4-FFF2-40B4-BE49-F238E27FC236}">
                    <a16:creationId xmlns:a16="http://schemas.microsoft.com/office/drawing/2014/main" id="{34F6250D-F1E3-D847-2456-6667F1C62B82}"/>
                  </a:ext>
                </a:extLst>
              </p:cNvPr>
              <p:cNvSpPr/>
              <p:nvPr/>
            </p:nvSpPr>
            <p:spPr>
              <a:xfrm>
                <a:off x="4698367" y="5856883"/>
                <a:ext cx="155207" cy="285811"/>
              </a:xfrm>
              <a:custGeom>
                <a:avLst/>
                <a:gdLst>
                  <a:gd name="connsiteX0" fmla="*/ 92130 w 155207"/>
                  <a:gd name="connsiteY0" fmla="*/ 121444 h 285811"/>
                  <a:gd name="connsiteX1" fmla="*/ 91083 w 155207"/>
                  <a:gd name="connsiteY1" fmla="*/ 120920 h 285811"/>
                  <a:gd name="connsiteX2" fmla="*/ 91083 w 155207"/>
                  <a:gd name="connsiteY2" fmla="*/ 46065 h 285811"/>
                  <a:gd name="connsiteX3" fmla="*/ 92915 w 155207"/>
                  <a:gd name="connsiteY3" fmla="*/ 46327 h 285811"/>
                  <a:gd name="connsiteX4" fmla="*/ 124846 w 155207"/>
                  <a:gd name="connsiteY4" fmla="*/ 55749 h 285811"/>
                  <a:gd name="connsiteX5" fmla="*/ 135054 w 155207"/>
                  <a:gd name="connsiteY5" fmla="*/ 59413 h 285811"/>
                  <a:gd name="connsiteX6" fmla="*/ 148926 w 155207"/>
                  <a:gd name="connsiteY6" fmla="*/ 41092 h 285811"/>
                  <a:gd name="connsiteX7" fmla="*/ 130081 w 155207"/>
                  <a:gd name="connsiteY7" fmla="*/ 23818 h 285811"/>
                  <a:gd name="connsiteX8" fmla="*/ 92653 w 155207"/>
                  <a:gd name="connsiteY8" fmla="*/ 17536 h 285811"/>
                  <a:gd name="connsiteX9" fmla="*/ 90821 w 155207"/>
                  <a:gd name="connsiteY9" fmla="*/ 17536 h 285811"/>
                  <a:gd name="connsiteX10" fmla="*/ 90821 w 155207"/>
                  <a:gd name="connsiteY10" fmla="*/ 6282 h 285811"/>
                  <a:gd name="connsiteX11" fmla="*/ 81922 w 155207"/>
                  <a:gd name="connsiteY11" fmla="*/ 0 h 285811"/>
                  <a:gd name="connsiteX12" fmla="*/ 73547 w 155207"/>
                  <a:gd name="connsiteY12" fmla="*/ 6282 h 285811"/>
                  <a:gd name="connsiteX13" fmla="*/ 73547 w 155207"/>
                  <a:gd name="connsiteY13" fmla="*/ 18060 h 285811"/>
                  <a:gd name="connsiteX14" fmla="*/ 71976 w 155207"/>
                  <a:gd name="connsiteY14" fmla="*/ 18321 h 285811"/>
                  <a:gd name="connsiteX15" fmla="*/ 6282 w 155207"/>
                  <a:gd name="connsiteY15" fmla="*/ 82445 h 285811"/>
                  <a:gd name="connsiteX16" fmla="*/ 72238 w 155207"/>
                  <a:gd name="connsiteY16" fmla="*/ 149972 h 285811"/>
                  <a:gd name="connsiteX17" fmla="*/ 73285 w 155207"/>
                  <a:gd name="connsiteY17" fmla="*/ 150496 h 285811"/>
                  <a:gd name="connsiteX18" fmla="*/ 73285 w 155207"/>
                  <a:gd name="connsiteY18" fmla="*/ 236606 h 285811"/>
                  <a:gd name="connsiteX19" fmla="*/ 71453 w 155207"/>
                  <a:gd name="connsiteY19" fmla="*/ 236344 h 285811"/>
                  <a:gd name="connsiteX20" fmla="*/ 26959 w 155207"/>
                  <a:gd name="connsiteY20" fmla="*/ 216191 h 285811"/>
                  <a:gd name="connsiteX21" fmla="*/ 14395 w 155207"/>
                  <a:gd name="connsiteY21" fmla="*/ 208601 h 285811"/>
                  <a:gd name="connsiteX22" fmla="*/ 0 w 155207"/>
                  <a:gd name="connsiteY22" fmla="*/ 226922 h 285811"/>
                  <a:gd name="connsiteX23" fmla="*/ 71715 w 155207"/>
                  <a:gd name="connsiteY23" fmla="*/ 266967 h 285811"/>
                  <a:gd name="connsiteX24" fmla="*/ 73547 w 155207"/>
                  <a:gd name="connsiteY24" fmla="*/ 266967 h 285811"/>
                  <a:gd name="connsiteX25" fmla="*/ 73547 w 155207"/>
                  <a:gd name="connsiteY25" fmla="*/ 279530 h 285811"/>
                  <a:gd name="connsiteX26" fmla="*/ 81922 w 155207"/>
                  <a:gd name="connsiteY26" fmla="*/ 285811 h 285811"/>
                  <a:gd name="connsiteX27" fmla="*/ 90821 w 155207"/>
                  <a:gd name="connsiteY27" fmla="*/ 279530 h 285811"/>
                  <a:gd name="connsiteX28" fmla="*/ 90821 w 155207"/>
                  <a:gd name="connsiteY28" fmla="*/ 265920 h 285811"/>
                  <a:gd name="connsiteX29" fmla="*/ 92392 w 155207"/>
                  <a:gd name="connsiteY29" fmla="*/ 265658 h 285811"/>
                  <a:gd name="connsiteX30" fmla="*/ 155207 w 155207"/>
                  <a:gd name="connsiteY30" fmla="*/ 194467 h 285811"/>
                  <a:gd name="connsiteX31" fmla="*/ 92130 w 155207"/>
                  <a:gd name="connsiteY31" fmla="*/ 121444 h 285811"/>
                  <a:gd name="connsiteX32" fmla="*/ 75641 w 155207"/>
                  <a:gd name="connsiteY32" fmla="*/ 115686 h 285811"/>
                  <a:gd name="connsiteX33" fmla="*/ 73285 w 155207"/>
                  <a:gd name="connsiteY33" fmla="*/ 114900 h 285811"/>
                  <a:gd name="connsiteX34" fmla="*/ 38213 w 155207"/>
                  <a:gd name="connsiteY34" fmla="*/ 78520 h 285811"/>
                  <a:gd name="connsiteX35" fmla="*/ 73808 w 155207"/>
                  <a:gd name="connsiteY35" fmla="*/ 47112 h 285811"/>
                  <a:gd name="connsiteX36" fmla="*/ 75902 w 155207"/>
                  <a:gd name="connsiteY36" fmla="*/ 46850 h 285811"/>
                  <a:gd name="connsiteX37" fmla="*/ 75902 w 155207"/>
                  <a:gd name="connsiteY37" fmla="*/ 115686 h 285811"/>
                  <a:gd name="connsiteX38" fmla="*/ 90821 w 155207"/>
                  <a:gd name="connsiteY38" fmla="*/ 235297 h 285811"/>
                  <a:gd name="connsiteX39" fmla="*/ 88727 w 155207"/>
                  <a:gd name="connsiteY39" fmla="*/ 235559 h 285811"/>
                  <a:gd name="connsiteX40" fmla="*/ 88727 w 155207"/>
                  <a:gd name="connsiteY40" fmla="*/ 156254 h 285811"/>
                  <a:gd name="connsiteX41" fmla="*/ 91083 w 155207"/>
                  <a:gd name="connsiteY41" fmla="*/ 157301 h 285811"/>
                  <a:gd name="connsiteX42" fmla="*/ 123276 w 155207"/>
                  <a:gd name="connsiteY42" fmla="*/ 198393 h 285811"/>
                  <a:gd name="connsiteX43" fmla="*/ 90821 w 155207"/>
                  <a:gd name="connsiteY43" fmla="*/ 235297 h 28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55207" h="285811">
                    <a:moveTo>
                      <a:pt x="92130" y="121444"/>
                    </a:moveTo>
                    <a:lnTo>
                      <a:pt x="91083" y="120920"/>
                    </a:lnTo>
                    <a:lnTo>
                      <a:pt x="91083" y="46065"/>
                    </a:lnTo>
                    <a:lnTo>
                      <a:pt x="92915" y="46327"/>
                    </a:lnTo>
                    <a:cubicBezTo>
                      <a:pt x="108357" y="47373"/>
                      <a:pt x="118041" y="52085"/>
                      <a:pt x="124846" y="55749"/>
                    </a:cubicBezTo>
                    <a:cubicBezTo>
                      <a:pt x="129034" y="57843"/>
                      <a:pt x="132175" y="59413"/>
                      <a:pt x="135054" y="59413"/>
                    </a:cubicBezTo>
                    <a:cubicBezTo>
                      <a:pt x="144214" y="59413"/>
                      <a:pt x="148926" y="47373"/>
                      <a:pt x="148926" y="41092"/>
                    </a:cubicBezTo>
                    <a:cubicBezTo>
                      <a:pt x="148926" y="32455"/>
                      <a:pt x="138718" y="26958"/>
                      <a:pt x="130081" y="23818"/>
                    </a:cubicBezTo>
                    <a:cubicBezTo>
                      <a:pt x="119873" y="20153"/>
                      <a:pt x="106002" y="17798"/>
                      <a:pt x="92653" y="17536"/>
                    </a:cubicBezTo>
                    <a:lnTo>
                      <a:pt x="90821" y="17536"/>
                    </a:lnTo>
                    <a:lnTo>
                      <a:pt x="90821" y="6282"/>
                    </a:lnTo>
                    <a:cubicBezTo>
                      <a:pt x="90821" y="3141"/>
                      <a:pt x="86372" y="0"/>
                      <a:pt x="81922" y="0"/>
                    </a:cubicBezTo>
                    <a:cubicBezTo>
                      <a:pt x="76687" y="0"/>
                      <a:pt x="73547" y="3403"/>
                      <a:pt x="73547" y="6282"/>
                    </a:cubicBezTo>
                    <a:lnTo>
                      <a:pt x="73547" y="18060"/>
                    </a:lnTo>
                    <a:lnTo>
                      <a:pt x="71976" y="18321"/>
                    </a:lnTo>
                    <a:cubicBezTo>
                      <a:pt x="52346" y="20415"/>
                      <a:pt x="6282" y="30884"/>
                      <a:pt x="6282" y="82445"/>
                    </a:cubicBezTo>
                    <a:cubicBezTo>
                      <a:pt x="6282" y="126678"/>
                      <a:pt x="41354" y="138980"/>
                      <a:pt x="72238" y="149972"/>
                    </a:cubicBezTo>
                    <a:lnTo>
                      <a:pt x="73285" y="150496"/>
                    </a:lnTo>
                    <a:lnTo>
                      <a:pt x="73285" y="236606"/>
                    </a:lnTo>
                    <a:lnTo>
                      <a:pt x="71453" y="236344"/>
                    </a:lnTo>
                    <a:cubicBezTo>
                      <a:pt x="48421" y="234512"/>
                      <a:pt x="35857" y="224043"/>
                      <a:pt x="26959" y="216191"/>
                    </a:cubicBezTo>
                    <a:cubicBezTo>
                      <a:pt x="21986" y="212003"/>
                      <a:pt x="18060" y="208601"/>
                      <a:pt x="14395" y="208601"/>
                    </a:cubicBezTo>
                    <a:cubicBezTo>
                      <a:pt x="6805" y="208601"/>
                      <a:pt x="0" y="219070"/>
                      <a:pt x="0" y="226922"/>
                    </a:cubicBezTo>
                    <a:cubicBezTo>
                      <a:pt x="0" y="242626"/>
                      <a:pt x="28005" y="266182"/>
                      <a:pt x="71715" y="266967"/>
                    </a:cubicBezTo>
                    <a:lnTo>
                      <a:pt x="73547" y="266967"/>
                    </a:lnTo>
                    <a:lnTo>
                      <a:pt x="73547" y="279530"/>
                    </a:lnTo>
                    <a:cubicBezTo>
                      <a:pt x="73547" y="282671"/>
                      <a:pt x="76687" y="285811"/>
                      <a:pt x="81922" y="285811"/>
                    </a:cubicBezTo>
                    <a:cubicBezTo>
                      <a:pt x="86372" y="285811"/>
                      <a:pt x="90821" y="282671"/>
                      <a:pt x="90821" y="279530"/>
                    </a:cubicBezTo>
                    <a:lnTo>
                      <a:pt x="90821" y="265920"/>
                    </a:lnTo>
                    <a:lnTo>
                      <a:pt x="92392" y="265658"/>
                    </a:lnTo>
                    <a:cubicBezTo>
                      <a:pt x="132437" y="260162"/>
                      <a:pt x="155207" y="234250"/>
                      <a:pt x="155207" y="194467"/>
                    </a:cubicBezTo>
                    <a:cubicBezTo>
                      <a:pt x="155207" y="148664"/>
                      <a:pt x="124061" y="133222"/>
                      <a:pt x="92130" y="121444"/>
                    </a:cubicBezTo>
                    <a:close/>
                    <a:moveTo>
                      <a:pt x="75641" y="115686"/>
                    </a:moveTo>
                    <a:lnTo>
                      <a:pt x="73285" y="114900"/>
                    </a:lnTo>
                    <a:cubicBezTo>
                      <a:pt x="54179" y="107572"/>
                      <a:pt x="38213" y="99981"/>
                      <a:pt x="38213" y="78520"/>
                    </a:cubicBezTo>
                    <a:cubicBezTo>
                      <a:pt x="38213" y="60722"/>
                      <a:pt x="50514" y="49991"/>
                      <a:pt x="73808" y="47112"/>
                    </a:cubicBezTo>
                    <a:lnTo>
                      <a:pt x="75902" y="46850"/>
                    </a:lnTo>
                    <a:lnTo>
                      <a:pt x="75902" y="115686"/>
                    </a:lnTo>
                    <a:close/>
                    <a:moveTo>
                      <a:pt x="90821" y="235297"/>
                    </a:moveTo>
                    <a:lnTo>
                      <a:pt x="88727" y="235559"/>
                    </a:lnTo>
                    <a:lnTo>
                      <a:pt x="88727" y="156254"/>
                    </a:lnTo>
                    <a:lnTo>
                      <a:pt x="91083" y="157301"/>
                    </a:lnTo>
                    <a:cubicBezTo>
                      <a:pt x="107834" y="164368"/>
                      <a:pt x="123276" y="174314"/>
                      <a:pt x="123276" y="198393"/>
                    </a:cubicBezTo>
                    <a:cubicBezTo>
                      <a:pt x="123538" y="218546"/>
                      <a:pt x="111760" y="231371"/>
                      <a:pt x="90821" y="235297"/>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grpSp>
      <p:grpSp>
        <p:nvGrpSpPr>
          <p:cNvPr id="6" name="Grupo 5">
            <a:extLst>
              <a:ext uri="{FF2B5EF4-FFF2-40B4-BE49-F238E27FC236}">
                <a16:creationId xmlns:a16="http://schemas.microsoft.com/office/drawing/2014/main" id="{989EE082-5FDA-01CA-C54E-023B119C7607}"/>
              </a:ext>
            </a:extLst>
          </p:cNvPr>
          <p:cNvGrpSpPr/>
          <p:nvPr/>
        </p:nvGrpSpPr>
        <p:grpSpPr>
          <a:xfrm>
            <a:off x="2019234" y="1478956"/>
            <a:ext cx="809288" cy="822016"/>
            <a:chOff x="1065805" y="1714752"/>
            <a:chExt cx="924192" cy="924192"/>
          </a:xfrm>
          <a:solidFill>
            <a:srgbClr val="00B050"/>
          </a:solidFill>
        </p:grpSpPr>
        <p:sp>
          <p:nvSpPr>
            <p:cNvPr id="73" name="Freeform: Shape 72">
              <a:extLst>
                <a:ext uri="{FF2B5EF4-FFF2-40B4-BE49-F238E27FC236}">
                  <a16:creationId xmlns:a16="http://schemas.microsoft.com/office/drawing/2014/main" id="{0EDFFA27-49CC-8364-B992-41D3A45693A1}"/>
                </a:ext>
              </a:extLst>
            </p:cNvPr>
            <p:cNvSpPr/>
            <p:nvPr/>
          </p:nvSpPr>
          <p:spPr>
            <a:xfrm>
              <a:off x="1065805" y="1714752"/>
              <a:ext cx="924192" cy="924192"/>
            </a:xfrm>
            <a:custGeom>
              <a:avLst/>
              <a:gdLst>
                <a:gd name="connsiteX0" fmla="*/ 1701258 w 1701258"/>
                <a:gd name="connsiteY0" fmla="*/ 850629 h 1701258"/>
                <a:gd name="connsiteX1" fmla="*/ 850629 w 1701258"/>
                <a:gd name="connsiteY1" fmla="*/ 1701259 h 1701258"/>
                <a:gd name="connsiteX2" fmla="*/ 0 w 1701258"/>
                <a:gd name="connsiteY2" fmla="*/ 850629 h 1701258"/>
                <a:gd name="connsiteX3" fmla="*/ 850629 w 1701258"/>
                <a:gd name="connsiteY3" fmla="*/ 0 h 1701258"/>
                <a:gd name="connsiteX4" fmla="*/ 1701258 w 1701258"/>
                <a:gd name="connsiteY4" fmla="*/ 850629 h 1701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258" h="1701258">
                  <a:moveTo>
                    <a:pt x="1701258" y="850629"/>
                  </a:moveTo>
                  <a:cubicBezTo>
                    <a:pt x="1701258" y="1320419"/>
                    <a:pt x="1320419" y="1701259"/>
                    <a:pt x="850629" y="1701259"/>
                  </a:cubicBezTo>
                  <a:cubicBezTo>
                    <a:pt x="380840" y="1701259"/>
                    <a:pt x="0" y="1320419"/>
                    <a:pt x="0" y="850629"/>
                  </a:cubicBezTo>
                  <a:cubicBezTo>
                    <a:pt x="0" y="380840"/>
                    <a:pt x="380840" y="0"/>
                    <a:pt x="850629" y="0"/>
                  </a:cubicBezTo>
                  <a:cubicBezTo>
                    <a:pt x="1320419" y="0"/>
                    <a:pt x="1701258" y="380840"/>
                    <a:pt x="1701258" y="850629"/>
                  </a:cubicBezTo>
                  <a:close/>
                </a:path>
              </a:pathLst>
            </a:custGeom>
            <a:grpFill/>
            <a:ln w="12700" cap="flat">
              <a:noFill/>
              <a:miter lim="400000"/>
            </a:ln>
            <a:effectLst>
              <a:outerShdw blurRad="101600" dist="8890" dir="5400000" rotWithShape="0">
                <a:srgbClr val="000000">
                  <a:alpha val="50000"/>
                </a:srgbClr>
              </a:outerShdw>
            </a:effectLst>
          </p:spPr>
          <p:txBody>
            <a:bodyPr wrap="square" lIns="9524" tIns="9524" rIns="9524" bIns="9524" numCol="1" anchor="ctr">
              <a:noAutofit/>
            </a:bodyPr>
            <a:lstStyle/>
            <a:p>
              <a:pPr marL="0" marR="0" lvl="0" indent="0" algn="ctr" defTabSz="154751" eaLnBrk="1" fontAlgn="auto" latinLnBrk="0" hangingPunct="0">
                <a:lnSpc>
                  <a:spcPct val="100000"/>
                </a:lnSpc>
                <a:spcBef>
                  <a:spcPts val="0"/>
                </a:spcBef>
                <a:spcAft>
                  <a:spcPts val="0"/>
                </a:spcAft>
                <a:buClrTx/>
                <a:buSzTx/>
                <a:buFontTx/>
                <a:buNone/>
                <a:tabLst/>
                <a:defRPr/>
              </a:pPr>
              <a:endParaRPr kumimoji="0" lang="es-CO" sz="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endParaRPr>
            </a:p>
          </p:txBody>
        </p:sp>
        <p:grpSp>
          <p:nvGrpSpPr>
            <p:cNvPr id="123" name="Graphic 76">
              <a:extLst>
                <a:ext uri="{FF2B5EF4-FFF2-40B4-BE49-F238E27FC236}">
                  <a16:creationId xmlns:a16="http://schemas.microsoft.com/office/drawing/2014/main" id="{C8E197A4-CE97-601C-163E-A2AF76D831CC}"/>
                </a:ext>
              </a:extLst>
            </p:cNvPr>
            <p:cNvGrpSpPr/>
            <p:nvPr/>
          </p:nvGrpSpPr>
          <p:grpSpPr>
            <a:xfrm>
              <a:off x="1237717" y="1893040"/>
              <a:ext cx="531515" cy="527856"/>
              <a:chOff x="9189186" y="5513883"/>
              <a:chExt cx="978416" cy="971680"/>
            </a:xfrm>
            <a:grpFill/>
          </p:grpSpPr>
          <p:sp>
            <p:nvSpPr>
              <p:cNvPr id="124" name="Freeform: Shape 123">
                <a:extLst>
                  <a:ext uri="{FF2B5EF4-FFF2-40B4-BE49-F238E27FC236}">
                    <a16:creationId xmlns:a16="http://schemas.microsoft.com/office/drawing/2014/main" id="{FA530CDB-AC88-5F1F-F217-478B02F69EAC}"/>
                  </a:ext>
                </a:extLst>
              </p:cNvPr>
              <p:cNvSpPr/>
              <p:nvPr/>
            </p:nvSpPr>
            <p:spPr>
              <a:xfrm>
                <a:off x="9189186" y="5513883"/>
                <a:ext cx="978416" cy="971680"/>
              </a:xfrm>
              <a:custGeom>
                <a:avLst/>
                <a:gdLst>
                  <a:gd name="connsiteX0" fmla="*/ 966293 w 978416"/>
                  <a:gd name="connsiteY0" fmla="*/ 301646 h 971680"/>
                  <a:gd name="connsiteX1" fmla="*/ 643054 w 978416"/>
                  <a:gd name="connsiteY1" fmla="*/ 93569 h 971680"/>
                  <a:gd name="connsiteX2" fmla="*/ 623947 w 978416"/>
                  <a:gd name="connsiteY2" fmla="*/ 97757 h 971680"/>
                  <a:gd name="connsiteX3" fmla="*/ 628135 w 978416"/>
                  <a:gd name="connsiteY3" fmla="*/ 116863 h 971680"/>
                  <a:gd name="connsiteX4" fmla="*/ 946663 w 978416"/>
                  <a:gd name="connsiteY4" fmla="*/ 321800 h 971680"/>
                  <a:gd name="connsiteX5" fmla="*/ 872332 w 978416"/>
                  <a:gd name="connsiteY5" fmla="*/ 321800 h 971680"/>
                  <a:gd name="connsiteX6" fmla="*/ 509571 w 978416"/>
                  <a:gd name="connsiteY6" fmla="*/ 88335 h 971680"/>
                  <a:gd name="connsiteX7" fmla="*/ 469003 w 978416"/>
                  <a:gd name="connsiteY7" fmla="*/ 88335 h 971680"/>
                  <a:gd name="connsiteX8" fmla="*/ 106242 w 978416"/>
                  <a:gd name="connsiteY8" fmla="*/ 321800 h 971680"/>
                  <a:gd name="connsiteX9" fmla="*/ 31910 w 978416"/>
                  <a:gd name="connsiteY9" fmla="*/ 321800 h 971680"/>
                  <a:gd name="connsiteX10" fmla="*/ 489156 w 978416"/>
                  <a:gd name="connsiteY10" fmla="*/ 27613 h 971680"/>
                  <a:gd name="connsiteX11" fmla="*/ 553803 w 978416"/>
                  <a:gd name="connsiteY11" fmla="*/ 69228 h 971680"/>
                  <a:gd name="connsiteX12" fmla="*/ 572910 w 978416"/>
                  <a:gd name="connsiteY12" fmla="*/ 65041 h 971680"/>
                  <a:gd name="connsiteX13" fmla="*/ 568722 w 978416"/>
                  <a:gd name="connsiteY13" fmla="*/ 45934 h 971680"/>
                  <a:gd name="connsiteX14" fmla="*/ 504075 w 978416"/>
                  <a:gd name="connsiteY14" fmla="*/ 4319 h 971680"/>
                  <a:gd name="connsiteX15" fmla="*/ 473975 w 978416"/>
                  <a:gd name="connsiteY15" fmla="*/ 4319 h 971680"/>
                  <a:gd name="connsiteX16" fmla="*/ 12018 w 978416"/>
                  <a:gd name="connsiteY16" fmla="*/ 301646 h 971680"/>
                  <a:gd name="connsiteX17" fmla="*/ 1026 w 978416"/>
                  <a:gd name="connsiteY17" fmla="*/ 330960 h 971680"/>
                  <a:gd name="connsiteX18" fmla="*/ 26152 w 978416"/>
                  <a:gd name="connsiteY18" fmla="*/ 349805 h 971680"/>
                  <a:gd name="connsiteX19" fmla="*/ 96296 w 978416"/>
                  <a:gd name="connsiteY19" fmla="*/ 349805 h 971680"/>
                  <a:gd name="connsiteX20" fmla="*/ 96296 w 978416"/>
                  <a:gd name="connsiteY20" fmla="*/ 397702 h 971680"/>
                  <a:gd name="connsiteX21" fmla="*/ 96296 w 978416"/>
                  <a:gd name="connsiteY21" fmla="*/ 439579 h 971680"/>
                  <a:gd name="connsiteX22" fmla="*/ 114617 w 978416"/>
                  <a:gd name="connsiteY22" fmla="*/ 462088 h 971680"/>
                  <a:gd name="connsiteX23" fmla="*/ 114617 w 978416"/>
                  <a:gd name="connsiteY23" fmla="*/ 486429 h 971680"/>
                  <a:gd name="connsiteX24" fmla="*/ 137650 w 978416"/>
                  <a:gd name="connsiteY24" fmla="*/ 509462 h 971680"/>
                  <a:gd name="connsiteX25" fmla="*/ 139482 w 978416"/>
                  <a:gd name="connsiteY25" fmla="*/ 509462 h 971680"/>
                  <a:gd name="connsiteX26" fmla="*/ 139482 w 978416"/>
                  <a:gd name="connsiteY26" fmla="*/ 679588 h 971680"/>
                  <a:gd name="connsiteX27" fmla="*/ 153354 w 978416"/>
                  <a:gd name="connsiteY27" fmla="*/ 693459 h 971680"/>
                  <a:gd name="connsiteX28" fmla="*/ 167226 w 978416"/>
                  <a:gd name="connsiteY28" fmla="*/ 679588 h 971680"/>
                  <a:gd name="connsiteX29" fmla="*/ 167226 w 978416"/>
                  <a:gd name="connsiteY29" fmla="*/ 495328 h 971680"/>
                  <a:gd name="connsiteX30" fmla="*/ 153354 w 978416"/>
                  <a:gd name="connsiteY30" fmla="*/ 481456 h 971680"/>
                  <a:gd name="connsiteX31" fmla="*/ 142361 w 978416"/>
                  <a:gd name="connsiteY31" fmla="*/ 481456 h 971680"/>
                  <a:gd name="connsiteX32" fmla="*/ 142361 w 978416"/>
                  <a:gd name="connsiteY32" fmla="*/ 462350 h 971680"/>
                  <a:gd name="connsiteX33" fmla="*/ 240772 w 978416"/>
                  <a:gd name="connsiteY33" fmla="*/ 462350 h 971680"/>
                  <a:gd name="connsiteX34" fmla="*/ 240772 w 978416"/>
                  <a:gd name="connsiteY34" fmla="*/ 481456 h 971680"/>
                  <a:gd name="connsiteX35" fmla="*/ 229779 w 978416"/>
                  <a:gd name="connsiteY35" fmla="*/ 481456 h 971680"/>
                  <a:gd name="connsiteX36" fmla="*/ 215907 w 978416"/>
                  <a:gd name="connsiteY36" fmla="*/ 495328 h 971680"/>
                  <a:gd name="connsiteX37" fmla="*/ 215907 w 978416"/>
                  <a:gd name="connsiteY37" fmla="*/ 802340 h 971680"/>
                  <a:gd name="connsiteX38" fmla="*/ 229779 w 978416"/>
                  <a:gd name="connsiteY38" fmla="*/ 816212 h 971680"/>
                  <a:gd name="connsiteX39" fmla="*/ 240772 w 978416"/>
                  <a:gd name="connsiteY39" fmla="*/ 816212 h 971680"/>
                  <a:gd name="connsiteX40" fmla="*/ 240772 w 978416"/>
                  <a:gd name="connsiteY40" fmla="*/ 837150 h 971680"/>
                  <a:gd name="connsiteX41" fmla="*/ 142361 w 978416"/>
                  <a:gd name="connsiteY41" fmla="*/ 837150 h 971680"/>
                  <a:gd name="connsiteX42" fmla="*/ 142361 w 978416"/>
                  <a:gd name="connsiteY42" fmla="*/ 816212 h 971680"/>
                  <a:gd name="connsiteX43" fmla="*/ 153354 w 978416"/>
                  <a:gd name="connsiteY43" fmla="*/ 816212 h 971680"/>
                  <a:gd name="connsiteX44" fmla="*/ 167226 w 978416"/>
                  <a:gd name="connsiteY44" fmla="*/ 802340 h 971680"/>
                  <a:gd name="connsiteX45" fmla="*/ 167226 w 978416"/>
                  <a:gd name="connsiteY45" fmla="*/ 766744 h 971680"/>
                  <a:gd name="connsiteX46" fmla="*/ 153354 w 978416"/>
                  <a:gd name="connsiteY46" fmla="*/ 752873 h 971680"/>
                  <a:gd name="connsiteX47" fmla="*/ 139482 w 978416"/>
                  <a:gd name="connsiteY47" fmla="*/ 766744 h 971680"/>
                  <a:gd name="connsiteX48" fmla="*/ 139482 w 978416"/>
                  <a:gd name="connsiteY48" fmla="*/ 788468 h 971680"/>
                  <a:gd name="connsiteX49" fmla="*/ 137650 w 978416"/>
                  <a:gd name="connsiteY49" fmla="*/ 788468 h 971680"/>
                  <a:gd name="connsiteX50" fmla="*/ 114617 w 978416"/>
                  <a:gd name="connsiteY50" fmla="*/ 811500 h 971680"/>
                  <a:gd name="connsiteX51" fmla="*/ 114617 w 978416"/>
                  <a:gd name="connsiteY51" fmla="*/ 835842 h 971680"/>
                  <a:gd name="connsiteX52" fmla="*/ 96296 w 978416"/>
                  <a:gd name="connsiteY52" fmla="*/ 858351 h 971680"/>
                  <a:gd name="connsiteX53" fmla="*/ 96296 w 978416"/>
                  <a:gd name="connsiteY53" fmla="*/ 886879 h 971680"/>
                  <a:gd name="connsiteX54" fmla="*/ 47090 w 978416"/>
                  <a:gd name="connsiteY54" fmla="*/ 886879 h 971680"/>
                  <a:gd name="connsiteX55" fmla="*/ 19347 w 978416"/>
                  <a:gd name="connsiteY55" fmla="*/ 914623 h 971680"/>
                  <a:gd name="connsiteX56" fmla="*/ 19347 w 978416"/>
                  <a:gd name="connsiteY56" fmla="*/ 943937 h 971680"/>
                  <a:gd name="connsiteX57" fmla="*/ 47090 w 978416"/>
                  <a:gd name="connsiteY57" fmla="*/ 971681 h 971680"/>
                  <a:gd name="connsiteX58" fmla="*/ 931221 w 978416"/>
                  <a:gd name="connsiteY58" fmla="*/ 971681 h 971680"/>
                  <a:gd name="connsiteX59" fmla="*/ 958965 w 978416"/>
                  <a:gd name="connsiteY59" fmla="*/ 943937 h 971680"/>
                  <a:gd name="connsiteX60" fmla="*/ 958965 w 978416"/>
                  <a:gd name="connsiteY60" fmla="*/ 914623 h 971680"/>
                  <a:gd name="connsiteX61" fmla="*/ 931221 w 978416"/>
                  <a:gd name="connsiteY61" fmla="*/ 886879 h 971680"/>
                  <a:gd name="connsiteX62" fmla="*/ 882016 w 978416"/>
                  <a:gd name="connsiteY62" fmla="*/ 886879 h 971680"/>
                  <a:gd name="connsiteX63" fmla="*/ 882016 w 978416"/>
                  <a:gd name="connsiteY63" fmla="*/ 858874 h 971680"/>
                  <a:gd name="connsiteX64" fmla="*/ 863694 w 978416"/>
                  <a:gd name="connsiteY64" fmla="*/ 836365 h 971680"/>
                  <a:gd name="connsiteX65" fmla="*/ 863694 w 978416"/>
                  <a:gd name="connsiteY65" fmla="*/ 812024 h 971680"/>
                  <a:gd name="connsiteX66" fmla="*/ 840662 w 978416"/>
                  <a:gd name="connsiteY66" fmla="*/ 788991 h 971680"/>
                  <a:gd name="connsiteX67" fmla="*/ 838830 w 978416"/>
                  <a:gd name="connsiteY67" fmla="*/ 788991 h 971680"/>
                  <a:gd name="connsiteX68" fmla="*/ 838830 w 978416"/>
                  <a:gd name="connsiteY68" fmla="*/ 509723 h 971680"/>
                  <a:gd name="connsiteX69" fmla="*/ 840662 w 978416"/>
                  <a:gd name="connsiteY69" fmla="*/ 509723 h 971680"/>
                  <a:gd name="connsiteX70" fmla="*/ 863694 w 978416"/>
                  <a:gd name="connsiteY70" fmla="*/ 486691 h 971680"/>
                  <a:gd name="connsiteX71" fmla="*/ 863694 w 978416"/>
                  <a:gd name="connsiteY71" fmla="*/ 462350 h 971680"/>
                  <a:gd name="connsiteX72" fmla="*/ 882016 w 978416"/>
                  <a:gd name="connsiteY72" fmla="*/ 439841 h 971680"/>
                  <a:gd name="connsiteX73" fmla="*/ 882016 w 978416"/>
                  <a:gd name="connsiteY73" fmla="*/ 397964 h 971680"/>
                  <a:gd name="connsiteX74" fmla="*/ 882016 w 978416"/>
                  <a:gd name="connsiteY74" fmla="*/ 350067 h 971680"/>
                  <a:gd name="connsiteX75" fmla="*/ 952160 w 978416"/>
                  <a:gd name="connsiteY75" fmla="*/ 350067 h 971680"/>
                  <a:gd name="connsiteX76" fmla="*/ 977286 w 978416"/>
                  <a:gd name="connsiteY76" fmla="*/ 331222 h 971680"/>
                  <a:gd name="connsiteX77" fmla="*/ 966293 w 978416"/>
                  <a:gd name="connsiteY77" fmla="*/ 301646 h 971680"/>
                  <a:gd name="connsiteX78" fmla="*/ 483921 w 978416"/>
                  <a:gd name="connsiteY78" fmla="*/ 111891 h 971680"/>
                  <a:gd name="connsiteX79" fmla="*/ 494391 w 978416"/>
                  <a:gd name="connsiteY79" fmla="*/ 111891 h 971680"/>
                  <a:gd name="connsiteX80" fmla="*/ 820770 w 978416"/>
                  <a:gd name="connsiteY80" fmla="*/ 321800 h 971680"/>
                  <a:gd name="connsiteX81" fmla="*/ 157280 w 978416"/>
                  <a:gd name="connsiteY81" fmla="*/ 321800 h 971680"/>
                  <a:gd name="connsiteX82" fmla="*/ 483921 w 978416"/>
                  <a:gd name="connsiteY82" fmla="*/ 111891 h 971680"/>
                  <a:gd name="connsiteX83" fmla="*/ 124301 w 978416"/>
                  <a:gd name="connsiteY83" fmla="*/ 349805 h 971680"/>
                  <a:gd name="connsiteX84" fmla="*/ 854533 w 978416"/>
                  <a:gd name="connsiteY84" fmla="*/ 349805 h 971680"/>
                  <a:gd name="connsiteX85" fmla="*/ 854533 w 978416"/>
                  <a:gd name="connsiteY85" fmla="*/ 383830 h 971680"/>
                  <a:gd name="connsiteX86" fmla="*/ 705609 w 978416"/>
                  <a:gd name="connsiteY86" fmla="*/ 383830 h 971680"/>
                  <a:gd name="connsiteX87" fmla="*/ 570816 w 978416"/>
                  <a:gd name="connsiteY87" fmla="*/ 383830 h 971680"/>
                  <a:gd name="connsiteX88" fmla="*/ 408019 w 978416"/>
                  <a:gd name="connsiteY88" fmla="*/ 383830 h 971680"/>
                  <a:gd name="connsiteX89" fmla="*/ 273227 w 978416"/>
                  <a:gd name="connsiteY89" fmla="*/ 383830 h 971680"/>
                  <a:gd name="connsiteX90" fmla="*/ 124301 w 978416"/>
                  <a:gd name="connsiteY90" fmla="*/ 383830 h 971680"/>
                  <a:gd name="connsiteX91" fmla="*/ 124301 w 978416"/>
                  <a:gd name="connsiteY91" fmla="*/ 349805 h 971680"/>
                  <a:gd name="connsiteX92" fmla="*/ 566367 w 978416"/>
                  <a:gd name="connsiteY92" fmla="*/ 836103 h 971680"/>
                  <a:gd name="connsiteX93" fmla="*/ 566367 w 978416"/>
                  <a:gd name="connsiteY93" fmla="*/ 811762 h 971680"/>
                  <a:gd name="connsiteX94" fmla="*/ 543334 w 978416"/>
                  <a:gd name="connsiteY94" fmla="*/ 788730 h 971680"/>
                  <a:gd name="connsiteX95" fmla="*/ 541502 w 978416"/>
                  <a:gd name="connsiteY95" fmla="*/ 788730 h 971680"/>
                  <a:gd name="connsiteX96" fmla="*/ 541502 w 978416"/>
                  <a:gd name="connsiteY96" fmla="*/ 509462 h 971680"/>
                  <a:gd name="connsiteX97" fmla="*/ 543334 w 978416"/>
                  <a:gd name="connsiteY97" fmla="*/ 509462 h 971680"/>
                  <a:gd name="connsiteX98" fmla="*/ 566367 w 978416"/>
                  <a:gd name="connsiteY98" fmla="*/ 486429 h 971680"/>
                  <a:gd name="connsiteX99" fmla="*/ 566367 w 978416"/>
                  <a:gd name="connsiteY99" fmla="*/ 462088 h 971680"/>
                  <a:gd name="connsiteX100" fmla="*/ 584688 w 978416"/>
                  <a:gd name="connsiteY100" fmla="*/ 439579 h 971680"/>
                  <a:gd name="connsiteX101" fmla="*/ 584688 w 978416"/>
                  <a:gd name="connsiteY101" fmla="*/ 411574 h 971680"/>
                  <a:gd name="connsiteX102" fmla="*/ 691737 w 978416"/>
                  <a:gd name="connsiteY102" fmla="*/ 411574 h 971680"/>
                  <a:gd name="connsiteX103" fmla="*/ 691737 w 978416"/>
                  <a:gd name="connsiteY103" fmla="*/ 439579 h 971680"/>
                  <a:gd name="connsiteX104" fmla="*/ 710057 w 978416"/>
                  <a:gd name="connsiteY104" fmla="*/ 462088 h 971680"/>
                  <a:gd name="connsiteX105" fmla="*/ 710057 w 978416"/>
                  <a:gd name="connsiteY105" fmla="*/ 486429 h 971680"/>
                  <a:gd name="connsiteX106" fmla="*/ 733090 w 978416"/>
                  <a:gd name="connsiteY106" fmla="*/ 509462 h 971680"/>
                  <a:gd name="connsiteX107" fmla="*/ 734922 w 978416"/>
                  <a:gd name="connsiteY107" fmla="*/ 509462 h 971680"/>
                  <a:gd name="connsiteX108" fmla="*/ 734922 w 978416"/>
                  <a:gd name="connsiteY108" fmla="*/ 788730 h 971680"/>
                  <a:gd name="connsiteX109" fmla="*/ 733090 w 978416"/>
                  <a:gd name="connsiteY109" fmla="*/ 788730 h 971680"/>
                  <a:gd name="connsiteX110" fmla="*/ 710057 w 978416"/>
                  <a:gd name="connsiteY110" fmla="*/ 811762 h 971680"/>
                  <a:gd name="connsiteX111" fmla="*/ 710057 w 978416"/>
                  <a:gd name="connsiteY111" fmla="*/ 836103 h 971680"/>
                  <a:gd name="connsiteX112" fmla="*/ 691737 w 978416"/>
                  <a:gd name="connsiteY112" fmla="*/ 858612 h 971680"/>
                  <a:gd name="connsiteX113" fmla="*/ 691737 w 978416"/>
                  <a:gd name="connsiteY113" fmla="*/ 886879 h 971680"/>
                  <a:gd name="connsiteX114" fmla="*/ 584688 w 978416"/>
                  <a:gd name="connsiteY114" fmla="*/ 886879 h 971680"/>
                  <a:gd name="connsiteX115" fmla="*/ 584688 w 978416"/>
                  <a:gd name="connsiteY115" fmla="*/ 858874 h 971680"/>
                  <a:gd name="connsiteX116" fmla="*/ 566367 w 978416"/>
                  <a:gd name="connsiteY116" fmla="*/ 836103 h 971680"/>
                  <a:gd name="connsiteX117" fmla="*/ 268778 w 978416"/>
                  <a:gd name="connsiteY117" fmla="*/ 836103 h 971680"/>
                  <a:gd name="connsiteX118" fmla="*/ 268778 w 978416"/>
                  <a:gd name="connsiteY118" fmla="*/ 811762 h 971680"/>
                  <a:gd name="connsiteX119" fmla="*/ 245745 w 978416"/>
                  <a:gd name="connsiteY119" fmla="*/ 788730 h 971680"/>
                  <a:gd name="connsiteX120" fmla="*/ 243913 w 978416"/>
                  <a:gd name="connsiteY120" fmla="*/ 788730 h 971680"/>
                  <a:gd name="connsiteX121" fmla="*/ 243913 w 978416"/>
                  <a:gd name="connsiteY121" fmla="*/ 509462 h 971680"/>
                  <a:gd name="connsiteX122" fmla="*/ 245745 w 978416"/>
                  <a:gd name="connsiteY122" fmla="*/ 509462 h 971680"/>
                  <a:gd name="connsiteX123" fmla="*/ 268778 w 978416"/>
                  <a:gd name="connsiteY123" fmla="*/ 486429 h 971680"/>
                  <a:gd name="connsiteX124" fmla="*/ 268778 w 978416"/>
                  <a:gd name="connsiteY124" fmla="*/ 462088 h 971680"/>
                  <a:gd name="connsiteX125" fmla="*/ 287098 w 978416"/>
                  <a:gd name="connsiteY125" fmla="*/ 439579 h 971680"/>
                  <a:gd name="connsiteX126" fmla="*/ 287098 w 978416"/>
                  <a:gd name="connsiteY126" fmla="*/ 411574 h 971680"/>
                  <a:gd name="connsiteX127" fmla="*/ 394147 w 978416"/>
                  <a:gd name="connsiteY127" fmla="*/ 411574 h 971680"/>
                  <a:gd name="connsiteX128" fmla="*/ 394147 w 978416"/>
                  <a:gd name="connsiteY128" fmla="*/ 439579 h 971680"/>
                  <a:gd name="connsiteX129" fmla="*/ 412468 w 978416"/>
                  <a:gd name="connsiteY129" fmla="*/ 462088 h 971680"/>
                  <a:gd name="connsiteX130" fmla="*/ 412468 w 978416"/>
                  <a:gd name="connsiteY130" fmla="*/ 486429 h 971680"/>
                  <a:gd name="connsiteX131" fmla="*/ 435501 w 978416"/>
                  <a:gd name="connsiteY131" fmla="*/ 509462 h 971680"/>
                  <a:gd name="connsiteX132" fmla="*/ 437333 w 978416"/>
                  <a:gd name="connsiteY132" fmla="*/ 509462 h 971680"/>
                  <a:gd name="connsiteX133" fmla="*/ 437333 w 978416"/>
                  <a:gd name="connsiteY133" fmla="*/ 788730 h 971680"/>
                  <a:gd name="connsiteX134" fmla="*/ 435501 w 978416"/>
                  <a:gd name="connsiteY134" fmla="*/ 788730 h 971680"/>
                  <a:gd name="connsiteX135" fmla="*/ 412468 w 978416"/>
                  <a:gd name="connsiteY135" fmla="*/ 811762 h 971680"/>
                  <a:gd name="connsiteX136" fmla="*/ 412468 w 978416"/>
                  <a:gd name="connsiteY136" fmla="*/ 836103 h 971680"/>
                  <a:gd name="connsiteX137" fmla="*/ 394147 w 978416"/>
                  <a:gd name="connsiteY137" fmla="*/ 858612 h 971680"/>
                  <a:gd name="connsiteX138" fmla="*/ 394147 w 978416"/>
                  <a:gd name="connsiteY138" fmla="*/ 886879 h 971680"/>
                  <a:gd name="connsiteX139" fmla="*/ 287098 w 978416"/>
                  <a:gd name="connsiteY139" fmla="*/ 886879 h 971680"/>
                  <a:gd name="connsiteX140" fmla="*/ 287098 w 978416"/>
                  <a:gd name="connsiteY140" fmla="*/ 858874 h 971680"/>
                  <a:gd name="connsiteX141" fmla="*/ 268778 w 978416"/>
                  <a:gd name="connsiteY141" fmla="*/ 836103 h 971680"/>
                  <a:gd name="connsiteX142" fmla="*/ 527368 w 978416"/>
                  <a:gd name="connsiteY142" fmla="*/ 816473 h 971680"/>
                  <a:gd name="connsiteX143" fmla="*/ 538361 w 978416"/>
                  <a:gd name="connsiteY143" fmla="*/ 816473 h 971680"/>
                  <a:gd name="connsiteX144" fmla="*/ 538361 w 978416"/>
                  <a:gd name="connsiteY144" fmla="*/ 837412 h 971680"/>
                  <a:gd name="connsiteX145" fmla="*/ 439950 w 978416"/>
                  <a:gd name="connsiteY145" fmla="*/ 837412 h 971680"/>
                  <a:gd name="connsiteX146" fmla="*/ 439950 w 978416"/>
                  <a:gd name="connsiteY146" fmla="*/ 816473 h 971680"/>
                  <a:gd name="connsiteX147" fmla="*/ 450943 w 978416"/>
                  <a:gd name="connsiteY147" fmla="*/ 816473 h 971680"/>
                  <a:gd name="connsiteX148" fmla="*/ 464815 w 978416"/>
                  <a:gd name="connsiteY148" fmla="*/ 802602 h 971680"/>
                  <a:gd name="connsiteX149" fmla="*/ 464815 w 978416"/>
                  <a:gd name="connsiteY149" fmla="*/ 495590 h 971680"/>
                  <a:gd name="connsiteX150" fmla="*/ 450943 w 978416"/>
                  <a:gd name="connsiteY150" fmla="*/ 481718 h 971680"/>
                  <a:gd name="connsiteX151" fmla="*/ 439950 w 978416"/>
                  <a:gd name="connsiteY151" fmla="*/ 481718 h 971680"/>
                  <a:gd name="connsiteX152" fmla="*/ 439950 w 978416"/>
                  <a:gd name="connsiteY152" fmla="*/ 462611 h 971680"/>
                  <a:gd name="connsiteX153" fmla="*/ 538361 w 978416"/>
                  <a:gd name="connsiteY153" fmla="*/ 462611 h 971680"/>
                  <a:gd name="connsiteX154" fmla="*/ 538361 w 978416"/>
                  <a:gd name="connsiteY154" fmla="*/ 481718 h 971680"/>
                  <a:gd name="connsiteX155" fmla="*/ 527368 w 978416"/>
                  <a:gd name="connsiteY155" fmla="*/ 481718 h 971680"/>
                  <a:gd name="connsiteX156" fmla="*/ 513496 w 978416"/>
                  <a:gd name="connsiteY156" fmla="*/ 495590 h 971680"/>
                  <a:gd name="connsiteX157" fmla="*/ 513496 w 978416"/>
                  <a:gd name="connsiteY157" fmla="*/ 802602 h 971680"/>
                  <a:gd name="connsiteX158" fmla="*/ 527368 w 978416"/>
                  <a:gd name="connsiteY158" fmla="*/ 816473 h 971680"/>
                  <a:gd name="connsiteX159" fmla="*/ 426078 w 978416"/>
                  <a:gd name="connsiteY159" fmla="*/ 434868 h 971680"/>
                  <a:gd name="connsiteX160" fmla="*/ 426078 w 978416"/>
                  <a:gd name="connsiteY160" fmla="*/ 434868 h 971680"/>
                  <a:gd name="connsiteX161" fmla="*/ 421629 w 978416"/>
                  <a:gd name="connsiteY161" fmla="*/ 434868 h 971680"/>
                  <a:gd name="connsiteX162" fmla="*/ 421629 w 978416"/>
                  <a:gd name="connsiteY162" fmla="*/ 411574 h 971680"/>
                  <a:gd name="connsiteX163" fmla="*/ 556683 w 978416"/>
                  <a:gd name="connsiteY163" fmla="*/ 411574 h 971680"/>
                  <a:gd name="connsiteX164" fmla="*/ 556683 w 978416"/>
                  <a:gd name="connsiteY164" fmla="*/ 434868 h 971680"/>
                  <a:gd name="connsiteX165" fmla="*/ 552233 w 978416"/>
                  <a:gd name="connsiteY165" fmla="*/ 434868 h 971680"/>
                  <a:gd name="connsiteX166" fmla="*/ 552233 w 978416"/>
                  <a:gd name="connsiteY166" fmla="*/ 434868 h 971680"/>
                  <a:gd name="connsiteX167" fmla="*/ 552233 w 978416"/>
                  <a:gd name="connsiteY167" fmla="*/ 434868 h 971680"/>
                  <a:gd name="connsiteX168" fmla="*/ 426078 w 978416"/>
                  <a:gd name="connsiteY168" fmla="*/ 434868 h 971680"/>
                  <a:gd name="connsiteX169" fmla="*/ 421890 w 978416"/>
                  <a:gd name="connsiteY169" fmla="*/ 864370 h 971680"/>
                  <a:gd name="connsiteX170" fmla="*/ 426078 w 978416"/>
                  <a:gd name="connsiteY170" fmla="*/ 865155 h 971680"/>
                  <a:gd name="connsiteX171" fmla="*/ 552233 w 978416"/>
                  <a:gd name="connsiteY171" fmla="*/ 865155 h 971680"/>
                  <a:gd name="connsiteX172" fmla="*/ 556683 w 978416"/>
                  <a:gd name="connsiteY172" fmla="*/ 864370 h 971680"/>
                  <a:gd name="connsiteX173" fmla="*/ 556683 w 978416"/>
                  <a:gd name="connsiteY173" fmla="*/ 886879 h 971680"/>
                  <a:gd name="connsiteX174" fmla="*/ 421629 w 978416"/>
                  <a:gd name="connsiteY174" fmla="*/ 886879 h 971680"/>
                  <a:gd name="connsiteX175" fmla="*/ 421629 w 978416"/>
                  <a:gd name="connsiteY175" fmla="*/ 864370 h 971680"/>
                  <a:gd name="connsiteX176" fmla="*/ 128489 w 978416"/>
                  <a:gd name="connsiteY176" fmla="*/ 434868 h 971680"/>
                  <a:gd name="connsiteX177" fmla="*/ 124039 w 978416"/>
                  <a:gd name="connsiteY177" fmla="*/ 434868 h 971680"/>
                  <a:gd name="connsiteX178" fmla="*/ 124039 w 978416"/>
                  <a:gd name="connsiteY178" fmla="*/ 411574 h 971680"/>
                  <a:gd name="connsiteX179" fmla="*/ 259093 w 978416"/>
                  <a:gd name="connsiteY179" fmla="*/ 411574 h 971680"/>
                  <a:gd name="connsiteX180" fmla="*/ 259093 w 978416"/>
                  <a:gd name="connsiteY180" fmla="*/ 434868 h 971680"/>
                  <a:gd name="connsiteX181" fmla="*/ 259093 w 978416"/>
                  <a:gd name="connsiteY181" fmla="*/ 434868 h 971680"/>
                  <a:gd name="connsiteX182" fmla="*/ 254644 w 978416"/>
                  <a:gd name="connsiteY182" fmla="*/ 434868 h 971680"/>
                  <a:gd name="connsiteX183" fmla="*/ 128489 w 978416"/>
                  <a:gd name="connsiteY183" fmla="*/ 434868 h 971680"/>
                  <a:gd name="connsiteX184" fmla="*/ 124301 w 978416"/>
                  <a:gd name="connsiteY184" fmla="*/ 864370 h 971680"/>
                  <a:gd name="connsiteX185" fmla="*/ 128751 w 978416"/>
                  <a:gd name="connsiteY185" fmla="*/ 865155 h 971680"/>
                  <a:gd name="connsiteX186" fmla="*/ 254906 w 978416"/>
                  <a:gd name="connsiteY186" fmla="*/ 865155 h 971680"/>
                  <a:gd name="connsiteX187" fmla="*/ 259355 w 978416"/>
                  <a:gd name="connsiteY187" fmla="*/ 864370 h 971680"/>
                  <a:gd name="connsiteX188" fmla="*/ 259355 w 978416"/>
                  <a:gd name="connsiteY188" fmla="*/ 886879 h 971680"/>
                  <a:gd name="connsiteX189" fmla="*/ 124301 w 978416"/>
                  <a:gd name="connsiteY189" fmla="*/ 886879 h 971680"/>
                  <a:gd name="connsiteX190" fmla="*/ 124301 w 978416"/>
                  <a:gd name="connsiteY190" fmla="*/ 864370 h 971680"/>
                  <a:gd name="connsiteX191" fmla="*/ 124301 w 978416"/>
                  <a:gd name="connsiteY191" fmla="*/ 864370 h 971680"/>
                  <a:gd name="connsiteX192" fmla="*/ 931483 w 978416"/>
                  <a:gd name="connsiteY192" fmla="*/ 914623 h 971680"/>
                  <a:gd name="connsiteX193" fmla="*/ 931483 w 978416"/>
                  <a:gd name="connsiteY193" fmla="*/ 943937 h 971680"/>
                  <a:gd name="connsiteX194" fmla="*/ 931483 w 978416"/>
                  <a:gd name="connsiteY194" fmla="*/ 943937 h 971680"/>
                  <a:gd name="connsiteX195" fmla="*/ 47352 w 978416"/>
                  <a:gd name="connsiteY195" fmla="*/ 943937 h 971680"/>
                  <a:gd name="connsiteX196" fmla="*/ 47352 w 978416"/>
                  <a:gd name="connsiteY196" fmla="*/ 914623 h 971680"/>
                  <a:gd name="connsiteX197" fmla="*/ 931483 w 978416"/>
                  <a:gd name="connsiteY197" fmla="*/ 914623 h 971680"/>
                  <a:gd name="connsiteX198" fmla="*/ 850084 w 978416"/>
                  <a:gd name="connsiteY198" fmla="*/ 865155 h 971680"/>
                  <a:gd name="connsiteX199" fmla="*/ 854533 w 978416"/>
                  <a:gd name="connsiteY199" fmla="*/ 864370 h 971680"/>
                  <a:gd name="connsiteX200" fmla="*/ 854533 w 978416"/>
                  <a:gd name="connsiteY200" fmla="*/ 886879 h 971680"/>
                  <a:gd name="connsiteX201" fmla="*/ 719480 w 978416"/>
                  <a:gd name="connsiteY201" fmla="*/ 886879 h 971680"/>
                  <a:gd name="connsiteX202" fmla="*/ 719480 w 978416"/>
                  <a:gd name="connsiteY202" fmla="*/ 864632 h 971680"/>
                  <a:gd name="connsiteX203" fmla="*/ 723929 w 978416"/>
                  <a:gd name="connsiteY203" fmla="*/ 865417 h 971680"/>
                  <a:gd name="connsiteX204" fmla="*/ 850084 w 978416"/>
                  <a:gd name="connsiteY204" fmla="*/ 865417 h 971680"/>
                  <a:gd name="connsiteX205" fmla="*/ 748794 w 978416"/>
                  <a:gd name="connsiteY205" fmla="*/ 481718 h 971680"/>
                  <a:gd name="connsiteX206" fmla="*/ 737801 w 978416"/>
                  <a:gd name="connsiteY206" fmla="*/ 481718 h 971680"/>
                  <a:gd name="connsiteX207" fmla="*/ 737801 w 978416"/>
                  <a:gd name="connsiteY207" fmla="*/ 462611 h 971680"/>
                  <a:gd name="connsiteX208" fmla="*/ 836213 w 978416"/>
                  <a:gd name="connsiteY208" fmla="*/ 462611 h 971680"/>
                  <a:gd name="connsiteX209" fmla="*/ 836213 w 978416"/>
                  <a:gd name="connsiteY209" fmla="*/ 481718 h 971680"/>
                  <a:gd name="connsiteX210" fmla="*/ 825219 w 978416"/>
                  <a:gd name="connsiteY210" fmla="*/ 481718 h 971680"/>
                  <a:gd name="connsiteX211" fmla="*/ 811348 w 978416"/>
                  <a:gd name="connsiteY211" fmla="*/ 495590 h 971680"/>
                  <a:gd name="connsiteX212" fmla="*/ 811348 w 978416"/>
                  <a:gd name="connsiteY212" fmla="*/ 802602 h 971680"/>
                  <a:gd name="connsiteX213" fmla="*/ 825219 w 978416"/>
                  <a:gd name="connsiteY213" fmla="*/ 816473 h 971680"/>
                  <a:gd name="connsiteX214" fmla="*/ 836213 w 978416"/>
                  <a:gd name="connsiteY214" fmla="*/ 816473 h 971680"/>
                  <a:gd name="connsiteX215" fmla="*/ 836213 w 978416"/>
                  <a:gd name="connsiteY215" fmla="*/ 837412 h 971680"/>
                  <a:gd name="connsiteX216" fmla="*/ 737801 w 978416"/>
                  <a:gd name="connsiteY216" fmla="*/ 837412 h 971680"/>
                  <a:gd name="connsiteX217" fmla="*/ 737801 w 978416"/>
                  <a:gd name="connsiteY217" fmla="*/ 816473 h 971680"/>
                  <a:gd name="connsiteX218" fmla="*/ 748794 w 978416"/>
                  <a:gd name="connsiteY218" fmla="*/ 816473 h 971680"/>
                  <a:gd name="connsiteX219" fmla="*/ 762666 w 978416"/>
                  <a:gd name="connsiteY219" fmla="*/ 802602 h 971680"/>
                  <a:gd name="connsiteX220" fmla="*/ 762666 w 978416"/>
                  <a:gd name="connsiteY220" fmla="*/ 495590 h 971680"/>
                  <a:gd name="connsiteX221" fmla="*/ 748794 w 978416"/>
                  <a:gd name="connsiteY221" fmla="*/ 481718 h 971680"/>
                  <a:gd name="connsiteX222" fmla="*/ 854272 w 978416"/>
                  <a:gd name="connsiteY222" fmla="*/ 434868 h 971680"/>
                  <a:gd name="connsiteX223" fmla="*/ 854272 w 978416"/>
                  <a:gd name="connsiteY223" fmla="*/ 434868 h 971680"/>
                  <a:gd name="connsiteX224" fmla="*/ 849822 w 978416"/>
                  <a:gd name="connsiteY224" fmla="*/ 434868 h 971680"/>
                  <a:gd name="connsiteX225" fmla="*/ 849822 w 978416"/>
                  <a:gd name="connsiteY225" fmla="*/ 434868 h 971680"/>
                  <a:gd name="connsiteX226" fmla="*/ 849822 w 978416"/>
                  <a:gd name="connsiteY226" fmla="*/ 434868 h 971680"/>
                  <a:gd name="connsiteX227" fmla="*/ 723667 w 978416"/>
                  <a:gd name="connsiteY227" fmla="*/ 434868 h 971680"/>
                  <a:gd name="connsiteX228" fmla="*/ 723667 w 978416"/>
                  <a:gd name="connsiteY228" fmla="*/ 434868 h 971680"/>
                  <a:gd name="connsiteX229" fmla="*/ 719218 w 978416"/>
                  <a:gd name="connsiteY229" fmla="*/ 434868 h 971680"/>
                  <a:gd name="connsiteX230" fmla="*/ 719218 w 978416"/>
                  <a:gd name="connsiteY230" fmla="*/ 411574 h 971680"/>
                  <a:gd name="connsiteX231" fmla="*/ 854272 w 978416"/>
                  <a:gd name="connsiteY231" fmla="*/ 411574 h 971680"/>
                  <a:gd name="connsiteX232" fmla="*/ 854272 w 978416"/>
                  <a:gd name="connsiteY232" fmla="*/ 434868 h 971680"/>
                  <a:gd name="connsiteX233" fmla="*/ 854272 w 978416"/>
                  <a:gd name="connsiteY233" fmla="*/ 434868 h 97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78416" h="971680">
                    <a:moveTo>
                      <a:pt x="966293" y="301646"/>
                    </a:moveTo>
                    <a:lnTo>
                      <a:pt x="643054" y="93569"/>
                    </a:lnTo>
                    <a:cubicBezTo>
                      <a:pt x="636511" y="89382"/>
                      <a:pt x="627874" y="91214"/>
                      <a:pt x="623947" y="97757"/>
                    </a:cubicBezTo>
                    <a:cubicBezTo>
                      <a:pt x="619760" y="104300"/>
                      <a:pt x="621592" y="112937"/>
                      <a:pt x="628135" y="116863"/>
                    </a:cubicBezTo>
                    <a:lnTo>
                      <a:pt x="946663" y="321800"/>
                    </a:lnTo>
                    <a:lnTo>
                      <a:pt x="872332" y="321800"/>
                    </a:lnTo>
                    <a:lnTo>
                      <a:pt x="509571" y="88335"/>
                    </a:lnTo>
                    <a:cubicBezTo>
                      <a:pt x="497269" y="80483"/>
                      <a:pt x="481304" y="80483"/>
                      <a:pt x="469003" y="88335"/>
                    </a:cubicBezTo>
                    <a:lnTo>
                      <a:pt x="106242" y="321800"/>
                    </a:lnTo>
                    <a:lnTo>
                      <a:pt x="31910" y="321800"/>
                    </a:lnTo>
                    <a:lnTo>
                      <a:pt x="489156" y="27613"/>
                    </a:lnTo>
                    <a:lnTo>
                      <a:pt x="553803" y="69228"/>
                    </a:lnTo>
                    <a:cubicBezTo>
                      <a:pt x="560347" y="73416"/>
                      <a:pt x="568984" y="71584"/>
                      <a:pt x="572910" y="65041"/>
                    </a:cubicBezTo>
                    <a:cubicBezTo>
                      <a:pt x="577098" y="58497"/>
                      <a:pt x="575266" y="49860"/>
                      <a:pt x="568722" y="45934"/>
                    </a:cubicBezTo>
                    <a:lnTo>
                      <a:pt x="504075" y="4319"/>
                    </a:lnTo>
                    <a:cubicBezTo>
                      <a:pt x="494914" y="-1440"/>
                      <a:pt x="483136" y="-1440"/>
                      <a:pt x="473975" y="4319"/>
                    </a:cubicBezTo>
                    <a:lnTo>
                      <a:pt x="12018" y="301646"/>
                    </a:lnTo>
                    <a:cubicBezTo>
                      <a:pt x="2072" y="307928"/>
                      <a:pt x="-2115" y="319706"/>
                      <a:pt x="1026" y="330960"/>
                    </a:cubicBezTo>
                    <a:cubicBezTo>
                      <a:pt x="4166" y="342215"/>
                      <a:pt x="14374" y="349805"/>
                      <a:pt x="26152" y="349805"/>
                    </a:cubicBezTo>
                    <a:lnTo>
                      <a:pt x="96296" y="349805"/>
                    </a:lnTo>
                    <a:lnTo>
                      <a:pt x="96296" y="397702"/>
                    </a:lnTo>
                    <a:lnTo>
                      <a:pt x="96296" y="439579"/>
                    </a:lnTo>
                    <a:cubicBezTo>
                      <a:pt x="96296" y="450572"/>
                      <a:pt x="104148" y="459994"/>
                      <a:pt x="114617" y="462088"/>
                    </a:cubicBezTo>
                    <a:lnTo>
                      <a:pt x="114617" y="486429"/>
                    </a:lnTo>
                    <a:cubicBezTo>
                      <a:pt x="114617" y="498992"/>
                      <a:pt x="124825" y="509462"/>
                      <a:pt x="137650" y="509462"/>
                    </a:cubicBezTo>
                    <a:lnTo>
                      <a:pt x="139482" y="509462"/>
                    </a:lnTo>
                    <a:lnTo>
                      <a:pt x="139482" y="679588"/>
                    </a:lnTo>
                    <a:cubicBezTo>
                      <a:pt x="139482" y="687178"/>
                      <a:pt x="145763" y="693459"/>
                      <a:pt x="153354" y="693459"/>
                    </a:cubicBezTo>
                    <a:cubicBezTo>
                      <a:pt x="160943" y="693459"/>
                      <a:pt x="167226" y="687178"/>
                      <a:pt x="167226" y="679588"/>
                    </a:cubicBezTo>
                    <a:lnTo>
                      <a:pt x="167226" y="495328"/>
                    </a:lnTo>
                    <a:cubicBezTo>
                      <a:pt x="167226" y="487738"/>
                      <a:pt x="160943" y="481456"/>
                      <a:pt x="153354" y="481456"/>
                    </a:cubicBezTo>
                    <a:lnTo>
                      <a:pt x="142361" y="481456"/>
                    </a:lnTo>
                    <a:lnTo>
                      <a:pt x="142361" y="462350"/>
                    </a:lnTo>
                    <a:lnTo>
                      <a:pt x="240772" y="462350"/>
                    </a:lnTo>
                    <a:lnTo>
                      <a:pt x="240772" y="481456"/>
                    </a:lnTo>
                    <a:lnTo>
                      <a:pt x="229779" y="481456"/>
                    </a:lnTo>
                    <a:cubicBezTo>
                      <a:pt x="222189" y="481456"/>
                      <a:pt x="215907" y="487738"/>
                      <a:pt x="215907" y="495328"/>
                    </a:cubicBezTo>
                    <a:lnTo>
                      <a:pt x="215907" y="802340"/>
                    </a:lnTo>
                    <a:cubicBezTo>
                      <a:pt x="215907" y="809930"/>
                      <a:pt x="222189" y="816212"/>
                      <a:pt x="229779" y="816212"/>
                    </a:cubicBezTo>
                    <a:lnTo>
                      <a:pt x="240772" y="816212"/>
                    </a:lnTo>
                    <a:lnTo>
                      <a:pt x="240772" y="837150"/>
                    </a:lnTo>
                    <a:lnTo>
                      <a:pt x="142361" y="837150"/>
                    </a:lnTo>
                    <a:lnTo>
                      <a:pt x="142361" y="816212"/>
                    </a:lnTo>
                    <a:lnTo>
                      <a:pt x="153354" y="816212"/>
                    </a:lnTo>
                    <a:cubicBezTo>
                      <a:pt x="160943" y="816212"/>
                      <a:pt x="167226" y="809930"/>
                      <a:pt x="167226" y="802340"/>
                    </a:cubicBezTo>
                    <a:lnTo>
                      <a:pt x="167226" y="766744"/>
                    </a:lnTo>
                    <a:cubicBezTo>
                      <a:pt x="167226" y="759154"/>
                      <a:pt x="160943" y="752873"/>
                      <a:pt x="153354" y="752873"/>
                    </a:cubicBezTo>
                    <a:cubicBezTo>
                      <a:pt x="145763" y="752873"/>
                      <a:pt x="139482" y="759154"/>
                      <a:pt x="139482" y="766744"/>
                    </a:cubicBezTo>
                    <a:lnTo>
                      <a:pt x="139482" y="788468"/>
                    </a:lnTo>
                    <a:lnTo>
                      <a:pt x="137650" y="788468"/>
                    </a:lnTo>
                    <a:cubicBezTo>
                      <a:pt x="125087" y="788468"/>
                      <a:pt x="114617" y="798676"/>
                      <a:pt x="114617" y="811500"/>
                    </a:cubicBezTo>
                    <a:lnTo>
                      <a:pt x="114617" y="835842"/>
                    </a:lnTo>
                    <a:cubicBezTo>
                      <a:pt x="104148" y="837936"/>
                      <a:pt x="96296" y="847358"/>
                      <a:pt x="96296" y="858351"/>
                    </a:cubicBezTo>
                    <a:lnTo>
                      <a:pt x="96296" y="886879"/>
                    </a:lnTo>
                    <a:lnTo>
                      <a:pt x="47090" y="886879"/>
                    </a:lnTo>
                    <a:cubicBezTo>
                      <a:pt x="31648" y="886879"/>
                      <a:pt x="19347" y="899442"/>
                      <a:pt x="19347" y="914623"/>
                    </a:cubicBezTo>
                    <a:lnTo>
                      <a:pt x="19347" y="943937"/>
                    </a:lnTo>
                    <a:cubicBezTo>
                      <a:pt x="19347" y="959379"/>
                      <a:pt x="31910" y="971681"/>
                      <a:pt x="47090" y="971681"/>
                    </a:cubicBezTo>
                    <a:lnTo>
                      <a:pt x="931221" y="971681"/>
                    </a:lnTo>
                    <a:cubicBezTo>
                      <a:pt x="946663" y="971681"/>
                      <a:pt x="958965" y="959117"/>
                      <a:pt x="958965" y="943937"/>
                    </a:cubicBezTo>
                    <a:lnTo>
                      <a:pt x="958965" y="914623"/>
                    </a:lnTo>
                    <a:cubicBezTo>
                      <a:pt x="958965" y="899181"/>
                      <a:pt x="946401" y="886879"/>
                      <a:pt x="931221" y="886879"/>
                    </a:cubicBezTo>
                    <a:lnTo>
                      <a:pt x="882016" y="886879"/>
                    </a:lnTo>
                    <a:lnTo>
                      <a:pt x="882016" y="858874"/>
                    </a:lnTo>
                    <a:cubicBezTo>
                      <a:pt x="882016" y="847881"/>
                      <a:pt x="874163" y="838459"/>
                      <a:pt x="863694" y="836365"/>
                    </a:cubicBezTo>
                    <a:lnTo>
                      <a:pt x="863694" y="812024"/>
                    </a:lnTo>
                    <a:cubicBezTo>
                      <a:pt x="863694" y="799461"/>
                      <a:pt x="853487" y="788991"/>
                      <a:pt x="840662" y="788991"/>
                    </a:cubicBezTo>
                    <a:lnTo>
                      <a:pt x="838830" y="788991"/>
                    </a:lnTo>
                    <a:lnTo>
                      <a:pt x="838830" y="509723"/>
                    </a:lnTo>
                    <a:lnTo>
                      <a:pt x="840662" y="509723"/>
                    </a:lnTo>
                    <a:cubicBezTo>
                      <a:pt x="853225" y="509723"/>
                      <a:pt x="863694" y="499516"/>
                      <a:pt x="863694" y="486691"/>
                    </a:cubicBezTo>
                    <a:lnTo>
                      <a:pt x="863694" y="462350"/>
                    </a:lnTo>
                    <a:cubicBezTo>
                      <a:pt x="874163" y="460256"/>
                      <a:pt x="882016" y="450834"/>
                      <a:pt x="882016" y="439841"/>
                    </a:cubicBezTo>
                    <a:lnTo>
                      <a:pt x="882016" y="397964"/>
                    </a:lnTo>
                    <a:lnTo>
                      <a:pt x="882016" y="350067"/>
                    </a:lnTo>
                    <a:lnTo>
                      <a:pt x="952160" y="350067"/>
                    </a:lnTo>
                    <a:cubicBezTo>
                      <a:pt x="963938" y="350067"/>
                      <a:pt x="973884" y="342476"/>
                      <a:pt x="977286" y="331222"/>
                    </a:cubicBezTo>
                    <a:cubicBezTo>
                      <a:pt x="980688" y="319706"/>
                      <a:pt x="976239" y="307928"/>
                      <a:pt x="966293" y="301646"/>
                    </a:cubicBezTo>
                    <a:close/>
                    <a:moveTo>
                      <a:pt x="483921" y="111891"/>
                    </a:moveTo>
                    <a:cubicBezTo>
                      <a:pt x="487062" y="109797"/>
                      <a:pt x="491250" y="109797"/>
                      <a:pt x="494391" y="111891"/>
                    </a:cubicBezTo>
                    <a:lnTo>
                      <a:pt x="820770" y="321800"/>
                    </a:lnTo>
                    <a:lnTo>
                      <a:pt x="157280" y="321800"/>
                    </a:lnTo>
                    <a:lnTo>
                      <a:pt x="483921" y="111891"/>
                    </a:lnTo>
                    <a:close/>
                    <a:moveTo>
                      <a:pt x="124301" y="349805"/>
                    </a:moveTo>
                    <a:lnTo>
                      <a:pt x="854533" y="349805"/>
                    </a:lnTo>
                    <a:lnTo>
                      <a:pt x="854533" y="383830"/>
                    </a:lnTo>
                    <a:lnTo>
                      <a:pt x="705609" y="383830"/>
                    </a:lnTo>
                    <a:lnTo>
                      <a:pt x="570816" y="383830"/>
                    </a:lnTo>
                    <a:lnTo>
                      <a:pt x="408019" y="383830"/>
                    </a:lnTo>
                    <a:lnTo>
                      <a:pt x="273227" y="383830"/>
                    </a:lnTo>
                    <a:lnTo>
                      <a:pt x="124301" y="383830"/>
                    </a:lnTo>
                    <a:lnTo>
                      <a:pt x="124301" y="349805"/>
                    </a:lnTo>
                    <a:close/>
                    <a:moveTo>
                      <a:pt x="566367" y="836103"/>
                    </a:moveTo>
                    <a:lnTo>
                      <a:pt x="566367" y="811762"/>
                    </a:lnTo>
                    <a:cubicBezTo>
                      <a:pt x="566367" y="799199"/>
                      <a:pt x="556159" y="788730"/>
                      <a:pt x="543334" y="788730"/>
                    </a:cubicBezTo>
                    <a:lnTo>
                      <a:pt x="541502" y="788730"/>
                    </a:lnTo>
                    <a:lnTo>
                      <a:pt x="541502" y="509462"/>
                    </a:lnTo>
                    <a:lnTo>
                      <a:pt x="543334" y="509462"/>
                    </a:lnTo>
                    <a:cubicBezTo>
                      <a:pt x="555898" y="509462"/>
                      <a:pt x="566367" y="499254"/>
                      <a:pt x="566367" y="486429"/>
                    </a:cubicBezTo>
                    <a:lnTo>
                      <a:pt x="566367" y="462088"/>
                    </a:lnTo>
                    <a:cubicBezTo>
                      <a:pt x="576836" y="459994"/>
                      <a:pt x="584688" y="450572"/>
                      <a:pt x="584688" y="439579"/>
                    </a:cubicBezTo>
                    <a:lnTo>
                      <a:pt x="584688" y="411574"/>
                    </a:lnTo>
                    <a:lnTo>
                      <a:pt x="691737" y="411574"/>
                    </a:lnTo>
                    <a:lnTo>
                      <a:pt x="691737" y="439579"/>
                    </a:lnTo>
                    <a:cubicBezTo>
                      <a:pt x="691737" y="450572"/>
                      <a:pt x="699588" y="459994"/>
                      <a:pt x="710057" y="462088"/>
                    </a:cubicBezTo>
                    <a:lnTo>
                      <a:pt x="710057" y="486429"/>
                    </a:lnTo>
                    <a:cubicBezTo>
                      <a:pt x="710057" y="498992"/>
                      <a:pt x="720265" y="509462"/>
                      <a:pt x="733090" y="509462"/>
                    </a:cubicBezTo>
                    <a:lnTo>
                      <a:pt x="734922" y="509462"/>
                    </a:lnTo>
                    <a:lnTo>
                      <a:pt x="734922" y="788730"/>
                    </a:lnTo>
                    <a:lnTo>
                      <a:pt x="733090" y="788730"/>
                    </a:lnTo>
                    <a:cubicBezTo>
                      <a:pt x="720527" y="788730"/>
                      <a:pt x="710057" y="798937"/>
                      <a:pt x="710057" y="811762"/>
                    </a:cubicBezTo>
                    <a:lnTo>
                      <a:pt x="710057" y="836103"/>
                    </a:lnTo>
                    <a:cubicBezTo>
                      <a:pt x="699588" y="838197"/>
                      <a:pt x="691737" y="847619"/>
                      <a:pt x="691737" y="858612"/>
                    </a:cubicBezTo>
                    <a:lnTo>
                      <a:pt x="691737" y="886879"/>
                    </a:lnTo>
                    <a:lnTo>
                      <a:pt x="584688" y="886879"/>
                    </a:lnTo>
                    <a:lnTo>
                      <a:pt x="584688" y="858874"/>
                    </a:lnTo>
                    <a:cubicBezTo>
                      <a:pt x="584688" y="847619"/>
                      <a:pt x="576836" y="838459"/>
                      <a:pt x="566367" y="836103"/>
                    </a:cubicBezTo>
                    <a:close/>
                    <a:moveTo>
                      <a:pt x="268778" y="836103"/>
                    </a:moveTo>
                    <a:lnTo>
                      <a:pt x="268778" y="811762"/>
                    </a:lnTo>
                    <a:cubicBezTo>
                      <a:pt x="268778" y="799199"/>
                      <a:pt x="258570" y="788730"/>
                      <a:pt x="245745" y="788730"/>
                    </a:cubicBezTo>
                    <a:lnTo>
                      <a:pt x="243913" y="788730"/>
                    </a:lnTo>
                    <a:lnTo>
                      <a:pt x="243913" y="509462"/>
                    </a:lnTo>
                    <a:lnTo>
                      <a:pt x="245745" y="509462"/>
                    </a:lnTo>
                    <a:cubicBezTo>
                      <a:pt x="258308" y="509462"/>
                      <a:pt x="268778" y="499254"/>
                      <a:pt x="268778" y="486429"/>
                    </a:cubicBezTo>
                    <a:lnTo>
                      <a:pt x="268778" y="462088"/>
                    </a:lnTo>
                    <a:cubicBezTo>
                      <a:pt x="279247" y="459994"/>
                      <a:pt x="287098" y="450572"/>
                      <a:pt x="287098" y="439579"/>
                    </a:cubicBezTo>
                    <a:lnTo>
                      <a:pt x="287098" y="411574"/>
                    </a:lnTo>
                    <a:lnTo>
                      <a:pt x="394147" y="411574"/>
                    </a:lnTo>
                    <a:lnTo>
                      <a:pt x="394147" y="439579"/>
                    </a:lnTo>
                    <a:cubicBezTo>
                      <a:pt x="394147" y="450572"/>
                      <a:pt x="401999" y="459994"/>
                      <a:pt x="412468" y="462088"/>
                    </a:cubicBezTo>
                    <a:lnTo>
                      <a:pt x="412468" y="486429"/>
                    </a:lnTo>
                    <a:cubicBezTo>
                      <a:pt x="412468" y="498992"/>
                      <a:pt x="422675" y="509462"/>
                      <a:pt x="435501" y="509462"/>
                    </a:cubicBezTo>
                    <a:lnTo>
                      <a:pt x="437333" y="509462"/>
                    </a:lnTo>
                    <a:lnTo>
                      <a:pt x="437333" y="788730"/>
                    </a:lnTo>
                    <a:lnTo>
                      <a:pt x="435501" y="788730"/>
                    </a:lnTo>
                    <a:cubicBezTo>
                      <a:pt x="422937" y="788730"/>
                      <a:pt x="412468" y="798937"/>
                      <a:pt x="412468" y="811762"/>
                    </a:cubicBezTo>
                    <a:lnTo>
                      <a:pt x="412468" y="836103"/>
                    </a:lnTo>
                    <a:cubicBezTo>
                      <a:pt x="401999" y="838197"/>
                      <a:pt x="394147" y="847619"/>
                      <a:pt x="394147" y="858612"/>
                    </a:cubicBezTo>
                    <a:lnTo>
                      <a:pt x="394147" y="886879"/>
                    </a:lnTo>
                    <a:lnTo>
                      <a:pt x="287098" y="886879"/>
                    </a:lnTo>
                    <a:lnTo>
                      <a:pt x="287098" y="858874"/>
                    </a:lnTo>
                    <a:cubicBezTo>
                      <a:pt x="287098" y="847619"/>
                      <a:pt x="279247" y="838459"/>
                      <a:pt x="268778" y="836103"/>
                    </a:cubicBezTo>
                    <a:close/>
                    <a:moveTo>
                      <a:pt x="527368" y="816473"/>
                    </a:moveTo>
                    <a:lnTo>
                      <a:pt x="538361" y="816473"/>
                    </a:lnTo>
                    <a:lnTo>
                      <a:pt x="538361" y="837412"/>
                    </a:lnTo>
                    <a:lnTo>
                      <a:pt x="439950" y="837412"/>
                    </a:lnTo>
                    <a:lnTo>
                      <a:pt x="439950" y="816473"/>
                    </a:lnTo>
                    <a:lnTo>
                      <a:pt x="450943" y="816473"/>
                    </a:lnTo>
                    <a:cubicBezTo>
                      <a:pt x="458533" y="816473"/>
                      <a:pt x="464815" y="810192"/>
                      <a:pt x="464815" y="802602"/>
                    </a:cubicBezTo>
                    <a:lnTo>
                      <a:pt x="464815" y="495590"/>
                    </a:lnTo>
                    <a:cubicBezTo>
                      <a:pt x="464815" y="487999"/>
                      <a:pt x="458533" y="481718"/>
                      <a:pt x="450943" y="481718"/>
                    </a:cubicBezTo>
                    <a:lnTo>
                      <a:pt x="439950" y="481718"/>
                    </a:lnTo>
                    <a:lnTo>
                      <a:pt x="439950" y="462611"/>
                    </a:lnTo>
                    <a:lnTo>
                      <a:pt x="538361" y="462611"/>
                    </a:lnTo>
                    <a:lnTo>
                      <a:pt x="538361" y="481718"/>
                    </a:lnTo>
                    <a:lnTo>
                      <a:pt x="527368" y="481718"/>
                    </a:lnTo>
                    <a:cubicBezTo>
                      <a:pt x="519779" y="481718"/>
                      <a:pt x="513496" y="487999"/>
                      <a:pt x="513496" y="495590"/>
                    </a:cubicBezTo>
                    <a:lnTo>
                      <a:pt x="513496" y="802602"/>
                    </a:lnTo>
                    <a:cubicBezTo>
                      <a:pt x="513496" y="810192"/>
                      <a:pt x="519779" y="816473"/>
                      <a:pt x="527368" y="816473"/>
                    </a:cubicBezTo>
                    <a:close/>
                    <a:moveTo>
                      <a:pt x="426078" y="434868"/>
                    </a:moveTo>
                    <a:lnTo>
                      <a:pt x="426078" y="434868"/>
                    </a:lnTo>
                    <a:lnTo>
                      <a:pt x="421629" y="434868"/>
                    </a:lnTo>
                    <a:lnTo>
                      <a:pt x="421629" y="411574"/>
                    </a:lnTo>
                    <a:lnTo>
                      <a:pt x="556683" y="411574"/>
                    </a:lnTo>
                    <a:lnTo>
                      <a:pt x="556683" y="434868"/>
                    </a:lnTo>
                    <a:lnTo>
                      <a:pt x="552233" y="434868"/>
                    </a:lnTo>
                    <a:lnTo>
                      <a:pt x="552233" y="434868"/>
                    </a:lnTo>
                    <a:lnTo>
                      <a:pt x="552233" y="434868"/>
                    </a:lnTo>
                    <a:lnTo>
                      <a:pt x="426078" y="434868"/>
                    </a:lnTo>
                    <a:close/>
                    <a:moveTo>
                      <a:pt x="421890" y="864370"/>
                    </a:moveTo>
                    <a:cubicBezTo>
                      <a:pt x="423199" y="864894"/>
                      <a:pt x="424770" y="865155"/>
                      <a:pt x="426078" y="865155"/>
                    </a:cubicBezTo>
                    <a:lnTo>
                      <a:pt x="552233" y="865155"/>
                    </a:lnTo>
                    <a:cubicBezTo>
                      <a:pt x="553803" y="865155"/>
                      <a:pt x="555374" y="864894"/>
                      <a:pt x="556683" y="864370"/>
                    </a:cubicBezTo>
                    <a:lnTo>
                      <a:pt x="556683" y="886879"/>
                    </a:lnTo>
                    <a:lnTo>
                      <a:pt x="421629" y="886879"/>
                    </a:lnTo>
                    <a:lnTo>
                      <a:pt x="421629" y="864370"/>
                    </a:lnTo>
                    <a:close/>
                    <a:moveTo>
                      <a:pt x="128489" y="434868"/>
                    </a:moveTo>
                    <a:lnTo>
                      <a:pt x="124039" y="434868"/>
                    </a:lnTo>
                    <a:lnTo>
                      <a:pt x="124039" y="411574"/>
                    </a:lnTo>
                    <a:lnTo>
                      <a:pt x="259093" y="411574"/>
                    </a:lnTo>
                    <a:lnTo>
                      <a:pt x="259093" y="434868"/>
                    </a:lnTo>
                    <a:lnTo>
                      <a:pt x="259093" y="434868"/>
                    </a:lnTo>
                    <a:lnTo>
                      <a:pt x="254644" y="434868"/>
                    </a:lnTo>
                    <a:lnTo>
                      <a:pt x="128489" y="434868"/>
                    </a:lnTo>
                    <a:close/>
                    <a:moveTo>
                      <a:pt x="124301" y="864370"/>
                    </a:moveTo>
                    <a:cubicBezTo>
                      <a:pt x="125610" y="864894"/>
                      <a:pt x="127181" y="865155"/>
                      <a:pt x="128751" y="865155"/>
                    </a:cubicBezTo>
                    <a:lnTo>
                      <a:pt x="254906" y="865155"/>
                    </a:lnTo>
                    <a:cubicBezTo>
                      <a:pt x="256476" y="865155"/>
                      <a:pt x="257785" y="864894"/>
                      <a:pt x="259355" y="864370"/>
                    </a:cubicBezTo>
                    <a:lnTo>
                      <a:pt x="259355" y="886879"/>
                    </a:lnTo>
                    <a:lnTo>
                      <a:pt x="124301" y="886879"/>
                    </a:lnTo>
                    <a:lnTo>
                      <a:pt x="124301" y="864370"/>
                    </a:lnTo>
                    <a:lnTo>
                      <a:pt x="124301" y="864370"/>
                    </a:lnTo>
                    <a:close/>
                    <a:moveTo>
                      <a:pt x="931483" y="914623"/>
                    </a:moveTo>
                    <a:lnTo>
                      <a:pt x="931483" y="943937"/>
                    </a:lnTo>
                    <a:lnTo>
                      <a:pt x="931483" y="943937"/>
                    </a:lnTo>
                    <a:lnTo>
                      <a:pt x="47352" y="943937"/>
                    </a:lnTo>
                    <a:lnTo>
                      <a:pt x="47352" y="914623"/>
                    </a:lnTo>
                    <a:lnTo>
                      <a:pt x="931483" y="914623"/>
                    </a:lnTo>
                    <a:close/>
                    <a:moveTo>
                      <a:pt x="850084" y="865155"/>
                    </a:moveTo>
                    <a:cubicBezTo>
                      <a:pt x="851655" y="865155"/>
                      <a:pt x="853225" y="864894"/>
                      <a:pt x="854533" y="864370"/>
                    </a:cubicBezTo>
                    <a:lnTo>
                      <a:pt x="854533" y="886879"/>
                    </a:lnTo>
                    <a:lnTo>
                      <a:pt x="719480" y="886879"/>
                    </a:lnTo>
                    <a:lnTo>
                      <a:pt x="719480" y="864632"/>
                    </a:lnTo>
                    <a:cubicBezTo>
                      <a:pt x="720789" y="865155"/>
                      <a:pt x="722359" y="865417"/>
                      <a:pt x="723929" y="865417"/>
                    </a:cubicBezTo>
                    <a:lnTo>
                      <a:pt x="850084" y="865417"/>
                    </a:lnTo>
                    <a:close/>
                    <a:moveTo>
                      <a:pt x="748794" y="481718"/>
                    </a:moveTo>
                    <a:lnTo>
                      <a:pt x="737801" y="481718"/>
                    </a:lnTo>
                    <a:lnTo>
                      <a:pt x="737801" y="462611"/>
                    </a:lnTo>
                    <a:lnTo>
                      <a:pt x="836213" y="462611"/>
                    </a:lnTo>
                    <a:lnTo>
                      <a:pt x="836213" y="481718"/>
                    </a:lnTo>
                    <a:lnTo>
                      <a:pt x="825219" y="481718"/>
                    </a:lnTo>
                    <a:cubicBezTo>
                      <a:pt x="817630" y="481718"/>
                      <a:pt x="811348" y="487999"/>
                      <a:pt x="811348" y="495590"/>
                    </a:cubicBezTo>
                    <a:lnTo>
                      <a:pt x="811348" y="802602"/>
                    </a:lnTo>
                    <a:cubicBezTo>
                      <a:pt x="811348" y="810192"/>
                      <a:pt x="817630" y="816473"/>
                      <a:pt x="825219" y="816473"/>
                    </a:cubicBezTo>
                    <a:lnTo>
                      <a:pt x="836213" y="816473"/>
                    </a:lnTo>
                    <a:lnTo>
                      <a:pt x="836213" y="837412"/>
                    </a:lnTo>
                    <a:lnTo>
                      <a:pt x="737801" y="837412"/>
                    </a:lnTo>
                    <a:lnTo>
                      <a:pt x="737801" y="816473"/>
                    </a:lnTo>
                    <a:lnTo>
                      <a:pt x="748794" y="816473"/>
                    </a:lnTo>
                    <a:cubicBezTo>
                      <a:pt x="756384" y="816473"/>
                      <a:pt x="762666" y="810192"/>
                      <a:pt x="762666" y="802602"/>
                    </a:cubicBezTo>
                    <a:lnTo>
                      <a:pt x="762666" y="495590"/>
                    </a:lnTo>
                    <a:cubicBezTo>
                      <a:pt x="762666" y="487999"/>
                      <a:pt x="756384" y="481718"/>
                      <a:pt x="748794" y="481718"/>
                    </a:cubicBezTo>
                    <a:close/>
                    <a:moveTo>
                      <a:pt x="854272" y="434868"/>
                    </a:moveTo>
                    <a:lnTo>
                      <a:pt x="854272" y="434868"/>
                    </a:lnTo>
                    <a:lnTo>
                      <a:pt x="849822" y="434868"/>
                    </a:lnTo>
                    <a:lnTo>
                      <a:pt x="849822" y="434868"/>
                    </a:lnTo>
                    <a:lnTo>
                      <a:pt x="849822" y="434868"/>
                    </a:lnTo>
                    <a:lnTo>
                      <a:pt x="723667" y="434868"/>
                    </a:lnTo>
                    <a:lnTo>
                      <a:pt x="723667" y="434868"/>
                    </a:lnTo>
                    <a:lnTo>
                      <a:pt x="719218" y="434868"/>
                    </a:lnTo>
                    <a:lnTo>
                      <a:pt x="719218" y="411574"/>
                    </a:lnTo>
                    <a:lnTo>
                      <a:pt x="854272" y="411574"/>
                    </a:lnTo>
                    <a:lnTo>
                      <a:pt x="854272" y="434868"/>
                    </a:lnTo>
                    <a:lnTo>
                      <a:pt x="854272" y="434868"/>
                    </a:lnTo>
                    <a:close/>
                  </a:path>
                </a:pathLst>
              </a:custGeom>
              <a:grpFill/>
              <a:ln w="12700" cap="flat">
                <a:solidFill>
                  <a:schemeClr val="bg1"/>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5" name="Freeform: Shape 124">
                <a:extLst>
                  <a:ext uri="{FF2B5EF4-FFF2-40B4-BE49-F238E27FC236}">
                    <a16:creationId xmlns:a16="http://schemas.microsoft.com/office/drawing/2014/main" id="{C75DCE28-CCE7-6600-B498-61AFF2F1D867}"/>
                  </a:ext>
                </a:extLst>
              </p:cNvPr>
              <p:cNvSpPr/>
              <p:nvPr/>
            </p:nvSpPr>
            <p:spPr>
              <a:xfrm>
                <a:off x="9627304" y="5652732"/>
                <a:ext cx="96055" cy="175360"/>
              </a:xfrm>
              <a:custGeom>
                <a:avLst/>
                <a:gdLst>
                  <a:gd name="connsiteX0" fmla="*/ 57057 w 96055"/>
                  <a:gd name="connsiteY0" fmla="*/ 74070 h 175360"/>
                  <a:gd name="connsiteX1" fmla="*/ 57057 w 96055"/>
                  <a:gd name="connsiteY1" fmla="*/ 30623 h 175360"/>
                  <a:gd name="connsiteX2" fmla="*/ 82707 w 96055"/>
                  <a:gd name="connsiteY2" fmla="*/ 38475 h 175360"/>
                  <a:gd name="connsiteX3" fmla="*/ 92129 w 96055"/>
                  <a:gd name="connsiteY3" fmla="*/ 26173 h 175360"/>
                  <a:gd name="connsiteX4" fmla="*/ 57057 w 96055"/>
                  <a:gd name="connsiteY4" fmla="*/ 10731 h 175360"/>
                  <a:gd name="connsiteX5" fmla="*/ 57057 w 96055"/>
                  <a:gd name="connsiteY5" fmla="*/ 4973 h 175360"/>
                  <a:gd name="connsiteX6" fmla="*/ 50776 w 96055"/>
                  <a:gd name="connsiteY6" fmla="*/ 0 h 175360"/>
                  <a:gd name="connsiteX7" fmla="*/ 44494 w 96055"/>
                  <a:gd name="connsiteY7" fmla="*/ 4973 h 175360"/>
                  <a:gd name="connsiteX8" fmla="*/ 44494 w 96055"/>
                  <a:gd name="connsiteY8" fmla="*/ 11255 h 175360"/>
                  <a:gd name="connsiteX9" fmla="*/ 3926 w 96055"/>
                  <a:gd name="connsiteY9" fmla="*/ 51038 h 175360"/>
                  <a:gd name="connsiteX10" fmla="*/ 44494 w 96055"/>
                  <a:gd name="connsiteY10" fmla="*/ 92915 h 175360"/>
                  <a:gd name="connsiteX11" fmla="*/ 44494 w 96055"/>
                  <a:gd name="connsiteY11" fmla="*/ 143167 h 175360"/>
                  <a:gd name="connsiteX12" fmla="*/ 9945 w 96055"/>
                  <a:gd name="connsiteY12" fmla="*/ 126417 h 175360"/>
                  <a:gd name="connsiteX13" fmla="*/ 0 w 96055"/>
                  <a:gd name="connsiteY13" fmla="*/ 138718 h 175360"/>
                  <a:gd name="connsiteX14" fmla="*/ 44494 w 96055"/>
                  <a:gd name="connsiteY14" fmla="*/ 163844 h 175360"/>
                  <a:gd name="connsiteX15" fmla="*/ 44494 w 96055"/>
                  <a:gd name="connsiteY15" fmla="*/ 163844 h 175360"/>
                  <a:gd name="connsiteX16" fmla="*/ 44494 w 96055"/>
                  <a:gd name="connsiteY16" fmla="*/ 170387 h 175360"/>
                  <a:gd name="connsiteX17" fmla="*/ 50776 w 96055"/>
                  <a:gd name="connsiteY17" fmla="*/ 175360 h 175360"/>
                  <a:gd name="connsiteX18" fmla="*/ 57057 w 96055"/>
                  <a:gd name="connsiteY18" fmla="*/ 170387 h 175360"/>
                  <a:gd name="connsiteX19" fmla="*/ 57057 w 96055"/>
                  <a:gd name="connsiteY19" fmla="*/ 163059 h 175360"/>
                  <a:gd name="connsiteX20" fmla="*/ 96055 w 96055"/>
                  <a:gd name="connsiteY20" fmla="*/ 119088 h 175360"/>
                  <a:gd name="connsiteX21" fmla="*/ 57057 w 96055"/>
                  <a:gd name="connsiteY21" fmla="*/ 74070 h 175360"/>
                  <a:gd name="connsiteX22" fmla="*/ 45803 w 96055"/>
                  <a:gd name="connsiteY22" fmla="*/ 69882 h 175360"/>
                  <a:gd name="connsiteX23" fmla="*/ 25388 w 96055"/>
                  <a:gd name="connsiteY23" fmla="*/ 48944 h 175360"/>
                  <a:gd name="connsiteX24" fmla="*/ 45803 w 96055"/>
                  <a:gd name="connsiteY24" fmla="*/ 30885 h 175360"/>
                  <a:gd name="connsiteX25" fmla="*/ 45803 w 96055"/>
                  <a:gd name="connsiteY25" fmla="*/ 69882 h 175360"/>
                  <a:gd name="connsiteX26" fmla="*/ 55748 w 96055"/>
                  <a:gd name="connsiteY26" fmla="*/ 142906 h 175360"/>
                  <a:gd name="connsiteX27" fmla="*/ 55748 w 96055"/>
                  <a:gd name="connsiteY27" fmla="*/ 97888 h 175360"/>
                  <a:gd name="connsiteX28" fmla="*/ 74593 w 96055"/>
                  <a:gd name="connsiteY28" fmla="*/ 121706 h 175360"/>
                  <a:gd name="connsiteX29" fmla="*/ 55748 w 96055"/>
                  <a:gd name="connsiteY29" fmla="*/ 142906 h 17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6055" h="175360">
                    <a:moveTo>
                      <a:pt x="57057" y="74070"/>
                    </a:moveTo>
                    <a:lnTo>
                      <a:pt x="57057" y="30623"/>
                    </a:lnTo>
                    <a:cubicBezTo>
                      <a:pt x="71976" y="31670"/>
                      <a:pt x="77472" y="38475"/>
                      <a:pt x="82707" y="38475"/>
                    </a:cubicBezTo>
                    <a:cubicBezTo>
                      <a:pt x="88989" y="38475"/>
                      <a:pt x="92129" y="30361"/>
                      <a:pt x="92129" y="26173"/>
                    </a:cubicBezTo>
                    <a:cubicBezTo>
                      <a:pt x="92129" y="15704"/>
                      <a:pt x="71714" y="11255"/>
                      <a:pt x="57057" y="10731"/>
                    </a:cubicBezTo>
                    <a:lnTo>
                      <a:pt x="57057" y="4973"/>
                    </a:lnTo>
                    <a:cubicBezTo>
                      <a:pt x="57057" y="2355"/>
                      <a:pt x="53917" y="0"/>
                      <a:pt x="50776" y="0"/>
                    </a:cubicBezTo>
                    <a:cubicBezTo>
                      <a:pt x="47111" y="0"/>
                      <a:pt x="44494" y="2355"/>
                      <a:pt x="44494" y="4973"/>
                    </a:cubicBezTo>
                    <a:lnTo>
                      <a:pt x="44494" y="11255"/>
                    </a:lnTo>
                    <a:cubicBezTo>
                      <a:pt x="24079" y="13348"/>
                      <a:pt x="3926" y="24079"/>
                      <a:pt x="3926" y="51038"/>
                    </a:cubicBezTo>
                    <a:cubicBezTo>
                      <a:pt x="3926" y="78520"/>
                      <a:pt x="25388" y="86110"/>
                      <a:pt x="44494" y="92915"/>
                    </a:cubicBezTo>
                    <a:lnTo>
                      <a:pt x="44494" y="143167"/>
                    </a:lnTo>
                    <a:cubicBezTo>
                      <a:pt x="22771" y="141336"/>
                      <a:pt x="17012" y="126417"/>
                      <a:pt x="9945" y="126417"/>
                    </a:cubicBezTo>
                    <a:cubicBezTo>
                      <a:pt x="4711" y="126417"/>
                      <a:pt x="0" y="133484"/>
                      <a:pt x="0" y="138718"/>
                    </a:cubicBezTo>
                    <a:cubicBezTo>
                      <a:pt x="0" y="149187"/>
                      <a:pt x="18060" y="163583"/>
                      <a:pt x="44494" y="163844"/>
                    </a:cubicBezTo>
                    <a:lnTo>
                      <a:pt x="44494" y="163844"/>
                    </a:lnTo>
                    <a:lnTo>
                      <a:pt x="44494" y="170387"/>
                    </a:lnTo>
                    <a:cubicBezTo>
                      <a:pt x="44494" y="173005"/>
                      <a:pt x="47111" y="175360"/>
                      <a:pt x="50776" y="175360"/>
                    </a:cubicBezTo>
                    <a:cubicBezTo>
                      <a:pt x="53917" y="175360"/>
                      <a:pt x="57057" y="173005"/>
                      <a:pt x="57057" y="170387"/>
                    </a:cubicBezTo>
                    <a:lnTo>
                      <a:pt x="57057" y="163059"/>
                    </a:lnTo>
                    <a:cubicBezTo>
                      <a:pt x="80090" y="159918"/>
                      <a:pt x="96055" y="145261"/>
                      <a:pt x="96055" y="119088"/>
                    </a:cubicBezTo>
                    <a:cubicBezTo>
                      <a:pt x="96055" y="90297"/>
                      <a:pt x="75640" y="80875"/>
                      <a:pt x="57057" y="74070"/>
                    </a:cubicBezTo>
                    <a:close/>
                    <a:moveTo>
                      <a:pt x="45803" y="69882"/>
                    </a:moveTo>
                    <a:cubicBezTo>
                      <a:pt x="34548" y="65695"/>
                      <a:pt x="25388" y="61245"/>
                      <a:pt x="25388" y="48944"/>
                    </a:cubicBezTo>
                    <a:cubicBezTo>
                      <a:pt x="25388" y="37951"/>
                      <a:pt x="34025" y="32455"/>
                      <a:pt x="45803" y="30885"/>
                    </a:cubicBezTo>
                    <a:lnTo>
                      <a:pt x="45803" y="69882"/>
                    </a:lnTo>
                    <a:close/>
                    <a:moveTo>
                      <a:pt x="55748" y="142906"/>
                    </a:moveTo>
                    <a:lnTo>
                      <a:pt x="55748" y="97888"/>
                    </a:lnTo>
                    <a:cubicBezTo>
                      <a:pt x="66218" y="102337"/>
                      <a:pt x="74593" y="108357"/>
                      <a:pt x="74593" y="121706"/>
                    </a:cubicBezTo>
                    <a:cubicBezTo>
                      <a:pt x="74593" y="134007"/>
                      <a:pt x="67265" y="140812"/>
                      <a:pt x="55748" y="142906"/>
                    </a:cubicBezTo>
                    <a:close/>
                  </a:path>
                </a:pathLst>
              </a:custGeom>
              <a:grp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grpSp>
      <p:sp>
        <p:nvSpPr>
          <p:cNvPr id="86" name="Freeform: Shape 85">
            <a:extLst>
              <a:ext uri="{FF2B5EF4-FFF2-40B4-BE49-F238E27FC236}">
                <a16:creationId xmlns:a16="http://schemas.microsoft.com/office/drawing/2014/main" id="{AF8E630F-A823-A10C-3E04-BFCC12B03A44}"/>
              </a:ext>
            </a:extLst>
          </p:cNvPr>
          <p:cNvSpPr/>
          <p:nvPr/>
        </p:nvSpPr>
        <p:spPr>
          <a:xfrm>
            <a:off x="7982904" y="1466136"/>
            <a:ext cx="552027" cy="503762"/>
          </a:xfrm>
          <a:custGeom>
            <a:avLst/>
            <a:gdLst>
              <a:gd name="connsiteX0" fmla="*/ 990393 w 1016173"/>
              <a:gd name="connsiteY0" fmla="*/ 212788 h 1437220"/>
              <a:gd name="connsiteX1" fmla="*/ 125369 w 1016173"/>
              <a:gd name="connsiteY1" fmla="*/ 1408381 h 1437220"/>
              <a:gd name="connsiteX2" fmla="*/ 0 w 1016173"/>
              <a:gd name="connsiteY2" fmla="*/ 1367812 h 1437220"/>
              <a:gd name="connsiteX3" fmla="*/ 0 w 1016173"/>
              <a:gd name="connsiteY3" fmla="*/ 0 h 1437220"/>
              <a:gd name="connsiteX4" fmla="*/ 881251 w 1016173"/>
              <a:gd name="connsiteY4" fmla="*/ 0 h 1437220"/>
              <a:gd name="connsiteX5" fmla="*/ 990393 w 1016173"/>
              <a:gd name="connsiteY5" fmla="*/ 212788 h 143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173" h="1437220">
                <a:moveTo>
                  <a:pt x="990393" y="212788"/>
                </a:moveTo>
                <a:lnTo>
                  <a:pt x="125369" y="1408381"/>
                </a:lnTo>
                <a:cubicBezTo>
                  <a:pt x="86109" y="1462821"/>
                  <a:pt x="0" y="1435078"/>
                  <a:pt x="0" y="1367812"/>
                </a:cubicBezTo>
                <a:lnTo>
                  <a:pt x="0" y="0"/>
                </a:lnTo>
                <a:lnTo>
                  <a:pt x="881251" y="0"/>
                </a:lnTo>
                <a:cubicBezTo>
                  <a:pt x="991179" y="0"/>
                  <a:pt x="1054780" y="124323"/>
                  <a:pt x="990393" y="212788"/>
                </a:cubicBezTo>
                <a:close/>
              </a:path>
            </a:pathLst>
          </a:custGeom>
          <a:solidFill>
            <a:srgbClr val="004E9A"/>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rgbClr val="1F497D"/>
              </a:solidFill>
              <a:effectLst/>
              <a:uLnTx/>
              <a:uFillTx/>
              <a:latin typeface="Verdana" panose="020B0604030504040204" pitchFamily="34" charset="0"/>
              <a:ea typeface="Verdana" panose="020B0604030504040204" pitchFamily="34" charset="0"/>
            </a:endParaRPr>
          </a:p>
        </p:txBody>
      </p:sp>
      <p:sp>
        <p:nvSpPr>
          <p:cNvPr id="101" name="Freeform: Shape 100">
            <a:extLst>
              <a:ext uri="{FF2B5EF4-FFF2-40B4-BE49-F238E27FC236}">
                <a16:creationId xmlns:a16="http://schemas.microsoft.com/office/drawing/2014/main" id="{F893E368-B45F-E5B1-21A5-F8B7642622A9}"/>
              </a:ext>
            </a:extLst>
          </p:cNvPr>
          <p:cNvSpPr/>
          <p:nvPr/>
        </p:nvSpPr>
        <p:spPr>
          <a:xfrm>
            <a:off x="9240844" y="1454010"/>
            <a:ext cx="809288" cy="847080"/>
          </a:xfrm>
          <a:custGeom>
            <a:avLst/>
            <a:gdLst>
              <a:gd name="connsiteX0" fmla="*/ 1701258 w 1701258"/>
              <a:gd name="connsiteY0" fmla="*/ 850629 h 1701258"/>
              <a:gd name="connsiteX1" fmla="*/ 850629 w 1701258"/>
              <a:gd name="connsiteY1" fmla="*/ 1701259 h 1701258"/>
              <a:gd name="connsiteX2" fmla="*/ 0 w 1701258"/>
              <a:gd name="connsiteY2" fmla="*/ 850629 h 1701258"/>
              <a:gd name="connsiteX3" fmla="*/ 850629 w 1701258"/>
              <a:gd name="connsiteY3" fmla="*/ 0 h 1701258"/>
              <a:gd name="connsiteX4" fmla="*/ 1701258 w 1701258"/>
              <a:gd name="connsiteY4" fmla="*/ 850629 h 1701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258" h="1701258">
                <a:moveTo>
                  <a:pt x="1701258" y="850629"/>
                </a:moveTo>
                <a:cubicBezTo>
                  <a:pt x="1701258" y="1320419"/>
                  <a:pt x="1320418" y="1701259"/>
                  <a:pt x="850629" y="1701259"/>
                </a:cubicBezTo>
                <a:cubicBezTo>
                  <a:pt x="380839" y="1701259"/>
                  <a:pt x="0" y="1320419"/>
                  <a:pt x="0" y="850629"/>
                </a:cubicBezTo>
                <a:cubicBezTo>
                  <a:pt x="0" y="380840"/>
                  <a:pt x="380839" y="0"/>
                  <a:pt x="850629" y="0"/>
                </a:cubicBezTo>
                <a:cubicBezTo>
                  <a:pt x="1320418" y="0"/>
                  <a:pt x="1701258" y="380840"/>
                  <a:pt x="1701258" y="850629"/>
                </a:cubicBezTo>
                <a:close/>
              </a:path>
            </a:pathLst>
          </a:custGeom>
          <a:solidFill>
            <a:srgbClr val="004E9A"/>
          </a:solidFill>
          <a:ln w="12700" cap="flat">
            <a:noFill/>
            <a:miter lim="400000"/>
          </a:ln>
          <a:effectLst>
            <a:outerShdw blurRad="101600" dist="8890" dir="5400000" rotWithShape="0">
              <a:srgbClr val="000000">
                <a:alpha val="50000"/>
              </a:srgbClr>
            </a:outerShdw>
          </a:effectLst>
        </p:spPr>
        <p:txBody>
          <a:bodyPr wrap="square" lIns="9524" tIns="9524" rIns="9524" bIns="9524" numCol="1" anchor="ctr">
            <a:noAutofit/>
          </a:bodyPr>
          <a:lstStyle/>
          <a:p>
            <a:pPr marL="0" marR="0" lvl="0" indent="0" algn="ctr" defTabSz="154751" eaLnBrk="1" fontAlgn="auto" latinLnBrk="0" hangingPunct="0">
              <a:lnSpc>
                <a:spcPct val="100000"/>
              </a:lnSpc>
              <a:spcBef>
                <a:spcPts val="0"/>
              </a:spcBef>
              <a:spcAft>
                <a:spcPts val="0"/>
              </a:spcAft>
              <a:buClrTx/>
              <a:buSzTx/>
              <a:buFontTx/>
              <a:buNone/>
              <a:tabLst/>
              <a:defRPr/>
            </a:pPr>
            <a:endParaRPr kumimoji="0" lang="es-CO" sz="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endParaRPr>
          </a:p>
        </p:txBody>
      </p:sp>
      <p:grpSp>
        <p:nvGrpSpPr>
          <p:cNvPr id="126" name="Graphic 76">
            <a:extLst>
              <a:ext uri="{FF2B5EF4-FFF2-40B4-BE49-F238E27FC236}">
                <a16:creationId xmlns:a16="http://schemas.microsoft.com/office/drawing/2014/main" id="{5BA8D10C-0164-E16B-3677-969BC522424B}"/>
              </a:ext>
            </a:extLst>
          </p:cNvPr>
          <p:cNvGrpSpPr/>
          <p:nvPr/>
        </p:nvGrpSpPr>
        <p:grpSpPr>
          <a:xfrm>
            <a:off x="9406390" y="1597130"/>
            <a:ext cx="518258" cy="535213"/>
            <a:chOff x="14146893" y="5502435"/>
            <a:chExt cx="954012" cy="985222"/>
          </a:xfrm>
          <a:solidFill>
            <a:srgbClr val="FFFFFF"/>
          </a:solidFill>
        </p:grpSpPr>
        <p:sp>
          <p:nvSpPr>
            <p:cNvPr id="127" name="Freeform: Shape 126">
              <a:extLst>
                <a:ext uri="{FF2B5EF4-FFF2-40B4-BE49-F238E27FC236}">
                  <a16:creationId xmlns:a16="http://schemas.microsoft.com/office/drawing/2014/main" id="{4E916530-255A-2CFC-63ED-7421E143CBB9}"/>
                </a:ext>
              </a:extLst>
            </p:cNvPr>
            <p:cNvSpPr/>
            <p:nvPr/>
          </p:nvSpPr>
          <p:spPr>
            <a:xfrm>
              <a:off x="14146893" y="5502435"/>
              <a:ext cx="954012" cy="985222"/>
            </a:xfrm>
            <a:custGeom>
              <a:avLst/>
              <a:gdLst>
                <a:gd name="connsiteX0" fmla="*/ 922081 w 954012"/>
                <a:gd name="connsiteY0" fmla="*/ 576920 h 985222"/>
                <a:gd name="connsiteX1" fmla="*/ 907425 w 954012"/>
                <a:gd name="connsiteY1" fmla="*/ 576920 h 985222"/>
                <a:gd name="connsiteX2" fmla="*/ 907425 w 954012"/>
                <a:gd name="connsiteY2" fmla="*/ 444222 h 985222"/>
                <a:gd name="connsiteX3" fmla="*/ 880990 w 954012"/>
                <a:gd name="connsiteY3" fmla="*/ 393184 h 985222"/>
                <a:gd name="connsiteX4" fmla="*/ 880990 w 954012"/>
                <a:gd name="connsiteY4" fmla="*/ 375124 h 985222"/>
                <a:gd name="connsiteX5" fmla="*/ 833355 w 954012"/>
                <a:gd name="connsiteY5" fmla="*/ 327489 h 985222"/>
                <a:gd name="connsiteX6" fmla="*/ 822362 w 954012"/>
                <a:gd name="connsiteY6" fmla="*/ 327489 h 985222"/>
                <a:gd name="connsiteX7" fmla="*/ 864501 w 954012"/>
                <a:gd name="connsiteY7" fmla="*/ 265721 h 985222"/>
                <a:gd name="connsiteX8" fmla="*/ 852461 w 954012"/>
                <a:gd name="connsiteY8" fmla="*/ 202643 h 985222"/>
                <a:gd name="connsiteX9" fmla="*/ 566650 w 954012"/>
                <a:gd name="connsiteY9" fmla="*/ 7914 h 985222"/>
                <a:gd name="connsiteX10" fmla="*/ 532625 w 954012"/>
                <a:gd name="connsiteY10" fmla="*/ 848 h 985222"/>
                <a:gd name="connsiteX11" fmla="*/ 503572 w 954012"/>
                <a:gd name="connsiteY11" fmla="*/ 19954 h 985222"/>
                <a:gd name="connsiteX12" fmla="*/ 257021 w 954012"/>
                <a:gd name="connsiteY12" fmla="*/ 381930 h 985222"/>
                <a:gd name="connsiteX13" fmla="*/ 188447 w 954012"/>
                <a:gd name="connsiteY13" fmla="*/ 381930 h 985222"/>
                <a:gd name="connsiteX14" fmla="*/ 204936 w 954012"/>
                <a:gd name="connsiteY14" fmla="*/ 214421 h 985222"/>
                <a:gd name="connsiteX15" fmla="*/ 208076 w 954012"/>
                <a:gd name="connsiteY15" fmla="*/ 210233 h 985222"/>
                <a:gd name="connsiteX16" fmla="*/ 260162 w 954012"/>
                <a:gd name="connsiteY16" fmla="*/ 167833 h 985222"/>
                <a:gd name="connsiteX17" fmla="*/ 264873 w 954012"/>
                <a:gd name="connsiteY17" fmla="*/ 165739 h 985222"/>
                <a:gd name="connsiteX18" fmla="*/ 372444 w 954012"/>
                <a:gd name="connsiteY18" fmla="*/ 176470 h 985222"/>
                <a:gd name="connsiteX19" fmla="*/ 387887 w 954012"/>
                <a:gd name="connsiteY19" fmla="*/ 163907 h 985222"/>
                <a:gd name="connsiteX20" fmla="*/ 375324 w 954012"/>
                <a:gd name="connsiteY20" fmla="*/ 148465 h 985222"/>
                <a:gd name="connsiteX21" fmla="*/ 267751 w 954012"/>
                <a:gd name="connsiteY21" fmla="*/ 137734 h 985222"/>
                <a:gd name="connsiteX22" fmla="*/ 236606 w 954012"/>
                <a:gd name="connsiteY22" fmla="*/ 152914 h 985222"/>
                <a:gd name="connsiteX23" fmla="*/ 198393 w 954012"/>
                <a:gd name="connsiteY23" fmla="*/ 184060 h 985222"/>
                <a:gd name="connsiteX24" fmla="*/ 177192 w 954012"/>
                <a:gd name="connsiteY24" fmla="*/ 211804 h 985222"/>
                <a:gd name="connsiteX25" fmla="*/ 160442 w 954012"/>
                <a:gd name="connsiteY25" fmla="*/ 382191 h 985222"/>
                <a:gd name="connsiteX26" fmla="*/ 142643 w 954012"/>
                <a:gd name="connsiteY26" fmla="*/ 382191 h 985222"/>
                <a:gd name="connsiteX27" fmla="*/ 168817 w 954012"/>
                <a:gd name="connsiteY27" fmla="*/ 117056 h 985222"/>
                <a:gd name="connsiteX28" fmla="*/ 187923 w 954012"/>
                <a:gd name="connsiteY28" fmla="*/ 101353 h 985222"/>
                <a:gd name="connsiteX29" fmla="*/ 405423 w 954012"/>
                <a:gd name="connsiteY29" fmla="*/ 122815 h 985222"/>
                <a:gd name="connsiteX30" fmla="*/ 420865 w 954012"/>
                <a:gd name="connsiteY30" fmla="*/ 110252 h 985222"/>
                <a:gd name="connsiteX31" fmla="*/ 408302 w 954012"/>
                <a:gd name="connsiteY31" fmla="*/ 94809 h 985222"/>
                <a:gd name="connsiteX32" fmla="*/ 190803 w 954012"/>
                <a:gd name="connsiteY32" fmla="*/ 73347 h 985222"/>
                <a:gd name="connsiteX33" fmla="*/ 141073 w 954012"/>
                <a:gd name="connsiteY33" fmla="*/ 114177 h 985222"/>
                <a:gd name="connsiteX34" fmla="*/ 119873 w 954012"/>
                <a:gd name="connsiteY34" fmla="*/ 327751 h 985222"/>
                <a:gd name="connsiteX35" fmla="*/ 84016 w 954012"/>
                <a:gd name="connsiteY35" fmla="*/ 327751 h 985222"/>
                <a:gd name="connsiteX36" fmla="*/ 36380 w 954012"/>
                <a:gd name="connsiteY36" fmla="*/ 375386 h 985222"/>
                <a:gd name="connsiteX37" fmla="*/ 36380 w 954012"/>
                <a:gd name="connsiteY37" fmla="*/ 387688 h 985222"/>
                <a:gd name="connsiteX38" fmla="*/ 0 w 954012"/>
                <a:gd name="connsiteY38" fmla="*/ 444484 h 985222"/>
                <a:gd name="connsiteX39" fmla="*/ 0 w 954012"/>
                <a:gd name="connsiteY39" fmla="*/ 922930 h 985222"/>
                <a:gd name="connsiteX40" fmla="*/ 62292 w 954012"/>
                <a:gd name="connsiteY40" fmla="*/ 985222 h 985222"/>
                <a:gd name="connsiteX41" fmla="*/ 845394 w 954012"/>
                <a:gd name="connsiteY41" fmla="*/ 985222 h 985222"/>
                <a:gd name="connsiteX42" fmla="*/ 907686 w 954012"/>
                <a:gd name="connsiteY42" fmla="*/ 922930 h 985222"/>
                <a:gd name="connsiteX43" fmla="*/ 907686 w 954012"/>
                <a:gd name="connsiteY43" fmla="*/ 790231 h 985222"/>
                <a:gd name="connsiteX44" fmla="*/ 922343 w 954012"/>
                <a:gd name="connsiteY44" fmla="*/ 790231 h 985222"/>
                <a:gd name="connsiteX45" fmla="*/ 954013 w 954012"/>
                <a:gd name="connsiteY45" fmla="*/ 758562 h 985222"/>
                <a:gd name="connsiteX46" fmla="*/ 954013 w 954012"/>
                <a:gd name="connsiteY46" fmla="*/ 608851 h 985222"/>
                <a:gd name="connsiteX47" fmla="*/ 922081 w 954012"/>
                <a:gd name="connsiteY47" fmla="*/ 576920 h 985222"/>
                <a:gd name="connsiteX48" fmla="*/ 833355 w 954012"/>
                <a:gd name="connsiteY48" fmla="*/ 355756 h 985222"/>
                <a:gd name="connsiteX49" fmla="*/ 833355 w 954012"/>
                <a:gd name="connsiteY49" fmla="*/ 355756 h 985222"/>
                <a:gd name="connsiteX50" fmla="*/ 852723 w 954012"/>
                <a:gd name="connsiteY50" fmla="*/ 375124 h 985222"/>
                <a:gd name="connsiteX51" fmla="*/ 852723 w 954012"/>
                <a:gd name="connsiteY51" fmla="*/ 382191 h 985222"/>
                <a:gd name="connsiteX52" fmla="*/ 844871 w 954012"/>
                <a:gd name="connsiteY52" fmla="*/ 381668 h 985222"/>
                <a:gd name="connsiteX53" fmla="*/ 785196 w 954012"/>
                <a:gd name="connsiteY53" fmla="*/ 381668 h 985222"/>
                <a:gd name="connsiteX54" fmla="*/ 802994 w 954012"/>
                <a:gd name="connsiteY54" fmla="*/ 355494 h 985222"/>
                <a:gd name="connsiteX55" fmla="*/ 833355 w 954012"/>
                <a:gd name="connsiteY55" fmla="*/ 355494 h 985222"/>
                <a:gd name="connsiteX56" fmla="*/ 526605 w 954012"/>
                <a:gd name="connsiteY56" fmla="*/ 35658 h 985222"/>
                <a:gd name="connsiteX57" fmla="*/ 537859 w 954012"/>
                <a:gd name="connsiteY57" fmla="*/ 28329 h 985222"/>
                <a:gd name="connsiteX58" fmla="*/ 541262 w 954012"/>
                <a:gd name="connsiteY58" fmla="*/ 28068 h 985222"/>
                <a:gd name="connsiteX59" fmla="*/ 550946 w 954012"/>
                <a:gd name="connsiteY59" fmla="*/ 31208 h 985222"/>
                <a:gd name="connsiteX60" fmla="*/ 836757 w 954012"/>
                <a:gd name="connsiteY60" fmla="*/ 225937 h 985222"/>
                <a:gd name="connsiteX61" fmla="*/ 841206 w 954012"/>
                <a:gd name="connsiteY61" fmla="*/ 250016 h 985222"/>
                <a:gd name="connsiteX62" fmla="*/ 751432 w 954012"/>
                <a:gd name="connsiteY62" fmla="*/ 381668 h 985222"/>
                <a:gd name="connsiteX63" fmla="*/ 729970 w 954012"/>
                <a:gd name="connsiteY63" fmla="*/ 381668 h 985222"/>
                <a:gd name="connsiteX64" fmla="*/ 773942 w 954012"/>
                <a:gd name="connsiteY64" fmla="*/ 317020 h 985222"/>
                <a:gd name="connsiteX65" fmla="*/ 775512 w 954012"/>
                <a:gd name="connsiteY65" fmla="*/ 282210 h 985222"/>
                <a:gd name="connsiteX66" fmla="*/ 766089 w 954012"/>
                <a:gd name="connsiteY66" fmla="*/ 233789 h 985222"/>
                <a:gd name="connsiteX67" fmla="*/ 751956 w 954012"/>
                <a:gd name="connsiteY67" fmla="*/ 202381 h 985222"/>
                <a:gd name="connsiteX68" fmla="*/ 603816 w 954012"/>
                <a:gd name="connsiteY68" fmla="*/ 101353 h 985222"/>
                <a:gd name="connsiteX69" fmla="*/ 569267 w 954012"/>
                <a:gd name="connsiteY69" fmla="*/ 99782 h 985222"/>
                <a:gd name="connsiteX70" fmla="*/ 520847 w 954012"/>
                <a:gd name="connsiteY70" fmla="*/ 108681 h 985222"/>
                <a:gd name="connsiteX71" fmla="*/ 488915 w 954012"/>
                <a:gd name="connsiteY71" fmla="*/ 122815 h 985222"/>
                <a:gd name="connsiteX72" fmla="*/ 312508 w 954012"/>
                <a:gd name="connsiteY72" fmla="*/ 381668 h 985222"/>
                <a:gd name="connsiteX73" fmla="*/ 291046 w 954012"/>
                <a:gd name="connsiteY73" fmla="*/ 381668 h 985222"/>
                <a:gd name="connsiteX74" fmla="*/ 526605 w 954012"/>
                <a:gd name="connsiteY74" fmla="*/ 35658 h 985222"/>
                <a:gd name="connsiteX75" fmla="*/ 532886 w 954012"/>
                <a:gd name="connsiteY75" fmla="*/ 274096 h 985222"/>
                <a:gd name="connsiteX76" fmla="*/ 417462 w 954012"/>
                <a:gd name="connsiteY76" fmla="*/ 381930 h 985222"/>
                <a:gd name="connsiteX77" fmla="*/ 346271 w 954012"/>
                <a:gd name="connsiteY77" fmla="*/ 381930 h 985222"/>
                <a:gd name="connsiteX78" fmla="*/ 511948 w 954012"/>
                <a:gd name="connsiteY78" fmla="*/ 138780 h 985222"/>
                <a:gd name="connsiteX79" fmla="*/ 511948 w 954012"/>
                <a:gd name="connsiteY79" fmla="*/ 138780 h 985222"/>
                <a:gd name="connsiteX80" fmla="*/ 516136 w 954012"/>
                <a:gd name="connsiteY80" fmla="*/ 136686 h 985222"/>
                <a:gd name="connsiteX81" fmla="*/ 516659 w 954012"/>
                <a:gd name="connsiteY81" fmla="*/ 136686 h 985222"/>
                <a:gd name="connsiteX82" fmla="*/ 582616 w 954012"/>
                <a:gd name="connsiteY82" fmla="*/ 124385 h 985222"/>
                <a:gd name="connsiteX83" fmla="*/ 587850 w 954012"/>
                <a:gd name="connsiteY83" fmla="*/ 124647 h 985222"/>
                <a:gd name="connsiteX84" fmla="*/ 735990 w 954012"/>
                <a:gd name="connsiteY84" fmla="*/ 225676 h 985222"/>
                <a:gd name="connsiteX85" fmla="*/ 738084 w 954012"/>
                <a:gd name="connsiteY85" fmla="*/ 230387 h 985222"/>
                <a:gd name="connsiteX86" fmla="*/ 750909 w 954012"/>
                <a:gd name="connsiteY86" fmla="*/ 296343 h 985222"/>
                <a:gd name="connsiteX87" fmla="*/ 750647 w 954012"/>
                <a:gd name="connsiteY87" fmla="*/ 301578 h 985222"/>
                <a:gd name="connsiteX88" fmla="*/ 695945 w 954012"/>
                <a:gd name="connsiteY88" fmla="*/ 381930 h 985222"/>
                <a:gd name="connsiteX89" fmla="*/ 648310 w 954012"/>
                <a:gd name="connsiteY89" fmla="*/ 381930 h 985222"/>
                <a:gd name="connsiteX90" fmla="*/ 532886 w 954012"/>
                <a:gd name="connsiteY90" fmla="*/ 274096 h 985222"/>
                <a:gd name="connsiteX91" fmla="*/ 620043 w 954012"/>
                <a:gd name="connsiteY91" fmla="*/ 381930 h 985222"/>
                <a:gd name="connsiteX92" fmla="*/ 445468 w 954012"/>
                <a:gd name="connsiteY92" fmla="*/ 381930 h 985222"/>
                <a:gd name="connsiteX93" fmla="*/ 532625 w 954012"/>
                <a:gd name="connsiteY93" fmla="*/ 302363 h 985222"/>
                <a:gd name="connsiteX94" fmla="*/ 620043 w 954012"/>
                <a:gd name="connsiteY94" fmla="*/ 381930 h 985222"/>
                <a:gd name="connsiteX95" fmla="*/ 63863 w 954012"/>
                <a:gd name="connsiteY95" fmla="*/ 375124 h 985222"/>
                <a:gd name="connsiteX96" fmla="*/ 83231 w 954012"/>
                <a:gd name="connsiteY96" fmla="*/ 355756 h 985222"/>
                <a:gd name="connsiteX97" fmla="*/ 116470 w 954012"/>
                <a:gd name="connsiteY97" fmla="*/ 355756 h 985222"/>
                <a:gd name="connsiteX98" fmla="*/ 113854 w 954012"/>
                <a:gd name="connsiteY98" fmla="*/ 381930 h 985222"/>
                <a:gd name="connsiteX99" fmla="*/ 63863 w 954012"/>
                <a:gd name="connsiteY99" fmla="*/ 381930 h 985222"/>
                <a:gd name="connsiteX100" fmla="*/ 63863 w 954012"/>
                <a:gd name="connsiteY100" fmla="*/ 375124 h 985222"/>
                <a:gd name="connsiteX101" fmla="*/ 27482 w 954012"/>
                <a:gd name="connsiteY101" fmla="*/ 444222 h 985222"/>
                <a:gd name="connsiteX102" fmla="*/ 61768 w 954012"/>
                <a:gd name="connsiteY102" fmla="*/ 409935 h 985222"/>
                <a:gd name="connsiteX103" fmla="*/ 844871 w 954012"/>
                <a:gd name="connsiteY103" fmla="*/ 409935 h 985222"/>
                <a:gd name="connsiteX104" fmla="*/ 879158 w 954012"/>
                <a:gd name="connsiteY104" fmla="*/ 444222 h 985222"/>
                <a:gd name="connsiteX105" fmla="*/ 879158 w 954012"/>
                <a:gd name="connsiteY105" fmla="*/ 483220 h 985222"/>
                <a:gd name="connsiteX106" fmla="*/ 27482 w 954012"/>
                <a:gd name="connsiteY106" fmla="*/ 483220 h 985222"/>
                <a:gd name="connsiteX107" fmla="*/ 27482 w 954012"/>
                <a:gd name="connsiteY107" fmla="*/ 444222 h 985222"/>
                <a:gd name="connsiteX108" fmla="*/ 879158 w 954012"/>
                <a:gd name="connsiteY108" fmla="*/ 922668 h 985222"/>
                <a:gd name="connsiteX109" fmla="*/ 844871 w 954012"/>
                <a:gd name="connsiteY109" fmla="*/ 956955 h 985222"/>
                <a:gd name="connsiteX110" fmla="*/ 61768 w 954012"/>
                <a:gd name="connsiteY110" fmla="*/ 956955 h 985222"/>
                <a:gd name="connsiteX111" fmla="*/ 27482 w 954012"/>
                <a:gd name="connsiteY111" fmla="*/ 922668 h 985222"/>
                <a:gd name="connsiteX112" fmla="*/ 27482 w 954012"/>
                <a:gd name="connsiteY112" fmla="*/ 883670 h 985222"/>
                <a:gd name="connsiteX113" fmla="*/ 103122 w 954012"/>
                <a:gd name="connsiteY113" fmla="*/ 883670 h 985222"/>
                <a:gd name="connsiteX114" fmla="*/ 117255 w 954012"/>
                <a:gd name="connsiteY114" fmla="*/ 869536 h 985222"/>
                <a:gd name="connsiteX115" fmla="*/ 103122 w 954012"/>
                <a:gd name="connsiteY115" fmla="*/ 855403 h 985222"/>
                <a:gd name="connsiteX116" fmla="*/ 27482 w 954012"/>
                <a:gd name="connsiteY116" fmla="*/ 855403 h 985222"/>
                <a:gd name="connsiteX117" fmla="*/ 27482 w 954012"/>
                <a:gd name="connsiteY117" fmla="*/ 510963 h 985222"/>
                <a:gd name="connsiteX118" fmla="*/ 879158 w 954012"/>
                <a:gd name="connsiteY118" fmla="*/ 510963 h 985222"/>
                <a:gd name="connsiteX119" fmla="*/ 879158 w 954012"/>
                <a:gd name="connsiteY119" fmla="*/ 576658 h 985222"/>
                <a:gd name="connsiteX120" fmla="*/ 745674 w 954012"/>
                <a:gd name="connsiteY120" fmla="*/ 576658 h 985222"/>
                <a:gd name="connsiteX121" fmla="*/ 745674 w 954012"/>
                <a:gd name="connsiteY121" fmla="*/ 576658 h 985222"/>
                <a:gd name="connsiteX122" fmla="*/ 649880 w 954012"/>
                <a:gd name="connsiteY122" fmla="*/ 636595 h 985222"/>
                <a:gd name="connsiteX123" fmla="*/ 649619 w 954012"/>
                <a:gd name="connsiteY123" fmla="*/ 636856 h 985222"/>
                <a:gd name="connsiteX124" fmla="*/ 649095 w 954012"/>
                <a:gd name="connsiteY124" fmla="*/ 637904 h 985222"/>
                <a:gd name="connsiteX125" fmla="*/ 643861 w 954012"/>
                <a:gd name="connsiteY125" fmla="*/ 651514 h 985222"/>
                <a:gd name="connsiteX126" fmla="*/ 643861 w 954012"/>
                <a:gd name="connsiteY126" fmla="*/ 651514 h 985222"/>
                <a:gd name="connsiteX127" fmla="*/ 639149 w 954012"/>
                <a:gd name="connsiteY127" fmla="*/ 683183 h 985222"/>
                <a:gd name="connsiteX128" fmla="*/ 745674 w 954012"/>
                <a:gd name="connsiteY128" fmla="*/ 789708 h 985222"/>
                <a:gd name="connsiteX129" fmla="*/ 745674 w 954012"/>
                <a:gd name="connsiteY129" fmla="*/ 789708 h 985222"/>
                <a:gd name="connsiteX130" fmla="*/ 879158 w 954012"/>
                <a:gd name="connsiteY130" fmla="*/ 789708 h 985222"/>
                <a:gd name="connsiteX131" fmla="*/ 879158 w 954012"/>
                <a:gd name="connsiteY131" fmla="*/ 855403 h 985222"/>
                <a:gd name="connsiteX132" fmla="*/ 193158 w 954012"/>
                <a:gd name="connsiteY132" fmla="*/ 855403 h 985222"/>
                <a:gd name="connsiteX133" fmla="*/ 179025 w 954012"/>
                <a:gd name="connsiteY133" fmla="*/ 869536 h 985222"/>
                <a:gd name="connsiteX134" fmla="*/ 193158 w 954012"/>
                <a:gd name="connsiteY134" fmla="*/ 883670 h 985222"/>
                <a:gd name="connsiteX135" fmla="*/ 879158 w 954012"/>
                <a:gd name="connsiteY135" fmla="*/ 883670 h 985222"/>
                <a:gd name="connsiteX136" fmla="*/ 879158 w 954012"/>
                <a:gd name="connsiteY136" fmla="*/ 922668 h 985222"/>
                <a:gd name="connsiteX137" fmla="*/ 925484 w 954012"/>
                <a:gd name="connsiteY137" fmla="*/ 758300 h 985222"/>
                <a:gd name="connsiteX138" fmla="*/ 922081 w 954012"/>
                <a:gd name="connsiteY138" fmla="*/ 761703 h 985222"/>
                <a:gd name="connsiteX139" fmla="*/ 745936 w 954012"/>
                <a:gd name="connsiteY139" fmla="*/ 761703 h 985222"/>
                <a:gd name="connsiteX140" fmla="*/ 677101 w 954012"/>
                <a:gd name="connsiteY140" fmla="*/ 720611 h 985222"/>
                <a:gd name="connsiteX141" fmla="*/ 675268 w 954012"/>
                <a:gd name="connsiteY141" fmla="*/ 717208 h 985222"/>
                <a:gd name="connsiteX142" fmla="*/ 672390 w 954012"/>
                <a:gd name="connsiteY142" fmla="*/ 710142 h 985222"/>
                <a:gd name="connsiteX143" fmla="*/ 667679 w 954012"/>
                <a:gd name="connsiteY143" fmla="*/ 683183 h 985222"/>
                <a:gd name="connsiteX144" fmla="*/ 672390 w 954012"/>
                <a:gd name="connsiteY144" fmla="*/ 656225 h 985222"/>
                <a:gd name="connsiteX145" fmla="*/ 675268 w 954012"/>
                <a:gd name="connsiteY145" fmla="*/ 649158 h 985222"/>
                <a:gd name="connsiteX146" fmla="*/ 677101 w 954012"/>
                <a:gd name="connsiteY146" fmla="*/ 645756 h 985222"/>
                <a:gd name="connsiteX147" fmla="*/ 745936 w 954012"/>
                <a:gd name="connsiteY147" fmla="*/ 604664 h 985222"/>
                <a:gd name="connsiteX148" fmla="*/ 922081 w 954012"/>
                <a:gd name="connsiteY148" fmla="*/ 604664 h 985222"/>
                <a:gd name="connsiteX149" fmla="*/ 925484 w 954012"/>
                <a:gd name="connsiteY149" fmla="*/ 608066 h 985222"/>
                <a:gd name="connsiteX150" fmla="*/ 925484 w 954012"/>
                <a:gd name="connsiteY150" fmla="*/ 758300 h 985222"/>
                <a:gd name="connsiteX151" fmla="*/ 925484 w 954012"/>
                <a:gd name="connsiteY151" fmla="*/ 758300 h 985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954012" h="985222">
                  <a:moveTo>
                    <a:pt x="922081" y="576920"/>
                  </a:moveTo>
                  <a:lnTo>
                    <a:pt x="907425" y="576920"/>
                  </a:lnTo>
                  <a:lnTo>
                    <a:pt x="907425" y="444222"/>
                  </a:lnTo>
                  <a:cubicBezTo>
                    <a:pt x="907425" y="423283"/>
                    <a:pt x="896955" y="404700"/>
                    <a:pt x="880990" y="393184"/>
                  </a:cubicBezTo>
                  <a:lnTo>
                    <a:pt x="880990" y="375124"/>
                  </a:lnTo>
                  <a:cubicBezTo>
                    <a:pt x="880990" y="348951"/>
                    <a:pt x="859528" y="327489"/>
                    <a:pt x="833355" y="327489"/>
                  </a:cubicBezTo>
                  <a:lnTo>
                    <a:pt x="822362" y="327489"/>
                  </a:lnTo>
                  <a:lnTo>
                    <a:pt x="864501" y="265721"/>
                  </a:lnTo>
                  <a:cubicBezTo>
                    <a:pt x="878635" y="245043"/>
                    <a:pt x="873138" y="216777"/>
                    <a:pt x="852461" y="202643"/>
                  </a:cubicBezTo>
                  <a:lnTo>
                    <a:pt x="566650" y="7914"/>
                  </a:lnTo>
                  <a:cubicBezTo>
                    <a:pt x="556704" y="1109"/>
                    <a:pt x="544402" y="-1508"/>
                    <a:pt x="532625" y="848"/>
                  </a:cubicBezTo>
                  <a:cubicBezTo>
                    <a:pt x="520585" y="3203"/>
                    <a:pt x="510377" y="9747"/>
                    <a:pt x="503572" y="19954"/>
                  </a:cubicBezTo>
                  <a:lnTo>
                    <a:pt x="257021" y="381930"/>
                  </a:lnTo>
                  <a:lnTo>
                    <a:pt x="188447" y="381930"/>
                  </a:lnTo>
                  <a:lnTo>
                    <a:pt x="204936" y="214421"/>
                  </a:lnTo>
                  <a:cubicBezTo>
                    <a:pt x="205198" y="212589"/>
                    <a:pt x="206245" y="211019"/>
                    <a:pt x="208076" y="210233"/>
                  </a:cubicBezTo>
                  <a:cubicBezTo>
                    <a:pt x="229278" y="202119"/>
                    <a:pt x="247860" y="187201"/>
                    <a:pt x="260162" y="167833"/>
                  </a:cubicBezTo>
                  <a:cubicBezTo>
                    <a:pt x="261208" y="166262"/>
                    <a:pt x="263040" y="165477"/>
                    <a:pt x="264873" y="165739"/>
                  </a:cubicBezTo>
                  <a:lnTo>
                    <a:pt x="372444" y="176470"/>
                  </a:lnTo>
                  <a:cubicBezTo>
                    <a:pt x="380035" y="177255"/>
                    <a:pt x="387102" y="171497"/>
                    <a:pt x="387887" y="163907"/>
                  </a:cubicBezTo>
                  <a:cubicBezTo>
                    <a:pt x="388672" y="156316"/>
                    <a:pt x="382914" y="149250"/>
                    <a:pt x="375324" y="148465"/>
                  </a:cubicBezTo>
                  <a:lnTo>
                    <a:pt x="267751" y="137734"/>
                  </a:lnTo>
                  <a:cubicBezTo>
                    <a:pt x="255189" y="136425"/>
                    <a:pt x="243410" y="142183"/>
                    <a:pt x="236606" y="152914"/>
                  </a:cubicBezTo>
                  <a:cubicBezTo>
                    <a:pt x="227706" y="167047"/>
                    <a:pt x="214097" y="178040"/>
                    <a:pt x="198393" y="184060"/>
                  </a:cubicBezTo>
                  <a:cubicBezTo>
                    <a:pt x="186615" y="188510"/>
                    <a:pt x="178501" y="199240"/>
                    <a:pt x="177192" y="211804"/>
                  </a:cubicBezTo>
                  <a:lnTo>
                    <a:pt x="160442" y="382191"/>
                  </a:lnTo>
                  <a:lnTo>
                    <a:pt x="142643" y="382191"/>
                  </a:lnTo>
                  <a:lnTo>
                    <a:pt x="168817" y="117056"/>
                  </a:lnTo>
                  <a:cubicBezTo>
                    <a:pt x="169864" y="107634"/>
                    <a:pt x="178239" y="100568"/>
                    <a:pt x="187923" y="101353"/>
                  </a:cubicBezTo>
                  <a:lnTo>
                    <a:pt x="405423" y="122815"/>
                  </a:lnTo>
                  <a:cubicBezTo>
                    <a:pt x="413013" y="123600"/>
                    <a:pt x="420080" y="117842"/>
                    <a:pt x="420865" y="110252"/>
                  </a:cubicBezTo>
                  <a:cubicBezTo>
                    <a:pt x="421650" y="102662"/>
                    <a:pt x="415892" y="95595"/>
                    <a:pt x="408302" y="94809"/>
                  </a:cubicBezTo>
                  <a:lnTo>
                    <a:pt x="190803" y="73347"/>
                  </a:lnTo>
                  <a:cubicBezTo>
                    <a:pt x="165938" y="70992"/>
                    <a:pt x="143691" y="89051"/>
                    <a:pt x="141073" y="114177"/>
                  </a:cubicBezTo>
                  <a:lnTo>
                    <a:pt x="119873" y="327751"/>
                  </a:lnTo>
                  <a:lnTo>
                    <a:pt x="84016" y="327751"/>
                  </a:lnTo>
                  <a:cubicBezTo>
                    <a:pt x="57843" y="327751"/>
                    <a:pt x="36380" y="348951"/>
                    <a:pt x="36380" y="375386"/>
                  </a:cubicBezTo>
                  <a:lnTo>
                    <a:pt x="36380" y="387688"/>
                  </a:lnTo>
                  <a:cubicBezTo>
                    <a:pt x="14919" y="397633"/>
                    <a:pt x="0" y="419357"/>
                    <a:pt x="0" y="444484"/>
                  </a:cubicBezTo>
                  <a:lnTo>
                    <a:pt x="0" y="922930"/>
                  </a:lnTo>
                  <a:cubicBezTo>
                    <a:pt x="0" y="957217"/>
                    <a:pt x="28006" y="985222"/>
                    <a:pt x="62292" y="985222"/>
                  </a:cubicBezTo>
                  <a:lnTo>
                    <a:pt x="845394" y="985222"/>
                  </a:lnTo>
                  <a:cubicBezTo>
                    <a:pt x="879681" y="985222"/>
                    <a:pt x="907686" y="957217"/>
                    <a:pt x="907686" y="922930"/>
                  </a:cubicBezTo>
                  <a:lnTo>
                    <a:pt x="907686" y="790231"/>
                  </a:lnTo>
                  <a:lnTo>
                    <a:pt x="922343" y="790231"/>
                  </a:lnTo>
                  <a:cubicBezTo>
                    <a:pt x="939618" y="790231"/>
                    <a:pt x="954013" y="776098"/>
                    <a:pt x="954013" y="758562"/>
                  </a:cubicBezTo>
                  <a:lnTo>
                    <a:pt x="954013" y="608851"/>
                  </a:lnTo>
                  <a:cubicBezTo>
                    <a:pt x="953490" y="591053"/>
                    <a:pt x="939356" y="576920"/>
                    <a:pt x="922081" y="576920"/>
                  </a:cubicBezTo>
                  <a:close/>
                  <a:moveTo>
                    <a:pt x="833355" y="355756"/>
                  </a:moveTo>
                  <a:lnTo>
                    <a:pt x="833355" y="355756"/>
                  </a:lnTo>
                  <a:cubicBezTo>
                    <a:pt x="844086" y="355756"/>
                    <a:pt x="852723" y="364394"/>
                    <a:pt x="852723" y="375124"/>
                  </a:cubicBezTo>
                  <a:lnTo>
                    <a:pt x="852723" y="382191"/>
                  </a:lnTo>
                  <a:cubicBezTo>
                    <a:pt x="850105" y="381930"/>
                    <a:pt x="847488" y="381668"/>
                    <a:pt x="844871" y="381668"/>
                  </a:cubicBezTo>
                  <a:lnTo>
                    <a:pt x="785196" y="381668"/>
                  </a:lnTo>
                  <a:lnTo>
                    <a:pt x="802994" y="355494"/>
                  </a:lnTo>
                  <a:lnTo>
                    <a:pt x="833355" y="355494"/>
                  </a:lnTo>
                  <a:close/>
                  <a:moveTo>
                    <a:pt x="526605" y="35658"/>
                  </a:moveTo>
                  <a:cubicBezTo>
                    <a:pt x="529222" y="31732"/>
                    <a:pt x="533148" y="29114"/>
                    <a:pt x="537859" y="28329"/>
                  </a:cubicBezTo>
                  <a:cubicBezTo>
                    <a:pt x="538906" y="28068"/>
                    <a:pt x="539953" y="28068"/>
                    <a:pt x="541262" y="28068"/>
                  </a:cubicBezTo>
                  <a:cubicBezTo>
                    <a:pt x="544664" y="28068"/>
                    <a:pt x="548067" y="29114"/>
                    <a:pt x="550946" y="31208"/>
                  </a:cubicBezTo>
                  <a:lnTo>
                    <a:pt x="836757" y="225937"/>
                  </a:lnTo>
                  <a:cubicBezTo>
                    <a:pt x="844609" y="231434"/>
                    <a:pt x="846703" y="242164"/>
                    <a:pt x="841206" y="250016"/>
                  </a:cubicBezTo>
                  <a:lnTo>
                    <a:pt x="751432" y="381668"/>
                  </a:lnTo>
                  <a:lnTo>
                    <a:pt x="729970" y="381668"/>
                  </a:lnTo>
                  <a:lnTo>
                    <a:pt x="773942" y="317020"/>
                  </a:lnTo>
                  <a:cubicBezTo>
                    <a:pt x="781008" y="306551"/>
                    <a:pt x="781793" y="293202"/>
                    <a:pt x="775512" y="282210"/>
                  </a:cubicBezTo>
                  <a:cubicBezTo>
                    <a:pt x="767399" y="267552"/>
                    <a:pt x="763996" y="250540"/>
                    <a:pt x="766089" y="233789"/>
                  </a:cubicBezTo>
                  <a:cubicBezTo>
                    <a:pt x="767660" y="221488"/>
                    <a:pt x="762164" y="209448"/>
                    <a:pt x="751956" y="202381"/>
                  </a:cubicBezTo>
                  <a:lnTo>
                    <a:pt x="603816" y="101353"/>
                  </a:lnTo>
                  <a:cubicBezTo>
                    <a:pt x="593346" y="94286"/>
                    <a:pt x="580259" y="93762"/>
                    <a:pt x="569267" y="99782"/>
                  </a:cubicBezTo>
                  <a:cubicBezTo>
                    <a:pt x="554610" y="107896"/>
                    <a:pt x="537336" y="111037"/>
                    <a:pt x="520847" y="108681"/>
                  </a:cubicBezTo>
                  <a:cubicBezTo>
                    <a:pt x="508545" y="106849"/>
                    <a:pt x="495982" y="112607"/>
                    <a:pt x="488915" y="122815"/>
                  </a:cubicBezTo>
                  <a:lnTo>
                    <a:pt x="312508" y="381668"/>
                  </a:lnTo>
                  <a:lnTo>
                    <a:pt x="291046" y="381668"/>
                  </a:lnTo>
                  <a:lnTo>
                    <a:pt x="526605" y="35658"/>
                  </a:lnTo>
                  <a:close/>
                  <a:moveTo>
                    <a:pt x="532886" y="274096"/>
                  </a:moveTo>
                  <a:cubicBezTo>
                    <a:pt x="471641" y="274096"/>
                    <a:pt x="421650" y="321731"/>
                    <a:pt x="417462" y="381930"/>
                  </a:cubicBezTo>
                  <a:lnTo>
                    <a:pt x="346271" y="381930"/>
                  </a:lnTo>
                  <a:lnTo>
                    <a:pt x="511948" y="138780"/>
                  </a:lnTo>
                  <a:lnTo>
                    <a:pt x="511948" y="138780"/>
                  </a:lnTo>
                  <a:cubicBezTo>
                    <a:pt x="512995" y="137472"/>
                    <a:pt x="514565" y="136686"/>
                    <a:pt x="516136" y="136686"/>
                  </a:cubicBezTo>
                  <a:cubicBezTo>
                    <a:pt x="516397" y="136686"/>
                    <a:pt x="516659" y="136686"/>
                    <a:pt x="516659" y="136686"/>
                  </a:cubicBezTo>
                  <a:cubicBezTo>
                    <a:pt x="539168" y="139827"/>
                    <a:pt x="562724" y="135640"/>
                    <a:pt x="582616" y="124385"/>
                  </a:cubicBezTo>
                  <a:cubicBezTo>
                    <a:pt x="584186" y="123600"/>
                    <a:pt x="586280" y="123600"/>
                    <a:pt x="587850" y="124647"/>
                  </a:cubicBezTo>
                  <a:lnTo>
                    <a:pt x="735990" y="225676"/>
                  </a:lnTo>
                  <a:cubicBezTo>
                    <a:pt x="737561" y="226722"/>
                    <a:pt x="738346" y="228555"/>
                    <a:pt x="738084" y="230387"/>
                  </a:cubicBezTo>
                  <a:cubicBezTo>
                    <a:pt x="735205" y="252895"/>
                    <a:pt x="739655" y="276452"/>
                    <a:pt x="750909" y="296343"/>
                  </a:cubicBezTo>
                  <a:cubicBezTo>
                    <a:pt x="751694" y="297913"/>
                    <a:pt x="751694" y="300007"/>
                    <a:pt x="750647" y="301578"/>
                  </a:cubicBezTo>
                  <a:lnTo>
                    <a:pt x="695945" y="381930"/>
                  </a:lnTo>
                  <a:lnTo>
                    <a:pt x="648310" y="381930"/>
                  </a:lnTo>
                  <a:cubicBezTo>
                    <a:pt x="644122" y="321731"/>
                    <a:pt x="593870" y="274096"/>
                    <a:pt x="532886" y="274096"/>
                  </a:cubicBezTo>
                  <a:close/>
                  <a:moveTo>
                    <a:pt x="620043" y="381930"/>
                  </a:moveTo>
                  <a:lnTo>
                    <a:pt x="445468" y="381930"/>
                  </a:lnTo>
                  <a:cubicBezTo>
                    <a:pt x="449393" y="337435"/>
                    <a:pt x="487083" y="302363"/>
                    <a:pt x="532625" y="302363"/>
                  </a:cubicBezTo>
                  <a:cubicBezTo>
                    <a:pt x="578428" y="302101"/>
                    <a:pt x="616117" y="337173"/>
                    <a:pt x="620043" y="381930"/>
                  </a:cubicBezTo>
                  <a:close/>
                  <a:moveTo>
                    <a:pt x="63863" y="375124"/>
                  </a:moveTo>
                  <a:cubicBezTo>
                    <a:pt x="63863" y="364394"/>
                    <a:pt x="72499" y="355756"/>
                    <a:pt x="83231" y="355756"/>
                  </a:cubicBezTo>
                  <a:lnTo>
                    <a:pt x="116470" y="355756"/>
                  </a:lnTo>
                  <a:lnTo>
                    <a:pt x="113854" y="381930"/>
                  </a:lnTo>
                  <a:lnTo>
                    <a:pt x="63863" y="381930"/>
                  </a:lnTo>
                  <a:lnTo>
                    <a:pt x="63863" y="375124"/>
                  </a:lnTo>
                  <a:close/>
                  <a:moveTo>
                    <a:pt x="27482" y="444222"/>
                  </a:moveTo>
                  <a:cubicBezTo>
                    <a:pt x="27482" y="425377"/>
                    <a:pt x="42924" y="409935"/>
                    <a:pt x="61768" y="409935"/>
                  </a:cubicBezTo>
                  <a:lnTo>
                    <a:pt x="844871" y="409935"/>
                  </a:lnTo>
                  <a:cubicBezTo>
                    <a:pt x="863716" y="409935"/>
                    <a:pt x="879158" y="425377"/>
                    <a:pt x="879158" y="444222"/>
                  </a:cubicBezTo>
                  <a:lnTo>
                    <a:pt x="879158" y="483220"/>
                  </a:lnTo>
                  <a:lnTo>
                    <a:pt x="27482" y="483220"/>
                  </a:lnTo>
                  <a:lnTo>
                    <a:pt x="27482" y="444222"/>
                  </a:lnTo>
                  <a:close/>
                  <a:moveTo>
                    <a:pt x="879158" y="922668"/>
                  </a:moveTo>
                  <a:cubicBezTo>
                    <a:pt x="879158" y="941513"/>
                    <a:pt x="863716" y="956955"/>
                    <a:pt x="844871" y="956955"/>
                  </a:cubicBezTo>
                  <a:lnTo>
                    <a:pt x="61768" y="956955"/>
                  </a:lnTo>
                  <a:cubicBezTo>
                    <a:pt x="42924" y="956955"/>
                    <a:pt x="27482" y="941513"/>
                    <a:pt x="27482" y="922668"/>
                  </a:cubicBezTo>
                  <a:lnTo>
                    <a:pt x="27482" y="883670"/>
                  </a:lnTo>
                  <a:lnTo>
                    <a:pt x="103122" y="883670"/>
                  </a:lnTo>
                  <a:cubicBezTo>
                    <a:pt x="110974" y="883670"/>
                    <a:pt x="117255" y="877388"/>
                    <a:pt x="117255" y="869536"/>
                  </a:cubicBezTo>
                  <a:cubicBezTo>
                    <a:pt x="117255" y="861685"/>
                    <a:pt x="110974" y="855403"/>
                    <a:pt x="103122" y="855403"/>
                  </a:cubicBezTo>
                  <a:lnTo>
                    <a:pt x="27482" y="855403"/>
                  </a:lnTo>
                  <a:lnTo>
                    <a:pt x="27482" y="510963"/>
                  </a:lnTo>
                  <a:lnTo>
                    <a:pt x="879158" y="510963"/>
                  </a:lnTo>
                  <a:lnTo>
                    <a:pt x="879158" y="576658"/>
                  </a:lnTo>
                  <a:lnTo>
                    <a:pt x="745674" y="576658"/>
                  </a:lnTo>
                  <a:lnTo>
                    <a:pt x="745674" y="576658"/>
                  </a:lnTo>
                  <a:cubicBezTo>
                    <a:pt x="703536" y="576658"/>
                    <a:pt x="667155" y="601261"/>
                    <a:pt x="649880" y="636595"/>
                  </a:cubicBezTo>
                  <a:cubicBezTo>
                    <a:pt x="649880" y="636595"/>
                    <a:pt x="649880" y="636856"/>
                    <a:pt x="649619" y="636856"/>
                  </a:cubicBezTo>
                  <a:cubicBezTo>
                    <a:pt x="649357" y="637118"/>
                    <a:pt x="649357" y="637380"/>
                    <a:pt x="649095" y="637904"/>
                  </a:cubicBezTo>
                  <a:cubicBezTo>
                    <a:pt x="647002" y="642353"/>
                    <a:pt x="645169" y="646802"/>
                    <a:pt x="643861" y="651514"/>
                  </a:cubicBezTo>
                  <a:lnTo>
                    <a:pt x="643861" y="651514"/>
                  </a:lnTo>
                  <a:cubicBezTo>
                    <a:pt x="640720" y="661459"/>
                    <a:pt x="639149" y="672190"/>
                    <a:pt x="639149" y="683183"/>
                  </a:cubicBezTo>
                  <a:cubicBezTo>
                    <a:pt x="639149" y="741811"/>
                    <a:pt x="686785" y="789708"/>
                    <a:pt x="745674" y="789708"/>
                  </a:cubicBezTo>
                  <a:lnTo>
                    <a:pt x="745674" y="789708"/>
                  </a:lnTo>
                  <a:lnTo>
                    <a:pt x="879158" y="789708"/>
                  </a:lnTo>
                  <a:lnTo>
                    <a:pt x="879158" y="855403"/>
                  </a:lnTo>
                  <a:lnTo>
                    <a:pt x="193158" y="855403"/>
                  </a:lnTo>
                  <a:cubicBezTo>
                    <a:pt x="185306" y="855403"/>
                    <a:pt x="179025" y="861685"/>
                    <a:pt x="179025" y="869536"/>
                  </a:cubicBezTo>
                  <a:cubicBezTo>
                    <a:pt x="179025" y="877388"/>
                    <a:pt x="185306" y="883670"/>
                    <a:pt x="193158" y="883670"/>
                  </a:cubicBezTo>
                  <a:lnTo>
                    <a:pt x="879158" y="883670"/>
                  </a:lnTo>
                  <a:lnTo>
                    <a:pt x="879158" y="922668"/>
                  </a:lnTo>
                  <a:close/>
                  <a:moveTo>
                    <a:pt x="925484" y="758300"/>
                  </a:moveTo>
                  <a:cubicBezTo>
                    <a:pt x="925484" y="760132"/>
                    <a:pt x="923914" y="761703"/>
                    <a:pt x="922081" y="761703"/>
                  </a:cubicBezTo>
                  <a:lnTo>
                    <a:pt x="745936" y="761703"/>
                  </a:lnTo>
                  <a:cubicBezTo>
                    <a:pt x="716098" y="761703"/>
                    <a:pt x="690449" y="745214"/>
                    <a:pt x="677101" y="720611"/>
                  </a:cubicBezTo>
                  <a:cubicBezTo>
                    <a:pt x="676577" y="719564"/>
                    <a:pt x="675792" y="718255"/>
                    <a:pt x="675268" y="717208"/>
                  </a:cubicBezTo>
                  <a:cubicBezTo>
                    <a:pt x="674222" y="714853"/>
                    <a:pt x="673175" y="712497"/>
                    <a:pt x="672390" y="710142"/>
                  </a:cubicBezTo>
                  <a:cubicBezTo>
                    <a:pt x="669249" y="701766"/>
                    <a:pt x="667679" y="692606"/>
                    <a:pt x="667679" y="683183"/>
                  </a:cubicBezTo>
                  <a:cubicBezTo>
                    <a:pt x="667679" y="673761"/>
                    <a:pt x="669249" y="664600"/>
                    <a:pt x="672390" y="656225"/>
                  </a:cubicBezTo>
                  <a:cubicBezTo>
                    <a:pt x="673175" y="653869"/>
                    <a:pt x="674222" y="651514"/>
                    <a:pt x="675268" y="649158"/>
                  </a:cubicBezTo>
                  <a:cubicBezTo>
                    <a:pt x="675792" y="648111"/>
                    <a:pt x="676315" y="646802"/>
                    <a:pt x="677101" y="645756"/>
                  </a:cubicBezTo>
                  <a:cubicBezTo>
                    <a:pt x="690449" y="621414"/>
                    <a:pt x="716360" y="604664"/>
                    <a:pt x="745936" y="604664"/>
                  </a:cubicBezTo>
                  <a:lnTo>
                    <a:pt x="922081" y="604664"/>
                  </a:lnTo>
                  <a:cubicBezTo>
                    <a:pt x="923914" y="604664"/>
                    <a:pt x="925484" y="606234"/>
                    <a:pt x="925484" y="608066"/>
                  </a:cubicBezTo>
                  <a:lnTo>
                    <a:pt x="925484" y="758300"/>
                  </a:lnTo>
                  <a:lnTo>
                    <a:pt x="925484" y="758300"/>
                  </a:ln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8" name="Freeform: Shape 127">
              <a:extLst>
                <a:ext uri="{FF2B5EF4-FFF2-40B4-BE49-F238E27FC236}">
                  <a16:creationId xmlns:a16="http://schemas.microsoft.com/office/drawing/2014/main" id="{6EDEE3B8-3462-13E5-B18E-3640A3EE7AE2}"/>
                </a:ext>
              </a:extLst>
            </p:cNvPr>
            <p:cNvSpPr/>
            <p:nvPr/>
          </p:nvSpPr>
          <p:spPr>
            <a:xfrm>
              <a:off x="14838912" y="6128823"/>
              <a:ext cx="114114" cy="114115"/>
            </a:xfrm>
            <a:custGeom>
              <a:avLst/>
              <a:gdLst>
                <a:gd name="connsiteX0" fmla="*/ 57057 w 114114"/>
                <a:gd name="connsiteY0" fmla="*/ 0 h 114115"/>
                <a:gd name="connsiteX1" fmla="*/ 0 w 114114"/>
                <a:gd name="connsiteY1" fmla="*/ 57057 h 114115"/>
                <a:gd name="connsiteX2" fmla="*/ 57057 w 114114"/>
                <a:gd name="connsiteY2" fmla="*/ 114115 h 114115"/>
                <a:gd name="connsiteX3" fmla="*/ 114115 w 114114"/>
                <a:gd name="connsiteY3" fmla="*/ 57057 h 114115"/>
                <a:gd name="connsiteX4" fmla="*/ 57057 w 114114"/>
                <a:gd name="connsiteY4" fmla="*/ 0 h 114115"/>
                <a:gd name="connsiteX5" fmla="*/ 57057 w 114114"/>
                <a:gd name="connsiteY5" fmla="*/ 85848 h 114115"/>
                <a:gd name="connsiteX6" fmla="*/ 28267 w 114114"/>
                <a:gd name="connsiteY6" fmla="*/ 57057 h 114115"/>
                <a:gd name="connsiteX7" fmla="*/ 57057 w 114114"/>
                <a:gd name="connsiteY7" fmla="*/ 28267 h 114115"/>
                <a:gd name="connsiteX8" fmla="*/ 85848 w 114114"/>
                <a:gd name="connsiteY8" fmla="*/ 57057 h 114115"/>
                <a:gd name="connsiteX9" fmla="*/ 57057 w 114114"/>
                <a:gd name="connsiteY9" fmla="*/ 85848 h 114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114" h="114115">
                  <a:moveTo>
                    <a:pt x="57057" y="0"/>
                  </a:moveTo>
                  <a:cubicBezTo>
                    <a:pt x="25649" y="0"/>
                    <a:pt x="0" y="25650"/>
                    <a:pt x="0" y="57057"/>
                  </a:cubicBezTo>
                  <a:cubicBezTo>
                    <a:pt x="0" y="88466"/>
                    <a:pt x="25649" y="114115"/>
                    <a:pt x="57057" y="114115"/>
                  </a:cubicBezTo>
                  <a:cubicBezTo>
                    <a:pt x="88466" y="114115"/>
                    <a:pt x="114115" y="88466"/>
                    <a:pt x="114115" y="57057"/>
                  </a:cubicBezTo>
                  <a:cubicBezTo>
                    <a:pt x="113854" y="25650"/>
                    <a:pt x="88466" y="0"/>
                    <a:pt x="57057" y="0"/>
                  </a:cubicBezTo>
                  <a:close/>
                  <a:moveTo>
                    <a:pt x="57057" y="85848"/>
                  </a:moveTo>
                  <a:cubicBezTo>
                    <a:pt x="41092" y="85848"/>
                    <a:pt x="28267" y="73023"/>
                    <a:pt x="28267" y="57057"/>
                  </a:cubicBezTo>
                  <a:cubicBezTo>
                    <a:pt x="28267" y="41092"/>
                    <a:pt x="41092" y="28267"/>
                    <a:pt x="57057" y="28267"/>
                  </a:cubicBezTo>
                  <a:cubicBezTo>
                    <a:pt x="73023" y="28267"/>
                    <a:pt x="85848" y="41092"/>
                    <a:pt x="85848" y="57057"/>
                  </a:cubicBezTo>
                  <a:cubicBezTo>
                    <a:pt x="85848" y="73023"/>
                    <a:pt x="73023" y="85848"/>
                    <a:pt x="57057" y="85848"/>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sp>
        <p:nvSpPr>
          <p:cNvPr id="200" name="Rectangle 199">
            <a:extLst>
              <a:ext uri="{FF2B5EF4-FFF2-40B4-BE49-F238E27FC236}">
                <a16:creationId xmlns:a16="http://schemas.microsoft.com/office/drawing/2014/main" id="{FDB44EE9-A544-4655-2922-64380A903B6A}"/>
              </a:ext>
            </a:extLst>
          </p:cNvPr>
          <p:cNvSpPr/>
          <p:nvPr/>
        </p:nvSpPr>
        <p:spPr>
          <a:xfrm>
            <a:off x="5230067" y="2443330"/>
            <a:ext cx="1390081" cy="307777"/>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C0504D"/>
                </a:solidFill>
                <a:effectLst/>
                <a:uLnTx/>
                <a:uFillTx/>
                <a:latin typeface="Verdana" panose="020B0604030504040204" pitchFamily="34" charset="0"/>
                <a:ea typeface="Verdana" panose="020B0604030504040204" pitchFamily="34" charset="0"/>
                <a:cs typeface="+mn-cs"/>
              </a:rPr>
              <a:t>Alertas</a:t>
            </a:r>
          </a:p>
        </p:txBody>
      </p:sp>
      <p:sp>
        <p:nvSpPr>
          <p:cNvPr id="202" name="Rectangle 201">
            <a:extLst>
              <a:ext uri="{FF2B5EF4-FFF2-40B4-BE49-F238E27FC236}">
                <a16:creationId xmlns:a16="http://schemas.microsoft.com/office/drawing/2014/main" id="{D425A519-2852-9891-470D-97222542D10E}"/>
              </a:ext>
            </a:extLst>
          </p:cNvPr>
          <p:cNvSpPr/>
          <p:nvPr/>
        </p:nvSpPr>
        <p:spPr>
          <a:xfrm>
            <a:off x="1183272" y="2475742"/>
            <a:ext cx="2481212" cy="307777"/>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5BC58"/>
                </a:solidFill>
                <a:effectLst/>
                <a:uLnTx/>
                <a:uFillTx/>
                <a:latin typeface="Verdana" panose="020B0604030504040204" pitchFamily="34" charset="0"/>
                <a:ea typeface="Verdana" panose="020B0604030504040204" pitchFamily="34" charset="0"/>
                <a:cs typeface="+mn-cs"/>
              </a:rPr>
              <a:t>Recomendaciones</a:t>
            </a:r>
          </a:p>
        </p:txBody>
      </p:sp>
      <p:sp>
        <p:nvSpPr>
          <p:cNvPr id="204" name="Rectangle 203">
            <a:extLst>
              <a:ext uri="{FF2B5EF4-FFF2-40B4-BE49-F238E27FC236}">
                <a16:creationId xmlns:a16="http://schemas.microsoft.com/office/drawing/2014/main" id="{D748D422-A974-901B-2A16-8063D7CBFBF7}"/>
              </a:ext>
            </a:extLst>
          </p:cNvPr>
          <p:cNvSpPr/>
          <p:nvPr/>
        </p:nvSpPr>
        <p:spPr>
          <a:xfrm>
            <a:off x="8404882" y="2421759"/>
            <a:ext cx="2481212" cy="307777"/>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1F497D"/>
                </a:solidFill>
                <a:effectLst/>
                <a:uLnTx/>
                <a:uFillTx/>
                <a:latin typeface="Verdana" panose="020B0604030504040204" pitchFamily="34" charset="0"/>
                <a:ea typeface="Verdana" panose="020B0604030504040204" pitchFamily="34" charset="0"/>
                <a:cs typeface="+mn-cs"/>
              </a:rPr>
              <a:t>Conclusiones</a:t>
            </a:r>
          </a:p>
        </p:txBody>
      </p:sp>
      <p:sp>
        <p:nvSpPr>
          <p:cNvPr id="5" name="CuadroTexto 4">
            <a:extLst>
              <a:ext uri="{FF2B5EF4-FFF2-40B4-BE49-F238E27FC236}">
                <a16:creationId xmlns:a16="http://schemas.microsoft.com/office/drawing/2014/main" id="{FCC60711-9B4F-93A5-FA60-30B81052876C}"/>
              </a:ext>
            </a:extLst>
          </p:cNvPr>
          <p:cNvSpPr txBox="1"/>
          <p:nvPr/>
        </p:nvSpPr>
        <p:spPr>
          <a:xfrm>
            <a:off x="1176404" y="407252"/>
            <a:ext cx="7827637" cy="523220"/>
          </a:xfrm>
          <a:prstGeom prst="rect">
            <a:avLst/>
          </a:prstGeom>
          <a:noFill/>
        </p:spPr>
        <p:txBody>
          <a:bodyPr wrap="square" lIns="91440" tIns="45720" rIns="91440" bIns="45720" anchor="ctr">
            <a:spAutoFit/>
          </a:bodyPr>
          <a:lstStyle/>
          <a:p>
            <a:pPr marL="714375" marR="0" lvl="0" indent="-714375" algn="l" defTabSz="914400" eaLnBrk="1" fontAlgn="base" latinLnBrk="0" hangingPunct="1">
              <a:lnSpc>
                <a:spcPct val="100000"/>
              </a:lnSpc>
              <a:spcBef>
                <a:spcPts val="0"/>
              </a:spcBef>
              <a:spcAft>
                <a:spcPts val="0"/>
              </a:spcAft>
              <a:buClrTx/>
              <a:buSzTx/>
              <a:buFontTx/>
              <a:buNone/>
              <a:tabLst/>
              <a:defRPr/>
            </a:pPr>
            <a:r>
              <a:rPr kumimoji="0" lang="es-CO" sz="28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Recomendaciones, Alertas y Conclusiones</a:t>
            </a:r>
            <a:endParaRPr kumimoji="0" lang="es-CO" sz="2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2" name="Rectángulo: esquinas redondeadas 1">
            <a:extLst>
              <a:ext uri="{FF2B5EF4-FFF2-40B4-BE49-F238E27FC236}">
                <a16:creationId xmlns:a16="http://schemas.microsoft.com/office/drawing/2014/main" id="{6373C9EB-55B3-880C-CA8F-C705BDD73736}"/>
              </a:ext>
            </a:extLst>
          </p:cNvPr>
          <p:cNvSpPr/>
          <p:nvPr/>
        </p:nvSpPr>
        <p:spPr>
          <a:xfrm>
            <a:off x="683596" y="3026599"/>
            <a:ext cx="3276000" cy="3528000"/>
          </a:xfrm>
          <a:prstGeom prst="roundRect">
            <a:avLst/>
          </a:prstGeom>
          <a:solidFill>
            <a:schemeClr val="bg1">
              <a:lumMod val="95000"/>
            </a:schemeClr>
          </a:solidFill>
          <a:ln w="19050">
            <a:solidFill>
              <a:srgbClr val="05BC58"/>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s-CO" sz="9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Acciones de Mejora </a:t>
            </a:r>
            <a:r>
              <a:rPr kumimoji="0" lang="es-CO" sz="9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de la gestión a través de los facilitadores de proceso quienes deben acompañar a los Gestores de las áreas críticas para formular e implementar acciones inmediatas para </a:t>
            </a:r>
            <a:r>
              <a:rPr kumimoji="0" lang="es-CO" sz="9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garantizar la alineación de Programación de las dependencias </a:t>
            </a:r>
            <a:r>
              <a:rPr kumimoji="0" lang="es-CO" sz="9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quienes deben ajustar su ritmo de gestión a las metas programadas, y en caso de mejorarla, realizar el ajuste de metas a la realidad de cada vigencia; realizar control del Sobrecumplimiento, vigilando que los estos no afecten ni comprometan la disponibilidad de recursos o metas programadas para periodos subsiguientes; modificaciones ante cambios significativos e imprevistos en la operación, las dependencias deben tramitar oportunamente las modificaciones formales a las metas para mantener la consistencia en el seguimiento.</a:t>
            </a:r>
          </a:p>
        </p:txBody>
      </p:sp>
      <p:sp>
        <p:nvSpPr>
          <p:cNvPr id="13" name="Rectángulo: esquinas redondeadas 12">
            <a:extLst>
              <a:ext uri="{FF2B5EF4-FFF2-40B4-BE49-F238E27FC236}">
                <a16:creationId xmlns:a16="http://schemas.microsoft.com/office/drawing/2014/main" id="{3BC99468-5C04-5439-5F63-9718BAE2551B}"/>
              </a:ext>
            </a:extLst>
          </p:cNvPr>
          <p:cNvSpPr/>
          <p:nvPr/>
        </p:nvSpPr>
        <p:spPr>
          <a:xfrm>
            <a:off x="8003769" y="3026599"/>
            <a:ext cx="3283438" cy="3528000"/>
          </a:xfrm>
          <a:prstGeom prst="roundRect">
            <a:avLst/>
          </a:prstGeom>
          <a:solidFill>
            <a:schemeClr val="bg1">
              <a:lumMod val="95000"/>
            </a:schemeClr>
          </a:solidFill>
          <a:ln w="19050">
            <a:solidFill>
              <a:srgbClr val="004E9A"/>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90520" marR="0" lvl="0" indent="-190520" algn="ctr" defTabSz="914446" eaLnBrk="1" fontAlgn="auto" latinLnBrk="0" hangingPunct="1">
              <a:lnSpc>
                <a:spcPct val="100000"/>
              </a:lnSpc>
              <a:spcBef>
                <a:spcPts val="0"/>
              </a:spcBef>
              <a:spcAft>
                <a:spcPts val="0"/>
              </a:spcAft>
              <a:buClr>
                <a:srgbClr val="004E9A"/>
              </a:buClr>
              <a:buSzTx/>
              <a:buFont typeface="Wingdings" panose="05000000000000000000" pitchFamily="2" charset="2"/>
              <a:buChar char="Ø"/>
              <a:tabLst/>
              <a:defRPr/>
            </a:pPr>
            <a:r>
              <a:rPr lang="es-CO" sz="900" noProof="0" dirty="0">
                <a:solidFill>
                  <a:prstClr val="black"/>
                </a:solidFill>
                <a:latin typeface="Verdana" panose="020B0604030504040204" pitchFamily="34" charset="0"/>
                <a:ea typeface="Verdana" panose="020B0604030504040204" pitchFamily="34" charset="0"/>
              </a:rPr>
              <a:t>En general si bien la OAP realiza monitoreo de la gestión de las dependencias es importante que las mismas acojan las sugerencias dadas por la OAP, con el fin de mejorar su gestión.</a:t>
            </a:r>
          </a:p>
          <a:p>
            <a:pPr marL="190520" marR="0" lvl="0" indent="-190520" algn="ctr" defTabSz="914446" eaLnBrk="1" fontAlgn="auto" latinLnBrk="0" hangingPunct="1">
              <a:lnSpc>
                <a:spcPct val="100000"/>
              </a:lnSpc>
              <a:spcBef>
                <a:spcPts val="0"/>
              </a:spcBef>
              <a:spcAft>
                <a:spcPts val="0"/>
              </a:spcAft>
              <a:buClr>
                <a:srgbClr val="004E9A"/>
              </a:buClr>
              <a:buSzTx/>
              <a:buFont typeface="Wingdings" panose="05000000000000000000" pitchFamily="2" charset="2"/>
              <a:buChar char="Ø"/>
              <a:tabLst/>
              <a:defRPr/>
            </a:pPr>
            <a:endParaRPr lang="es-CO" sz="900" noProof="0" dirty="0">
              <a:solidFill>
                <a:prstClr val="black"/>
              </a:solidFill>
              <a:latin typeface="Verdana" panose="020B0604030504040204" pitchFamily="34" charset="0"/>
              <a:ea typeface="Verdana" panose="020B0604030504040204" pitchFamily="34" charset="0"/>
            </a:endParaRPr>
          </a:p>
          <a:p>
            <a:pPr marL="190520" marR="0" lvl="0" indent="-190520" algn="ctr" defTabSz="914446" eaLnBrk="1" fontAlgn="auto" latinLnBrk="0" hangingPunct="1">
              <a:lnSpc>
                <a:spcPct val="100000"/>
              </a:lnSpc>
              <a:spcBef>
                <a:spcPts val="0"/>
              </a:spcBef>
              <a:spcAft>
                <a:spcPts val="0"/>
              </a:spcAft>
              <a:buClr>
                <a:srgbClr val="004E9A"/>
              </a:buClr>
              <a:buSzTx/>
              <a:buFont typeface="Wingdings" panose="05000000000000000000" pitchFamily="2" charset="2"/>
              <a:buChar char="Ø"/>
              <a:tabLst/>
              <a:defRPr/>
            </a:pPr>
            <a:r>
              <a:rPr lang="es-CO" sz="900" noProof="0" dirty="0">
                <a:solidFill>
                  <a:prstClr val="black"/>
                </a:solidFill>
                <a:latin typeface="Verdana" panose="020B0604030504040204" pitchFamily="34" charset="0"/>
                <a:ea typeface="Verdana" panose="020B0604030504040204" pitchFamily="34" charset="0"/>
              </a:rPr>
              <a:t>Es necesario de cara al cambio de gobierno contextualizar a los nuevos lideres de las dependencias de la necesidad urgente de culminar los proyectos, estrategias y programas de la entidad de cara al cumplimiento de la misionalidad de la entidad.</a:t>
            </a:r>
          </a:p>
          <a:p>
            <a:pPr marL="190520" marR="0" lvl="0" indent="-190520" algn="ctr" defTabSz="914446" eaLnBrk="1" fontAlgn="auto" latinLnBrk="0" hangingPunct="1">
              <a:lnSpc>
                <a:spcPct val="100000"/>
              </a:lnSpc>
              <a:spcBef>
                <a:spcPts val="0"/>
              </a:spcBef>
              <a:spcAft>
                <a:spcPts val="0"/>
              </a:spcAft>
              <a:buClr>
                <a:srgbClr val="004E9A"/>
              </a:buClr>
              <a:buSzTx/>
              <a:buFont typeface="Wingdings" panose="05000000000000000000" pitchFamily="2" charset="2"/>
              <a:buChar char="Ø"/>
              <a:tabLst/>
              <a:defRPr/>
            </a:pPr>
            <a:endParaRPr lang="es-CO" sz="900" noProof="0" dirty="0">
              <a:solidFill>
                <a:prstClr val="black"/>
              </a:solidFill>
              <a:latin typeface="Verdana" panose="020B0604030504040204" pitchFamily="34" charset="0"/>
              <a:ea typeface="Verdana" panose="020B0604030504040204" pitchFamily="34" charset="0"/>
            </a:endParaRPr>
          </a:p>
          <a:p>
            <a:pPr marL="190520" marR="0" lvl="0" indent="-190520" algn="ctr" defTabSz="914446" eaLnBrk="1" fontAlgn="auto" latinLnBrk="0" hangingPunct="1">
              <a:lnSpc>
                <a:spcPct val="100000"/>
              </a:lnSpc>
              <a:spcBef>
                <a:spcPts val="0"/>
              </a:spcBef>
              <a:spcAft>
                <a:spcPts val="0"/>
              </a:spcAft>
              <a:buClr>
                <a:srgbClr val="004E9A"/>
              </a:buClr>
              <a:buSzTx/>
              <a:buFont typeface="Wingdings" panose="05000000000000000000" pitchFamily="2" charset="2"/>
              <a:buChar char="Ø"/>
              <a:tabLst/>
              <a:defRPr/>
            </a:pPr>
            <a:r>
              <a:rPr lang="es-CO" sz="900" noProof="0" dirty="0">
                <a:solidFill>
                  <a:prstClr val="black"/>
                </a:solidFill>
                <a:latin typeface="Verdana" panose="020B0604030504040204" pitchFamily="34" charset="0"/>
                <a:ea typeface="Verdana" panose="020B0604030504040204" pitchFamily="34" charset="0"/>
              </a:rPr>
              <a:t>Fortalecer el rol de la Oficina Asesora de Planeación, como responsable principal de presentar las sugerencias, recomendaciones y alertas en el Comité Institucional de Gestión y Desempeño y el Comité Directivo procurando el compromiso de las áreas en el cumplimiento de sus metas y compromisos institucionales</a:t>
            </a:r>
            <a:r>
              <a:rPr lang="es-CO" sz="1000" noProof="0" dirty="0">
                <a:solidFill>
                  <a:prstClr val="black"/>
                </a:solidFill>
                <a:latin typeface="Verdana" panose="020B0604030504040204" pitchFamily="34" charset="0"/>
                <a:ea typeface="Verdana" panose="020B0604030504040204" pitchFamily="34" charset="0"/>
              </a:rPr>
              <a:t>.</a:t>
            </a:r>
          </a:p>
        </p:txBody>
      </p:sp>
      <p:sp>
        <p:nvSpPr>
          <p:cNvPr id="15" name="Rectángulo: esquinas redondeadas 14">
            <a:extLst>
              <a:ext uri="{FF2B5EF4-FFF2-40B4-BE49-F238E27FC236}">
                <a16:creationId xmlns:a16="http://schemas.microsoft.com/office/drawing/2014/main" id="{3B292096-F89D-F039-0D64-145AA57A6E9B}"/>
              </a:ext>
            </a:extLst>
          </p:cNvPr>
          <p:cNvSpPr/>
          <p:nvPr/>
        </p:nvSpPr>
        <p:spPr>
          <a:xfrm>
            <a:off x="4340998" y="3041903"/>
            <a:ext cx="3283438" cy="3528000"/>
          </a:xfrm>
          <a:prstGeom prst="roundRect">
            <a:avLst/>
          </a:prstGeom>
          <a:solidFill>
            <a:schemeClr val="bg1">
              <a:lumMod val="95000"/>
            </a:schemeClr>
          </a:solidFill>
          <a:ln w="19050">
            <a:solidFill>
              <a:srgbClr val="C0504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90520" marR="0" lvl="0" indent="-190520" algn="ctr" defTabSz="914446" eaLnBrk="1" fontAlgn="auto" latinLnBrk="0" hangingPunct="1">
              <a:lnSpc>
                <a:spcPct val="100000"/>
              </a:lnSpc>
              <a:spcBef>
                <a:spcPts val="0"/>
              </a:spcBef>
              <a:spcAft>
                <a:spcPts val="0"/>
              </a:spcAft>
              <a:buClr>
                <a:srgbClr val="C0504D"/>
              </a:buClr>
              <a:buSzTx/>
              <a:buFont typeface="Wingdings" panose="05000000000000000000" pitchFamily="2" charset="2"/>
              <a:buChar char="Ø"/>
              <a:tabLst/>
              <a:defRPr/>
            </a:pPr>
            <a:r>
              <a:rPr lang="es-CO" sz="900" b="1" noProof="0" dirty="0">
                <a:solidFill>
                  <a:prstClr val="black"/>
                </a:solidFill>
                <a:latin typeface="Verdana" panose="020B0604030504040204" pitchFamily="34" charset="0"/>
                <a:ea typeface="Verdana" panose="020B0604030504040204" pitchFamily="34" charset="0"/>
              </a:rPr>
              <a:t>Delegatura para Entidades Territoriales y GRARS: </a:t>
            </a:r>
            <a:r>
              <a:rPr lang="es-CO" sz="900" noProof="0" dirty="0">
                <a:solidFill>
                  <a:prstClr val="black"/>
                </a:solidFill>
                <a:latin typeface="Verdana" panose="020B0604030504040204" pitchFamily="34" charset="0"/>
                <a:ea typeface="Verdana" panose="020B0604030504040204" pitchFamily="34" charset="0"/>
              </a:rPr>
              <a:t>Es la dependencia con mayor riesgo de la institución, al registrar 5 indicadores desfavorables (3 en bajo/amarillo y 2 en crítico/rojo). </a:t>
            </a:r>
          </a:p>
          <a:p>
            <a:pPr marL="190520" marR="0" lvl="0" indent="-190520" algn="ctr" defTabSz="914446" eaLnBrk="1" fontAlgn="auto" latinLnBrk="0" hangingPunct="1">
              <a:lnSpc>
                <a:spcPct val="100000"/>
              </a:lnSpc>
              <a:spcBef>
                <a:spcPts val="0"/>
              </a:spcBef>
              <a:spcAft>
                <a:spcPts val="0"/>
              </a:spcAft>
              <a:buClr>
                <a:srgbClr val="C0504D"/>
              </a:buClr>
              <a:buSzTx/>
              <a:buFont typeface="Wingdings" panose="05000000000000000000" pitchFamily="2" charset="2"/>
              <a:buChar char="Ø"/>
              <a:tabLst/>
              <a:defRPr/>
            </a:pPr>
            <a:endParaRPr lang="es-CO" sz="900" noProof="0" dirty="0">
              <a:solidFill>
                <a:prstClr val="black"/>
              </a:solidFill>
              <a:latin typeface="Verdana" panose="020B0604030504040204" pitchFamily="34" charset="0"/>
              <a:ea typeface="Verdana" panose="020B0604030504040204" pitchFamily="34" charset="0"/>
            </a:endParaRPr>
          </a:p>
          <a:p>
            <a:pPr marL="190520" marR="0" lvl="0" indent="-190520" algn="ctr" defTabSz="914446" eaLnBrk="1" fontAlgn="auto" latinLnBrk="0" hangingPunct="1">
              <a:lnSpc>
                <a:spcPct val="100000"/>
              </a:lnSpc>
              <a:spcBef>
                <a:spcPts val="0"/>
              </a:spcBef>
              <a:spcAft>
                <a:spcPts val="0"/>
              </a:spcAft>
              <a:buClr>
                <a:srgbClr val="C0504D"/>
              </a:buClr>
              <a:buSzTx/>
              <a:buFont typeface="Wingdings" panose="05000000000000000000" pitchFamily="2" charset="2"/>
              <a:buChar char="Ø"/>
              <a:tabLst/>
              <a:defRPr/>
            </a:pPr>
            <a:r>
              <a:rPr lang="es-CO" sz="900" b="1" noProof="0" dirty="0">
                <a:solidFill>
                  <a:prstClr val="black"/>
                </a:solidFill>
                <a:latin typeface="Verdana" panose="020B0604030504040204" pitchFamily="34" charset="0"/>
                <a:ea typeface="Verdana" panose="020B0604030504040204" pitchFamily="34" charset="0"/>
              </a:rPr>
              <a:t>Delegatura de Investigaciones Administrativas: </a:t>
            </a:r>
            <a:r>
              <a:rPr lang="es-CO" sz="900" noProof="0" dirty="0">
                <a:solidFill>
                  <a:prstClr val="black"/>
                </a:solidFill>
                <a:latin typeface="Verdana" panose="020B0604030504040204" pitchFamily="34" charset="0"/>
                <a:ea typeface="Verdana" panose="020B0604030504040204" pitchFamily="34" charset="0"/>
              </a:rPr>
              <a:t>desempeño y gestión además de la ejecución presupuestal, esta ultima requiere </a:t>
            </a:r>
          </a:p>
          <a:p>
            <a:pPr marL="190520" marR="0" lvl="0" indent="-190520" algn="ctr" defTabSz="914446" eaLnBrk="1" fontAlgn="auto" latinLnBrk="0" hangingPunct="1">
              <a:lnSpc>
                <a:spcPct val="100000"/>
              </a:lnSpc>
              <a:spcBef>
                <a:spcPts val="0"/>
              </a:spcBef>
              <a:spcAft>
                <a:spcPts val="0"/>
              </a:spcAft>
              <a:buClr>
                <a:srgbClr val="C0504D"/>
              </a:buClr>
              <a:buSzTx/>
              <a:buFont typeface="Wingdings" panose="05000000000000000000" pitchFamily="2" charset="2"/>
              <a:buChar char="Ø"/>
              <a:tabLst/>
              <a:defRPr/>
            </a:pPr>
            <a:endParaRPr lang="es-CO" sz="900" b="1" noProof="0" dirty="0">
              <a:solidFill>
                <a:prstClr val="black"/>
              </a:solidFill>
              <a:latin typeface="Verdana" panose="020B0604030504040204" pitchFamily="34" charset="0"/>
              <a:ea typeface="Verdana" panose="020B0604030504040204" pitchFamily="34" charset="0"/>
            </a:endParaRPr>
          </a:p>
          <a:p>
            <a:pPr marL="190520" marR="0" lvl="0" indent="-190520" algn="ctr" defTabSz="914446" eaLnBrk="1" fontAlgn="auto" latinLnBrk="0" hangingPunct="1">
              <a:lnSpc>
                <a:spcPct val="100000"/>
              </a:lnSpc>
              <a:spcBef>
                <a:spcPts val="0"/>
              </a:spcBef>
              <a:spcAft>
                <a:spcPts val="0"/>
              </a:spcAft>
              <a:buClr>
                <a:srgbClr val="C0504D"/>
              </a:buClr>
              <a:buSzTx/>
              <a:buFont typeface="Wingdings" panose="05000000000000000000" pitchFamily="2" charset="2"/>
              <a:buChar char="Ø"/>
              <a:tabLst/>
              <a:defRPr/>
            </a:pPr>
            <a:r>
              <a:rPr lang="es-CO" sz="900" b="1" noProof="0" dirty="0">
                <a:solidFill>
                  <a:prstClr val="black"/>
                </a:solidFill>
                <a:latin typeface="Verdana" panose="020B0604030504040204" pitchFamily="34" charset="0"/>
                <a:ea typeface="Verdana" panose="020B0604030504040204" pitchFamily="34" charset="0"/>
              </a:rPr>
              <a:t>Oficina Asesora de Planeación: </a:t>
            </a:r>
            <a:r>
              <a:rPr lang="es-CO" sz="900" noProof="0" dirty="0">
                <a:solidFill>
                  <a:prstClr val="black"/>
                </a:solidFill>
                <a:latin typeface="Verdana" panose="020B0604030504040204" pitchFamily="34" charset="0"/>
                <a:ea typeface="Verdana" panose="020B0604030504040204" pitchFamily="34" charset="0"/>
              </a:rPr>
              <a:t>Los indicadores que se monitorean en y que presentan incumplimiento están relacionados directamente con la gestión de todas las dependencias, sin embargo como oficina asesora es necesario que se tomen medidas más contundentes que inviten a las dependencias a mejorar su desempeño y gestión además de la ejecución presupuestal, esta ultima requiere de vincular a la Alta dirección para la toma de decisiones de cada a la ejecución (obligaciones) de la apropiación de recursos anual. </a:t>
            </a:r>
          </a:p>
        </p:txBody>
      </p:sp>
    </p:spTree>
    <p:extLst>
      <p:ext uri="{BB962C8B-B14F-4D97-AF65-F5344CB8AC3E}">
        <p14:creationId xmlns:p14="http://schemas.microsoft.com/office/powerpoint/2010/main" val="29754331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1EE76-97D8-A0DC-65B3-0808E7671B50}"/>
            </a:ext>
          </a:extLst>
        </p:cNvPr>
        <p:cNvGrpSpPr/>
        <p:nvPr/>
      </p:nvGrpSpPr>
      <p:grpSpPr>
        <a:xfrm>
          <a:off x="0" y="0"/>
          <a:ext cx="0" cy="0"/>
          <a:chOff x="0" y="0"/>
          <a:chExt cx="0" cy="0"/>
        </a:xfrm>
      </p:grpSpPr>
      <p:grpSp>
        <p:nvGrpSpPr>
          <p:cNvPr id="2" name="object 2" descr="Grupo de trabajo">
            <a:extLst>
              <a:ext uri="{FF2B5EF4-FFF2-40B4-BE49-F238E27FC236}">
                <a16:creationId xmlns:a16="http://schemas.microsoft.com/office/drawing/2014/main" id="{76434A19-AC67-949C-7DA1-5DA2D2227E04}"/>
              </a:ext>
            </a:extLst>
          </p:cNvPr>
          <p:cNvGrpSpPr/>
          <p:nvPr/>
        </p:nvGrpSpPr>
        <p:grpSpPr>
          <a:xfrm>
            <a:off x="0" y="0"/>
            <a:ext cx="12192253" cy="6858000"/>
            <a:chOff x="0" y="0"/>
            <a:chExt cx="12192253" cy="6858000"/>
          </a:xfrm>
        </p:grpSpPr>
        <p:sp>
          <p:nvSpPr>
            <p:cNvPr id="3" name="object 3">
              <a:extLst>
                <a:ext uri="{FF2B5EF4-FFF2-40B4-BE49-F238E27FC236}">
                  <a16:creationId xmlns:a16="http://schemas.microsoft.com/office/drawing/2014/main" id="{92EC3FC2-9D82-3125-775E-0CD4B7EC507B}"/>
                </a:ext>
              </a:extLst>
            </p:cNvPr>
            <p:cNvSpPr/>
            <p:nvPr/>
          </p:nvSpPr>
          <p:spPr>
            <a:xfrm>
              <a:off x="0" y="0"/>
              <a:ext cx="12192000" cy="1356360"/>
            </a:xfrm>
            <a:custGeom>
              <a:avLst/>
              <a:gdLst/>
              <a:ahLst/>
              <a:cxnLst/>
              <a:rect l="l" t="t" r="r" b="b"/>
              <a:pathLst>
                <a:path w="12192000" h="1356360">
                  <a:moveTo>
                    <a:pt x="12192000" y="0"/>
                  </a:moveTo>
                  <a:lnTo>
                    <a:pt x="0" y="0"/>
                  </a:lnTo>
                  <a:lnTo>
                    <a:pt x="0" y="1356233"/>
                  </a:lnTo>
                  <a:lnTo>
                    <a:pt x="12192000" y="1356233"/>
                  </a:lnTo>
                  <a:lnTo>
                    <a:pt x="12192000" y="0"/>
                  </a:lnTo>
                  <a:close/>
                </a:path>
              </a:pathLst>
            </a:custGeom>
            <a:solidFill>
              <a:srgbClr val="31B4A8"/>
            </a:solidFill>
          </p:spPr>
          <p:txBody>
            <a:bodyPr wrap="square" lIns="0" tIns="0" rIns="0" bIns="0"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5" name="object 5">
              <a:extLst>
                <a:ext uri="{FF2B5EF4-FFF2-40B4-BE49-F238E27FC236}">
                  <a16:creationId xmlns:a16="http://schemas.microsoft.com/office/drawing/2014/main" id="{D927E4CE-89D0-42B0-EF3A-6C2DF1ED0AAD}"/>
                </a:ext>
              </a:extLst>
            </p:cNvPr>
            <p:cNvSpPr/>
            <p:nvPr/>
          </p:nvSpPr>
          <p:spPr>
            <a:xfrm>
              <a:off x="4564633" y="0"/>
              <a:ext cx="7627620" cy="6858000"/>
            </a:xfrm>
            <a:custGeom>
              <a:avLst/>
              <a:gdLst/>
              <a:ahLst/>
              <a:cxnLst/>
              <a:rect l="l" t="t" r="r" b="b"/>
              <a:pathLst>
                <a:path w="7627620" h="6858000">
                  <a:moveTo>
                    <a:pt x="7627365" y="0"/>
                  </a:moveTo>
                  <a:lnTo>
                    <a:pt x="0" y="0"/>
                  </a:lnTo>
                  <a:lnTo>
                    <a:pt x="0" y="6858000"/>
                  </a:lnTo>
                  <a:lnTo>
                    <a:pt x="7627365" y="6858000"/>
                  </a:lnTo>
                  <a:lnTo>
                    <a:pt x="7627365" y="0"/>
                  </a:lnTo>
                  <a:close/>
                </a:path>
              </a:pathLst>
            </a:custGeom>
            <a:solidFill>
              <a:srgbClr val="31B4A8"/>
            </a:solidFill>
          </p:spPr>
          <p:txBody>
            <a:bodyPr wrap="square" lIns="0" tIns="0" rIns="0" bIns="0"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grpSp>
      <p:sp>
        <p:nvSpPr>
          <p:cNvPr id="6" name="object 6">
            <a:extLst>
              <a:ext uri="{FF2B5EF4-FFF2-40B4-BE49-F238E27FC236}">
                <a16:creationId xmlns:a16="http://schemas.microsoft.com/office/drawing/2014/main" id="{079EB195-7D8D-3F5A-EC17-AA2C8521DD5E}"/>
              </a:ext>
            </a:extLst>
          </p:cNvPr>
          <p:cNvSpPr txBox="1">
            <a:spLocks noGrp="1"/>
          </p:cNvSpPr>
          <p:nvPr>
            <p:ph type="body" idx="1"/>
          </p:nvPr>
        </p:nvSpPr>
        <p:spPr>
          <a:xfrm>
            <a:off x="5169159" y="1108193"/>
            <a:ext cx="6438454" cy="2083263"/>
          </a:xfrm>
          <a:prstGeom prst="rect">
            <a:avLst/>
          </a:prstGeom>
        </p:spPr>
        <p:txBody>
          <a:bodyPr vert="horz" wrap="square" lIns="0" tIns="13335" rIns="0" bIns="0" rtlCol="0">
            <a:spAutoFit/>
          </a:bodyPr>
          <a:lstStyle/>
          <a:p>
            <a:pPr marL="12700" marR="5080" algn="ctr">
              <a:lnSpc>
                <a:spcPct val="100000"/>
              </a:lnSpc>
              <a:spcBef>
                <a:spcPts val="105"/>
              </a:spcBef>
            </a:pPr>
            <a:r>
              <a:rPr lang="es-CO" sz="3200" noProof="0" dirty="0"/>
              <a:t>Informe de Seguimiento:</a:t>
            </a:r>
          </a:p>
          <a:p>
            <a:pPr marL="12700" marR="5080" algn="ctr">
              <a:lnSpc>
                <a:spcPct val="100000"/>
              </a:lnSpc>
              <a:spcBef>
                <a:spcPts val="105"/>
              </a:spcBef>
            </a:pPr>
            <a:r>
              <a:rPr lang="es-CO" sz="3200" spc="-10" noProof="0" dirty="0"/>
              <a:t>Planes Decreto 612 </a:t>
            </a:r>
          </a:p>
          <a:p>
            <a:pPr marL="12700" marR="5080" algn="ctr">
              <a:lnSpc>
                <a:spcPct val="100000"/>
              </a:lnSpc>
              <a:spcBef>
                <a:spcPts val="105"/>
              </a:spcBef>
            </a:pPr>
            <a:endParaRPr lang="es-CO" sz="4000" spc="-20" noProof="0" dirty="0"/>
          </a:p>
          <a:p>
            <a:pPr marL="12700" marR="5080" algn="ctr">
              <a:lnSpc>
                <a:spcPct val="100000"/>
              </a:lnSpc>
              <a:spcBef>
                <a:spcPts val="105"/>
              </a:spcBef>
            </a:pPr>
            <a:r>
              <a:rPr lang="es-CO" sz="2800" spc="-20" noProof="0" dirty="0"/>
              <a:t>II Trimestre 2026</a:t>
            </a:r>
          </a:p>
        </p:txBody>
      </p:sp>
      <p:sp>
        <p:nvSpPr>
          <p:cNvPr id="7" name="object 7">
            <a:extLst>
              <a:ext uri="{FF2B5EF4-FFF2-40B4-BE49-F238E27FC236}">
                <a16:creationId xmlns:a16="http://schemas.microsoft.com/office/drawing/2014/main" id="{0ED5E551-35CB-4F6B-5D70-9D07687A3572}"/>
              </a:ext>
            </a:extLst>
          </p:cNvPr>
          <p:cNvSpPr txBox="1"/>
          <p:nvPr/>
        </p:nvSpPr>
        <p:spPr>
          <a:xfrm>
            <a:off x="5590059" y="4672502"/>
            <a:ext cx="6043295" cy="689291"/>
          </a:xfrm>
          <a:prstGeom prst="rect">
            <a:avLst/>
          </a:prstGeom>
        </p:spPr>
        <p:txBody>
          <a:bodyPr vert="horz" wrap="square" lIns="0" tIns="12065" rIns="0" bIns="0" rtlCol="0" anchor="t">
            <a:spAutoFit/>
          </a:bodyPr>
          <a:lstStyle/>
          <a:p>
            <a:pPr marL="12700" marR="0" lvl="0" indent="0" algn="ctr" defTabSz="914400" eaLnBrk="1" fontAlgn="auto" latinLnBrk="0" hangingPunct="1">
              <a:lnSpc>
                <a:spcPct val="100000"/>
              </a:lnSpc>
              <a:spcBef>
                <a:spcPts val="95"/>
              </a:spcBef>
              <a:spcAft>
                <a:spcPts val="0"/>
              </a:spcAft>
              <a:buClrTx/>
              <a:buSzTx/>
              <a:buFontTx/>
              <a:buNone/>
              <a:tabLst/>
              <a:defRPr/>
            </a:pPr>
            <a:r>
              <a:rPr kumimoji="0" lang="es-CO" sz="2400" b="1" i="0" u="none" strike="noStrike" kern="0" cap="none" spc="0" normalizeH="0" baseline="0" noProof="0" dirty="0">
                <a:ln>
                  <a:noFill/>
                </a:ln>
                <a:solidFill>
                  <a:srgbClr val="FFFFFF"/>
                </a:solidFill>
                <a:effectLst/>
                <a:uLnTx/>
                <a:uFillTx/>
                <a:latin typeface="Verdana"/>
                <a:cs typeface="Verdana"/>
              </a:rPr>
              <a:t>Oficina</a:t>
            </a:r>
            <a:r>
              <a:rPr kumimoji="0" lang="es-CO" sz="2400" b="1" i="0" u="none" strike="noStrike" kern="0" cap="none" spc="-55" normalizeH="0" baseline="0" noProof="0" dirty="0">
                <a:ln>
                  <a:noFill/>
                </a:ln>
                <a:solidFill>
                  <a:srgbClr val="FFFFFF"/>
                </a:solidFill>
                <a:effectLst/>
                <a:uLnTx/>
                <a:uFillTx/>
                <a:latin typeface="Verdana"/>
                <a:cs typeface="Verdana"/>
              </a:rPr>
              <a:t> </a:t>
            </a:r>
            <a:r>
              <a:rPr kumimoji="0" lang="es-CO" sz="2400" b="1" i="0" u="none" strike="noStrike" kern="0" cap="none" spc="0" normalizeH="0" baseline="0" noProof="0" dirty="0">
                <a:ln>
                  <a:noFill/>
                </a:ln>
                <a:solidFill>
                  <a:srgbClr val="FFFFFF"/>
                </a:solidFill>
                <a:effectLst/>
                <a:uLnTx/>
                <a:uFillTx/>
                <a:latin typeface="Verdana"/>
                <a:cs typeface="Verdana"/>
              </a:rPr>
              <a:t>Asesora</a:t>
            </a:r>
            <a:r>
              <a:rPr kumimoji="0" lang="es-CO" sz="2400" b="1" i="0" u="none" strike="noStrike" kern="0" cap="none" spc="-65" normalizeH="0" baseline="0" noProof="0" dirty="0">
                <a:ln>
                  <a:noFill/>
                </a:ln>
                <a:solidFill>
                  <a:srgbClr val="FFFFFF"/>
                </a:solidFill>
                <a:effectLst/>
                <a:uLnTx/>
                <a:uFillTx/>
                <a:latin typeface="Verdana"/>
                <a:cs typeface="Verdana"/>
              </a:rPr>
              <a:t> </a:t>
            </a:r>
            <a:r>
              <a:rPr kumimoji="0" lang="es-CO" sz="2400" b="1" i="0" u="none" strike="noStrike" kern="0" cap="none" spc="0" normalizeH="0" baseline="0" noProof="0" dirty="0">
                <a:ln>
                  <a:noFill/>
                </a:ln>
                <a:solidFill>
                  <a:srgbClr val="FFFFFF"/>
                </a:solidFill>
                <a:effectLst/>
                <a:uLnTx/>
                <a:uFillTx/>
                <a:latin typeface="Verdana"/>
                <a:cs typeface="Verdana"/>
              </a:rPr>
              <a:t>de</a:t>
            </a:r>
            <a:r>
              <a:rPr kumimoji="0" lang="es-CO" sz="2400" b="1" i="0" u="none" strike="noStrike" kern="0" cap="none" spc="-75" normalizeH="0" baseline="0" noProof="0" dirty="0">
                <a:ln>
                  <a:noFill/>
                </a:ln>
                <a:solidFill>
                  <a:srgbClr val="FFFFFF"/>
                </a:solidFill>
                <a:effectLst/>
                <a:uLnTx/>
                <a:uFillTx/>
                <a:latin typeface="Verdana"/>
                <a:cs typeface="Verdana"/>
              </a:rPr>
              <a:t> </a:t>
            </a:r>
            <a:r>
              <a:rPr kumimoji="0" lang="es-CO" sz="2400" b="1" i="0" u="none" strike="noStrike" kern="0" cap="none" spc="-10" normalizeH="0" baseline="0" noProof="0" dirty="0">
                <a:ln>
                  <a:noFill/>
                </a:ln>
                <a:solidFill>
                  <a:srgbClr val="FFFFFF"/>
                </a:solidFill>
                <a:effectLst/>
                <a:uLnTx/>
                <a:uFillTx/>
                <a:latin typeface="Verdana"/>
                <a:cs typeface="Verdana"/>
              </a:rPr>
              <a:t>Planeación</a:t>
            </a:r>
            <a:endParaRPr kumimoji="0" lang="es-CO" sz="2400" b="1" i="0" u="none" strike="noStrike" kern="0" cap="none" spc="0" normalizeH="0" baseline="0" noProof="0" dirty="0">
              <a:ln>
                <a:noFill/>
              </a:ln>
              <a:solidFill>
                <a:srgbClr val="FFFFFF"/>
              </a:solidFill>
              <a:effectLst/>
              <a:uLnTx/>
              <a:uFillTx/>
              <a:latin typeface="Verdana"/>
            </a:endParaRPr>
          </a:p>
          <a:p>
            <a:pPr marL="12700" algn="ctr">
              <a:lnSpc>
                <a:spcPct val="100000"/>
              </a:lnSpc>
            </a:pPr>
            <a:r>
              <a:rPr lang="es-CO" sz="2000" spc="-10" noProof="0" dirty="0">
                <a:solidFill>
                  <a:srgbClr val="FFFFFF"/>
                </a:solidFill>
                <a:latin typeface="Verdana"/>
                <a:cs typeface="Verdana"/>
              </a:rPr>
              <a:t>Septiembre 2026</a:t>
            </a:r>
            <a:endParaRPr lang="es-CO" sz="2000" noProof="0" dirty="0">
              <a:latin typeface="Verdana"/>
              <a:cs typeface="Verdana"/>
            </a:endParaRPr>
          </a:p>
        </p:txBody>
      </p:sp>
      <p:grpSp>
        <p:nvGrpSpPr>
          <p:cNvPr id="8" name="object 8" descr="Planes Estratégicos">
            <a:extLst>
              <a:ext uri="{FF2B5EF4-FFF2-40B4-BE49-F238E27FC236}">
                <a16:creationId xmlns:a16="http://schemas.microsoft.com/office/drawing/2014/main" id="{26B2BD04-8BE5-67B0-DE69-95764776CAB1}"/>
              </a:ext>
            </a:extLst>
          </p:cNvPr>
          <p:cNvGrpSpPr/>
          <p:nvPr/>
        </p:nvGrpSpPr>
        <p:grpSpPr>
          <a:xfrm>
            <a:off x="9978745" y="5563308"/>
            <a:ext cx="1944973" cy="1075508"/>
            <a:chOff x="9978745" y="5563308"/>
            <a:chExt cx="1944973" cy="1075508"/>
          </a:xfrm>
        </p:grpSpPr>
        <p:pic>
          <p:nvPicPr>
            <p:cNvPr id="9" name="object 9">
              <a:extLst>
                <a:ext uri="{FF2B5EF4-FFF2-40B4-BE49-F238E27FC236}">
                  <a16:creationId xmlns:a16="http://schemas.microsoft.com/office/drawing/2014/main" id="{F6AFD58F-D45A-B5AC-D1BE-D27A3F32B4B6}"/>
                </a:ext>
              </a:extLst>
            </p:cNvPr>
            <p:cNvPicPr/>
            <p:nvPr/>
          </p:nvPicPr>
          <p:blipFill>
            <a:blip r:embed="rId2" cstate="print"/>
            <a:stretch>
              <a:fillRect/>
            </a:stretch>
          </p:blipFill>
          <p:spPr>
            <a:xfrm>
              <a:off x="10682701" y="5563308"/>
              <a:ext cx="544429" cy="572770"/>
            </a:xfrm>
            <a:prstGeom prst="rect">
              <a:avLst/>
            </a:prstGeom>
          </p:spPr>
        </p:pic>
        <p:pic>
          <p:nvPicPr>
            <p:cNvPr id="10" name="object 10">
              <a:extLst>
                <a:ext uri="{FF2B5EF4-FFF2-40B4-BE49-F238E27FC236}">
                  <a16:creationId xmlns:a16="http://schemas.microsoft.com/office/drawing/2014/main" id="{08C7EC76-A9ED-0852-4C82-94A86E58A5E9}"/>
                </a:ext>
              </a:extLst>
            </p:cNvPr>
            <p:cNvPicPr/>
            <p:nvPr/>
          </p:nvPicPr>
          <p:blipFill>
            <a:blip r:embed="rId3" cstate="print"/>
            <a:stretch>
              <a:fillRect/>
            </a:stretch>
          </p:blipFill>
          <p:spPr>
            <a:xfrm>
              <a:off x="9978745" y="6189191"/>
              <a:ext cx="1944973" cy="336912"/>
            </a:xfrm>
            <a:prstGeom prst="rect">
              <a:avLst/>
            </a:prstGeom>
          </p:spPr>
        </p:pic>
        <p:sp>
          <p:nvSpPr>
            <p:cNvPr id="11" name="object 11">
              <a:extLst>
                <a:ext uri="{FF2B5EF4-FFF2-40B4-BE49-F238E27FC236}">
                  <a16:creationId xmlns:a16="http://schemas.microsoft.com/office/drawing/2014/main" id="{0F64FDB7-F224-F5B0-04BE-AAEEA867CD26}"/>
                </a:ext>
              </a:extLst>
            </p:cNvPr>
            <p:cNvSpPr/>
            <p:nvPr/>
          </p:nvSpPr>
          <p:spPr>
            <a:xfrm>
              <a:off x="10684430" y="6593731"/>
              <a:ext cx="267335" cy="45085"/>
            </a:xfrm>
            <a:custGeom>
              <a:avLst/>
              <a:gdLst/>
              <a:ahLst/>
              <a:cxnLst/>
              <a:rect l="l" t="t" r="r" b="b"/>
              <a:pathLst>
                <a:path w="267334" h="45084">
                  <a:moveTo>
                    <a:pt x="267203" y="0"/>
                  </a:moveTo>
                  <a:lnTo>
                    <a:pt x="0" y="0"/>
                  </a:lnTo>
                  <a:lnTo>
                    <a:pt x="0" y="44794"/>
                  </a:lnTo>
                  <a:lnTo>
                    <a:pt x="267203" y="44794"/>
                  </a:lnTo>
                  <a:lnTo>
                    <a:pt x="267203" y="0"/>
                  </a:lnTo>
                  <a:close/>
                </a:path>
              </a:pathLst>
            </a:custGeom>
            <a:solidFill>
              <a:srgbClr val="FDC60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12" name="object 12">
              <a:extLst>
                <a:ext uri="{FF2B5EF4-FFF2-40B4-BE49-F238E27FC236}">
                  <a16:creationId xmlns:a16="http://schemas.microsoft.com/office/drawing/2014/main" id="{982CC262-9659-3FFF-C046-F50F7B0C554A}"/>
                </a:ext>
              </a:extLst>
            </p:cNvPr>
            <p:cNvSpPr/>
            <p:nvPr/>
          </p:nvSpPr>
          <p:spPr>
            <a:xfrm>
              <a:off x="10951633" y="6593731"/>
              <a:ext cx="137160" cy="45085"/>
            </a:xfrm>
            <a:custGeom>
              <a:avLst/>
              <a:gdLst/>
              <a:ahLst/>
              <a:cxnLst/>
              <a:rect l="l" t="t" r="r" b="b"/>
              <a:pathLst>
                <a:path w="137159" h="45084">
                  <a:moveTo>
                    <a:pt x="136815" y="0"/>
                  </a:moveTo>
                  <a:lnTo>
                    <a:pt x="0" y="0"/>
                  </a:lnTo>
                  <a:lnTo>
                    <a:pt x="0" y="44794"/>
                  </a:lnTo>
                  <a:lnTo>
                    <a:pt x="136815" y="44794"/>
                  </a:lnTo>
                  <a:lnTo>
                    <a:pt x="136815" y="0"/>
                  </a:lnTo>
                  <a:close/>
                </a:path>
              </a:pathLst>
            </a:custGeom>
            <a:solidFill>
              <a:srgbClr val="21397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13" name="object 13">
              <a:extLst>
                <a:ext uri="{FF2B5EF4-FFF2-40B4-BE49-F238E27FC236}">
                  <a16:creationId xmlns:a16="http://schemas.microsoft.com/office/drawing/2014/main" id="{CB50B161-9B12-534E-1CB1-EAA33DBCFB61}"/>
                </a:ext>
              </a:extLst>
            </p:cNvPr>
            <p:cNvSpPr/>
            <p:nvPr/>
          </p:nvSpPr>
          <p:spPr>
            <a:xfrm>
              <a:off x="11088449" y="6593731"/>
              <a:ext cx="137160" cy="45085"/>
            </a:xfrm>
            <a:custGeom>
              <a:avLst/>
              <a:gdLst/>
              <a:ahLst/>
              <a:cxnLst/>
              <a:rect l="l" t="t" r="r" b="b"/>
              <a:pathLst>
                <a:path w="137159" h="45084">
                  <a:moveTo>
                    <a:pt x="136815" y="0"/>
                  </a:moveTo>
                  <a:lnTo>
                    <a:pt x="0" y="0"/>
                  </a:lnTo>
                  <a:lnTo>
                    <a:pt x="0" y="44794"/>
                  </a:lnTo>
                  <a:lnTo>
                    <a:pt x="136815" y="44794"/>
                  </a:lnTo>
                  <a:lnTo>
                    <a:pt x="136815" y="0"/>
                  </a:lnTo>
                  <a:close/>
                </a:path>
              </a:pathLst>
            </a:custGeom>
            <a:solidFill>
              <a:srgbClr val="D50E2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grpSp>
      <p:pic>
        <p:nvPicPr>
          <p:cNvPr id="15" name="Imagen 14" descr="Imagen que contiene interior, persona, tabla, computer&#10;&#10;El contenido generado por IA puede ser incorrecto.">
            <a:extLst>
              <a:ext uri="{FF2B5EF4-FFF2-40B4-BE49-F238E27FC236}">
                <a16:creationId xmlns:a16="http://schemas.microsoft.com/office/drawing/2014/main" id="{973BF998-040F-A071-EEDC-D3BD754F6816}"/>
              </a:ext>
            </a:extLst>
          </p:cNvPr>
          <p:cNvPicPr>
            <a:picLocks noChangeAspect="1"/>
          </p:cNvPicPr>
          <p:nvPr/>
        </p:nvPicPr>
        <p:blipFill>
          <a:blip r:embed="rId4"/>
          <a:srcRect l="56379" r="-1"/>
          <a:stretch>
            <a:fillRect/>
          </a:stretch>
        </p:blipFill>
        <p:spPr>
          <a:xfrm>
            <a:off x="-231712" y="0"/>
            <a:ext cx="4926791" cy="6858000"/>
          </a:xfrm>
          <a:prstGeom prst="rect">
            <a:avLst/>
          </a:prstGeom>
        </p:spPr>
      </p:pic>
      <p:sp>
        <p:nvSpPr>
          <p:cNvPr id="14" name="Elipse 13">
            <a:extLst>
              <a:ext uri="{FF2B5EF4-FFF2-40B4-BE49-F238E27FC236}">
                <a16:creationId xmlns:a16="http://schemas.microsoft.com/office/drawing/2014/main" id="{C353636A-23E3-24C9-0FFB-28F62E95D714}"/>
              </a:ext>
            </a:extLst>
          </p:cNvPr>
          <p:cNvSpPr/>
          <p:nvPr/>
        </p:nvSpPr>
        <p:spPr>
          <a:xfrm>
            <a:off x="7600978" y="132816"/>
            <a:ext cx="842561" cy="842561"/>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CO" sz="3200" b="1" dirty="0">
                <a:solidFill>
                  <a:schemeClr val="bg1"/>
                </a:solidFill>
                <a:latin typeface="Verdana" panose="020B0604030504040204" pitchFamily="34" charset="0"/>
                <a:ea typeface="Verdana" panose="020B0604030504040204" pitchFamily="34" charset="0"/>
                <a:cs typeface="Arial" panose="020B0604020202020204" pitchFamily="34" charset="0"/>
              </a:rPr>
              <a:t>5</a:t>
            </a:r>
            <a:endParaRPr lang="es-CO" sz="3200" b="1" noProof="0" dirty="0">
              <a:solidFill>
                <a:schemeClr val="bg1"/>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3623662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4E196CC-6C7B-F45E-878C-AD3B50EEFA28}"/>
              </a:ext>
            </a:extLst>
          </p:cNvPr>
          <p:cNvSpPr txBox="1"/>
          <p:nvPr/>
        </p:nvSpPr>
        <p:spPr>
          <a:xfrm>
            <a:off x="-523164" y="70989"/>
            <a:ext cx="10124364" cy="1077218"/>
          </a:xfrm>
          <a:prstGeom prst="rect">
            <a:avLst/>
          </a:prstGeom>
          <a:noFill/>
        </p:spPr>
        <p:txBody>
          <a:bodyPr wrap="square">
            <a:spAutoFit/>
          </a:bodyPr>
          <a:lstStyle/>
          <a:p>
            <a:pPr marL="12700" marR="0" lvl="0" indent="0" algn="ctr" defTabSz="914400" eaLnBrk="1" fontAlgn="auto" latinLnBrk="0" hangingPunct="1">
              <a:lnSpc>
                <a:spcPct val="100000"/>
              </a:lnSpc>
              <a:spcBef>
                <a:spcPts val="770"/>
              </a:spcBef>
              <a:spcAft>
                <a:spcPts val="0"/>
              </a:spcAft>
              <a:buClrTx/>
              <a:buSzTx/>
              <a:buFontTx/>
              <a:buNone/>
              <a:tabLst/>
              <a:defRPr/>
            </a:pPr>
            <a:r>
              <a:rPr kumimoji="0" lang="es-CO" sz="3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Segoe UI"/>
              </a:rPr>
              <a:t>1.3 Reporte Planes Estratégicos Institucionales Decreto 612/2018</a:t>
            </a:r>
            <a:endParaRPr kumimoji="0" lang="es-CO" sz="32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Segoe UI"/>
            </a:endParaRPr>
          </a:p>
        </p:txBody>
      </p:sp>
      <p:pic>
        <p:nvPicPr>
          <p:cNvPr id="3" name="Imagen 2">
            <a:extLst>
              <a:ext uri="{FF2B5EF4-FFF2-40B4-BE49-F238E27FC236}">
                <a16:creationId xmlns:a16="http://schemas.microsoft.com/office/drawing/2014/main" id="{9B5F5C1C-431F-CFD9-E217-349F1688D0E9}"/>
              </a:ext>
            </a:extLst>
          </p:cNvPr>
          <p:cNvPicPr>
            <a:picLocks noChangeAspect="1"/>
          </p:cNvPicPr>
          <p:nvPr/>
        </p:nvPicPr>
        <p:blipFill>
          <a:blip r:embed="rId3"/>
          <a:stretch>
            <a:fillRect/>
          </a:stretch>
        </p:blipFill>
        <p:spPr>
          <a:xfrm>
            <a:off x="0" y="2592"/>
            <a:ext cx="12192000" cy="1331518"/>
          </a:xfrm>
          <a:prstGeom prst="rect">
            <a:avLst/>
          </a:prstGeom>
        </p:spPr>
      </p:pic>
      <p:sp>
        <p:nvSpPr>
          <p:cNvPr id="8" name="CuadroTexto 7">
            <a:extLst>
              <a:ext uri="{FF2B5EF4-FFF2-40B4-BE49-F238E27FC236}">
                <a16:creationId xmlns:a16="http://schemas.microsoft.com/office/drawing/2014/main" id="{9B58B733-BA15-8768-8259-939A59ED240C}"/>
              </a:ext>
            </a:extLst>
          </p:cNvPr>
          <p:cNvSpPr txBox="1"/>
          <p:nvPr/>
        </p:nvSpPr>
        <p:spPr>
          <a:xfrm>
            <a:off x="1210082" y="233235"/>
            <a:ext cx="8148522" cy="954107"/>
          </a:xfrm>
          <a:prstGeom prst="rect">
            <a:avLst/>
          </a:prstGeom>
          <a:noFill/>
        </p:spPr>
        <p:txBody>
          <a:bodyPr wrap="square" lIns="91440" tIns="45720" rIns="91440" bIns="45720"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s-CO" sz="28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Cumplimiento Planes Decreto 612 de 2018 - II Trimestre 2026</a:t>
            </a:r>
          </a:p>
        </p:txBody>
      </p:sp>
      <p:graphicFrame>
        <p:nvGraphicFramePr>
          <p:cNvPr id="2" name="Tabla 1">
            <a:extLst>
              <a:ext uri="{FF2B5EF4-FFF2-40B4-BE49-F238E27FC236}">
                <a16:creationId xmlns:a16="http://schemas.microsoft.com/office/drawing/2014/main" id="{CCE7CE28-B453-4FF7-83E4-ABBA3942E231}"/>
              </a:ext>
            </a:extLst>
          </p:cNvPr>
          <p:cNvGraphicFramePr>
            <a:graphicFrameLocks noGrp="1"/>
          </p:cNvGraphicFramePr>
          <p:nvPr>
            <p:extLst>
              <p:ext uri="{D42A27DB-BD31-4B8C-83A1-F6EECF244321}">
                <p14:modId xmlns:p14="http://schemas.microsoft.com/office/powerpoint/2010/main" val="3244976630"/>
              </p:ext>
            </p:extLst>
          </p:nvPr>
        </p:nvGraphicFramePr>
        <p:xfrm>
          <a:off x="683596" y="2139624"/>
          <a:ext cx="7236690" cy="3682680"/>
        </p:xfrm>
        <a:graphic>
          <a:graphicData uri="http://schemas.openxmlformats.org/drawingml/2006/table">
            <a:tbl>
              <a:tblPr/>
              <a:tblGrid>
                <a:gridCol w="4169484">
                  <a:extLst>
                    <a:ext uri="{9D8B030D-6E8A-4147-A177-3AD203B41FA5}">
                      <a16:colId xmlns:a16="http://schemas.microsoft.com/office/drawing/2014/main" val="1748434226"/>
                    </a:ext>
                  </a:extLst>
                </a:gridCol>
                <a:gridCol w="1054352">
                  <a:extLst>
                    <a:ext uri="{9D8B030D-6E8A-4147-A177-3AD203B41FA5}">
                      <a16:colId xmlns:a16="http://schemas.microsoft.com/office/drawing/2014/main" val="1930691526"/>
                    </a:ext>
                  </a:extLst>
                </a:gridCol>
                <a:gridCol w="910576">
                  <a:extLst>
                    <a:ext uri="{9D8B030D-6E8A-4147-A177-3AD203B41FA5}">
                      <a16:colId xmlns:a16="http://schemas.microsoft.com/office/drawing/2014/main" val="3917002989"/>
                    </a:ext>
                  </a:extLst>
                </a:gridCol>
                <a:gridCol w="1102278">
                  <a:extLst>
                    <a:ext uri="{9D8B030D-6E8A-4147-A177-3AD203B41FA5}">
                      <a16:colId xmlns:a16="http://schemas.microsoft.com/office/drawing/2014/main" val="1625244551"/>
                    </a:ext>
                  </a:extLst>
                </a:gridCol>
              </a:tblGrid>
              <a:tr h="652298">
                <a:tc>
                  <a:txBody>
                    <a:bodyPr/>
                    <a:lstStyle/>
                    <a:p>
                      <a:pPr algn="ctr" rtl="0" fontAlgn="ctr">
                        <a:buNone/>
                      </a:pPr>
                      <a:r>
                        <a:rPr lang="es-CO" sz="1000" b="1" i="0" u="none" strike="noStrike" dirty="0">
                          <a:solidFill>
                            <a:srgbClr val="FFFFFF"/>
                          </a:solidFill>
                          <a:effectLst/>
                          <a:latin typeface="Verdana" panose="020B0604030504040204" pitchFamily="34" charset="0"/>
                        </a:rPr>
                        <a:t>Planes Estratégicos Institucionales</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2B4A8"/>
                    </a:solidFill>
                  </a:tcPr>
                </a:tc>
                <a:tc>
                  <a:txBody>
                    <a:bodyPr/>
                    <a:lstStyle/>
                    <a:p>
                      <a:pPr algn="ctr" rtl="0" fontAlgn="ctr">
                        <a:buNone/>
                      </a:pPr>
                      <a:r>
                        <a:rPr lang="es-CO" sz="1000" b="1" i="0" u="none" strike="noStrike" dirty="0">
                          <a:solidFill>
                            <a:srgbClr val="FFFFFF"/>
                          </a:solidFill>
                          <a:effectLst/>
                          <a:latin typeface="Verdana" panose="020B0604030504040204" pitchFamily="34" charset="0"/>
                        </a:rPr>
                        <a:t>Número de Actividades programadas</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2B4A8"/>
                    </a:solidFill>
                  </a:tcPr>
                </a:tc>
                <a:tc>
                  <a:txBody>
                    <a:bodyPr/>
                    <a:lstStyle/>
                    <a:p>
                      <a:pPr algn="ctr" rtl="0" fontAlgn="ctr">
                        <a:buNone/>
                      </a:pPr>
                      <a:r>
                        <a:rPr lang="es-CO" sz="1000" b="1" i="0" u="none" strike="noStrike" dirty="0">
                          <a:solidFill>
                            <a:srgbClr val="FFFFFF"/>
                          </a:solidFill>
                          <a:effectLst/>
                          <a:latin typeface="Verdana" panose="020B0604030504040204" pitchFamily="34" charset="0"/>
                        </a:rPr>
                        <a:t>Número de Actividades Ejecutadas</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2B4A8"/>
                    </a:solidFill>
                  </a:tcPr>
                </a:tc>
                <a:tc>
                  <a:txBody>
                    <a:bodyPr/>
                    <a:lstStyle/>
                    <a:p>
                      <a:pPr algn="ctr" rtl="0" fontAlgn="ctr">
                        <a:buNone/>
                      </a:pPr>
                      <a:r>
                        <a:rPr lang="es-CO" sz="1000" b="1" i="0" u="none" strike="noStrike" dirty="0">
                          <a:solidFill>
                            <a:srgbClr val="FFFFFF"/>
                          </a:solidFill>
                          <a:effectLst/>
                          <a:latin typeface="Verdana" panose="020B0604030504040204" pitchFamily="34" charset="0"/>
                        </a:rPr>
                        <a:t>Cumplimiento Trimestral </a:t>
                      </a:r>
                      <a:br>
                        <a:rPr lang="es-CO" sz="1000" b="1" i="0" u="none" strike="noStrike" dirty="0">
                          <a:solidFill>
                            <a:srgbClr val="FFFFFF"/>
                          </a:solidFill>
                          <a:effectLst/>
                          <a:latin typeface="Verdana" panose="020B0604030504040204" pitchFamily="34" charset="0"/>
                        </a:rPr>
                      </a:br>
                      <a:r>
                        <a:rPr lang="es-CO" sz="1000" b="1" i="0" u="none" strike="noStrike" dirty="0">
                          <a:solidFill>
                            <a:srgbClr val="FFFFFF"/>
                          </a:solidFill>
                          <a:effectLst/>
                          <a:latin typeface="Verdana" panose="020B0604030504040204" pitchFamily="34" charset="0"/>
                        </a:rPr>
                        <a:t>(Segundo Trimestre)</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2B4A8"/>
                    </a:solidFill>
                  </a:tcPr>
                </a:tc>
                <a:extLst>
                  <a:ext uri="{0D108BD9-81ED-4DB2-BD59-A6C34878D82A}">
                    <a16:rowId xmlns:a16="http://schemas.microsoft.com/office/drawing/2014/main" val="1973048002"/>
                  </a:ext>
                </a:extLst>
              </a:tr>
              <a:tr h="263714">
                <a:tc>
                  <a:txBody>
                    <a:bodyPr/>
                    <a:lstStyle/>
                    <a:p>
                      <a:pPr algn="ctr" rtl="0" fontAlgn="ctr">
                        <a:buNone/>
                      </a:pPr>
                      <a:r>
                        <a:rPr lang="es-CO" sz="1000" b="0" i="0" u="none" strike="noStrike" dirty="0">
                          <a:solidFill>
                            <a:srgbClr val="000000"/>
                          </a:solidFill>
                          <a:effectLst/>
                          <a:latin typeface="Verdana" panose="020B0604030504040204" pitchFamily="34" charset="0"/>
                        </a:rPr>
                        <a:t>Plan Institucional de Archivos de la Entidad - PINAR</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1" i="0" u="none" strike="noStrike" dirty="0">
                          <a:solidFill>
                            <a:srgbClr val="000000"/>
                          </a:solidFill>
                          <a:effectLst/>
                          <a:latin typeface="Verdana" panose="020B0604030504040204" pitchFamily="34" charset="0"/>
                        </a:rPr>
                        <a:t>15</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dirty="0">
                          <a:solidFill>
                            <a:srgbClr val="000000"/>
                          </a:solidFill>
                          <a:effectLst/>
                          <a:latin typeface="Verdana" panose="020B0604030504040204" pitchFamily="34" charset="0"/>
                        </a:rPr>
                        <a:t>15</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dirty="0">
                          <a:solidFill>
                            <a:srgbClr val="000000"/>
                          </a:solidFill>
                          <a:effectLst/>
                          <a:latin typeface="Verdana" panose="020B0604030504040204" pitchFamily="34" charset="0"/>
                        </a:rPr>
                        <a:t>100%</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35866177"/>
                  </a:ext>
                </a:extLst>
              </a:tr>
              <a:tr h="263714">
                <a:tc>
                  <a:txBody>
                    <a:bodyPr/>
                    <a:lstStyle/>
                    <a:p>
                      <a:pPr algn="ctr" rtl="0" fontAlgn="ctr">
                        <a:buNone/>
                      </a:pPr>
                      <a:r>
                        <a:rPr lang="es-CO" sz="1000" b="0" i="0" u="none" strike="noStrike" dirty="0">
                          <a:solidFill>
                            <a:srgbClr val="000000"/>
                          </a:solidFill>
                          <a:effectLst/>
                          <a:latin typeface="Verdana" panose="020B0604030504040204" pitchFamily="34" charset="0"/>
                        </a:rPr>
                        <a:t>Plan Anual de Adquisiciones - PAA</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1" i="0" u="none" strike="noStrike">
                          <a:solidFill>
                            <a:srgbClr val="000000"/>
                          </a:solidFill>
                          <a:effectLst/>
                          <a:latin typeface="Verdana" panose="020B0604030504040204" pitchFamily="34" charset="0"/>
                        </a:rPr>
                        <a:t>4</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dirty="0">
                          <a:solidFill>
                            <a:srgbClr val="000000"/>
                          </a:solidFill>
                          <a:effectLst/>
                          <a:latin typeface="Verdana" panose="020B0604030504040204" pitchFamily="34" charset="0"/>
                        </a:rPr>
                        <a:t>4</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dirty="0">
                          <a:solidFill>
                            <a:srgbClr val="000000"/>
                          </a:solidFill>
                          <a:effectLst/>
                          <a:latin typeface="Verdana" panose="020B0604030504040204" pitchFamily="34" charset="0"/>
                        </a:rPr>
                        <a:t>100%</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77003441"/>
                  </a:ext>
                </a:extLst>
              </a:tr>
              <a:tr h="263714">
                <a:tc>
                  <a:txBody>
                    <a:bodyPr/>
                    <a:lstStyle/>
                    <a:p>
                      <a:pPr algn="ctr" rtl="0" fontAlgn="ctr">
                        <a:buNone/>
                      </a:pPr>
                      <a:r>
                        <a:rPr lang="es-CO" sz="1000" b="0" i="0" u="none" strike="noStrike">
                          <a:solidFill>
                            <a:srgbClr val="000000"/>
                          </a:solidFill>
                          <a:effectLst/>
                          <a:latin typeface="Verdana" panose="020B0604030504040204" pitchFamily="34" charset="0"/>
                        </a:rPr>
                        <a:t>Plan Estratégico de Talento Humano - PETH</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1" i="0" u="none" strike="noStrike">
                          <a:solidFill>
                            <a:srgbClr val="000000"/>
                          </a:solidFill>
                          <a:effectLst/>
                          <a:latin typeface="Verdana" panose="020B0604030504040204" pitchFamily="34" charset="0"/>
                        </a:rPr>
                        <a:t>17</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dirty="0">
                          <a:solidFill>
                            <a:srgbClr val="000000"/>
                          </a:solidFill>
                          <a:effectLst/>
                          <a:latin typeface="Verdana" panose="020B0604030504040204" pitchFamily="34" charset="0"/>
                        </a:rPr>
                        <a:t>16</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dirty="0">
                          <a:solidFill>
                            <a:srgbClr val="000000"/>
                          </a:solidFill>
                          <a:effectLst/>
                          <a:latin typeface="Verdana" panose="020B0604030504040204" pitchFamily="34" charset="0"/>
                        </a:rPr>
                        <a:t>94%</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14358854"/>
                  </a:ext>
                </a:extLst>
              </a:tr>
              <a:tr h="263714">
                <a:tc>
                  <a:txBody>
                    <a:bodyPr/>
                    <a:lstStyle/>
                    <a:p>
                      <a:pPr algn="ctr" rtl="0" fontAlgn="ctr">
                        <a:buNone/>
                      </a:pPr>
                      <a:r>
                        <a:rPr lang="es-CO" sz="1000" b="0" i="0" u="none" strike="noStrike" dirty="0">
                          <a:solidFill>
                            <a:srgbClr val="000000"/>
                          </a:solidFill>
                          <a:effectLst/>
                          <a:latin typeface="Verdana" panose="020B0604030504040204" pitchFamily="34" charset="0"/>
                        </a:rPr>
                        <a:t>Plan Institucional de Capacitación - PIC</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1" i="0" u="none" strike="noStrike">
                          <a:solidFill>
                            <a:srgbClr val="000000"/>
                          </a:solidFill>
                          <a:effectLst/>
                          <a:latin typeface="Verdana" panose="020B0604030504040204" pitchFamily="34" charset="0"/>
                        </a:rPr>
                        <a:t>9</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Verdana" panose="020B0604030504040204" pitchFamily="34" charset="0"/>
                        </a:rPr>
                        <a:t>9</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dirty="0">
                          <a:solidFill>
                            <a:srgbClr val="000000"/>
                          </a:solidFill>
                          <a:effectLst/>
                          <a:latin typeface="Verdana" panose="020B0604030504040204" pitchFamily="34" charset="0"/>
                        </a:rPr>
                        <a:t>100%</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68490561"/>
                  </a:ext>
                </a:extLst>
              </a:tr>
              <a:tr h="263714">
                <a:tc>
                  <a:txBody>
                    <a:bodyPr/>
                    <a:lstStyle/>
                    <a:p>
                      <a:pPr algn="ctr" rtl="0" fontAlgn="ctr">
                        <a:buNone/>
                      </a:pPr>
                      <a:r>
                        <a:rPr lang="es-CO" sz="1000" b="0" i="0" u="none" strike="noStrike" dirty="0">
                          <a:solidFill>
                            <a:srgbClr val="000000"/>
                          </a:solidFill>
                          <a:effectLst/>
                          <a:latin typeface="Verdana" panose="020B0604030504040204" pitchFamily="34" charset="0"/>
                        </a:rPr>
                        <a:t>Plan de Bienestar - PBIEN</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1" i="0" u="none" strike="noStrike">
                          <a:solidFill>
                            <a:srgbClr val="000000"/>
                          </a:solidFill>
                          <a:effectLst/>
                          <a:latin typeface="Verdana" panose="020B0604030504040204" pitchFamily="34" charset="0"/>
                        </a:rPr>
                        <a:t>32</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Verdana" panose="020B0604030504040204" pitchFamily="34" charset="0"/>
                        </a:rPr>
                        <a:t>29</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dirty="0">
                          <a:solidFill>
                            <a:srgbClr val="000000"/>
                          </a:solidFill>
                          <a:effectLst/>
                          <a:latin typeface="Verdana" panose="020B0604030504040204" pitchFamily="34" charset="0"/>
                        </a:rPr>
                        <a:t>91%</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12298479"/>
                  </a:ext>
                </a:extLst>
              </a:tr>
              <a:tr h="263714">
                <a:tc>
                  <a:txBody>
                    <a:bodyPr/>
                    <a:lstStyle/>
                    <a:p>
                      <a:pPr algn="ctr" rtl="0" fontAlgn="ctr">
                        <a:buNone/>
                      </a:pPr>
                      <a:r>
                        <a:rPr lang="es-CO" sz="1000" b="0" i="0" u="none" strike="noStrike">
                          <a:solidFill>
                            <a:srgbClr val="000000"/>
                          </a:solidFill>
                          <a:effectLst/>
                          <a:latin typeface="Verdana" panose="020B0604030504040204" pitchFamily="34" charset="0"/>
                        </a:rPr>
                        <a:t>Plan de Seguridad y Salud en el Trabajo - PSST</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1" i="0" u="none" strike="noStrike" dirty="0">
                          <a:solidFill>
                            <a:srgbClr val="000000"/>
                          </a:solidFill>
                          <a:effectLst/>
                          <a:latin typeface="Verdana" panose="020B0604030504040204" pitchFamily="34" charset="0"/>
                        </a:rPr>
                        <a:t>18</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Verdana" panose="020B0604030504040204" pitchFamily="34" charset="0"/>
                        </a:rPr>
                        <a:t>15</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dirty="0">
                          <a:solidFill>
                            <a:srgbClr val="000000"/>
                          </a:solidFill>
                          <a:effectLst/>
                          <a:latin typeface="Verdana" panose="020B0604030504040204" pitchFamily="34" charset="0"/>
                        </a:rPr>
                        <a:t>83%</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7031301"/>
                  </a:ext>
                </a:extLst>
              </a:tr>
              <a:tr h="263714">
                <a:tc>
                  <a:txBody>
                    <a:bodyPr/>
                    <a:lstStyle/>
                    <a:p>
                      <a:pPr algn="ctr" rtl="0" fontAlgn="ctr">
                        <a:buNone/>
                      </a:pPr>
                      <a:r>
                        <a:rPr lang="es-CO" sz="1000" b="0" i="0" u="none" strike="noStrike">
                          <a:solidFill>
                            <a:srgbClr val="000000"/>
                          </a:solidFill>
                          <a:effectLst/>
                          <a:latin typeface="Verdana" panose="020B0604030504040204" pitchFamily="34" charset="0"/>
                        </a:rPr>
                        <a:t>Programa de Transparencia y Ética Pública - PTEP</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1" i="0" u="none" strike="noStrike">
                          <a:solidFill>
                            <a:srgbClr val="000000"/>
                          </a:solidFill>
                          <a:effectLst/>
                          <a:latin typeface="Verdana" panose="020B0604030504040204" pitchFamily="34" charset="0"/>
                        </a:rPr>
                        <a:t>44</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Verdana" panose="020B0604030504040204" pitchFamily="34" charset="0"/>
                        </a:rPr>
                        <a:t>44</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dirty="0">
                          <a:solidFill>
                            <a:srgbClr val="000000"/>
                          </a:solidFill>
                          <a:effectLst/>
                          <a:latin typeface="Verdana" panose="020B0604030504040204" pitchFamily="34" charset="0"/>
                        </a:rPr>
                        <a:t>100%</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20617148"/>
                  </a:ext>
                </a:extLst>
              </a:tr>
              <a:tr h="328478">
                <a:tc>
                  <a:txBody>
                    <a:bodyPr/>
                    <a:lstStyle/>
                    <a:p>
                      <a:pPr algn="ctr" rtl="0" fontAlgn="ctr">
                        <a:buNone/>
                      </a:pPr>
                      <a:r>
                        <a:rPr lang="es-CO" sz="1000" b="0" i="0" u="none" strike="noStrike">
                          <a:solidFill>
                            <a:srgbClr val="000000"/>
                          </a:solidFill>
                          <a:effectLst/>
                          <a:latin typeface="Verdana" panose="020B0604030504040204" pitchFamily="34" charset="0"/>
                        </a:rPr>
                        <a:t>Plan Estratégico de Tecnologías de la Información y las Comunicaciones - PETI</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1" i="0" u="none" strike="noStrike">
                          <a:solidFill>
                            <a:srgbClr val="000000"/>
                          </a:solidFill>
                          <a:effectLst/>
                          <a:latin typeface="Verdana" panose="020B0604030504040204" pitchFamily="34" charset="0"/>
                        </a:rPr>
                        <a:t>16</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Verdana" panose="020B0604030504040204" pitchFamily="34" charset="0"/>
                        </a:rPr>
                        <a:t>16</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dirty="0">
                          <a:solidFill>
                            <a:srgbClr val="000000"/>
                          </a:solidFill>
                          <a:effectLst/>
                          <a:latin typeface="Verdana" panose="020B0604030504040204" pitchFamily="34" charset="0"/>
                        </a:rPr>
                        <a:t>100%</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53282383"/>
                  </a:ext>
                </a:extLst>
              </a:tr>
              <a:tr h="328478">
                <a:tc>
                  <a:txBody>
                    <a:bodyPr/>
                    <a:lstStyle/>
                    <a:p>
                      <a:pPr algn="ctr" rtl="0" fontAlgn="ctr">
                        <a:buNone/>
                      </a:pPr>
                      <a:r>
                        <a:rPr lang="es-CO" sz="1000" b="0" i="0" u="none" strike="noStrike">
                          <a:solidFill>
                            <a:srgbClr val="000000"/>
                          </a:solidFill>
                          <a:effectLst/>
                          <a:latin typeface="Verdana" panose="020B0604030504040204" pitchFamily="34" charset="0"/>
                        </a:rPr>
                        <a:t>Plan de Tratamiento de Riesgos de Seguridad y Privacidad de la Información - PTRSPI</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1" i="0" u="none" strike="noStrike">
                          <a:solidFill>
                            <a:srgbClr val="000000"/>
                          </a:solidFill>
                          <a:effectLst/>
                          <a:latin typeface="Verdana" panose="020B0604030504040204" pitchFamily="34" charset="0"/>
                        </a:rPr>
                        <a:t>5</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Verdana" panose="020B0604030504040204" pitchFamily="34" charset="0"/>
                        </a:rPr>
                        <a:t>5</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dirty="0">
                          <a:solidFill>
                            <a:srgbClr val="000000"/>
                          </a:solidFill>
                          <a:effectLst/>
                          <a:latin typeface="Verdana" panose="020B0604030504040204" pitchFamily="34" charset="0"/>
                        </a:rPr>
                        <a:t>100%</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26998415"/>
                  </a:ext>
                </a:extLst>
              </a:tr>
              <a:tr h="263714">
                <a:tc>
                  <a:txBody>
                    <a:bodyPr/>
                    <a:lstStyle/>
                    <a:p>
                      <a:pPr algn="ctr" rtl="0" fontAlgn="ctr">
                        <a:buNone/>
                      </a:pPr>
                      <a:r>
                        <a:rPr lang="es-CO" sz="1000" b="0" i="0" u="none" strike="noStrike">
                          <a:solidFill>
                            <a:srgbClr val="000000"/>
                          </a:solidFill>
                          <a:effectLst/>
                          <a:latin typeface="Verdana" panose="020B0604030504040204" pitchFamily="34" charset="0"/>
                        </a:rPr>
                        <a:t>Plan de Seguridad y Privacidad de la Información - PSPI</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1" i="0" u="none" strike="noStrike">
                          <a:solidFill>
                            <a:srgbClr val="000000"/>
                          </a:solidFill>
                          <a:effectLst/>
                          <a:latin typeface="Verdana" panose="020B0604030504040204" pitchFamily="34" charset="0"/>
                        </a:rPr>
                        <a:t>3</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Verdana" panose="020B0604030504040204" pitchFamily="34" charset="0"/>
                        </a:rPr>
                        <a:t>3</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dirty="0">
                          <a:solidFill>
                            <a:srgbClr val="000000"/>
                          </a:solidFill>
                          <a:effectLst/>
                          <a:latin typeface="Verdana" panose="020B0604030504040204" pitchFamily="34" charset="0"/>
                        </a:rPr>
                        <a:t>100%</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68519871"/>
                  </a:ext>
                </a:extLst>
              </a:tr>
              <a:tr h="263714">
                <a:tc>
                  <a:txBody>
                    <a:bodyPr/>
                    <a:lstStyle/>
                    <a:p>
                      <a:pPr algn="ctr" rtl="0" fontAlgn="ctr">
                        <a:buNone/>
                      </a:pPr>
                      <a:r>
                        <a:rPr lang="es-CO" sz="1000" b="1" i="0" u="none" strike="noStrike">
                          <a:solidFill>
                            <a:srgbClr val="FFFFFF"/>
                          </a:solidFill>
                          <a:effectLst/>
                          <a:latin typeface="Verdana" panose="020B0604030504040204" pitchFamily="34" charset="0"/>
                        </a:rPr>
                        <a:t>Cumplimiento</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7171"/>
                    </a:solidFill>
                  </a:tcPr>
                </a:tc>
                <a:tc>
                  <a:txBody>
                    <a:bodyPr/>
                    <a:lstStyle/>
                    <a:p>
                      <a:pPr algn="ctr" fontAlgn="ctr">
                        <a:buNone/>
                      </a:pPr>
                      <a:r>
                        <a:rPr lang="es-CO" sz="1000" b="1" i="0" u="none" strike="noStrike">
                          <a:solidFill>
                            <a:srgbClr val="FFFFFF"/>
                          </a:solidFill>
                          <a:effectLst/>
                          <a:latin typeface="Verdana" panose="020B0604030504040204" pitchFamily="34" charset="0"/>
                        </a:rPr>
                        <a:t>163</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7171"/>
                    </a:solidFill>
                  </a:tcPr>
                </a:tc>
                <a:tc>
                  <a:txBody>
                    <a:bodyPr/>
                    <a:lstStyle/>
                    <a:p>
                      <a:pPr algn="ctr" fontAlgn="ctr">
                        <a:buNone/>
                      </a:pPr>
                      <a:r>
                        <a:rPr lang="es-CO" sz="1000" b="1" i="0" u="none" strike="noStrike">
                          <a:solidFill>
                            <a:srgbClr val="FFFFFF"/>
                          </a:solidFill>
                          <a:effectLst/>
                          <a:latin typeface="Verdana" panose="020B0604030504040204" pitchFamily="34" charset="0"/>
                        </a:rPr>
                        <a:t>156</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7171"/>
                    </a:solidFill>
                  </a:tcPr>
                </a:tc>
                <a:tc>
                  <a:txBody>
                    <a:bodyPr/>
                    <a:lstStyle/>
                    <a:p>
                      <a:pPr algn="ctr" fontAlgn="ctr">
                        <a:buNone/>
                      </a:pPr>
                      <a:r>
                        <a:rPr lang="es-CO" sz="1000" b="1" i="0" u="none" strike="noStrike" dirty="0">
                          <a:solidFill>
                            <a:srgbClr val="FFFFFF"/>
                          </a:solidFill>
                          <a:effectLst/>
                          <a:latin typeface="Verdana" panose="020B0604030504040204" pitchFamily="34" charset="0"/>
                        </a:rPr>
                        <a:t>95.7%</a:t>
                      </a:r>
                    </a:p>
                  </a:txBody>
                  <a:tcPr marL="4384" marR="4384" marT="43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7171"/>
                    </a:solidFill>
                  </a:tcPr>
                </a:tc>
                <a:extLst>
                  <a:ext uri="{0D108BD9-81ED-4DB2-BD59-A6C34878D82A}">
                    <a16:rowId xmlns:a16="http://schemas.microsoft.com/office/drawing/2014/main" val="477619543"/>
                  </a:ext>
                </a:extLst>
              </a:tr>
            </a:tbl>
          </a:graphicData>
        </a:graphic>
      </p:graphicFrame>
      <p:sp>
        <p:nvSpPr>
          <p:cNvPr id="10" name="Rectángulo: esquinas redondeadas 9">
            <a:extLst>
              <a:ext uri="{FF2B5EF4-FFF2-40B4-BE49-F238E27FC236}">
                <a16:creationId xmlns:a16="http://schemas.microsoft.com/office/drawing/2014/main" id="{B4894F72-5463-91B1-DF77-0D587EDF9ABB}"/>
              </a:ext>
            </a:extLst>
          </p:cNvPr>
          <p:cNvSpPr/>
          <p:nvPr/>
        </p:nvSpPr>
        <p:spPr>
          <a:xfrm>
            <a:off x="8246363" y="2279584"/>
            <a:ext cx="3463555" cy="3402760"/>
          </a:xfrm>
          <a:prstGeom prst="roundRect">
            <a:avLst/>
          </a:prstGeom>
          <a:solidFill>
            <a:schemeClr val="bg1"/>
          </a:solidFill>
          <a:ln w="19050">
            <a:solidFill>
              <a:srgbClr val="004E9A"/>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90520" marR="0" lvl="0" indent="-190520" algn="ctr" defTabSz="914446" eaLnBrk="1" fontAlgn="auto" latinLnBrk="0" hangingPunct="1">
              <a:lnSpc>
                <a:spcPct val="100000"/>
              </a:lnSpc>
              <a:spcBef>
                <a:spcPts val="0"/>
              </a:spcBef>
              <a:spcAft>
                <a:spcPts val="0"/>
              </a:spcAft>
              <a:buClr>
                <a:srgbClr val="004E9A"/>
              </a:buClr>
              <a:buSzTx/>
              <a:buFont typeface="Wingdings" panose="05000000000000000000" pitchFamily="2" charset="2"/>
              <a:buChar char="ü"/>
              <a:tabLst/>
              <a:defRPr/>
            </a:pPr>
            <a:r>
              <a:rPr lang="es-CO" sz="1000" dirty="0">
                <a:solidFill>
                  <a:schemeClr val="tx1"/>
                </a:solidFill>
                <a:latin typeface="Verdana" panose="020B0604030504040204" pitchFamily="34" charset="0"/>
                <a:ea typeface="Verdana" panose="020B0604030504040204" pitchFamily="34" charset="0"/>
              </a:rPr>
              <a:t>Durante el segundo trimestre de 2026, los Planes Estratégicos Institucionales alcanzaron un </a:t>
            </a:r>
            <a:r>
              <a:rPr lang="es-CO" sz="1000" b="1" dirty="0">
                <a:solidFill>
                  <a:srgbClr val="004E9A"/>
                </a:solidFill>
                <a:latin typeface="Verdana" panose="020B0604030504040204" pitchFamily="34" charset="0"/>
                <a:ea typeface="Verdana" panose="020B0604030504040204" pitchFamily="34" charset="0"/>
              </a:rPr>
              <a:t>cumplimiento consolidado del 95,7%, </a:t>
            </a:r>
            <a:r>
              <a:rPr lang="es-CO" sz="1000" dirty="0">
                <a:solidFill>
                  <a:schemeClr val="tx1"/>
                </a:solidFill>
                <a:latin typeface="Verdana" panose="020B0604030504040204" pitchFamily="34" charset="0"/>
                <a:ea typeface="Verdana" panose="020B0604030504040204" pitchFamily="34" charset="0"/>
              </a:rPr>
              <a:t>con la </a:t>
            </a:r>
            <a:r>
              <a:rPr lang="es-CO" sz="1000" b="1" dirty="0">
                <a:solidFill>
                  <a:srgbClr val="004E9A"/>
                </a:solidFill>
                <a:latin typeface="Verdana" panose="020B0604030504040204" pitchFamily="34" charset="0"/>
                <a:ea typeface="Verdana" panose="020B0604030504040204" pitchFamily="34" charset="0"/>
              </a:rPr>
              <a:t>ejecución de 156 de las 163 actividades programadas. </a:t>
            </a:r>
          </a:p>
          <a:p>
            <a:pPr marL="190520" marR="0" lvl="0" indent="-190520" algn="ctr" defTabSz="914446" eaLnBrk="1" fontAlgn="auto" latinLnBrk="0" hangingPunct="1">
              <a:lnSpc>
                <a:spcPct val="100000"/>
              </a:lnSpc>
              <a:spcBef>
                <a:spcPts val="0"/>
              </a:spcBef>
              <a:spcAft>
                <a:spcPts val="0"/>
              </a:spcAft>
              <a:buClr>
                <a:srgbClr val="004E9A"/>
              </a:buClr>
              <a:buSzTx/>
              <a:buFont typeface="Wingdings" panose="05000000000000000000" pitchFamily="2" charset="2"/>
              <a:buChar char="ü"/>
              <a:tabLst/>
              <a:defRPr/>
            </a:pPr>
            <a:endParaRPr lang="es-CO" sz="1000" dirty="0">
              <a:solidFill>
                <a:schemeClr val="tx1"/>
              </a:solidFill>
              <a:latin typeface="Verdana" panose="020B0604030504040204" pitchFamily="34" charset="0"/>
              <a:ea typeface="Verdana" panose="020B0604030504040204" pitchFamily="34" charset="0"/>
            </a:endParaRPr>
          </a:p>
          <a:p>
            <a:pPr marL="190520" marR="0" lvl="0" indent="-190520" algn="ctr" defTabSz="914446" eaLnBrk="1" fontAlgn="auto" latinLnBrk="0" hangingPunct="1">
              <a:lnSpc>
                <a:spcPct val="100000"/>
              </a:lnSpc>
              <a:spcBef>
                <a:spcPts val="0"/>
              </a:spcBef>
              <a:spcAft>
                <a:spcPts val="0"/>
              </a:spcAft>
              <a:buClr>
                <a:srgbClr val="004E9A"/>
              </a:buClr>
              <a:buSzTx/>
              <a:buFont typeface="Wingdings" panose="05000000000000000000" pitchFamily="2" charset="2"/>
              <a:buChar char="ü"/>
              <a:tabLst/>
              <a:defRPr/>
            </a:pPr>
            <a:r>
              <a:rPr lang="es-CO" sz="1000" dirty="0">
                <a:solidFill>
                  <a:schemeClr val="tx1"/>
                </a:solidFill>
                <a:latin typeface="Verdana" panose="020B0604030504040204" pitchFamily="34" charset="0"/>
                <a:ea typeface="Verdana" panose="020B0604030504040204" pitchFamily="34" charset="0"/>
              </a:rPr>
              <a:t>De los diez planes objeto de seguimiento, </a:t>
            </a:r>
            <a:r>
              <a:rPr lang="es-CO" sz="1000" b="1" dirty="0">
                <a:solidFill>
                  <a:srgbClr val="004E9A"/>
                </a:solidFill>
                <a:latin typeface="Verdana" panose="020B0604030504040204" pitchFamily="34" charset="0"/>
                <a:ea typeface="Verdana" panose="020B0604030504040204" pitchFamily="34" charset="0"/>
              </a:rPr>
              <a:t>siete alcanzaron un cumplimiento del 100%, </a:t>
            </a:r>
            <a:r>
              <a:rPr lang="es-CO" sz="1000" dirty="0">
                <a:solidFill>
                  <a:schemeClr val="tx1"/>
                </a:solidFill>
                <a:latin typeface="Verdana" panose="020B0604030504040204" pitchFamily="34" charset="0"/>
                <a:ea typeface="Verdana" panose="020B0604030504040204" pitchFamily="34" charset="0"/>
              </a:rPr>
              <a:t>evidenciando un desempeño favorable en la ejecución de los compromisos establecidos.</a:t>
            </a:r>
          </a:p>
          <a:p>
            <a:pPr marL="190520" marR="0" lvl="0" indent="-190520" algn="ctr" defTabSz="914446" eaLnBrk="1" fontAlgn="auto" latinLnBrk="0" hangingPunct="1">
              <a:lnSpc>
                <a:spcPct val="100000"/>
              </a:lnSpc>
              <a:spcBef>
                <a:spcPts val="0"/>
              </a:spcBef>
              <a:spcAft>
                <a:spcPts val="0"/>
              </a:spcAft>
              <a:buClr>
                <a:srgbClr val="004E9A"/>
              </a:buClr>
              <a:buSzTx/>
              <a:buFont typeface="Wingdings" panose="05000000000000000000" pitchFamily="2" charset="2"/>
              <a:buChar char="ü"/>
              <a:tabLst/>
              <a:defRPr/>
            </a:pPr>
            <a:endParaRPr lang="es-CO" sz="1000" dirty="0">
              <a:solidFill>
                <a:schemeClr val="tx1"/>
              </a:solidFill>
              <a:latin typeface="Verdana" panose="020B0604030504040204" pitchFamily="34" charset="0"/>
              <a:ea typeface="Verdana" panose="020B0604030504040204" pitchFamily="34" charset="0"/>
            </a:endParaRPr>
          </a:p>
          <a:p>
            <a:pPr marL="190520" marR="0" lvl="0" indent="-190520" algn="ctr" defTabSz="914446" eaLnBrk="1" fontAlgn="auto" latinLnBrk="0" hangingPunct="1">
              <a:lnSpc>
                <a:spcPct val="100000"/>
              </a:lnSpc>
              <a:spcBef>
                <a:spcPts val="0"/>
              </a:spcBef>
              <a:spcAft>
                <a:spcPts val="0"/>
              </a:spcAft>
              <a:buClr>
                <a:srgbClr val="004E9A"/>
              </a:buClr>
              <a:buSzTx/>
              <a:buFont typeface="Wingdings" panose="05000000000000000000" pitchFamily="2" charset="2"/>
              <a:buChar char="ü"/>
              <a:tabLst/>
              <a:defRPr/>
            </a:pPr>
            <a:r>
              <a:rPr lang="es-CO" sz="1000" dirty="0">
                <a:solidFill>
                  <a:schemeClr val="tx1"/>
                </a:solidFill>
                <a:latin typeface="Verdana" panose="020B0604030504040204" pitchFamily="34" charset="0"/>
                <a:ea typeface="Verdana" panose="020B0604030504040204" pitchFamily="34" charset="0"/>
              </a:rPr>
              <a:t> Las siete actividades pendientes se concentran en el Plan Estratégico de Talento Humano – PETH (94%), el Plan de Bienestar – PBIEN (91%) y, principalmente, el Plan de Seguridad y Salud en el Trabajo – PSST (83%),</a:t>
            </a:r>
            <a:endParaRPr lang="es-CO" sz="1000" noProof="0"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784847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60688-234A-4096-5D85-9DB664F09861}"/>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E240F7DF-6D29-8B23-27DF-54E8B04AB8AC}"/>
              </a:ext>
            </a:extLst>
          </p:cNvPr>
          <p:cNvSpPr txBox="1"/>
          <p:nvPr/>
        </p:nvSpPr>
        <p:spPr>
          <a:xfrm>
            <a:off x="-523164" y="70989"/>
            <a:ext cx="10124364" cy="1077218"/>
          </a:xfrm>
          <a:prstGeom prst="rect">
            <a:avLst/>
          </a:prstGeom>
          <a:noFill/>
        </p:spPr>
        <p:txBody>
          <a:bodyPr wrap="square">
            <a:spAutoFit/>
          </a:bodyPr>
          <a:lstStyle/>
          <a:p>
            <a:pPr marL="12700" marR="0" lvl="0" indent="0" algn="ctr" defTabSz="914400" eaLnBrk="1" fontAlgn="auto" latinLnBrk="0" hangingPunct="1">
              <a:lnSpc>
                <a:spcPct val="100000"/>
              </a:lnSpc>
              <a:spcBef>
                <a:spcPts val="770"/>
              </a:spcBef>
              <a:spcAft>
                <a:spcPts val="0"/>
              </a:spcAft>
              <a:buClrTx/>
              <a:buSzTx/>
              <a:buFontTx/>
              <a:buNone/>
              <a:tabLst/>
              <a:defRPr/>
            </a:pPr>
            <a:r>
              <a:rPr kumimoji="0" lang="es-CO" sz="32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Segoe UI"/>
              </a:rPr>
              <a:t>1.3 Reporte Planes Estratégicos Institucionales Decreto 612/2018</a:t>
            </a:r>
            <a:endParaRPr kumimoji="0" lang="es-CO" sz="32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Segoe UI"/>
            </a:endParaRPr>
          </a:p>
        </p:txBody>
      </p:sp>
      <p:pic>
        <p:nvPicPr>
          <p:cNvPr id="3" name="Imagen 2">
            <a:extLst>
              <a:ext uri="{FF2B5EF4-FFF2-40B4-BE49-F238E27FC236}">
                <a16:creationId xmlns:a16="http://schemas.microsoft.com/office/drawing/2014/main" id="{31734573-40C6-44C3-69E5-601D2B292143}"/>
              </a:ext>
            </a:extLst>
          </p:cNvPr>
          <p:cNvPicPr>
            <a:picLocks noChangeAspect="1"/>
          </p:cNvPicPr>
          <p:nvPr/>
        </p:nvPicPr>
        <p:blipFill>
          <a:blip r:embed="rId3"/>
          <a:stretch>
            <a:fillRect/>
          </a:stretch>
        </p:blipFill>
        <p:spPr>
          <a:xfrm>
            <a:off x="0" y="2592"/>
            <a:ext cx="12192000" cy="1331518"/>
          </a:xfrm>
          <a:prstGeom prst="rect">
            <a:avLst/>
          </a:prstGeom>
        </p:spPr>
      </p:pic>
      <p:sp>
        <p:nvSpPr>
          <p:cNvPr id="8" name="CuadroTexto 7">
            <a:extLst>
              <a:ext uri="{FF2B5EF4-FFF2-40B4-BE49-F238E27FC236}">
                <a16:creationId xmlns:a16="http://schemas.microsoft.com/office/drawing/2014/main" id="{3304D268-87C1-AEC6-B9BD-474CBB6A2589}"/>
              </a:ext>
            </a:extLst>
          </p:cNvPr>
          <p:cNvSpPr txBox="1"/>
          <p:nvPr/>
        </p:nvSpPr>
        <p:spPr>
          <a:xfrm>
            <a:off x="1210082" y="233235"/>
            <a:ext cx="8148522" cy="954107"/>
          </a:xfrm>
          <a:prstGeom prst="rect">
            <a:avLst/>
          </a:prstGeom>
          <a:noFill/>
        </p:spPr>
        <p:txBody>
          <a:bodyPr wrap="square" lIns="91440" tIns="45720" rIns="91440" bIns="45720"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s-CO" sz="280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Cumplimiento Planes Decreto 612 de 2018 - II Trimestre 2026</a:t>
            </a:r>
          </a:p>
        </p:txBody>
      </p:sp>
      <p:graphicFrame>
        <p:nvGraphicFramePr>
          <p:cNvPr id="6" name="Gráfico 5">
            <a:extLst>
              <a:ext uri="{FF2B5EF4-FFF2-40B4-BE49-F238E27FC236}">
                <a16:creationId xmlns:a16="http://schemas.microsoft.com/office/drawing/2014/main" id="{D56D6505-4449-4AD2-A760-141137F2F59B}"/>
              </a:ext>
            </a:extLst>
          </p:cNvPr>
          <p:cNvGraphicFramePr>
            <a:graphicFrameLocks/>
          </p:cNvGraphicFramePr>
          <p:nvPr>
            <p:extLst>
              <p:ext uri="{D42A27DB-BD31-4B8C-83A1-F6EECF244321}">
                <p14:modId xmlns:p14="http://schemas.microsoft.com/office/powerpoint/2010/main" val="3550703097"/>
              </p:ext>
            </p:extLst>
          </p:nvPr>
        </p:nvGraphicFramePr>
        <p:xfrm>
          <a:off x="694806" y="2257580"/>
          <a:ext cx="10802388" cy="375133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364648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00342-15AF-466F-AB31-27F32F73A047}"/>
            </a:ext>
          </a:extLst>
        </p:cNvPr>
        <p:cNvGrpSpPr/>
        <p:nvPr/>
      </p:nvGrpSpPr>
      <p:grpSpPr>
        <a:xfrm>
          <a:off x="0" y="0"/>
          <a:ext cx="0" cy="0"/>
          <a:chOff x="0" y="0"/>
          <a:chExt cx="0" cy="0"/>
        </a:xfrm>
      </p:grpSpPr>
      <p:sp>
        <p:nvSpPr>
          <p:cNvPr id="39" name="Freeform: Shape 38">
            <a:extLst>
              <a:ext uri="{FF2B5EF4-FFF2-40B4-BE49-F238E27FC236}">
                <a16:creationId xmlns:a16="http://schemas.microsoft.com/office/drawing/2014/main" id="{53202317-766D-5730-8AEA-4319F560A80A}"/>
              </a:ext>
            </a:extLst>
          </p:cNvPr>
          <p:cNvSpPr/>
          <p:nvPr/>
        </p:nvSpPr>
        <p:spPr>
          <a:xfrm>
            <a:off x="4200111" y="1471848"/>
            <a:ext cx="551942" cy="504145"/>
          </a:xfrm>
          <a:custGeom>
            <a:avLst/>
            <a:gdLst>
              <a:gd name="connsiteX0" fmla="*/ 990394 w 1016017"/>
              <a:gd name="connsiteY0" fmla="*/ 212788 h 1437220"/>
              <a:gd name="connsiteX1" fmla="*/ 125370 w 1016017"/>
              <a:gd name="connsiteY1" fmla="*/ 1408381 h 1437220"/>
              <a:gd name="connsiteX2" fmla="*/ 0 w 1016017"/>
              <a:gd name="connsiteY2" fmla="*/ 1367812 h 1437220"/>
              <a:gd name="connsiteX3" fmla="*/ 0 w 1016017"/>
              <a:gd name="connsiteY3" fmla="*/ 0 h 1437220"/>
              <a:gd name="connsiteX4" fmla="*/ 881252 w 1016017"/>
              <a:gd name="connsiteY4" fmla="*/ 0 h 1437220"/>
              <a:gd name="connsiteX5" fmla="*/ 990394 w 1016017"/>
              <a:gd name="connsiteY5" fmla="*/ 212788 h 143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017" h="1437220">
                <a:moveTo>
                  <a:pt x="990394" y="212788"/>
                </a:moveTo>
                <a:lnTo>
                  <a:pt x="125370" y="1408381"/>
                </a:lnTo>
                <a:cubicBezTo>
                  <a:pt x="86110" y="1462821"/>
                  <a:pt x="0" y="1435078"/>
                  <a:pt x="0" y="1367812"/>
                </a:cubicBezTo>
                <a:lnTo>
                  <a:pt x="0" y="0"/>
                </a:lnTo>
                <a:lnTo>
                  <a:pt x="881252" y="0"/>
                </a:lnTo>
                <a:cubicBezTo>
                  <a:pt x="990917" y="0"/>
                  <a:pt x="1054518" y="124323"/>
                  <a:pt x="990394" y="212788"/>
                </a:cubicBezTo>
                <a:close/>
              </a:path>
            </a:pathLst>
          </a:custGeom>
          <a:solidFill>
            <a:schemeClr val="accent2"/>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53" name="Freeform: Shape 52">
            <a:extLst>
              <a:ext uri="{FF2B5EF4-FFF2-40B4-BE49-F238E27FC236}">
                <a16:creationId xmlns:a16="http://schemas.microsoft.com/office/drawing/2014/main" id="{406C1CCD-0800-E885-BBDC-4E6177EB9B9A}"/>
              </a:ext>
            </a:extLst>
          </p:cNvPr>
          <p:cNvSpPr/>
          <p:nvPr/>
        </p:nvSpPr>
        <p:spPr>
          <a:xfrm>
            <a:off x="371096" y="1455231"/>
            <a:ext cx="552027" cy="504145"/>
          </a:xfrm>
          <a:custGeom>
            <a:avLst/>
            <a:gdLst>
              <a:gd name="connsiteX0" fmla="*/ 990394 w 1016173"/>
              <a:gd name="connsiteY0" fmla="*/ 212788 h 1437220"/>
              <a:gd name="connsiteX1" fmla="*/ 125370 w 1016173"/>
              <a:gd name="connsiteY1" fmla="*/ 1408381 h 1437220"/>
              <a:gd name="connsiteX2" fmla="*/ 0 w 1016173"/>
              <a:gd name="connsiteY2" fmla="*/ 1367812 h 1437220"/>
              <a:gd name="connsiteX3" fmla="*/ 0 w 1016173"/>
              <a:gd name="connsiteY3" fmla="*/ 0 h 1437220"/>
              <a:gd name="connsiteX4" fmla="*/ 881251 w 1016173"/>
              <a:gd name="connsiteY4" fmla="*/ 0 h 1437220"/>
              <a:gd name="connsiteX5" fmla="*/ 990394 w 1016173"/>
              <a:gd name="connsiteY5" fmla="*/ 212788 h 143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173" h="1437220">
                <a:moveTo>
                  <a:pt x="990394" y="212788"/>
                </a:moveTo>
                <a:lnTo>
                  <a:pt x="125370" y="1408381"/>
                </a:lnTo>
                <a:cubicBezTo>
                  <a:pt x="86110" y="1462821"/>
                  <a:pt x="0" y="1435078"/>
                  <a:pt x="0" y="1367812"/>
                </a:cubicBezTo>
                <a:lnTo>
                  <a:pt x="0" y="0"/>
                </a:lnTo>
                <a:lnTo>
                  <a:pt x="881251" y="0"/>
                </a:lnTo>
                <a:cubicBezTo>
                  <a:pt x="991179" y="0"/>
                  <a:pt x="1054780" y="124323"/>
                  <a:pt x="990394" y="212788"/>
                </a:cubicBezTo>
                <a:close/>
              </a:path>
            </a:pathLst>
          </a:custGeom>
          <a:solidFill>
            <a:srgbClr val="05BC58"/>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nvGrpSpPr>
          <p:cNvPr id="10" name="Grupo 9">
            <a:extLst>
              <a:ext uri="{FF2B5EF4-FFF2-40B4-BE49-F238E27FC236}">
                <a16:creationId xmlns:a16="http://schemas.microsoft.com/office/drawing/2014/main" id="{87A13AB7-815E-2D3D-812A-225A29C4FFC8}"/>
              </a:ext>
            </a:extLst>
          </p:cNvPr>
          <p:cNvGrpSpPr/>
          <p:nvPr/>
        </p:nvGrpSpPr>
        <p:grpSpPr>
          <a:xfrm>
            <a:off x="5552569" y="1446424"/>
            <a:ext cx="809288" cy="826888"/>
            <a:chOff x="5509991" y="1665766"/>
            <a:chExt cx="1164104" cy="1132901"/>
          </a:xfrm>
        </p:grpSpPr>
        <p:sp>
          <p:nvSpPr>
            <p:cNvPr id="52" name="Freeform: Shape 51">
              <a:extLst>
                <a:ext uri="{FF2B5EF4-FFF2-40B4-BE49-F238E27FC236}">
                  <a16:creationId xmlns:a16="http://schemas.microsoft.com/office/drawing/2014/main" id="{E753B3A7-77F0-F609-19E5-FDFBC792B74D}"/>
                </a:ext>
              </a:extLst>
            </p:cNvPr>
            <p:cNvSpPr/>
            <p:nvPr/>
          </p:nvSpPr>
          <p:spPr>
            <a:xfrm>
              <a:off x="5509991" y="1665766"/>
              <a:ext cx="1164104" cy="1132901"/>
            </a:xfrm>
            <a:custGeom>
              <a:avLst/>
              <a:gdLst>
                <a:gd name="connsiteX0" fmla="*/ 1701258 w 1701258"/>
                <a:gd name="connsiteY0" fmla="*/ 850629 h 1701258"/>
                <a:gd name="connsiteX1" fmla="*/ 850629 w 1701258"/>
                <a:gd name="connsiteY1" fmla="*/ 1701259 h 1701258"/>
                <a:gd name="connsiteX2" fmla="*/ 0 w 1701258"/>
                <a:gd name="connsiteY2" fmla="*/ 850629 h 1701258"/>
                <a:gd name="connsiteX3" fmla="*/ 850629 w 1701258"/>
                <a:gd name="connsiteY3" fmla="*/ 0 h 1701258"/>
                <a:gd name="connsiteX4" fmla="*/ 1701258 w 1701258"/>
                <a:gd name="connsiteY4" fmla="*/ 850629 h 1701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258" h="1701258">
                  <a:moveTo>
                    <a:pt x="1701258" y="850629"/>
                  </a:moveTo>
                  <a:cubicBezTo>
                    <a:pt x="1701258" y="1320419"/>
                    <a:pt x="1320419" y="1701259"/>
                    <a:pt x="850629" y="1701259"/>
                  </a:cubicBezTo>
                  <a:cubicBezTo>
                    <a:pt x="380840" y="1701259"/>
                    <a:pt x="0" y="1320419"/>
                    <a:pt x="0" y="850629"/>
                  </a:cubicBezTo>
                  <a:cubicBezTo>
                    <a:pt x="0" y="380840"/>
                    <a:pt x="380840" y="0"/>
                    <a:pt x="850629" y="0"/>
                  </a:cubicBezTo>
                  <a:cubicBezTo>
                    <a:pt x="1320419" y="0"/>
                    <a:pt x="1701258" y="380840"/>
                    <a:pt x="1701258" y="850629"/>
                  </a:cubicBezTo>
                  <a:close/>
                </a:path>
              </a:pathLst>
            </a:custGeom>
            <a:solidFill>
              <a:schemeClr val="accent2"/>
            </a:solidFill>
            <a:ln w="12700" cap="flat">
              <a:noFill/>
              <a:miter lim="400000"/>
            </a:ln>
            <a:effectLst>
              <a:outerShdw blurRad="101600" dist="8890" dir="5400000" rotWithShape="0">
                <a:srgbClr val="000000">
                  <a:alpha val="50000"/>
                </a:srgbClr>
              </a:outerShdw>
            </a:effectLst>
          </p:spPr>
          <p:txBody>
            <a:bodyPr wrap="square" lIns="9524" tIns="9524" rIns="9524" bIns="9524" numCol="1" anchor="ctr">
              <a:noAutofit/>
            </a:bodyPr>
            <a:lstStyle/>
            <a:p>
              <a:pPr marL="0" marR="0" lvl="0" indent="0" algn="ctr" defTabSz="154751" eaLnBrk="1" fontAlgn="auto" latinLnBrk="0" hangingPunct="0">
                <a:lnSpc>
                  <a:spcPct val="100000"/>
                </a:lnSpc>
                <a:spcBef>
                  <a:spcPts val="0"/>
                </a:spcBef>
                <a:spcAft>
                  <a:spcPts val="0"/>
                </a:spcAft>
                <a:buClrTx/>
                <a:buSzTx/>
                <a:buFontTx/>
                <a:buNone/>
                <a:tabLst/>
                <a:defRPr/>
              </a:pPr>
              <a:endParaRPr kumimoji="0" lang="es-CO" sz="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endParaRPr>
            </a:p>
          </p:txBody>
        </p:sp>
        <p:grpSp>
          <p:nvGrpSpPr>
            <p:cNvPr id="74" name="Graphic 76">
              <a:extLst>
                <a:ext uri="{FF2B5EF4-FFF2-40B4-BE49-F238E27FC236}">
                  <a16:creationId xmlns:a16="http://schemas.microsoft.com/office/drawing/2014/main" id="{88B47071-AE48-4A1C-0ED1-426EC75A7750}"/>
                </a:ext>
              </a:extLst>
            </p:cNvPr>
            <p:cNvGrpSpPr/>
            <p:nvPr/>
          </p:nvGrpSpPr>
          <p:grpSpPr>
            <a:xfrm>
              <a:off x="5789050" y="1851787"/>
              <a:ext cx="602022" cy="654879"/>
              <a:chOff x="4354712" y="5550657"/>
              <a:chExt cx="842777" cy="902975"/>
            </a:xfrm>
            <a:solidFill>
              <a:srgbClr val="FFFFFF"/>
            </a:solidFill>
          </p:grpSpPr>
          <p:sp>
            <p:nvSpPr>
              <p:cNvPr id="75" name="Freeform: Shape 74">
                <a:extLst>
                  <a:ext uri="{FF2B5EF4-FFF2-40B4-BE49-F238E27FC236}">
                    <a16:creationId xmlns:a16="http://schemas.microsoft.com/office/drawing/2014/main" id="{109BB2A7-12A4-46C5-0346-176E0CB86B78}"/>
                  </a:ext>
                </a:extLst>
              </p:cNvPr>
              <p:cNvSpPr/>
              <p:nvPr/>
            </p:nvSpPr>
            <p:spPr>
              <a:xfrm>
                <a:off x="4763276" y="5550657"/>
                <a:ext cx="25649" cy="93438"/>
              </a:xfrm>
              <a:custGeom>
                <a:avLst/>
                <a:gdLst>
                  <a:gd name="connsiteX0" fmla="*/ 12825 w 25649"/>
                  <a:gd name="connsiteY0" fmla="*/ 0 h 93438"/>
                  <a:gd name="connsiteX1" fmla="*/ 0 w 25649"/>
                  <a:gd name="connsiteY1" fmla="*/ 12825 h 93438"/>
                  <a:gd name="connsiteX2" fmla="*/ 0 w 25649"/>
                  <a:gd name="connsiteY2" fmla="*/ 80614 h 93438"/>
                  <a:gd name="connsiteX3" fmla="*/ 12825 w 25649"/>
                  <a:gd name="connsiteY3" fmla="*/ 93438 h 93438"/>
                  <a:gd name="connsiteX4" fmla="*/ 25650 w 25649"/>
                  <a:gd name="connsiteY4" fmla="*/ 80614 h 93438"/>
                  <a:gd name="connsiteX5" fmla="*/ 25650 w 25649"/>
                  <a:gd name="connsiteY5" fmla="*/ 12825 h 93438"/>
                  <a:gd name="connsiteX6" fmla="*/ 12825 w 25649"/>
                  <a:gd name="connsiteY6" fmla="*/ 0 h 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649" h="93438">
                    <a:moveTo>
                      <a:pt x="12825" y="0"/>
                    </a:moveTo>
                    <a:cubicBezTo>
                      <a:pt x="5758" y="0"/>
                      <a:pt x="0" y="5758"/>
                      <a:pt x="0" y="12825"/>
                    </a:cubicBezTo>
                    <a:lnTo>
                      <a:pt x="0" y="80614"/>
                    </a:lnTo>
                    <a:cubicBezTo>
                      <a:pt x="0" y="87680"/>
                      <a:pt x="5758" y="93438"/>
                      <a:pt x="12825" y="93438"/>
                    </a:cubicBezTo>
                    <a:cubicBezTo>
                      <a:pt x="19892" y="93438"/>
                      <a:pt x="25650" y="87680"/>
                      <a:pt x="25650" y="80614"/>
                    </a:cubicBezTo>
                    <a:lnTo>
                      <a:pt x="25650" y="12825"/>
                    </a:lnTo>
                    <a:cubicBezTo>
                      <a:pt x="25650" y="5758"/>
                      <a:pt x="19892" y="0"/>
                      <a:pt x="12825" y="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76" name="Freeform: Shape 75">
                <a:extLst>
                  <a:ext uri="{FF2B5EF4-FFF2-40B4-BE49-F238E27FC236}">
                    <a16:creationId xmlns:a16="http://schemas.microsoft.com/office/drawing/2014/main" id="{32EA7245-6265-98B5-5641-DF9C60E8B68B}"/>
                  </a:ext>
                </a:extLst>
              </p:cNvPr>
              <p:cNvSpPr/>
              <p:nvPr/>
            </p:nvSpPr>
            <p:spPr>
              <a:xfrm>
                <a:off x="5104051" y="5959220"/>
                <a:ext cx="93438" cy="25649"/>
              </a:xfrm>
              <a:custGeom>
                <a:avLst/>
                <a:gdLst>
                  <a:gd name="connsiteX0" fmla="*/ 80614 w 93438"/>
                  <a:gd name="connsiteY0" fmla="*/ 0 h 25649"/>
                  <a:gd name="connsiteX1" fmla="*/ 12825 w 93438"/>
                  <a:gd name="connsiteY1" fmla="*/ 0 h 25649"/>
                  <a:gd name="connsiteX2" fmla="*/ 0 w 93438"/>
                  <a:gd name="connsiteY2" fmla="*/ 12825 h 25649"/>
                  <a:gd name="connsiteX3" fmla="*/ 12825 w 93438"/>
                  <a:gd name="connsiteY3" fmla="*/ 25650 h 25649"/>
                  <a:gd name="connsiteX4" fmla="*/ 80614 w 93438"/>
                  <a:gd name="connsiteY4" fmla="*/ 25650 h 25649"/>
                  <a:gd name="connsiteX5" fmla="*/ 93438 w 93438"/>
                  <a:gd name="connsiteY5" fmla="*/ 12825 h 25649"/>
                  <a:gd name="connsiteX6" fmla="*/ 80614 w 93438"/>
                  <a:gd name="connsiteY6" fmla="*/ 0 h 25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438" h="25649">
                    <a:moveTo>
                      <a:pt x="80614" y="0"/>
                    </a:moveTo>
                    <a:lnTo>
                      <a:pt x="12825" y="0"/>
                    </a:lnTo>
                    <a:cubicBezTo>
                      <a:pt x="5758" y="0"/>
                      <a:pt x="0" y="5758"/>
                      <a:pt x="0" y="12825"/>
                    </a:cubicBezTo>
                    <a:cubicBezTo>
                      <a:pt x="0" y="19891"/>
                      <a:pt x="5758" y="25650"/>
                      <a:pt x="12825" y="25650"/>
                    </a:cubicBezTo>
                    <a:lnTo>
                      <a:pt x="80614" y="25650"/>
                    </a:lnTo>
                    <a:cubicBezTo>
                      <a:pt x="87680" y="25650"/>
                      <a:pt x="93438" y="19891"/>
                      <a:pt x="93438" y="12825"/>
                    </a:cubicBezTo>
                    <a:cubicBezTo>
                      <a:pt x="93438" y="5758"/>
                      <a:pt x="87680" y="0"/>
                      <a:pt x="80614" y="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79" name="Freeform: Shape 78">
                <a:extLst>
                  <a:ext uri="{FF2B5EF4-FFF2-40B4-BE49-F238E27FC236}">
                    <a16:creationId xmlns:a16="http://schemas.microsoft.com/office/drawing/2014/main" id="{9C4AA0AD-A412-D7A6-76CB-9576B127D467}"/>
                  </a:ext>
                </a:extLst>
              </p:cNvPr>
              <p:cNvSpPr/>
              <p:nvPr/>
            </p:nvSpPr>
            <p:spPr>
              <a:xfrm>
                <a:off x="4354712" y="5959220"/>
                <a:ext cx="93438" cy="25649"/>
              </a:xfrm>
              <a:custGeom>
                <a:avLst/>
                <a:gdLst>
                  <a:gd name="connsiteX0" fmla="*/ 80614 w 93438"/>
                  <a:gd name="connsiteY0" fmla="*/ 0 h 25649"/>
                  <a:gd name="connsiteX1" fmla="*/ 12825 w 93438"/>
                  <a:gd name="connsiteY1" fmla="*/ 0 h 25649"/>
                  <a:gd name="connsiteX2" fmla="*/ 0 w 93438"/>
                  <a:gd name="connsiteY2" fmla="*/ 12825 h 25649"/>
                  <a:gd name="connsiteX3" fmla="*/ 12825 w 93438"/>
                  <a:gd name="connsiteY3" fmla="*/ 25650 h 25649"/>
                  <a:gd name="connsiteX4" fmla="*/ 80614 w 93438"/>
                  <a:gd name="connsiteY4" fmla="*/ 25650 h 25649"/>
                  <a:gd name="connsiteX5" fmla="*/ 93438 w 93438"/>
                  <a:gd name="connsiteY5" fmla="*/ 12825 h 25649"/>
                  <a:gd name="connsiteX6" fmla="*/ 80614 w 93438"/>
                  <a:gd name="connsiteY6" fmla="*/ 0 h 25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438" h="25649">
                    <a:moveTo>
                      <a:pt x="80614" y="0"/>
                    </a:moveTo>
                    <a:lnTo>
                      <a:pt x="12825" y="0"/>
                    </a:lnTo>
                    <a:cubicBezTo>
                      <a:pt x="5758" y="0"/>
                      <a:pt x="0" y="5758"/>
                      <a:pt x="0" y="12825"/>
                    </a:cubicBezTo>
                    <a:cubicBezTo>
                      <a:pt x="0" y="19891"/>
                      <a:pt x="5758" y="25650"/>
                      <a:pt x="12825" y="25650"/>
                    </a:cubicBezTo>
                    <a:lnTo>
                      <a:pt x="80614" y="25650"/>
                    </a:lnTo>
                    <a:cubicBezTo>
                      <a:pt x="87680" y="25650"/>
                      <a:pt x="93438" y="19891"/>
                      <a:pt x="93438" y="12825"/>
                    </a:cubicBezTo>
                    <a:cubicBezTo>
                      <a:pt x="93438" y="5758"/>
                      <a:pt x="87680" y="0"/>
                      <a:pt x="80614" y="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0" name="Freeform: Shape 79">
                <a:extLst>
                  <a:ext uri="{FF2B5EF4-FFF2-40B4-BE49-F238E27FC236}">
                    <a16:creationId xmlns:a16="http://schemas.microsoft.com/office/drawing/2014/main" id="{17C9EAB6-8AD4-400D-98CE-25ACAD88ADB8}"/>
                  </a:ext>
                </a:extLst>
              </p:cNvPr>
              <p:cNvSpPr/>
              <p:nvPr/>
            </p:nvSpPr>
            <p:spPr>
              <a:xfrm>
                <a:off x="5004004" y="6200472"/>
                <a:ext cx="73873" cy="73612"/>
              </a:xfrm>
              <a:custGeom>
                <a:avLst/>
                <a:gdLst>
                  <a:gd name="connsiteX0" fmla="*/ 69948 w 73873"/>
                  <a:gd name="connsiteY0" fmla="*/ 51627 h 73612"/>
                  <a:gd name="connsiteX1" fmla="*/ 22051 w 73873"/>
                  <a:gd name="connsiteY1" fmla="*/ 3730 h 73612"/>
                  <a:gd name="connsiteX2" fmla="*/ 3730 w 73873"/>
                  <a:gd name="connsiteY2" fmla="*/ 3730 h 73612"/>
                  <a:gd name="connsiteX3" fmla="*/ 3730 w 73873"/>
                  <a:gd name="connsiteY3" fmla="*/ 22051 h 73612"/>
                  <a:gd name="connsiteX4" fmla="*/ 51627 w 73873"/>
                  <a:gd name="connsiteY4" fmla="*/ 69948 h 73612"/>
                  <a:gd name="connsiteX5" fmla="*/ 60787 w 73873"/>
                  <a:gd name="connsiteY5" fmla="*/ 73612 h 73612"/>
                  <a:gd name="connsiteX6" fmla="*/ 69948 w 73873"/>
                  <a:gd name="connsiteY6" fmla="*/ 69948 h 73612"/>
                  <a:gd name="connsiteX7" fmla="*/ 69948 w 73873"/>
                  <a:gd name="connsiteY7" fmla="*/ 51627 h 73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73" h="73612">
                    <a:moveTo>
                      <a:pt x="69948" y="51627"/>
                    </a:moveTo>
                    <a:lnTo>
                      <a:pt x="22051" y="3730"/>
                    </a:lnTo>
                    <a:cubicBezTo>
                      <a:pt x="17078" y="-1243"/>
                      <a:pt x="8964" y="-1243"/>
                      <a:pt x="3730" y="3730"/>
                    </a:cubicBezTo>
                    <a:cubicBezTo>
                      <a:pt x="-1243" y="8702"/>
                      <a:pt x="-1243" y="16816"/>
                      <a:pt x="3730" y="22051"/>
                    </a:cubicBezTo>
                    <a:lnTo>
                      <a:pt x="51627" y="69948"/>
                    </a:lnTo>
                    <a:cubicBezTo>
                      <a:pt x="54244" y="72565"/>
                      <a:pt x="57385" y="73612"/>
                      <a:pt x="60787" y="73612"/>
                    </a:cubicBezTo>
                    <a:cubicBezTo>
                      <a:pt x="64190" y="73612"/>
                      <a:pt x="67330" y="72303"/>
                      <a:pt x="69948" y="69948"/>
                    </a:cubicBezTo>
                    <a:cubicBezTo>
                      <a:pt x="75183" y="64713"/>
                      <a:pt x="75183" y="56599"/>
                      <a:pt x="69948" y="51627"/>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1" name="Freeform: Shape 80">
                <a:extLst>
                  <a:ext uri="{FF2B5EF4-FFF2-40B4-BE49-F238E27FC236}">
                    <a16:creationId xmlns:a16="http://schemas.microsoft.com/office/drawing/2014/main" id="{EC85C286-380E-E737-A81F-6873B7986180}"/>
                  </a:ext>
                </a:extLst>
              </p:cNvPr>
              <p:cNvSpPr/>
              <p:nvPr/>
            </p:nvSpPr>
            <p:spPr>
              <a:xfrm>
                <a:off x="4474258" y="5670464"/>
                <a:ext cx="73677" cy="73612"/>
              </a:xfrm>
              <a:custGeom>
                <a:avLst/>
                <a:gdLst>
                  <a:gd name="connsiteX0" fmla="*/ 69948 w 73677"/>
                  <a:gd name="connsiteY0" fmla="*/ 51627 h 73612"/>
                  <a:gd name="connsiteX1" fmla="*/ 22051 w 73677"/>
                  <a:gd name="connsiteY1" fmla="*/ 3730 h 73612"/>
                  <a:gd name="connsiteX2" fmla="*/ 3730 w 73677"/>
                  <a:gd name="connsiteY2" fmla="*/ 3730 h 73612"/>
                  <a:gd name="connsiteX3" fmla="*/ 3730 w 73677"/>
                  <a:gd name="connsiteY3" fmla="*/ 22051 h 73612"/>
                  <a:gd name="connsiteX4" fmla="*/ 51627 w 73677"/>
                  <a:gd name="connsiteY4" fmla="*/ 69948 h 73612"/>
                  <a:gd name="connsiteX5" fmla="*/ 60787 w 73677"/>
                  <a:gd name="connsiteY5" fmla="*/ 73612 h 73612"/>
                  <a:gd name="connsiteX6" fmla="*/ 69948 w 73677"/>
                  <a:gd name="connsiteY6" fmla="*/ 69948 h 73612"/>
                  <a:gd name="connsiteX7" fmla="*/ 69948 w 73677"/>
                  <a:gd name="connsiteY7" fmla="*/ 51627 h 73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677" h="73612">
                    <a:moveTo>
                      <a:pt x="69948" y="51627"/>
                    </a:moveTo>
                    <a:lnTo>
                      <a:pt x="22051" y="3730"/>
                    </a:lnTo>
                    <a:cubicBezTo>
                      <a:pt x="17078" y="-1243"/>
                      <a:pt x="8964" y="-1243"/>
                      <a:pt x="3730" y="3730"/>
                    </a:cubicBezTo>
                    <a:cubicBezTo>
                      <a:pt x="-1243" y="8702"/>
                      <a:pt x="-1243" y="16816"/>
                      <a:pt x="3730" y="22051"/>
                    </a:cubicBezTo>
                    <a:lnTo>
                      <a:pt x="51627" y="69948"/>
                    </a:lnTo>
                    <a:cubicBezTo>
                      <a:pt x="54244" y="72565"/>
                      <a:pt x="57385" y="73612"/>
                      <a:pt x="60787" y="73612"/>
                    </a:cubicBezTo>
                    <a:cubicBezTo>
                      <a:pt x="64190" y="73612"/>
                      <a:pt x="67331" y="72303"/>
                      <a:pt x="69948" y="69948"/>
                    </a:cubicBezTo>
                    <a:cubicBezTo>
                      <a:pt x="74921" y="64713"/>
                      <a:pt x="74921" y="56599"/>
                      <a:pt x="69948" y="51627"/>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2" name="Freeform: Shape 81">
                <a:extLst>
                  <a:ext uri="{FF2B5EF4-FFF2-40B4-BE49-F238E27FC236}">
                    <a16:creationId xmlns:a16="http://schemas.microsoft.com/office/drawing/2014/main" id="{7AE73B51-5285-6E7E-6116-DAABCBDDA57D}"/>
                  </a:ext>
                </a:extLst>
              </p:cNvPr>
              <p:cNvSpPr/>
              <p:nvPr/>
            </p:nvSpPr>
            <p:spPr>
              <a:xfrm>
                <a:off x="5004004" y="5670464"/>
                <a:ext cx="73873" cy="73612"/>
              </a:xfrm>
              <a:custGeom>
                <a:avLst/>
                <a:gdLst>
                  <a:gd name="connsiteX0" fmla="*/ 69948 w 73873"/>
                  <a:gd name="connsiteY0" fmla="*/ 3730 h 73612"/>
                  <a:gd name="connsiteX1" fmla="*/ 51627 w 73873"/>
                  <a:gd name="connsiteY1" fmla="*/ 3730 h 73612"/>
                  <a:gd name="connsiteX2" fmla="*/ 3730 w 73873"/>
                  <a:gd name="connsiteY2" fmla="*/ 51627 h 73612"/>
                  <a:gd name="connsiteX3" fmla="*/ 3730 w 73873"/>
                  <a:gd name="connsiteY3" fmla="*/ 69948 h 73612"/>
                  <a:gd name="connsiteX4" fmla="*/ 12890 w 73873"/>
                  <a:gd name="connsiteY4" fmla="*/ 73612 h 73612"/>
                  <a:gd name="connsiteX5" fmla="*/ 22051 w 73873"/>
                  <a:gd name="connsiteY5" fmla="*/ 69948 h 73612"/>
                  <a:gd name="connsiteX6" fmla="*/ 69948 w 73873"/>
                  <a:gd name="connsiteY6" fmla="*/ 22051 h 73612"/>
                  <a:gd name="connsiteX7" fmla="*/ 69948 w 73873"/>
                  <a:gd name="connsiteY7" fmla="*/ 3730 h 73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73" h="73612">
                    <a:moveTo>
                      <a:pt x="69948" y="3730"/>
                    </a:moveTo>
                    <a:cubicBezTo>
                      <a:pt x="64975" y="-1243"/>
                      <a:pt x="56861" y="-1243"/>
                      <a:pt x="51627" y="3730"/>
                    </a:cubicBezTo>
                    <a:lnTo>
                      <a:pt x="3730" y="51627"/>
                    </a:lnTo>
                    <a:cubicBezTo>
                      <a:pt x="-1243" y="56599"/>
                      <a:pt x="-1243" y="64713"/>
                      <a:pt x="3730" y="69948"/>
                    </a:cubicBezTo>
                    <a:cubicBezTo>
                      <a:pt x="6347" y="72565"/>
                      <a:pt x="9488" y="73612"/>
                      <a:pt x="12890" y="73612"/>
                    </a:cubicBezTo>
                    <a:cubicBezTo>
                      <a:pt x="16293" y="73612"/>
                      <a:pt x="19434" y="72303"/>
                      <a:pt x="22051" y="69948"/>
                    </a:cubicBezTo>
                    <a:lnTo>
                      <a:pt x="69948" y="22051"/>
                    </a:lnTo>
                    <a:cubicBezTo>
                      <a:pt x="75183" y="16816"/>
                      <a:pt x="75183" y="8702"/>
                      <a:pt x="69948" y="373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3" name="Freeform: Shape 82">
                <a:extLst>
                  <a:ext uri="{FF2B5EF4-FFF2-40B4-BE49-F238E27FC236}">
                    <a16:creationId xmlns:a16="http://schemas.microsoft.com/office/drawing/2014/main" id="{CEF3A81F-1CD5-D160-397F-1319984EEABA}"/>
                  </a:ext>
                </a:extLst>
              </p:cNvPr>
              <p:cNvSpPr/>
              <p:nvPr/>
            </p:nvSpPr>
            <p:spPr>
              <a:xfrm>
                <a:off x="4474258" y="6200210"/>
                <a:ext cx="73677" cy="73612"/>
              </a:xfrm>
              <a:custGeom>
                <a:avLst/>
                <a:gdLst>
                  <a:gd name="connsiteX0" fmla="*/ 69948 w 73677"/>
                  <a:gd name="connsiteY0" fmla="*/ 3730 h 73612"/>
                  <a:gd name="connsiteX1" fmla="*/ 51627 w 73677"/>
                  <a:gd name="connsiteY1" fmla="*/ 3730 h 73612"/>
                  <a:gd name="connsiteX2" fmla="*/ 3730 w 73677"/>
                  <a:gd name="connsiteY2" fmla="*/ 51627 h 73612"/>
                  <a:gd name="connsiteX3" fmla="*/ 3730 w 73677"/>
                  <a:gd name="connsiteY3" fmla="*/ 69948 h 73612"/>
                  <a:gd name="connsiteX4" fmla="*/ 12890 w 73677"/>
                  <a:gd name="connsiteY4" fmla="*/ 73612 h 73612"/>
                  <a:gd name="connsiteX5" fmla="*/ 22051 w 73677"/>
                  <a:gd name="connsiteY5" fmla="*/ 69948 h 73612"/>
                  <a:gd name="connsiteX6" fmla="*/ 69948 w 73677"/>
                  <a:gd name="connsiteY6" fmla="*/ 22051 h 73612"/>
                  <a:gd name="connsiteX7" fmla="*/ 69948 w 73677"/>
                  <a:gd name="connsiteY7" fmla="*/ 3730 h 73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677" h="73612">
                    <a:moveTo>
                      <a:pt x="69948" y="3730"/>
                    </a:moveTo>
                    <a:cubicBezTo>
                      <a:pt x="64975" y="-1243"/>
                      <a:pt x="56861" y="-1243"/>
                      <a:pt x="51627" y="3730"/>
                    </a:cubicBezTo>
                    <a:lnTo>
                      <a:pt x="3730" y="51627"/>
                    </a:lnTo>
                    <a:cubicBezTo>
                      <a:pt x="-1243" y="56600"/>
                      <a:pt x="-1243" y="64713"/>
                      <a:pt x="3730" y="69948"/>
                    </a:cubicBezTo>
                    <a:cubicBezTo>
                      <a:pt x="6347" y="72565"/>
                      <a:pt x="9488" y="73612"/>
                      <a:pt x="12890" y="73612"/>
                    </a:cubicBezTo>
                    <a:cubicBezTo>
                      <a:pt x="16293" y="73612"/>
                      <a:pt x="19434" y="72304"/>
                      <a:pt x="22051" y="69948"/>
                    </a:cubicBezTo>
                    <a:lnTo>
                      <a:pt x="69948" y="22051"/>
                    </a:lnTo>
                    <a:cubicBezTo>
                      <a:pt x="74921" y="17078"/>
                      <a:pt x="74921" y="8964"/>
                      <a:pt x="69948" y="3730"/>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4" name="Freeform: Shape 83">
                <a:extLst>
                  <a:ext uri="{FF2B5EF4-FFF2-40B4-BE49-F238E27FC236}">
                    <a16:creationId xmlns:a16="http://schemas.microsoft.com/office/drawing/2014/main" id="{E02CF9BE-35A1-712B-5D00-BD429965CA34}"/>
                  </a:ext>
                </a:extLst>
              </p:cNvPr>
              <p:cNvSpPr/>
              <p:nvPr/>
            </p:nvSpPr>
            <p:spPr>
              <a:xfrm>
                <a:off x="4534258" y="5708219"/>
                <a:ext cx="482926" cy="745413"/>
              </a:xfrm>
              <a:custGeom>
                <a:avLst/>
                <a:gdLst>
                  <a:gd name="connsiteX0" fmla="*/ 478711 w 482926"/>
                  <a:gd name="connsiteY0" fmla="*/ 195514 h 745413"/>
                  <a:gd name="connsiteX1" fmla="*/ 463530 w 482926"/>
                  <a:gd name="connsiteY1" fmla="*/ 185306 h 745413"/>
                  <a:gd name="connsiteX2" fmla="*/ 453323 w 482926"/>
                  <a:gd name="connsiteY2" fmla="*/ 200487 h 745413"/>
                  <a:gd name="connsiteX3" fmla="*/ 457249 w 482926"/>
                  <a:gd name="connsiteY3" fmla="*/ 241579 h 745413"/>
                  <a:gd name="connsiteX4" fmla="*/ 413801 w 482926"/>
                  <a:gd name="connsiteY4" fmla="*/ 371660 h 745413"/>
                  <a:gd name="connsiteX5" fmla="*/ 341040 w 482926"/>
                  <a:gd name="connsiteY5" fmla="*/ 565603 h 745413"/>
                  <a:gd name="connsiteX6" fmla="*/ 331879 w 482926"/>
                  <a:gd name="connsiteY6" fmla="*/ 565603 h 745413"/>
                  <a:gd name="connsiteX7" fmla="*/ 151284 w 482926"/>
                  <a:gd name="connsiteY7" fmla="*/ 565603 h 745413"/>
                  <a:gd name="connsiteX8" fmla="*/ 142385 w 482926"/>
                  <a:gd name="connsiteY8" fmla="*/ 565603 h 745413"/>
                  <a:gd name="connsiteX9" fmla="*/ 133486 w 482926"/>
                  <a:gd name="connsiteY9" fmla="*/ 504096 h 745413"/>
                  <a:gd name="connsiteX10" fmla="*/ 122232 w 482926"/>
                  <a:gd name="connsiteY10" fmla="*/ 466407 h 745413"/>
                  <a:gd name="connsiteX11" fmla="*/ 103911 w 482926"/>
                  <a:gd name="connsiteY11" fmla="*/ 424791 h 745413"/>
                  <a:gd name="connsiteX12" fmla="*/ 71194 w 482926"/>
                  <a:gd name="connsiteY12" fmla="*/ 373754 h 745413"/>
                  <a:gd name="connsiteX13" fmla="*/ 25914 w 482926"/>
                  <a:gd name="connsiteY13" fmla="*/ 240532 h 745413"/>
                  <a:gd name="connsiteX14" fmla="*/ 89777 w 482926"/>
                  <a:gd name="connsiteY14" fmla="*/ 90036 h 745413"/>
                  <a:gd name="connsiteX15" fmla="*/ 240011 w 482926"/>
                  <a:gd name="connsiteY15" fmla="*/ 25912 h 745413"/>
                  <a:gd name="connsiteX16" fmla="*/ 424794 w 482926"/>
                  <a:gd name="connsiteY16" fmla="*/ 127987 h 745413"/>
                  <a:gd name="connsiteX17" fmla="*/ 442592 w 482926"/>
                  <a:gd name="connsiteY17" fmla="*/ 132175 h 745413"/>
                  <a:gd name="connsiteX18" fmla="*/ 446779 w 482926"/>
                  <a:gd name="connsiteY18" fmla="*/ 114377 h 745413"/>
                  <a:gd name="connsiteX19" fmla="*/ 359884 w 482926"/>
                  <a:gd name="connsiteY19" fmla="*/ 31146 h 745413"/>
                  <a:gd name="connsiteX20" fmla="*/ 241320 w 482926"/>
                  <a:gd name="connsiteY20" fmla="*/ 0 h 745413"/>
                  <a:gd name="connsiteX21" fmla="*/ 239488 w 482926"/>
                  <a:gd name="connsiteY21" fmla="*/ 0 h 745413"/>
                  <a:gd name="connsiteX22" fmla="*/ 71194 w 482926"/>
                  <a:gd name="connsiteY22" fmla="*/ 71715 h 745413"/>
                  <a:gd name="connsiteX23" fmla="*/ 3 w 482926"/>
                  <a:gd name="connsiteY23" fmla="*/ 240270 h 745413"/>
                  <a:gd name="connsiteX24" fmla="*/ 50779 w 482926"/>
                  <a:gd name="connsiteY24" fmla="*/ 389457 h 745413"/>
                  <a:gd name="connsiteX25" fmla="*/ 80878 w 482926"/>
                  <a:gd name="connsiteY25" fmla="*/ 436569 h 745413"/>
                  <a:gd name="connsiteX26" fmla="*/ 97629 w 482926"/>
                  <a:gd name="connsiteY26" fmla="*/ 475044 h 745413"/>
                  <a:gd name="connsiteX27" fmla="*/ 108098 w 482926"/>
                  <a:gd name="connsiteY27" fmla="*/ 509854 h 745413"/>
                  <a:gd name="connsiteX28" fmla="*/ 116735 w 482926"/>
                  <a:gd name="connsiteY28" fmla="*/ 570576 h 745413"/>
                  <a:gd name="connsiteX29" fmla="*/ 138459 w 482926"/>
                  <a:gd name="connsiteY29" fmla="*/ 591253 h 745413"/>
                  <a:gd name="connsiteX30" fmla="*/ 138459 w 482926"/>
                  <a:gd name="connsiteY30" fmla="*/ 689403 h 745413"/>
                  <a:gd name="connsiteX31" fmla="*/ 194470 w 482926"/>
                  <a:gd name="connsiteY31" fmla="*/ 745413 h 745413"/>
                  <a:gd name="connsiteX32" fmla="*/ 288955 w 482926"/>
                  <a:gd name="connsiteY32" fmla="*/ 745413 h 745413"/>
                  <a:gd name="connsiteX33" fmla="*/ 344966 w 482926"/>
                  <a:gd name="connsiteY33" fmla="*/ 689403 h 745413"/>
                  <a:gd name="connsiteX34" fmla="*/ 344966 w 482926"/>
                  <a:gd name="connsiteY34" fmla="*/ 591253 h 745413"/>
                  <a:gd name="connsiteX35" fmla="*/ 366690 w 482926"/>
                  <a:gd name="connsiteY35" fmla="*/ 570576 h 745413"/>
                  <a:gd name="connsiteX36" fmla="*/ 434216 w 482926"/>
                  <a:gd name="connsiteY36" fmla="*/ 387102 h 745413"/>
                  <a:gd name="connsiteX37" fmla="*/ 482898 w 482926"/>
                  <a:gd name="connsiteY37" fmla="*/ 241579 h 745413"/>
                  <a:gd name="connsiteX38" fmla="*/ 478711 w 482926"/>
                  <a:gd name="connsiteY38" fmla="*/ 195514 h 745413"/>
                  <a:gd name="connsiteX39" fmla="*/ 288955 w 482926"/>
                  <a:gd name="connsiteY39" fmla="*/ 719763 h 745413"/>
                  <a:gd name="connsiteX40" fmla="*/ 194470 w 482926"/>
                  <a:gd name="connsiteY40" fmla="*/ 719763 h 745413"/>
                  <a:gd name="connsiteX41" fmla="*/ 164632 w 482926"/>
                  <a:gd name="connsiteY41" fmla="*/ 693590 h 745413"/>
                  <a:gd name="connsiteX42" fmla="*/ 318793 w 482926"/>
                  <a:gd name="connsiteY42" fmla="*/ 693590 h 745413"/>
                  <a:gd name="connsiteX43" fmla="*/ 288955 w 482926"/>
                  <a:gd name="connsiteY43" fmla="*/ 719763 h 745413"/>
                  <a:gd name="connsiteX44" fmla="*/ 319316 w 482926"/>
                  <a:gd name="connsiteY44" fmla="*/ 610621 h 745413"/>
                  <a:gd name="connsiteX45" fmla="*/ 266969 w 482926"/>
                  <a:gd name="connsiteY45" fmla="*/ 610621 h 745413"/>
                  <a:gd name="connsiteX46" fmla="*/ 254145 w 482926"/>
                  <a:gd name="connsiteY46" fmla="*/ 623446 h 745413"/>
                  <a:gd name="connsiteX47" fmla="*/ 266969 w 482926"/>
                  <a:gd name="connsiteY47" fmla="*/ 636271 h 745413"/>
                  <a:gd name="connsiteX48" fmla="*/ 319316 w 482926"/>
                  <a:gd name="connsiteY48" fmla="*/ 636271 h 745413"/>
                  <a:gd name="connsiteX49" fmla="*/ 319316 w 482926"/>
                  <a:gd name="connsiteY49" fmla="*/ 667679 h 745413"/>
                  <a:gd name="connsiteX50" fmla="*/ 164371 w 482926"/>
                  <a:gd name="connsiteY50" fmla="*/ 667679 h 745413"/>
                  <a:gd name="connsiteX51" fmla="*/ 164371 w 482926"/>
                  <a:gd name="connsiteY51" fmla="*/ 636271 h 745413"/>
                  <a:gd name="connsiteX52" fmla="*/ 186094 w 482926"/>
                  <a:gd name="connsiteY52" fmla="*/ 636271 h 745413"/>
                  <a:gd name="connsiteX53" fmla="*/ 198919 w 482926"/>
                  <a:gd name="connsiteY53" fmla="*/ 623446 h 745413"/>
                  <a:gd name="connsiteX54" fmla="*/ 186094 w 482926"/>
                  <a:gd name="connsiteY54" fmla="*/ 610621 h 745413"/>
                  <a:gd name="connsiteX55" fmla="*/ 164371 w 482926"/>
                  <a:gd name="connsiteY55" fmla="*/ 610621 h 745413"/>
                  <a:gd name="connsiteX56" fmla="*/ 164371 w 482926"/>
                  <a:gd name="connsiteY56" fmla="*/ 591253 h 745413"/>
                  <a:gd name="connsiteX57" fmla="*/ 319316 w 482926"/>
                  <a:gd name="connsiteY57" fmla="*/ 591253 h 745413"/>
                  <a:gd name="connsiteX58" fmla="*/ 319316 w 482926"/>
                  <a:gd name="connsiteY58" fmla="*/ 610621 h 74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82926" h="745413">
                    <a:moveTo>
                      <a:pt x="478711" y="195514"/>
                    </a:moveTo>
                    <a:cubicBezTo>
                      <a:pt x="477402" y="188447"/>
                      <a:pt x="470597" y="183998"/>
                      <a:pt x="463530" y="185306"/>
                    </a:cubicBezTo>
                    <a:cubicBezTo>
                      <a:pt x="456464" y="186615"/>
                      <a:pt x="452014" y="193420"/>
                      <a:pt x="453323" y="200487"/>
                    </a:cubicBezTo>
                    <a:cubicBezTo>
                      <a:pt x="455940" y="213835"/>
                      <a:pt x="457249" y="227707"/>
                      <a:pt x="457249" y="241579"/>
                    </a:cubicBezTo>
                    <a:cubicBezTo>
                      <a:pt x="457249" y="288952"/>
                      <a:pt x="442068" y="333970"/>
                      <a:pt x="413801" y="371660"/>
                    </a:cubicBezTo>
                    <a:cubicBezTo>
                      <a:pt x="370354" y="428979"/>
                      <a:pt x="345228" y="495983"/>
                      <a:pt x="341040" y="565603"/>
                    </a:cubicBezTo>
                    <a:lnTo>
                      <a:pt x="331879" y="565603"/>
                    </a:lnTo>
                    <a:lnTo>
                      <a:pt x="151284" y="565603"/>
                    </a:lnTo>
                    <a:lnTo>
                      <a:pt x="142385" y="565603"/>
                    </a:lnTo>
                    <a:cubicBezTo>
                      <a:pt x="141076" y="544926"/>
                      <a:pt x="138197" y="523988"/>
                      <a:pt x="133486" y="504096"/>
                    </a:cubicBezTo>
                    <a:cubicBezTo>
                      <a:pt x="130345" y="491271"/>
                      <a:pt x="126681" y="478708"/>
                      <a:pt x="122232" y="466407"/>
                    </a:cubicBezTo>
                    <a:cubicBezTo>
                      <a:pt x="116997" y="452011"/>
                      <a:pt x="110977" y="438140"/>
                      <a:pt x="103911" y="424791"/>
                    </a:cubicBezTo>
                    <a:cubicBezTo>
                      <a:pt x="94488" y="406732"/>
                      <a:pt x="83495" y="389719"/>
                      <a:pt x="71194" y="373754"/>
                    </a:cubicBezTo>
                    <a:cubicBezTo>
                      <a:pt x="41357" y="335279"/>
                      <a:pt x="25653" y="289214"/>
                      <a:pt x="25914" y="240532"/>
                    </a:cubicBezTo>
                    <a:cubicBezTo>
                      <a:pt x="26176" y="184521"/>
                      <a:pt x="48947" y="131128"/>
                      <a:pt x="89777" y="90036"/>
                    </a:cubicBezTo>
                    <a:cubicBezTo>
                      <a:pt x="130607" y="49206"/>
                      <a:pt x="184000" y="26435"/>
                      <a:pt x="240011" y="25912"/>
                    </a:cubicBezTo>
                    <a:cubicBezTo>
                      <a:pt x="315913" y="25388"/>
                      <a:pt x="385011" y="63601"/>
                      <a:pt x="424794" y="127987"/>
                    </a:cubicBezTo>
                    <a:cubicBezTo>
                      <a:pt x="428458" y="134007"/>
                      <a:pt x="436572" y="135839"/>
                      <a:pt x="442592" y="132175"/>
                    </a:cubicBezTo>
                    <a:cubicBezTo>
                      <a:pt x="448612" y="128511"/>
                      <a:pt x="450444" y="120397"/>
                      <a:pt x="446779" y="114377"/>
                    </a:cubicBezTo>
                    <a:cubicBezTo>
                      <a:pt x="425317" y="79828"/>
                      <a:pt x="395480" y="51038"/>
                      <a:pt x="359884" y="31146"/>
                    </a:cubicBezTo>
                    <a:cubicBezTo>
                      <a:pt x="323765" y="10731"/>
                      <a:pt x="282935" y="0"/>
                      <a:pt x="241320" y="0"/>
                    </a:cubicBezTo>
                    <a:cubicBezTo>
                      <a:pt x="240796" y="0"/>
                      <a:pt x="240273" y="0"/>
                      <a:pt x="239488" y="0"/>
                    </a:cubicBezTo>
                    <a:cubicBezTo>
                      <a:pt x="176672" y="524"/>
                      <a:pt x="116735" y="25912"/>
                      <a:pt x="71194" y="71715"/>
                    </a:cubicBezTo>
                    <a:cubicBezTo>
                      <a:pt x="25391" y="117518"/>
                      <a:pt x="265" y="177455"/>
                      <a:pt x="3" y="240270"/>
                    </a:cubicBezTo>
                    <a:cubicBezTo>
                      <a:pt x="-259" y="294972"/>
                      <a:pt x="17277" y="346533"/>
                      <a:pt x="50779" y="389457"/>
                    </a:cubicBezTo>
                    <a:cubicBezTo>
                      <a:pt x="62033" y="404114"/>
                      <a:pt x="72241" y="419819"/>
                      <a:pt x="80878" y="436569"/>
                    </a:cubicBezTo>
                    <a:cubicBezTo>
                      <a:pt x="87160" y="448871"/>
                      <a:pt x="92918" y="461957"/>
                      <a:pt x="97629" y="475044"/>
                    </a:cubicBezTo>
                    <a:cubicBezTo>
                      <a:pt x="101817" y="486298"/>
                      <a:pt x="105219" y="498077"/>
                      <a:pt x="108098" y="509854"/>
                    </a:cubicBezTo>
                    <a:cubicBezTo>
                      <a:pt x="112809" y="529746"/>
                      <a:pt x="115688" y="550161"/>
                      <a:pt x="116735" y="570576"/>
                    </a:cubicBezTo>
                    <a:cubicBezTo>
                      <a:pt x="117259" y="582092"/>
                      <a:pt x="126943" y="591253"/>
                      <a:pt x="138459" y="591253"/>
                    </a:cubicBezTo>
                    <a:lnTo>
                      <a:pt x="138459" y="689403"/>
                    </a:lnTo>
                    <a:cubicBezTo>
                      <a:pt x="138459" y="720287"/>
                      <a:pt x="163585" y="745413"/>
                      <a:pt x="194470" y="745413"/>
                    </a:cubicBezTo>
                    <a:lnTo>
                      <a:pt x="288955" y="745413"/>
                    </a:lnTo>
                    <a:cubicBezTo>
                      <a:pt x="319839" y="745413"/>
                      <a:pt x="344966" y="720287"/>
                      <a:pt x="344966" y="689403"/>
                    </a:cubicBezTo>
                    <a:lnTo>
                      <a:pt x="344966" y="591253"/>
                    </a:lnTo>
                    <a:cubicBezTo>
                      <a:pt x="356482" y="591253"/>
                      <a:pt x="366166" y="582092"/>
                      <a:pt x="366690" y="570576"/>
                    </a:cubicBezTo>
                    <a:cubicBezTo>
                      <a:pt x="369830" y="504881"/>
                      <a:pt x="393386" y="441280"/>
                      <a:pt x="434216" y="387102"/>
                    </a:cubicBezTo>
                    <a:cubicBezTo>
                      <a:pt x="466148" y="344963"/>
                      <a:pt x="482898" y="294711"/>
                      <a:pt x="482898" y="241579"/>
                    </a:cubicBezTo>
                    <a:cubicBezTo>
                      <a:pt x="483160" y="225875"/>
                      <a:pt x="481590" y="210433"/>
                      <a:pt x="478711" y="195514"/>
                    </a:cubicBezTo>
                    <a:close/>
                    <a:moveTo>
                      <a:pt x="288955" y="719763"/>
                    </a:moveTo>
                    <a:lnTo>
                      <a:pt x="194470" y="719763"/>
                    </a:lnTo>
                    <a:cubicBezTo>
                      <a:pt x="179289" y="719763"/>
                      <a:pt x="166464" y="708509"/>
                      <a:pt x="164632" y="693590"/>
                    </a:cubicBezTo>
                    <a:lnTo>
                      <a:pt x="318793" y="693590"/>
                    </a:lnTo>
                    <a:cubicBezTo>
                      <a:pt x="316960" y="708247"/>
                      <a:pt x="304136" y="719763"/>
                      <a:pt x="288955" y="719763"/>
                    </a:cubicBezTo>
                    <a:close/>
                    <a:moveTo>
                      <a:pt x="319316" y="610621"/>
                    </a:moveTo>
                    <a:lnTo>
                      <a:pt x="266969" y="610621"/>
                    </a:lnTo>
                    <a:cubicBezTo>
                      <a:pt x="259903" y="610621"/>
                      <a:pt x="254145" y="616379"/>
                      <a:pt x="254145" y="623446"/>
                    </a:cubicBezTo>
                    <a:cubicBezTo>
                      <a:pt x="254145" y="630513"/>
                      <a:pt x="259903" y="636271"/>
                      <a:pt x="266969" y="636271"/>
                    </a:cubicBezTo>
                    <a:lnTo>
                      <a:pt x="319316" y="636271"/>
                    </a:lnTo>
                    <a:lnTo>
                      <a:pt x="319316" y="667679"/>
                    </a:lnTo>
                    <a:lnTo>
                      <a:pt x="164371" y="667679"/>
                    </a:lnTo>
                    <a:lnTo>
                      <a:pt x="164371" y="636271"/>
                    </a:lnTo>
                    <a:lnTo>
                      <a:pt x="186094" y="636271"/>
                    </a:lnTo>
                    <a:cubicBezTo>
                      <a:pt x="193161" y="636271"/>
                      <a:pt x="198919" y="630513"/>
                      <a:pt x="198919" y="623446"/>
                    </a:cubicBezTo>
                    <a:cubicBezTo>
                      <a:pt x="198919" y="616379"/>
                      <a:pt x="193161" y="610621"/>
                      <a:pt x="186094" y="610621"/>
                    </a:cubicBezTo>
                    <a:lnTo>
                      <a:pt x="164371" y="610621"/>
                    </a:lnTo>
                    <a:lnTo>
                      <a:pt x="164371" y="591253"/>
                    </a:lnTo>
                    <a:lnTo>
                      <a:pt x="319316" y="591253"/>
                    </a:lnTo>
                    <a:lnTo>
                      <a:pt x="319316" y="610621"/>
                    </a:ln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85" name="Freeform: Shape 84">
                <a:extLst>
                  <a:ext uri="{FF2B5EF4-FFF2-40B4-BE49-F238E27FC236}">
                    <a16:creationId xmlns:a16="http://schemas.microsoft.com/office/drawing/2014/main" id="{1EF3033A-CDFA-FDEC-7C63-A4DABFC307C4}"/>
                  </a:ext>
                </a:extLst>
              </p:cNvPr>
              <p:cNvSpPr/>
              <p:nvPr/>
            </p:nvSpPr>
            <p:spPr>
              <a:xfrm>
                <a:off x="4698367" y="5856883"/>
                <a:ext cx="155207" cy="285811"/>
              </a:xfrm>
              <a:custGeom>
                <a:avLst/>
                <a:gdLst>
                  <a:gd name="connsiteX0" fmla="*/ 92130 w 155207"/>
                  <a:gd name="connsiteY0" fmla="*/ 121444 h 285811"/>
                  <a:gd name="connsiteX1" fmla="*/ 91083 w 155207"/>
                  <a:gd name="connsiteY1" fmla="*/ 120920 h 285811"/>
                  <a:gd name="connsiteX2" fmla="*/ 91083 w 155207"/>
                  <a:gd name="connsiteY2" fmla="*/ 46065 h 285811"/>
                  <a:gd name="connsiteX3" fmla="*/ 92915 w 155207"/>
                  <a:gd name="connsiteY3" fmla="*/ 46327 h 285811"/>
                  <a:gd name="connsiteX4" fmla="*/ 124846 w 155207"/>
                  <a:gd name="connsiteY4" fmla="*/ 55749 h 285811"/>
                  <a:gd name="connsiteX5" fmla="*/ 135054 w 155207"/>
                  <a:gd name="connsiteY5" fmla="*/ 59413 h 285811"/>
                  <a:gd name="connsiteX6" fmla="*/ 148926 w 155207"/>
                  <a:gd name="connsiteY6" fmla="*/ 41092 h 285811"/>
                  <a:gd name="connsiteX7" fmla="*/ 130081 w 155207"/>
                  <a:gd name="connsiteY7" fmla="*/ 23818 h 285811"/>
                  <a:gd name="connsiteX8" fmla="*/ 92653 w 155207"/>
                  <a:gd name="connsiteY8" fmla="*/ 17536 h 285811"/>
                  <a:gd name="connsiteX9" fmla="*/ 90821 w 155207"/>
                  <a:gd name="connsiteY9" fmla="*/ 17536 h 285811"/>
                  <a:gd name="connsiteX10" fmla="*/ 90821 w 155207"/>
                  <a:gd name="connsiteY10" fmla="*/ 6282 h 285811"/>
                  <a:gd name="connsiteX11" fmla="*/ 81922 w 155207"/>
                  <a:gd name="connsiteY11" fmla="*/ 0 h 285811"/>
                  <a:gd name="connsiteX12" fmla="*/ 73547 w 155207"/>
                  <a:gd name="connsiteY12" fmla="*/ 6282 h 285811"/>
                  <a:gd name="connsiteX13" fmla="*/ 73547 w 155207"/>
                  <a:gd name="connsiteY13" fmla="*/ 18060 h 285811"/>
                  <a:gd name="connsiteX14" fmla="*/ 71976 w 155207"/>
                  <a:gd name="connsiteY14" fmla="*/ 18321 h 285811"/>
                  <a:gd name="connsiteX15" fmla="*/ 6282 w 155207"/>
                  <a:gd name="connsiteY15" fmla="*/ 82445 h 285811"/>
                  <a:gd name="connsiteX16" fmla="*/ 72238 w 155207"/>
                  <a:gd name="connsiteY16" fmla="*/ 149972 h 285811"/>
                  <a:gd name="connsiteX17" fmla="*/ 73285 w 155207"/>
                  <a:gd name="connsiteY17" fmla="*/ 150496 h 285811"/>
                  <a:gd name="connsiteX18" fmla="*/ 73285 w 155207"/>
                  <a:gd name="connsiteY18" fmla="*/ 236606 h 285811"/>
                  <a:gd name="connsiteX19" fmla="*/ 71453 w 155207"/>
                  <a:gd name="connsiteY19" fmla="*/ 236344 h 285811"/>
                  <a:gd name="connsiteX20" fmla="*/ 26959 w 155207"/>
                  <a:gd name="connsiteY20" fmla="*/ 216191 h 285811"/>
                  <a:gd name="connsiteX21" fmla="*/ 14395 w 155207"/>
                  <a:gd name="connsiteY21" fmla="*/ 208601 h 285811"/>
                  <a:gd name="connsiteX22" fmla="*/ 0 w 155207"/>
                  <a:gd name="connsiteY22" fmla="*/ 226922 h 285811"/>
                  <a:gd name="connsiteX23" fmla="*/ 71715 w 155207"/>
                  <a:gd name="connsiteY23" fmla="*/ 266967 h 285811"/>
                  <a:gd name="connsiteX24" fmla="*/ 73547 w 155207"/>
                  <a:gd name="connsiteY24" fmla="*/ 266967 h 285811"/>
                  <a:gd name="connsiteX25" fmla="*/ 73547 w 155207"/>
                  <a:gd name="connsiteY25" fmla="*/ 279530 h 285811"/>
                  <a:gd name="connsiteX26" fmla="*/ 81922 w 155207"/>
                  <a:gd name="connsiteY26" fmla="*/ 285811 h 285811"/>
                  <a:gd name="connsiteX27" fmla="*/ 90821 w 155207"/>
                  <a:gd name="connsiteY27" fmla="*/ 279530 h 285811"/>
                  <a:gd name="connsiteX28" fmla="*/ 90821 w 155207"/>
                  <a:gd name="connsiteY28" fmla="*/ 265920 h 285811"/>
                  <a:gd name="connsiteX29" fmla="*/ 92392 w 155207"/>
                  <a:gd name="connsiteY29" fmla="*/ 265658 h 285811"/>
                  <a:gd name="connsiteX30" fmla="*/ 155207 w 155207"/>
                  <a:gd name="connsiteY30" fmla="*/ 194467 h 285811"/>
                  <a:gd name="connsiteX31" fmla="*/ 92130 w 155207"/>
                  <a:gd name="connsiteY31" fmla="*/ 121444 h 285811"/>
                  <a:gd name="connsiteX32" fmla="*/ 75641 w 155207"/>
                  <a:gd name="connsiteY32" fmla="*/ 115686 h 285811"/>
                  <a:gd name="connsiteX33" fmla="*/ 73285 w 155207"/>
                  <a:gd name="connsiteY33" fmla="*/ 114900 h 285811"/>
                  <a:gd name="connsiteX34" fmla="*/ 38213 w 155207"/>
                  <a:gd name="connsiteY34" fmla="*/ 78520 h 285811"/>
                  <a:gd name="connsiteX35" fmla="*/ 73808 w 155207"/>
                  <a:gd name="connsiteY35" fmla="*/ 47112 h 285811"/>
                  <a:gd name="connsiteX36" fmla="*/ 75902 w 155207"/>
                  <a:gd name="connsiteY36" fmla="*/ 46850 h 285811"/>
                  <a:gd name="connsiteX37" fmla="*/ 75902 w 155207"/>
                  <a:gd name="connsiteY37" fmla="*/ 115686 h 285811"/>
                  <a:gd name="connsiteX38" fmla="*/ 90821 w 155207"/>
                  <a:gd name="connsiteY38" fmla="*/ 235297 h 285811"/>
                  <a:gd name="connsiteX39" fmla="*/ 88727 w 155207"/>
                  <a:gd name="connsiteY39" fmla="*/ 235559 h 285811"/>
                  <a:gd name="connsiteX40" fmla="*/ 88727 w 155207"/>
                  <a:gd name="connsiteY40" fmla="*/ 156254 h 285811"/>
                  <a:gd name="connsiteX41" fmla="*/ 91083 w 155207"/>
                  <a:gd name="connsiteY41" fmla="*/ 157301 h 285811"/>
                  <a:gd name="connsiteX42" fmla="*/ 123276 w 155207"/>
                  <a:gd name="connsiteY42" fmla="*/ 198393 h 285811"/>
                  <a:gd name="connsiteX43" fmla="*/ 90821 w 155207"/>
                  <a:gd name="connsiteY43" fmla="*/ 235297 h 28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55207" h="285811">
                    <a:moveTo>
                      <a:pt x="92130" y="121444"/>
                    </a:moveTo>
                    <a:lnTo>
                      <a:pt x="91083" y="120920"/>
                    </a:lnTo>
                    <a:lnTo>
                      <a:pt x="91083" y="46065"/>
                    </a:lnTo>
                    <a:lnTo>
                      <a:pt x="92915" y="46327"/>
                    </a:lnTo>
                    <a:cubicBezTo>
                      <a:pt x="108357" y="47373"/>
                      <a:pt x="118041" y="52085"/>
                      <a:pt x="124846" y="55749"/>
                    </a:cubicBezTo>
                    <a:cubicBezTo>
                      <a:pt x="129034" y="57843"/>
                      <a:pt x="132175" y="59413"/>
                      <a:pt x="135054" y="59413"/>
                    </a:cubicBezTo>
                    <a:cubicBezTo>
                      <a:pt x="144214" y="59413"/>
                      <a:pt x="148926" y="47373"/>
                      <a:pt x="148926" y="41092"/>
                    </a:cubicBezTo>
                    <a:cubicBezTo>
                      <a:pt x="148926" y="32455"/>
                      <a:pt x="138718" y="26958"/>
                      <a:pt x="130081" y="23818"/>
                    </a:cubicBezTo>
                    <a:cubicBezTo>
                      <a:pt x="119873" y="20153"/>
                      <a:pt x="106002" y="17798"/>
                      <a:pt x="92653" y="17536"/>
                    </a:cubicBezTo>
                    <a:lnTo>
                      <a:pt x="90821" y="17536"/>
                    </a:lnTo>
                    <a:lnTo>
                      <a:pt x="90821" y="6282"/>
                    </a:lnTo>
                    <a:cubicBezTo>
                      <a:pt x="90821" y="3141"/>
                      <a:pt x="86372" y="0"/>
                      <a:pt x="81922" y="0"/>
                    </a:cubicBezTo>
                    <a:cubicBezTo>
                      <a:pt x="76687" y="0"/>
                      <a:pt x="73547" y="3403"/>
                      <a:pt x="73547" y="6282"/>
                    </a:cubicBezTo>
                    <a:lnTo>
                      <a:pt x="73547" y="18060"/>
                    </a:lnTo>
                    <a:lnTo>
                      <a:pt x="71976" y="18321"/>
                    </a:lnTo>
                    <a:cubicBezTo>
                      <a:pt x="52346" y="20415"/>
                      <a:pt x="6282" y="30884"/>
                      <a:pt x="6282" y="82445"/>
                    </a:cubicBezTo>
                    <a:cubicBezTo>
                      <a:pt x="6282" y="126678"/>
                      <a:pt x="41354" y="138980"/>
                      <a:pt x="72238" y="149972"/>
                    </a:cubicBezTo>
                    <a:lnTo>
                      <a:pt x="73285" y="150496"/>
                    </a:lnTo>
                    <a:lnTo>
                      <a:pt x="73285" y="236606"/>
                    </a:lnTo>
                    <a:lnTo>
                      <a:pt x="71453" y="236344"/>
                    </a:lnTo>
                    <a:cubicBezTo>
                      <a:pt x="48421" y="234512"/>
                      <a:pt x="35857" y="224043"/>
                      <a:pt x="26959" y="216191"/>
                    </a:cubicBezTo>
                    <a:cubicBezTo>
                      <a:pt x="21986" y="212003"/>
                      <a:pt x="18060" y="208601"/>
                      <a:pt x="14395" y="208601"/>
                    </a:cubicBezTo>
                    <a:cubicBezTo>
                      <a:pt x="6805" y="208601"/>
                      <a:pt x="0" y="219070"/>
                      <a:pt x="0" y="226922"/>
                    </a:cubicBezTo>
                    <a:cubicBezTo>
                      <a:pt x="0" y="242626"/>
                      <a:pt x="28005" y="266182"/>
                      <a:pt x="71715" y="266967"/>
                    </a:cubicBezTo>
                    <a:lnTo>
                      <a:pt x="73547" y="266967"/>
                    </a:lnTo>
                    <a:lnTo>
                      <a:pt x="73547" y="279530"/>
                    </a:lnTo>
                    <a:cubicBezTo>
                      <a:pt x="73547" y="282671"/>
                      <a:pt x="76687" y="285811"/>
                      <a:pt x="81922" y="285811"/>
                    </a:cubicBezTo>
                    <a:cubicBezTo>
                      <a:pt x="86372" y="285811"/>
                      <a:pt x="90821" y="282671"/>
                      <a:pt x="90821" y="279530"/>
                    </a:cubicBezTo>
                    <a:lnTo>
                      <a:pt x="90821" y="265920"/>
                    </a:lnTo>
                    <a:lnTo>
                      <a:pt x="92392" y="265658"/>
                    </a:lnTo>
                    <a:cubicBezTo>
                      <a:pt x="132437" y="260162"/>
                      <a:pt x="155207" y="234250"/>
                      <a:pt x="155207" y="194467"/>
                    </a:cubicBezTo>
                    <a:cubicBezTo>
                      <a:pt x="155207" y="148664"/>
                      <a:pt x="124061" y="133222"/>
                      <a:pt x="92130" y="121444"/>
                    </a:cubicBezTo>
                    <a:close/>
                    <a:moveTo>
                      <a:pt x="75641" y="115686"/>
                    </a:moveTo>
                    <a:lnTo>
                      <a:pt x="73285" y="114900"/>
                    </a:lnTo>
                    <a:cubicBezTo>
                      <a:pt x="54179" y="107572"/>
                      <a:pt x="38213" y="99981"/>
                      <a:pt x="38213" y="78520"/>
                    </a:cubicBezTo>
                    <a:cubicBezTo>
                      <a:pt x="38213" y="60722"/>
                      <a:pt x="50514" y="49991"/>
                      <a:pt x="73808" y="47112"/>
                    </a:cubicBezTo>
                    <a:lnTo>
                      <a:pt x="75902" y="46850"/>
                    </a:lnTo>
                    <a:lnTo>
                      <a:pt x="75902" y="115686"/>
                    </a:lnTo>
                    <a:close/>
                    <a:moveTo>
                      <a:pt x="90821" y="235297"/>
                    </a:moveTo>
                    <a:lnTo>
                      <a:pt x="88727" y="235559"/>
                    </a:lnTo>
                    <a:lnTo>
                      <a:pt x="88727" y="156254"/>
                    </a:lnTo>
                    <a:lnTo>
                      <a:pt x="91083" y="157301"/>
                    </a:lnTo>
                    <a:cubicBezTo>
                      <a:pt x="107834" y="164368"/>
                      <a:pt x="123276" y="174314"/>
                      <a:pt x="123276" y="198393"/>
                    </a:cubicBezTo>
                    <a:cubicBezTo>
                      <a:pt x="123538" y="218546"/>
                      <a:pt x="111760" y="231371"/>
                      <a:pt x="90821" y="235297"/>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grpSp>
      <p:grpSp>
        <p:nvGrpSpPr>
          <p:cNvPr id="6" name="Grupo 5">
            <a:extLst>
              <a:ext uri="{FF2B5EF4-FFF2-40B4-BE49-F238E27FC236}">
                <a16:creationId xmlns:a16="http://schemas.microsoft.com/office/drawing/2014/main" id="{6A5C59C1-341E-38E9-2CE1-FC576160BE66}"/>
              </a:ext>
            </a:extLst>
          </p:cNvPr>
          <p:cNvGrpSpPr/>
          <p:nvPr/>
        </p:nvGrpSpPr>
        <p:grpSpPr>
          <a:xfrm>
            <a:off x="1802452" y="1466542"/>
            <a:ext cx="809288" cy="822016"/>
            <a:chOff x="1065805" y="1714752"/>
            <a:chExt cx="924192" cy="924192"/>
          </a:xfrm>
          <a:solidFill>
            <a:srgbClr val="00B050"/>
          </a:solidFill>
        </p:grpSpPr>
        <p:sp>
          <p:nvSpPr>
            <p:cNvPr id="73" name="Freeform: Shape 72">
              <a:extLst>
                <a:ext uri="{FF2B5EF4-FFF2-40B4-BE49-F238E27FC236}">
                  <a16:creationId xmlns:a16="http://schemas.microsoft.com/office/drawing/2014/main" id="{30628143-5AC4-C89A-2EF8-3B6E868A24D6}"/>
                </a:ext>
              </a:extLst>
            </p:cNvPr>
            <p:cNvSpPr/>
            <p:nvPr/>
          </p:nvSpPr>
          <p:spPr>
            <a:xfrm>
              <a:off x="1065805" y="1714752"/>
              <a:ext cx="924192" cy="924192"/>
            </a:xfrm>
            <a:custGeom>
              <a:avLst/>
              <a:gdLst>
                <a:gd name="connsiteX0" fmla="*/ 1701258 w 1701258"/>
                <a:gd name="connsiteY0" fmla="*/ 850629 h 1701258"/>
                <a:gd name="connsiteX1" fmla="*/ 850629 w 1701258"/>
                <a:gd name="connsiteY1" fmla="*/ 1701259 h 1701258"/>
                <a:gd name="connsiteX2" fmla="*/ 0 w 1701258"/>
                <a:gd name="connsiteY2" fmla="*/ 850629 h 1701258"/>
                <a:gd name="connsiteX3" fmla="*/ 850629 w 1701258"/>
                <a:gd name="connsiteY3" fmla="*/ 0 h 1701258"/>
                <a:gd name="connsiteX4" fmla="*/ 1701258 w 1701258"/>
                <a:gd name="connsiteY4" fmla="*/ 850629 h 1701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258" h="1701258">
                  <a:moveTo>
                    <a:pt x="1701258" y="850629"/>
                  </a:moveTo>
                  <a:cubicBezTo>
                    <a:pt x="1701258" y="1320419"/>
                    <a:pt x="1320419" y="1701259"/>
                    <a:pt x="850629" y="1701259"/>
                  </a:cubicBezTo>
                  <a:cubicBezTo>
                    <a:pt x="380840" y="1701259"/>
                    <a:pt x="0" y="1320419"/>
                    <a:pt x="0" y="850629"/>
                  </a:cubicBezTo>
                  <a:cubicBezTo>
                    <a:pt x="0" y="380840"/>
                    <a:pt x="380840" y="0"/>
                    <a:pt x="850629" y="0"/>
                  </a:cubicBezTo>
                  <a:cubicBezTo>
                    <a:pt x="1320419" y="0"/>
                    <a:pt x="1701258" y="380840"/>
                    <a:pt x="1701258" y="850629"/>
                  </a:cubicBezTo>
                  <a:close/>
                </a:path>
              </a:pathLst>
            </a:custGeom>
            <a:grpFill/>
            <a:ln w="12700" cap="flat">
              <a:noFill/>
              <a:miter lim="400000"/>
            </a:ln>
            <a:effectLst>
              <a:outerShdw blurRad="101600" dist="8890" dir="5400000" rotWithShape="0">
                <a:srgbClr val="000000">
                  <a:alpha val="50000"/>
                </a:srgbClr>
              </a:outerShdw>
            </a:effectLst>
          </p:spPr>
          <p:txBody>
            <a:bodyPr wrap="square" lIns="9524" tIns="9524" rIns="9524" bIns="9524" numCol="1" anchor="ctr">
              <a:noAutofit/>
            </a:bodyPr>
            <a:lstStyle/>
            <a:p>
              <a:pPr marL="0" marR="0" lvl="0" indent="0" algn="ctr" defTabSz="154751" eaLnBrk="1" fontAlgn="auto" latinLnBrk="0" hangingPunct="0">
                <a:lnSpc>
                  <a:spcPct val="100000"/>
                </a:lnSpc>
                <a:spcBef>
                  <a:spcPts val="0"/>
                </a:spcBef>
                <a:spcAft>
                  <a:spcPts val="0"/>
                </a:spcAft>
                <a:buClrTx/>
                <a:buSzTx/>
                <a:buFontTx/>
                <a:buNone/>
                <a:tabLst/>
                <a:defRPr/>
              </a:pPr>
              <a:endParaRPr kumimoji="0" lang="es-CO" sz="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endParaRPr>
            </a:p>
          </p:txBody>
        </p:sp>
        <p:grpSp>
          <p:nvGrpSpPr>
            <p:cNvPr id="123" name="Graphic 76">
              <a:extLst>
                <a:ext uri="{FF2B5EF4-FFF2-40B4-BE49-F238E27FC236}">
                  <a16:creationId xmlns:a16="http://schemas.microsoft.com/office/drawing/2014/main" id="{1E8ED30C-755B-F459-E96D-A0354E9DA40E}"/>
                </a:ext>
              </a:extLst>
            </p:cNvPr>
            <p:cNvGrpSpPr/>
            <p:nvPr/>
          </p:nvGrpSpPr>
          <p:grpSpPr>
            <a:xfrm>
              <a:off x="1237717" y="1893040"/>
              <a:ext cx="531515" cy="527856"/>
              <a:chOff x="9189186" y="5513883"/>
              <a:chExt cx="978416" cy="971680"/>
            </a:xfrm>
            <a:grpFill/>
          </p:grpSpPr>
          <p:sp>
            <p:nvSpPr>
              <p:cNvPr id="124" name="Freeform: Shape 123">
                <a:extLst>
                  <a:ext uri="{FF2B5EF4-FFF2-40B4-BE49-F238E27FC236}">
                    <a16:creationId xmlns:a16="http://schemas.microsoft.com/office/drawing/2014/main" id="{9F8436AC-9DF6-00AF-4120-2E0EBE596822}"/>
                  </a:ext>
                </a:extLst>
              </p:cNvPr>
              <p:cNvSpPr/>
              <p:nvPr/>
            </p:nvSpPr>
            <p:spPr>
              <a:xfrm>
                <a:off x="9189186" y="5513883"/>
                <a:ext cx="978416" cy="971680"/>
              </a:xfrm>
              <a:custGeom>
                <a:avLst/>
                <a:gdLst>
                  <a:gd name="connsiteX0" fmla="*/ 966293 w 978416"/>
                  <a:gd name="connsiteY0" fmla="*/ 301646 h 971680"/>
                  <a:gd name="connsiteX1" fmla="*/ 643054 w 978416"/>
                  <a:gd name="connsiteY1" fmla="*/ 93569 h 971680"/>
                  <a:gd name="connsiteX2" fmla="*/ 623947 w 978416"/>
                  <a:gd name="connsiteY2" fmla="*/ 97757 h 971680"/>
                  <a:gd name="connsiteX3" fmla="*/ 628135 w 978416"/>
                  <a:gd name="connsiteY3" fmla="*/ 116863 h 971680"/>
                  <a:gd name="connsiteX4" fmla="*/ 946663 w 978416"/>
                  <a:gd name="connsiteY4" fmla="*/ 321800 h 971680"/>
                  <a:gd name="connsiteX5" fmla="*/ 872332 w 978416"/>
                  <a:gd name="connsiteY5" fmla="*/ 321800 h 971680"/>
                  <a:gd name="connsiteX6" fmla="*/ 509571 w 978416"/>
                  <a:gd name="connsiteY6" fmla="*/ 88335 h 971680"/>
                  <a:gd name="connsiteX7" fmla="*/ 469003 w 978416"/>
                  <a:gd name="connsiteY7" fmla="*/ 88335 h 971680"/>
                  <a:gd name="connsiteX8" fmla="*/ 106242 w 978416"/>
                  <a:gd name="connsiteY8" fmla="*/ 321800 h 971680"/>
                  <a:gd name="connsiteX9" fmla="*/ 31910 w 978416"/>
                  <a:gd name="connsiteY9" fmla="*/ 321800 h 971680"/>
                  <a:gd name="connsiteX10" fmla="*/ 489156 w 978416"/>
                  <a:gd name="connsiteY10" fmla="*/ 27613 h 971680"/>
                  <a:gd name="connsiteX11" fmla="*/ 553803 w 978416"/>
                  <a:gd name="connsiteY11" fmla="*/ 69228 h 971680"/>
                  <a:gd name="connsiteX12" fmla="*/ 572910 w 978416"/>
                  <a:gd name="connsiteY12" fmla="*/ 65041 h 971680"/>
                  <a:gd name="connsiteX13" fmla="*/ 568722 w 978416"/>
                  <a:gd name="connsiteY13" fmla="*/ 45934 h 971680"/>
                  <a:gd name="connsiteX14" fmla="*/ 504075 w 978416"/>
                  <a:gd name="connsiteY14" fmla="*/ 4319 h 971680"/>
                  <a:gd name="connsiteX15" fmla="*/ 473975 w 978416"/>
                  <a:gd name="connsiteY15" fmla="*/ 4319 h 971680"/>
                  <a:gd name="connsiteX16" fmla="*/ 12018 w 978416"/>
                  <a:gd name="connsiteY16" fmla="*/ 301646 h 971680"/>
                  <a:gd name="connsiteX17" fmla="*/ 1026 w 978416"/>
                  <a:gd name="connsiteY17" fmla="*/ 330960 h 971680"/>
                  <a:gd name="connsiteX18" fmla="*/ 26152 w 978416"/>
                  <a:gd name="connsiteY18" fmla="*/ 349805 h 971680"/>
                  <a:gd name="connsiteX19" fmla="*/ 96296 w 978416"/>
                  <a:gd name="connsiteY19" fmla="*/ 349805 h 971680"/>
                  <a:gd name="connsiteX20" fmla="*/ 96296 w 978416"/>
                  <a:gd name="connsiteY20" fmla="*/ 397702 h 971680"/>
                  <a:gd name="connsiteX21" fmla="*/ 96296 w 978416"/>
                  <a:gd name="connsiteY21" fmla="*/ 439579 h 971680"/>
                  <a:gd name="connsiteX22" fmla="*/ 114617 w 978416"/>
                  <a:gd name="connsiteY22" fmla="*/ 462088 h 971680"/>
                  <a:gd name="connsiteX23" fmla="*/ 114617 w 978416"/>
                  <a:gd name="connsiteY23" fmla="*/ 486429 h 971680"/>
                  <a:gd name="connsiteX24" fmla="*/ 137650 w 978416"/>
                  <a:gd name="connsiteY24" fmla="*/ 509462 h 971680"/>
                  <a:gd name="connsiteX25" fmla="*/ 139482 w 978416"/>
                  <a:gd name="connsiteY25" fmla="*/ 509462 h 971680"/>
                  <a:gd name="connsiteX26" fmla="*/ 139482 w 978416"/>
                  <a:gd name="connsiteY26" fmla="*/ 679588 h 971680"/>
                  <a:gd name="connsiteX27" fmla="*/ 153354 w 978416"/>
                  <a:gd name="connsiteY27" fmla="*/ 693459 h 971680"/>
                  <a:gd name="connsiteX28" fmla="*/ 167226 w 978416"/>
                  <a:gd name="connsiteY28" fmla="*/ 679588 h 971680"/>
                  <a:gd name="connsiteX29" fmla="*/ 167226 w 978416"/>
                  <a:gd name="connsiteY29" fmla="*/ 495328 h 971680"/>
                  <a:gd name="connsiteX30" fmla="*/ 153354 w 978416"/>
                  <a:gd name="connsiteY30" fmla="*/ 481456 h 971680"/>
                  <a:gd name="connsiteX31" fmla="*/ 142361 w 978416"/>
                  <a:gd name="connsiteY31" fmla="*/ 481456 h 971680"/>
                  <a:gd name="connsiteX32" fmla="*/ 142361 w 978416"/>
                  <a:gd name="connsiteY32" fmla="*/ 462350 h 971680"/>
                  <a:gd name="connsiteX33" fmla="*/ 240772 w 978416"/>
                  <a:gd name="connsiteY33" fmla="*/ 462350 h 971680"/>
                  <a:gd name="connsiteX34" fmla="*/ 240772 w 978416"/>
                  <a:gd name="connsiteY34" fmla="*/ 481456 h 971680"/>
                  <a:gd name="connsiteX35" fmla="*/ 229779 w 978416"/>
                  <a:gd name="connsiteY35" fmla="*/ 481456 h 971680"/>
                  <a:gd name="connsiteX36" fmla="*/ 215907 w 978416"/>
                  <a:gd name="connsiteY36" fmla="*/ 495328 h 971680"/>
                  <a:gd name="connsiteX37" fmla="*/ 215907 w 978416"/>
                  <a:gd name="connsiteY37" fmla="*/ 802340 h 971680"/>
                  <a:gd name="connsiteX38" fmla="*/ 229779 w 978416"/>
                  <a:gd name="connsiteY38" fmla="*/ 816212 h 971680"/>
                  <a:gd name="connsiteX39" fmla="*/ 240772 w 978416"/>
                  <a:gd name="connsiteY39" fmla="*/ 816212 h 971680"/>
                  <a:gd name="connsiteX40" fmla="*/ 240772 w 978416"/>
                  <a:gd name="connsiteY40" fmla="*/ 837150 h 971680"/>
                  <a:gd name="connsiteX41" fmla="*/ 142361 w 978416"/>
                  <a:gd name="connsiteY41" fmla="*/ 837150 h 971680"/>
                  <a:gd name="connsiteX42" fmla="*/ 142361 w 978416"/>
                  <a:gd name="connsiteY42" fmla="*/ 816212 h 971680"/>
                  <a:gd name="connsiteX43" fmla="*/ 153354 w 978416"/>
                  <a:gd name="connsiteY43" fmla="*/ 816212 h 971680"/>
                  <a:gd name="connsiteX44" fmla="*/ 167226 w 978416"/>
                  <a:gd name="connsiteY44" fmla="*/ 802340 h 971680"/>
                  <a:gd name="connsiteX45" fmla="*/ 167226 w 978416"/>
                  <a:gd name="connsiteY45" fmla="*/ 766744 h 971680"/>
                  <a:gd name="connsiteX46" fmla="*/ 153354 w 978416"/>
                  <a:gd name="connsiteY46" fmla="*/ 752873 h 971680"/>
                  <a:gd name="connsiteX47" fmla="*/ 139482 w 978416"/>
                  <a:gd name="connsiteY47" fmla="*/ 766744 h 971680"/>
                  <a:gd name="connsiteX48" fmla="*/ 139482 w 978416"/>
                  <a:gd name="connsiteY48" fmla="*/ 788468 h 971680"/>
                  <a:gd name="connsiteX49" fmla="*/ 137650 w 978416"/>
                  <a:gd name="connsiteY49" fmla="*/ 788468 h 971680"/>
                  <a:gd name="connsiteX50" fmla="*/ 114617 w 978416"/>
                  <a:gd name="connsiteY50" fmla="*/ 811500 h 971680"/>
                  <a:gd name="connsiteX51" fmla="*/ 114617 w 978416"/>
                  <a:gd name="connsiteY51" fmla="*/ 835842 h 971680"/>
                  <a:gd name="connsiteX52" fmla="*/ 96296 w 978416"/>
                  <a:gd name="connsiteY52" fmla="*/ 858351 h 971680"/>
                  <a:gd name="connsiteX53" fmla="*/ 96296 w 978416"/>
                  <a:gd name="connsiteY53" fmla="*/ 886879 h 971680"/>
                  <a:gd name="connsiteX54" fmla="*/ 47090 w 978416"/>
                  <a:gd name="connsiteY54" fmla="*/ 886879 h 971680"/>
                  <a:gd name="connsiteX55" fmla="*/ 19347 w 978416"/>
                  <a:gd name="connsiteY55" fmla="*/ 914623 h 971680"/>
                  <a:gd name="connsiteX56" fmla="*/ 19347 w 978416"/>
                  <a:gd name="connsiteY56" fmla="*/ 943937 h 971680"/>
                  <a:gd name="connsiteX57" fmla="*/ 47090 w 978416"/>
                  <a:gd name="connsiteY57" fmla="*/ 971681 h 971680"/>
                  <a:gd name="connsiteX58" fmla="*/ 931221 w 978416"/>
                  <a:gd name="connsiteY58" fmla="*/ 971681 h 971680"/>
                  <a:gd name="connsiteX59" fmla="*/ 958965 w 978416"/>
                  <a:gd name="connsiteY59" fmla="*/ 943937 h 971680"/>
                  <a:gd name="connsiteX60" fmla="*/ 958965 w 978416"/>
                  <a:gd name="connsiteY60" fmla="*/ 914623 h 971680"/>
                  <a:gd name="connsiteX61" fmla="*/ 931221 w 978416"/>
                  <a:gd name="connsiteY61" fmla="*/ 886879 h 971680"/>
                  <a:gd name="connsiteX62" fmla="*/ 882016 w 978416"/>
                  <a:gd name="connsiteY62" fmla="*/ 886879 h 971680"/>
                  <a:gd name="connsiteX63" fmla="*/ 882016 w 978416"/>
                  <a:gd name="connsiteY63" fmla="*/ 858874 h 971680"/>
                  <a:gd name="connsiteX64" fmla="*/ 863694 w 978416"/>
                  <a:gd name="connsiteY64" fmla="*/ 836365 h 971680"/>
                  <a:gd name="connsiteX65" fmla="*/ 863694 w 978416"/>
                  <a:gd name="connsiteY65" fmla="*/ 812024 h 971680"/>
                  <a:gd name="connsiteX66" fmla="*/ 840662 w 978416"/>
                  <a:gd name="connsiteY66" fmla="*/ 788991 h 971680"/>
                  <a:gd name="connsiteX67" fmla="*/ 838830 w 978416"/>
                  <a:gd name="connsiteY67" fmla="*/ 788991 h 971680"/>
                  <a:gd name="connsiteX68" fmla="*/ 838830 w 978416"/>
                  <a:gd name="connsiteY68" fmla="*/ 509723 h 971680"/>
                  <a:gd name="connsiteX69" fmla="*/ 840662 w 978416"/>
                  <a:gd name="connsiteY69" fmla="*/ 509723 h 971680"/>
                  <a:gd name="connsiteX70" fmla="*/ 863694 w 978416"/>
                  <a:gd name="connsiteY70" fmla="*/ 486691 h 971680"/>
                  <a:gd name="connsiteX71" fmla="*/ 863694 w 978416"/>
                  <a:gd name="connsiteY71" fmla="*/ 462350 h 971680"/>
                  <a:gd name="connsiteX72" fmla="*/ 882016 w 978416"/>
                  <a:gd name="connsiteY72" fmla="*/ 439841 h 971680"/>
                  <a:gd name="connsiteX73" fmla="*/ 882016 w 978416"/>
                  <a:gd name="connsiteY73" fmla="*/ 397964 h 971680"/>
                  <a:gd name="connsiteX74" fmla="*/ 882016 w 978416"/>
                  <a:gd name="connsiteY74" fmla="*/ 350067 h 971680"/>
                  <a:gd name="connsiteX75" fmla="*/ 952160 w 978416"/>
                  <a:gd name="connsiteY75" fmla="*/ 350067 h 971680"/>
                  <a:gd name="connsiteX76" fmla="*/ 977286 w 978416"/>
                  <a:gd name="connsiteY76" fmla="*/ 331222 h 971680"/>
                  <a:gd name="connsiteX77" fmla="*/ 966293 w 978416"/>
                  <a:gd name="connsiteY77" fmla="*/ 301646 h 971680"/>
                  <a:gd name="connsiteX78" fmla="*/ 483921 w 978416"/>
                  <a:gd name="connsiteY78" fmla="*/ 111891 h 971680"/>
                  <a:gd name="connsiteX79" fmla="*/ 494391 w 978416"/>
                  <a:gd name="connsiteY79" fmla="*/ 111891 h 971680"/>
                  <a:gd name="connsiteX80" fmla="*/ 820770 w 978416"/>
                  <a:gd name="connsiteY80" fmla="*/ 321800 h 971680"/>
                  <a:gd name="connsiteX81" fmla="*/ 157280 w 978416"/>
                  <a:gd name="connsiteY81" fmla="*/ 321800 h 971680"/>
                  <a:gd name="connsiteX82" fmla="*/ 483921 w 978416"/>
                  <a:gd name="connsiteY82" fmla="*/ 111891 h 971680"/>
                  <a:gd name="connsiteX83" fmla="*/ 124301 w 978416"/>
                  <a:gd name="connsiteY83" fmla="*/ 349805 h 971680"/>
                  <a:gd name="connsiteX84" fmla="*/ 854533 w 978416"/>
                  <a:gd name="connsiteY84" fmla="*/ 349805 h 971680"/>
                  <a:gd name="connsiteX85" fmla="*/ 854533 w 978416"/>
                  <a:gd name="connsiteY85" fmla="*/ 383830 h 971680"/>
                  <a:gd name="connsiteX86" fmla="*/ 705609 w 978416"/>
                  <a:gd name="connsiteY86" fmla="*/ 383830 h 971680"/>
                  <a:gd name="connsiteX87" fmla="*/ 570816 w 978416"/>
                  <a:gd name="connsiteY87" fmla="*/ 383830 h 971680"/>
                  <a:gd name="connsiteX88" fmla="*/ 408019 w 978416"/>
                  <a:gd name="connsiteY88" fmla="*/ 383830 h 971680"/>
                  <a:gd name="connsiteX89" fmla="*/ 273227 w 978416"/>
                  <a:gd name="connsiteY89" fmla="*/ 383830 h 971680"/>
                  <a:gd name="connsiteX90" fmla="*/ 124301 w 978416"/>
                  <a:gd name="connsiteY90" fmla="*/ 383830 h 971680"/>
                  <a:gd name="connsiteX91" fmla="*/ 124301 w 978416"/>
                  <a:gd name="connsiteY91" fmla="*/ 349805 h 971680"/>
                  <a:gd name="connsiteX92" fmla="*/ 566367 w 978416"/>
                  <a:gd name="connsiteY92" fmla="*/ 836103 h 971680"/>
                  <a:gd name="connsiteX93" fmla="*/ 566367 w 978416"/>
                  <a:gd name="connsiteY93" fmla="*/ 811762 h 971680"/>
                  <a:gd name="connsiteX94" fmla="*/ 543334 w 978416"/>
                  <a:gd name="connsiteY94" fmla="*/ 788730 h 971680"/>
                  <a:gd name="connsiteX95" fmla="*/ 541502 w 978416"/>
                  <a:gd name="connsiteY95" fmla="*/ 788730 h 971680"/>
                  <a:gd name="connsiteX96" fmla="*/ 541502 w 978416"/>
                  <a:gd name="connsiteY96" fmla="*/ 509462 h 971680"/>
                  <a:gd name="connsiteX97" fmla="*/ 543334 w 978416"/>
                  <a:gd name="connsiteY97" fmla="*/ 509462 h 971680"/>
                  <a:gd name="connsiteX98" fmla="*/ 566367 w 978416"/>
                  <a:gd name="connsiteY98" fmla="*/ 486429 h 971680"/>
                  <a:gd name="connsiteX99" fmla="*/ 566367 w 978416"/>
                  <a:gd name="connsiteY99" fmla="*/ 462088 h 971680"/>
                  <a:gd name="connsiteX100" fmla="*/ 584688 w 978416"/>
                  <a:gd name="connsiteY100" fmla="*/ 439579 h 971680"/>
                  <a:gd name="connsiteX101" fmla="*/ 584688 w 978416"/>
                  <a:gd name="connsiteY101" fmla="*/ 411574 h 971680"/>
                  <a:gd name="connsiteX102" fmla="*/ 691737 w 978416"/>
                  <a:gd name="connsiteY102" fmla="*/ 411574 h 971680"/>
                  <a:gd name="connsiteX103" fmla="*/ 691737 w 978416"/>
                  <a:gd name="connsiteY103" fmla="*/ 439579 h 971680"/>
                  <a:gd name="connsiteX104" fmla="*/ 710057 w 978416"/>
                  <a:gd name="connsiteY104" fmla="*/ 462088 h 971680"/>
                  <a:gd name="connsiteX105" fmla="*/ 710057 w 978416"/>
                  <a:gd name="connsiteY105" fmla="*/ 486429 h 971680"/>
                  <a:gd name="connsiteX106" fmla="*/ 733090 w 978416"/>
                  <a:gd name="connsiteY106" fmla="*/ 509462 h 971680"/>
                  <a:gd name="connsiteX107" fmla="*/ 734922 w 978416"/>
                  <a:gd name="connsiteY107" fmla="*/ 509462 h 971680"/>
                  <a:gd name="connsiteX108" fmla="*/ 734922 w 978416"/>
                  <a:gd name="connsiteY108" fmla="*/ 788730 h 971680"/>
                  <a:gd name="connsiteX109" fmla="*/ 733090 w 978416"/>
                  <a:gd name="connsiteY109" fmla="*/ 788730 h 971680"/>
                  <a:gd name="connsiteX110" fmla="*/ 710057 w 978416"/>
                  <a:gd name="connsiteY110" fmla="*/ 811762 h 971680"/>
                  <a:gd name="connsiteX111" fmla="*/ 710057 w 978416"/>
                  <a:gd name="connsiteY111" fmla="*/ 836103 h 971680"/>
                  <a:gd name="connsiteX112" fmla="*/ 691737 w 978416"/>
                  <a:gd name="connsiteY112" fmla="*/ 858612 h 971680"/>
                  <a:gd name="connsiteX113" fmla="*/ 691737 w 978416"/>
                  <a:gd name="connsiteY113" fmla="*/ 886879 h 971680"/>
                  <a:gd name="connsiteX114" fmla="*/ 584688 w 978416"/>
                  <a:gd name="connsiteY114" fmla="*/ 886879 h 971680"/>
                  <a:gd name="connsiteX115" fmla="*/ 584688 w 978416"/>
                  <a:gd name="connsiteY115" fmla="*/ 858874 h 971680"/>
                  <a:gd name="connsiteX116" fmla="*/ 566367 w 978416"/>
                  <a:gd name="connsiteY116" fmla="*/ 836103 h 971680"/>
                  <a:gd name="connsiteX117" fmla="*/ 268778 w 978416"/>
                  <a:gd name="connsiteY117" fmla="*/ 836103 h 971680"/>
                  <a:gd name="connsiteX118" fmla="*/ 268778 w 978416"/>
                  <a:gd name="connsiteY118" fmla="*/ 811762 h 971680"/>
                  <a:gd name="connsiteX119" fmla="*/ 245745 w 978416"/>
                  <a:gd name="connsiteY119" fmla="*/ 788730 h 971680"/>
                  <a:gd name="connsiteX120" fmla="*/ 243913 w 978416"/>
                  <a:gd name="connsiteY120" fmla="*/ 788730 h 971680"/>
                  <a:gd name="connsiteX121" fmla="*/ 243913 w 978416"/>
                  <a:gd name="connsiteY121" fmla="*/ 509462 h 971680"/>
                  <a:gd name="connsiteX122" fmla="*/ 245745 w 978416"/>
                  <a:gd name="connsiteY122" fmla="*/ 509462 h 971680"/>
                  <a:gd name="connsiteX123" fmla="*/ 268778 w 978416"/>
                  <a:gd name="connsiteY123" fmla="*/ 486429 h 971680"/>
                  <a:gd name="connsiteX124" fmla="*/ 268778 w 978416"/>
                  <a:gd name="connsiteY124" fmla="*/ 462088 h 971680"/>
                  <a:gd name="connsiteX125" fmla="*/ 287098 w 978416"/>
                  <a:gd name="connsiteY125" fmla="*/ 439579 h 971680"/>
                  <a:gd name="connsiteX126" fmla="*/ 287098 w 978416"/>
                  <a:gd name="connsiteY126" fmla="*/ 411574 h 971680"/>
                  <a:gd name="connsiteX127" fmla="*/ 394147 w 978416"/>
                  <a:gd name="connsiteY127" fmla="*/ 411574 h 971680"/>
                  <a:gd name="connsiteX128" fmla="*/ 394147 w 978416"/>
                  <a:gd name="connsiteY128" fmla="*/ 439579 h 971680"/>
                  <a:gd name="connsiteX129" fmla="*/ 412468 w 978416"/>
                  <a:gd name="connsiteY129" fmla="*/ 462088 h 971680"/>
                  <a:gd name="connsiteX130" fmla="*/ 412468 w 978416"/>
                  <a:gd name="connsiteY130" fmla="*/ 486429 h 971680"/>
                  <a:gd name="connsiteX131" fmla="*/ 435501 w 978416"/>
                  <a:gd name="connsiteY131" fmla="*/ 509462 h 971680"/>
                  <a:gd name="connsiteX132" fmla="*/ 437333 w 978416"/>
                  <a:gd name="connsiteY132" fmla="*/ 509462 h 971680"/>
                  <a:gd name="connsiteX133" fmla="*/ 437333 w 978416"/>
                  <a:gd name="connsiteY133" fmla="*/ 788730 h 971680"/>
                  <a:gd name="connsiteX134" fmla="*/ 435501 w 978416"/>
                  <a:gd name="connsiteY134" fmla="*/ 788730 h 971680"/>
                  <a:gd name="connsiteX135" fmla="*/ 412468 w 978416"/>
                  <a:gd name="connsiteY135" fmla="*/ 811762 h 971680"/>
                  <a:gd name="connsiteX136" fmla="*/ 412468 w 978416"/>
                  <a:gd name="connsiteY136" fmla="*/ 836103 h 971680"/>
                  <a:gd name="connsiteX137" fmla="*/ 394147 w 978416"/>
                  <a:gd name="connsiteY137" fmla="*/ 858612 h 971680"/>
                  <a:gd name="connsiteX138" fmla="*/ 394147 w 978416"/>
                  <a:gd name="connsiteY138" fmla="*/ 886879 h 971680"/>
                  <a:gd name="connsiteX139" fmla="*/ 287098 w 978416"/>
                  <a:gd name="connsiteY139" fmla="*/ 886879 h 971680"/>
                  <a:gd name="connsiteX140" fmla="*/ 287098 w 978416"/>
                  <a:gd name="connsiteY140" fmla="*/ 858874 h 971680"/>
                  <a:gd name="connsiteX141" fmla="*/ 268778 w 978416"/>
                  <a:gd name="connsiteY141" fmla="*/ 836103 h 971680"/>
                  <a:gd name="connsiteX142" fmla="*/ 527368 w 978416"/>
                  <a:gd name="connsiteY142" fmla="*/ 816473 h 971680"/>
                  <a:gd name="connsiteX143" fmla="*/ 538361 w 978416"/>
                  <a:gd name="connsiteY143" fmla="*/ 816473 h 971680"/>
                  <a:gd name="connsiteX144" fmla="*/ 538361 w 978416"/>
                  <a:gd name="connsiteY144" fmla="*/ 837412 h 971680"/>
                  <a:gd name="connsiteX145" fmla="*/ 439950 w 978416"/>
                  <a:gd name="connsiteY145" fmla="*/ 837412 h 971680"/>
                  <a:gd name="connsiteX146" fmla="*/ 439950 w 978416"/>
                  <a:gd name="connsiteY146" fmla="*/ 816473 h 971680"/>
                  <a:gd name="connsiteX147" fmla="*/ 450943 w 978416"/>
                  <a:gd name="connsiteY147" fmla="*/ 816473 h 971680"/>
                  <a:gd name="connsiteX148" fmla="*/ 464815 w 978416"/>
                  <a:gd name="connsiteY148" fmla="*/ 802602 h 971680"/>
                  <a:gd name="connsiteX149" fmla="*/ 464815 w 978416"/>
                  <a:gd name="connsiteY149" fmla="*/ 495590 h 971680"/>
                  <a:gd name="connsiteX150" fmla="*/ 450943 w 978416"/>
                  <a:gd name="connsiteY150" fmla="*/ 481718 h 971680"/>
                  <a:gd name="connsiteX151" fmla="*/ 439950 w 978416"/>
                  <a:gd name="connsiteY151" fmla="*/ 481718 h 971680"/>
                  <a:gd name="connsiteX152" fmla="*/ 439950 w 978416"/>
                  <a:gd name="connsiteY152" fmla="*/ 462611 h 971680"/>
                  <a:gd name="connsiteX153" fmla="*/ 538361 w 978416"/>
                  <a:gd name="connsiteY153" fmla="*/ 462611 h 971680"/>
                  <a:gd name="connsiteX154" fmla="*/ 538361 w 978416"/>
                  <a:gd name="connsiteY154" fmla="*/ 481718 h 971680"/>
                  <a:gd name="connsiteX155" fmla="*/ 527368 w 978416"/>
                  <a:gd name="connsiteY155" fmla="*/ 481718 h 971680"/>
                  <a:gd name="connsiteX156" fmla="*/ 513496 w 978416"/>
                  <a:gd name="connsiteY156" fmla="*/ 495590 h 971680"/>
                  <a:gd name="connsiteX157" fmla="*/ 513496 w 978416"/>
                  <a:gd name="connsiteY157" fmla="*/ 802602 h 971680"/>
                  <a:gd name="connsiteX158" fmla="*/ 527368 w 978416"/>
                  <a:gd name="connsiteY158" fmla="*/ 816473 h 971680"/>
                  <a:gd name="connsiteX159" fmla="*/ 426078 w 978416"/>
                  <a:gd name="connsiteY159" fmla="*/ 434868 h 971680"/>
                  <a:gd name="connsiteX160" fmla="*/ 426078 w 978416"/>
                  <a:gd name="connsiteY160" fmla="*/ 434868 h 971680"/>
                  <a:gd name="connsiteX161" fmla="*/ 421629 w 978416"/>
                  <a:gd name="connsiteY161" fmla="*/ 434868 h 971680"/>
                  <a:gd name="connsiteX162" fmla="*/ 421629 w 978416"/>
                  <a:gd name="connsiteY162" fmla="*/ 411574 h 971680"/>
                  <a:gd name="connsiteX163" fmla="*/ 556683 w 978416"/>
                  <a:gd name="connsiteY163" fmla="*/ 411574 h 971680"/>
                  <a:gd name="connsiteX164" fmla="*/ 556683 w 978416"/>
                  <a:gd name="connsiteY164" fmla="*/ 434868 h 971680"/>
                  <a:gd name="connsiteX165" fmla="*/ 552233 w 978416"/>
                  <a:gd name="connsiteY165" fmla="*/ 434868 h 971680"/>
                  <a:gd name="connsiteX166" fmla="*/ 552233 w 978416"/>
                  <a:gd name="connsiteY166" fmla="*/ 434868 h 971680"/>
                  <a:gd name="connsiteX167" fmla="*/ 552233 w 978416"/>
                  <a:gd name="connsiteY167" fmla="*/ 434868 h 971680"/>
                  <a:gd name="connsiteX168" fmla="*/ 426078 w 978416"/>
                  <a:gd name="connsiteY168" fmla="*/ 434868 h 971680"/>
                  <a:gd name="connsiteX169" fmla="*/ 421890 w 978416"/>
                  <a:gd name="connsiteY169" fmla="*/ 864370 h 971680"/>
                  <a:gd name="connsiteX170" fmla="*/ 426078 w 978416"/>
                  <a:gd name="connsiteY170" fmla="*/ 865155 h 971680"/>
                  <a:gd name="connsiteX171" fmla="*/ 552233 w 978416"/>
                  <a:gd name="connsiteY171" fmla="*/ 865155 h 971680"/>
                  <a:gd name="connsiteX172" fmla="*/ 556683 w 978416"/>
                  <a:gd name="connsiteY172" fmla="*/ 864370 h 971680"/>
                  <a:gd name="connsiteX173" fmla="*/ 556683 w 978416"/>
                  <a:gd name="connsiteY173" fmla="*/ 886879 h 971680"/>
                  <a:gd name="connsiteX174" fmla="*/ 421629 w 978416"/>
                  <a:gd name="connsiteY174" fmla="*/ 886879 h 971680"/>
                  <a:gd name="connsiteX175" fmla="*/ 421629 w 978416"/>
                  <a:gd name="connsiteY175" fmla="*/ 864370 h 971680"/>
                  <a:gd name="connsiteX176" fmla="*/ 128489 w 978416"/>
                  <a:gd name="connsiteY176" fmla="*/ 434868 h 971680"/>
                  <a:gd name="connsiteX177" fmla="*/ 124039 w 978416"/>
                  <a:gd name="connsiteY177" fmla="*/ 434868 h 971680"/>
                  <a:gd name="connsiteX178" fmla="*/ 124039 w 978416"/>
                  <a:gd name="connsiteY178" fmla="*/ 411574 h 971680"/>
                  <a:gd name="connsiteX179" fmla="*/ 259093 w 978416"/>
                  <a:gd name="connsiteY179" fmla="*/ 411574 h 971680"/>
                  <a:gd name="connsiteX180" fmla="*/ 259093 w 978416"/>
                  <a:gd name="connsiteY180" fmla="*/ 434868 h 971680"/>
                  <a:gd name="connsiteX181" fmla="*/ 259093 w 978416"/>
                  <a:gd name="connsiteY181" fmla="*/ 434868 h 971680"/>
                  <a:gd name="connsiteX182" fmla="*/ 254644 w 978416"/>
                  <a:gd name="connsiteY182" fmla="*/ 434868 h 971680"/>
                  <a:gd name="connsiteX183" fmla="*/ 128489 w 978416"/>
                  <a:gd name="connsiteY183" fmla="*/ 434868 h 971680"/>
                  <a:gd name="connsiteX184" fmla="*/ 124301 w 978416"/>
                  <a:gd name="connsiteY184" fmla="*/ 864370 h 971680"/>
                  <a:gd name="connsiteX185" fmla="*/ 128751 w 978416"/>
                  <a:gd name="connsiteY185" fmla="*/ 865155 h 971680"/>
                  <a:gd name="connsiteX186" fmla="*/ 254906 w 978416"/>
                  <a:gd name="connsiteY186" fmla="*/ 865155 h 971680"/>
                  <a:gd name="connsiteX187" fmla="*/ 259355 w 978416"/>
                  <a:gd name="connsiteY187" fmla="*/ 864370 h 971680"/>
                  <a:gd name="connsiteX188" fmla="*/ 259355 w 978416"/>
                  <a:gd name="connsiteY188" fmla="*/ 886879 h 971680"/>
                  <a:gd name="connsiteX189" fmla="*/ 124301 w 978416"/>
                  <a:gd name="connsiteY189" fmla="*/ 886879 h 971680"/>
                  <a:gd name="connsiteX190" fmla="*/ 124301 w 978416"/>
                  <a:gd name="connsiteY190" fmla="*/ 864370 h 971680"/>
                  <a:gd name="connsiteX191" fmla="*/ 124301 w 978416"/>
                  <a:gd name="connsiteY191" fmla="*/ 864370 h 971680"/>
                  <a:gd name="connsiteX192" fmla="*/ 931483 w 978416"/>
                  <a:gd name="connsiteY192" fmla="*/ 914623 h 971680"/>
                  <a:gd name="connsiteX193" fmla="*/ 931483 w 978416"/>
                  <a:gd name="connsiteY193" fmla="*/ 943937 h 971680"/>
                  <a:gd name="connsiteX194" fmla="*/ 931483 w 978416"/>
                  <a:gd name="connsiteY194" fmla="*/ 943937 h 971680"/>
                  <a:gd name="connsiteX195" fmla="*/ 47352 w 978416"/>
                  <a:gd name="connsiteY195" fmla="*/ 943937 h 971680"/>
                  <a:gd name="connsiteX196" fmla="*/ 47352 w 978416"/>
                  <a:gd name="connsiteY196" fmla="*/ 914623 h 971680"/>
                  <a:gd name="connsiteX197" fmla="*/ 931483 w 978416"/>
                  <a:gd name="connsiteY197" fmla="*/ 914623 h 971680"/>
                  <a:gd name="connsiteX198" fmla="*/ 850084 w 978416"/>
                  <a:gd name="connsiteY198" fmla="*/ 865155 h 971680"/>
                  <a:gd name="connsiteX199" fmla="*/ 854533 w 978416"/>
                  <a:gd name="connsiteY199" fmla="*/ 864370 h 971680"/>
                  <a:gd name="connsiteX200" fmla="*/ 854533 w 978416"/>
                  <a:gd name="connsiteY200" fmla="*/ 886879 h 971680"/>
                  <a:gd name="connsiteX201" fmla="*/ 719480 w 978416"/>
                  <a:gd name="connsiteY201" fmla="*/ 886879 h 971680"/>
                  <a:gd name="connsiteX202" fmla="*/ 719480 w 978416"/>
                  <a:gd name="connsiteY202" fmla="*/ 864632 h 971680"/>
                  <a:gd name="connsiteX203" fmla="*/ 723929 w 978416"/>
                  <a:gd name="connsiteY203" fmla="*/ 865417 h 971680"/>
                  <a:gd name="connsiteX204" fmla="*/ 850084 w 978416"/>
                  <a:gd name="connsiteY204" fmla="*/ 865417 h 971680"/>
                  <a:gd name="connsiteX205" fmla="*/ 748794 w 978416"/>
                  <a:gd name="connsiteY205" fmla="*/ 481718 h 971680"/>
                  <a:gd name="connsiteX206" fmla="*/ 737801 w 978416"/>
                  <a:gd name="connsiteY206" fmla="*/ 481718 h 971680"/>
                  <a:gd name="connsiteX207" fmla="*/ 737801 w 978416"/>
                  <a:gd name="connsiteY207" fmla="*/ 462611 h 971680"/>
                  <a:gd name="connsiteX208" fmla="*/ 836213 w 978416"/>
                  <a:gd name="connsiteY208" fmla="*/ 462611 h 971680"/>
                  <a:gd name="connsiteX209" fmla="*/ 836213 w 978416"/>
                  <a:gd name="connsiteY209" fmla="*/ 481718 h 971680"/>
                  <a:gd name="connsiteX210" fmla="*/ 825219 w 978416"/>
                  <a:gd name="connsiteY210" fmla="*/ 481718 h 971680"/>
                  <a:gd name="connsiteX211" fmla="*/ 811348 w 978416"/>
                  <a:gd name="connsiteY211" fmla="*/ 495590 h 971680"/>
                  <a:gd name="connsiteX212" fmla="*/ 811348 w 978416"/>
                  <a:gd name="connsiteY212" fmla="*/ 802602 h 971680"/>
                  <a:gd name="connsiteX213" fmla="*/ 825219 w 978416"/>
                  <a:gd name="connsiteY213" fmla="*/ 816473 h 971680"/>
                  <a:gd name="connsiteX214" fmla="*/ 836213 w 978416"/>
                  <a:gd name="connsiteY214" fmla="*/ 816473 h 971680"/>
                  <a:gd name="connsiteX215" fmla="*/ 836213 w 978416"/>
                  <a:gd name="connsiteY215" fmla="*/ 837412 h 971680"/>
                  <a:gd name="connsiteX216" fmla="*/ 737801 w 978416"/>
                  <a:gd name="connsiteY216" fmla="*/ 837412 h 971680"/>
                  <a:gd name="connsiteX217" fmla="*/ 737801 w 978416"/>
                  <a:gd name="connsiteY217" fmla="*/ 816473 h 971680"/>
                  <a:gd name="connsiteX218" fmla="*/ 748794 w 978416"/>
                  <a:gd name="connsiteY218" fmla="*/ 816473 h 971680"/>
                  <a:gd name="connsiteX219" fmla="*/ 762666 w 978416"/>
                  <a:gd name="connsiteY219" fmla="*/ 802602 h 971680"/>
                  <a:gd name="connsiteX220" fmla="*/ 762666 w 978416"/>
                  <a:gd name="connsiteY220" fmla="*/ 495590 h 971680"/>
                  <a:gd name="connsiteX221" fmla="*/ 748794 w 978416"/>
                  <a:gd name="connsiteY221" fmla="*/ 481718 h 971680"/>
                  <a:gd name="connsiteX222" fmla="*/ 854272 w 978416"/>
                  <a:gd name="connsiteY222" fmla="*/ 434868 h 971680"/>
                  <a:gd name="connsiteX223" fmla="*/ 854272 w 978416"/>
                  <a:gd name="connsiteY223" fmla="*/ 434868 h 971680"/>
                  <a:gd name="connsiteX224" fmla="*/ 849822 w 978416"/>
                  <a:gd name="connsiteY224" fmla="*/ 434868 h 971680"/>
                  <a:gd name="connsiteX225" fmla="*/ 849822 w 978416"/>
                  <a:gd name="connsiteY225" fmla="*/ 434868 h 971680"/>
                  <a:gd name="connsiteX226" fmla="*/ 849822 w 978416"/>
                  <a:gd name="connsiteY226" fmla="*/ 434868 h 971680"/>
                  <a:gd name="connsiteX227" fmla="*/ 723667 w 978416"/>
                  <a:gd name="connsiteY227" fmla="*/ 434868 h 971680"/>
                  <a:gd name="connsiteX228" fmla="*/ 723667 w 978416"/>
                  <a:gd name="connsiteY228" fmla="*/ 434868 h 971680"/>
                  <a:gd name="connsiteX229" fmla="*/ 719218 w 978416"/>
                  <a:gd name="connsiteY229" fmla="*/ 434868 h 971680"/>
                  <a:gd name="connsiteX230" fmla="*/ 719218 w 978416"/>
                  <a:gd name="connsiteY230" fmla="*/ 411574 h 971680"/>
                  <a:gd name="connsiteX231" fmla="*/ 854272 w 978416"/>
                  <a:gd name="connsiteY231" fmla="*/ 411574 h 971680"/>
                  <a:gd name="connsiteX232" fmla="*/ 854272 w 978416"/>
                  <a:gd name="connsiteY232" fmla="*/ 434868 h 971680"/>
                  <a:gd name="connsiteX233" fmla="*/ 854272 w 978416"/>
                  <a:gd name="connsiteY233" fmla="*/ 434868 h 97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78416" h="971680">
                    <a:moveTo>
                      <a:pt x="966293" y="301646"/>
                    </a:moveTo>
                    <a:lnTo>
                      <a:pt x="643054" y="93569"/>
                    </a:lnTo>
                    <a:cubicBezTo>
                      <a:pt x="636511" y="89382"/>
                      <a:pt x="627874" y="91214"/>
                      <a:pt x="623947" y="97757"/>
                    </a:cubicBezTo>
                    <a:cubicBezTo>
                      <a:pt x="619760" y="104300"/>
                      <a:pt x="621592" y="112937"/>
                      <a:pt x="628135" y="116863"/>
                    </a:cubicBezTo>
                    <a:lnTo>
                      <a:pt x="946663" y="321800"/>
                    </a:lnTo>
                    <a:lnTo>
                      <a:pt x="872332" y="321800"/>
                    </a:lnTo>
                    <a:lnTo>
                      <a:pt x="509571" y="88335"/>
                    </a:lnTo>
                    <a:cubicBezTo>
                      <a:pt x="497269" y="80483"/>
                      <a:pt x="481304" y="80483"/>
                      <a:pt x="469003" y="88335"/>
                    </a:cubicBezTo>
                    <a:lnTo>
                      <a:pt x="106242" y="321800"/>
                    </a:lnTo>
                    <a:lnTo>
                      <a:pt x="31910" y="321800"/>
                    </a:lnTo>
                    <a:lnTo>
                      <a:pt x="489156" y="27613"/>
                    </a:lnTo>
                    <a:lnTo>
                      <a:pt x="553803" y="69228"/>
                    </a:lnTo>
                    <a:cubicBezTo>
                      <a:pt x="560347" y="73416"/>
                      <a:pt x="568984" y="71584"/>
                      <a:pt x="572910" y="65041"/>
                    </a:cubicBezTo>
                    <a:cubicBezTo>
                      <a:pt x="577098" y="58497"/>
                      <a:pt x="575266" y="49860"/>
                      <a:pt x="568722" y="45934"/>
                    </a:cubicBezTo>
                    <a:lnTo>
                      <a:pt x="504075" y="4319"/>
                    </a:lnTo>
                    <a:cubicBezTo>
                      <a:pt x="494914" y="-1440"/>
                      <a:pt x="483136" y="-1440"/>
                      <a:pt x="473975" y="4319"/>
                    </a:cubicBezTo>
                    <a:lnTo>
                      <a:pt x="12018" y="301646"/>
                    </a:lnTo>
                    <a:cubicBezTo>
                      <a:pt x="2072" y="307928"/>
                      <a:pt x="-2115" y="319706"/>
                      <a:pt x="1026" y="330960"/>
                    </a:cubicBezTo>
                    <a:cubicBezTo>
                      <a:pt x="4166" y="342215"/>
                      <a:pt x="14374" y="349805"/>
                      <a:pt x="26152" y="349805"/>
                    </a:cubicBezTo>
                    <a:lnTo>
                      <a:pt x="96296" y="349805"/>
                    </a:lnTo>
                    <a:lnTo>
                      <a:pt x="96296" y="397702"/>
                    </a:lnTo>
                    <a:lnTo>
                      <a:pt x="96296" y="439579"/>
                    </a:lnTo>
                    <a:cubicBezTo>
                      <a:pt x="96296" y="450572"/>
                      <a:pt x="104148" y="459994"/>
                      <a:pt x="114617" y="462088"/>
                    </a:cubicBezTo>
                    <a:lnTo>
                      <a:pt x="114617" y="486429"/>
                    </a:lnTo>
                    <a:cubicBezTo>
                      <a:pt x="114617" y="498992"/>
                      <a:pt x="124825" y="509462"/>
                      <a:pt x="137650" y="509462"/>
                    </a:cubicBezTo>
                    <a:lnTo>
                      <a:pt x="139482" y="509462"/>
                    </a:lnTo>
                    <a:lnTo>
                      <a:pt x="139482" y="679588"/>
                    </a:lnTo>
                    <a:cubicBezTo>
                      <a:pt x="139482" y="687178"/>
                      <a:pt x="145763" y="693459"/>
                      <a:pt x="153354" y="693459"/>
                    </a:cubicBezTo>
                    <a:cubicBezTo>
                      <a:pt x="160943" y="693459"/>
                      <a:pt x="167226" y="687178"/>
                      <a:pt x="167226" y="679588"/>
                    </a:cubicBezTo>
                    <a:lnTo>
                      <a:pt x="167226" y="495328"/>
                    </a:lnTo>
                    <a:cubicBezTo>
                      <a:pt x="167226" y="487738"/>
                      <a:pt x="160943" y="481456"/>
                      <a:pt x="153354" y="481456"/>
                    </a:cubicBezTo>
                    <a:lnTo>
                      <a:pt x="142361" y="481456"/>
                    </a:lnTo>
                    <a:lnTo>
                      <a:pt x="142361" y="462350"/>
                    </a:lnTo>
                    <a:lnTo>
                      <a:pt x="240772" y="462350"/>
                    </a:lnTo>
                    <a:lnTo>
                      <a:pt x="240772" y="481456"/>
                    </a:lnTo>
                    <a:lnTo>
                      <a:pt x="229779" y="481456"/>
                    </a:lnTo>
                    <a:cubicBezTo>
                      <a:pt x="222189" y="481456"/>
                      <a:pt x="215907" y="487738"/>
                      <a:pt x="215907" y="495328"/>
                    </a:cubicBezTo>
                    <a:lnTo>
                      <a:pt x="215907" y="802340"/>
                    </a:lnTo>
                    <a:cubicBezTo>
                      <a:pt x="215907" y="809930"/>
                      <a:pt x="222189" y="816212"/>
                      <a:pt x="229779" y="816212"/>
                    </a:cubicBezTo>
                    <a:lnTo>
                      <a:pt x="240772" y="816212"/>
                    </a:lnTo>
                    <a:lnTo>
                      <a:pt x="240772" y="837150"/>
                    </a:lnTo>
                    <a:lnTo>
                      <a:pt x="142361" y="837150"/>
                    </a:lnTo>
                    <a:lnTo>
                      <a:pt x="142361" y="816212"/>
                    </a:lnTo>
                    <a:lnTo>
                      <a:pt x="153354" y="816212"/>
                    </a:lnTo>
                    <a:cubicBezTo>
                      <a:pt x="160943" y="816212"/>
                      <a:pt x="167226" y="809930"/>
                      <a:pt x="167226" y="802340"/>
                    </a:cubicBezTo>
                    <a:lnTo>
                      <a:pt x="167226" y="766744"/>
                    </a:lnTo>
                    <a:cubicBezTo>
                      <a:pt x="167226" y="759154"/>
                      <a:pt x="160943" y="752873"/>
                      <a:pt x="153354" y="752873"/>
                    </a:cubicBezTo>
                    <a:cubicBezTo>
                      <a:pt x="145763" y="752873"/>
                      <a:pt x="139482" y="759154"/>
                      <a:pt x="139482" y="766744"/>
                    </a:cubicBezTo>
                    <a:lnTo>
                      <a:pt x="139482" y="788468"/>
                    </a:lnTo>
                    <a:lnTo>
                      <a:pt x="137650" y="788468"/>
                    </a:lnTo>
                    <a:cubicBezTo>
                      <a:pt x="125087" y="788468"/>
                      <a:pt x="114617" y="798676"/>
                      <a:pt x="114617" y="811500"/>
                    </a:cubicBezTo>
                    <a:lnTo>
                      <a:pt x="114617" y="835842"/>
                    </a:lnTo>
                    <a:cubicBezTo>
                      <a:pt x="104148" y="837936"/>
                      <a:pt x="96296" y="847358"/>
                      <a:pt x="96296" y="858351"/>
                    </a:cubicBezTo>
                    <a:lnTo>
                      <a:pt x="96296" y="886879"/>
                    </a:lnTo>
                    <a:lnTo>
                      <a:pt x="47090" y="886879"/>
                    </a:lnTo>
                    <a:cubicBezTo>
                      <a:pt x="31648" y="886879"/>
                      <a:pt x="19347" y="899442"/>
                      <a:pt x="19347" y="914623"/>
                    </a:cubicBezTo>
                    <a:lnTo>
                      <a:pt x="19347" y="943937"/>
                    </a:lnTo>
                    <a:cubicBezTo>
                      <a:pt x="19347" y="959379"/>
                      <a:pt x="31910" y="971681"/>
                      <a:pt x="47090" y="971681"/>
                    </a:cubicBezTo>
                    <a:lnTo>
                      <a:pt x="931221" y="971681"/>
                    </a:lnTo>
                    <a:cubicBezTo>
                      <a:pt x="946663" y="971681"/>
                      <a:pt x="958965" y="959117"/>
                      <a:pt x="958965" y="943937"/>
                    </a:cubicBezTo>
                    <a:lnTo>
                      <a:pt x="958965" y="914623"/>
                    </a:lnTo>
                    <a:cubicBezTo>
                      <a:pt x="958965" y="899181"/>
                      <a:pt x="946401" y="886879"/>
                      <a:pt x="931221" y="886879"/>
                    </a:cubicBezTo>
                    <a:lnTo>
                      <a:pt x="882016" y="886879"/>
                    </a:lnTo>
                    <a:lnTo>
                      <a:pt x="882016" y="858874"/>
                    </a:lnTo>
                    <a:cubicBezTo>
                      <a:pt x="882016" y="847881"/>
                      <a:pt x="874163" y="838459"/>
                      <a:pt x="863694" y="836365"/>
                    </a:cubicBezTo>
                    <a:lnTo>
                      <a:pt x="863694" y="812024"/>
                    </a:lnTo>
                    <a:cubicBezTo>
                      <a:pt x="863694" y="799461"/>
                      <a:pt x="853487" y="788991"/>
                      <a:pt x="840662" y="788991"/>
                    </a:cubicBezTo>
                    <a:lnTo>
                      <a:pt x="838830" y="788991"/>
                    </a:lnTo>
                    <a:lnTo>
                      <a:pt x="838830" y="509723"/>
                    </a:lnTo>
                    <a:lnTo>
                      <a:pt x="840662" y="509723"/>
                    </a:lnTo>
                    <a:cubicBezTo>
                      <a:pt x="853225" y="509723"/>
                      <a:pt x="863694" y="499516"/>
                      <a:pt x="863694" y="486691"/>
                    </a:cubicBezTo>
                    <a:lnTo>
                      <a:pt x="863694" y="462350"/>
                    </a:lnTo>
                    <a:cubicBezTo>
                      <a:pt x="874163" y="460256"/>
                      <a:pt x="882016" y="450834"/>
                      <a:pt x="882016" y="439841"/>
                    </a:cubicBezTo>
                    <a:lnTo>
                      <a:pt x="882016" y="397964"/>
                    </a:lnTo>
                    <a:lnTo>
                      <a:pt x="882016" y="350067"/>
                    </a:lnTo>
                    <a:lnTo>
                      <a:pt x="952160" y="350067"/>
                    </a:lnTo>
                    <a:cubicBezTo>
                      <a:pt x="963938" y="350067"/>
                      <a:pt x="973884" y="342476"/>
                      <a:pt x="977286" y="331222"/>
                    </a:cubicBezTo>
                    <a:cubicBezTo>
                      <a:pt x="980688" y="319706"/>
                      <a:pt x="976239" y="307928"/>
                      <a:pt x="966293" y="301646"/>
                    </a:cubicBezTo>
                    <a:close/>
                    <a:moveTo>
                      <a:pt x="483921" y="111891"/>
                    </a:moveTo>
                    <a:cubicBezTo>
                      <a:pt x="487062" y="109797"/>
                      <a:pt x="491250" y="109797"/>
                      <a:pt x="494391" y="111891"/>
                    </a:cubicBezTo>
                    <a:lnTo>
                      <a:pt x="820770" y="321800"/>
                    </a:lnTo>
                    <a:lnTo>
                      <a:pt x="157280" y="321800"/>
                    </a:lnTo>
                    <a:lnTo>
                      <a:pt x="483921" y="111891"/>
                    </a:lnTo>
                    <a:close/>
                    <a:moveTo>
                      <a:pt x="124301" y="349805"/>
                    </a:moveTo>
                    <a:lnTo>
                      <a:pt x="854533" y="349805"/>
                    </a:lnTo>
                    <a:lnTo>
                      <a:pt x="854533" y="383830"/>
                    </a:lnTo>
                    <a:lnTo>
                      <a:pt x="705609" y="383830"/>
                    </a:lnTo>
                    <a:lnTo>
                      <a:pt x="570816" y="383830"/>
                    </a:lnTo>
                    <a:lnTo>
                      <a:pt x="408019" y="383830"/>
                    </a:lnTo>
                    <a:lnTo>
                      <a:pt x="273227" y="383830"/>
                    </a:lnTo>
                    <a:lnTo>
                      <a:pt x="124301" y="383830"/>
                    </a:lnTo>
                    <a:lnTo>
                      <a:pt x="124301" y="349805"/>
                    </a:lnTo>
                    <a:close/>
                    <a:moveTo>
                      <a:pt x="566367" y="836103"/>
                    </a:moveTo>
                    <a:lnTo>
                      <a:pt x="566367" y="811762"/>
                    </a:lnTo>
                    <a:cubicBezTo>
                      <a:pt x="566367" y="799199"/>
                      <a:pt x="556159" y="788730"/>
                      <a:pt x="543334" y="788730"/>
                    </a:cubicBezTo>
                    <a:lnTo>
                      <a:pt x="541502" y="788730"/>
                    </a:lnTo>
                    <a:lnTo>
                      <a:pt x="541502" y="509462"/>
                    </a:lnTo>
                    <a:lnTo>
                      <a:pt x="543334" y="509462"/>
                    </a:lnTo>
                    <a:cubicBezTo>
                      <a:pt x="555898" y="509462"/>
                      <a:pt x="566367" y="499254"/>
                      <a:pt x="566367" y="486429"/>
                    </a:cubicBezTo>
                    <a:lnTo>
                      <a:pt x="566367" y="462088"/>
                    </a:lnTo>
                    <a:cubicBezTo>
                      <a:pt x="576836" y="459994"/>
                      <a:pt x="584688" y="450572"/>
                      <a:pt x="584688" y="439579"/>
                    </a:cubicBezTo>
                    <a:lnTo>
                      <a:pt x="584688" y="411574"/>
                    </a:lnTo>
                    <a:lnTo>
                      <a:pt x="691737" y="411574"/>
                    </a:lnTo>
                    <a:lnTo>
                      <a:pt x="691737" y="439579"/>
                    </a:lnTo>
                    <a:cubicBezTo>
                      <a:pt x="691737" y="450572"/>
                      <a:pt x="699588" y="459994"/>
                      <a:pt x="710057" y="462088"/>
                    </a:cubicBezTo>
                    <a:lnTo>
                      <a:pt x="710057" y="486429"/>
                    </a:lnTo>
                    <a:cubicBezTo>
                      <a:pt x="710057" y="498992"/>
                      <a:pt x="720265" y="509462"/>
                      <a:pt x="733090" y="509462"/>
                    </a:cubicBezTo>
                    <a:lnTo>
                      <a:pt x="734922" y="509462"/>
                    </a:lnTo>
                    <a:lnTo>
                      <a:pt x="734922" y="788730"/>
                    </a:lnTo>
                    <a:lnTo>
                      <a:pt x="733090" y="788730"/>
                    </a:lnTo>
                    <a:cubicBezTo>
                      <a:pt x="720527" y="788730"/>
                      <a:pt x="710057" y="798937"/>
                      <a:pt x="710057" y="811762"/>
                    </a:cubicBezTo>
                    <a:lnTo>
                      <a:pt x="710057" y="836103"/>
                    </a:lnTo>
                    <a:cubicBezTo>
                      <a:pt x="699588" y="838197"/>
                      <a:pt x="691737" y="847619"/>
                      <a:pt x="691737" y="858612"/>
                    </a:cubicBezTo>
                    <a:lnTo>
                      <a:pt x="691737" y="886879"/>
                    </a:lnTo>
                    <a:lnTo>
                      <a:pt x="584688" y="886879"/>
                    </a:lnTo>
                    <a:lnTo>
                      <a:pt x="584688" y="858874"/>
                    </a:lnTo>
                    <a:cubicBezTo>
                      <a:pt x="584688" y="847619"/>
                      <a:pt x="576836" y="838459"/>
                      <a:pt x="566367" y="836103"/>
                    </a:cubicBezTo>
                    <a:close/>
                    <a:moveTo>
                      <a:pt x="268778" y="836103"/>
                    </a:moveTo>
                    <a:lnTo>
                      <a:pt x="268778" y="811762"/>
                    </a:lnTo>
                    <a:cubicBezTo>
                      <a:pt x="268778" y="799199"/>
                      <a:pt x="258570" y="788730"/>
                      <a:pt x="245745" y="788730"/>
                    </a:cubicBezTo>
                    <a:lnTo>
                      <a:pt x="243913" y="788730"/>
                    </a:lnTo>
                    <a:lnTo>
                      <a:pt x="243913" y="509462"/>
                    </a:lnTo>
                    <a:lnTo>
                      <a:pt x="245745" y="509462"/>
                    </a:lnTo>
                    <a:cubicBezTo>
                      <a:pt x="258308" y="509462"/>
                      <a:pt x="268778" y="499254"/>
                      <a:pt x="268778" y="486429"/>
                    </a:cubicBezTo>
                    <a:lnTo>
                      <a:pt x="268778" y="462088"/>
                    </a:lnTo>
                    <a:cubicBezTo>
                      <a:pt x="279247" y="459994"/>
                      <a:pt x="287098" y="450572"/>
                      <a:pt x="287098" y="439579"/>
                    </a:cubicBezTo>
                    <a:lnTo>
                      <a:pt x="287098" y="411574"/>
                    </a:lnTo>
                    <a:lnTo>
                      <a:pt x="394147" y="411574"/>
                    </a:lnTo>
                    <a:lnTo>
                      <a:pt x="394147" y="439579"/>
                    </a:lnTo>
                    <a:cubicBezTo>
                      <a:pt x="394147" y="450572"/>
                      <a:pt x="401999" y="459994"/>
                      <a:pt x="412468" y="462088"/>
                    </a:cubicBezTo>
                    <a:lnTo>
                      <a:pt x="412468" y="486429"/>
                    </a:lnTo>
                    <a:cubicBezTo>
                      <a:pt x="412468" y="498992"/>
                      <a:pt x="422675" y="509462"/>
                      <a:pt x="435501" y="509462"/>
                    </a:cubicBezTo>
                    <a:lnTo>
                      <a:pt x="437333" y="509462"/>
                    </a:lnTo>
                    <a:lnTo>
                      <a:pt x="437333" y="788730"/>
                    </a:lnTo>
                    <a:lnTo>
                      <a:pt x="435501" y="788730"/>
                    </a:lnTo>
                    <a:cubicBezTo>
                      <a:pt x="422937" y="788730"/>
                      <a:pt x="412468" y="798937"/>
                      <a:pt x="412468" y="811762"/>
                    </a:cubicBezTo>
                    <a:lnTo>
                      <a:pt x="412468" y="836103"/>
                    </a:lnTo>
                    <a:cubicBezTo>
                      <a:pt x="401999" y="838197"/>
                      <a:pt x="394147" y="847619"/>
                      <a:pt x="394147" y="858612"/>
                    </a:cubicBezTo>
                    <a:lnTo>
                      <a:pt x="394147" y="886879"/>
                    </a:lnTo>
                    <a:lnTo>
                      <a:pt x="287098" y="886879"/>
                    </a:lnTo>
                    <a:lnTo>
                      <a:pt x="287098" y="858874"/>
                    </a:lnTo>
                    <a:cubicBezTo>
                      <a:pt x="287098" y="847619"/>
                      <a:pt x="279247" y="838459"/>
                      <a:pt x="268778" y="836103"/>
                    </a:cubicBezTo>
                    <a:close/>
                    <a:moveTo>
                      <a:pt x="527368" y="816473"/>
                    </a:moveTo>
                    <a:lnTo>
                      <a:pt x="538361" y="816473"/>
                    </a:lnTo>
                    <a:lnTo>
                      <a:pt x="538361" y="837412"/>
                    </a:lnTo>
                    <a:lnTo>
                      <a:pt x="439950" y="837412"/>
                    </a:lnTo>
                    <a:lnTo>
                      <a:pt x="439950" y="816473"/>
                    </a:lnTo>
                    <a:lnTo>
                      <a:pt x="450943" y="816473"/>
                    </a:lnTo>
                    <a:cubicBezTo>
                      <a:pt x="458533" y="816473"/>
                      <a:pt x="464815" y="810192"/>
                      <a:pt x="464815" y="802602"/>
                    </a:cubicBezTo>
                    <a:lnTo>
                      <a:pt x="464815" y="495590"/>
                    </a:lnTo>
                    <a:cubicBezTo>
                      <a:pt x="464815" y="487999"/>
                      <a:pt x="458533" y="481718"/>
                      <a:pt x="450943" y="481718"/>
                    </a:cubicBezTo>
                    <a:lnTo>
                      <a:pt x="439950" y="481718"/>
                    </a:lnTo>
                    <a:lnTo>
                      <a:pt x="439950" y="462611"/>
                    </a:lnTo>
                    <a:lnTo>
                      <a:pt x="538361" y="462611"/>
                    </a:lnTo>
                    <a:lnTo>
                      <a:pt x="538361" y="481718"/>
                    </a:lnTo>
                    <a:lnTo>
                      <a:pt x="527368" y="481718"/>
                    </a:lnTo>
                    <a:cubicBezTo>
                      <a:pt x="519779" y="481718"/>
                      <a:pt x="513496" y="487999"/>
                      <a:pt x="513496" y="495590"/>
                    </a:cubicBezTo>
                    <a:lnTo>
                      <a:pt x="513496" y="802602"/>
                    </a:lnTo>
                    <a:cubicBezTo>
                      <a:pt x="513496" y="810192"/>
                      <a:pt x="519779" y="816473"/>
                      <a:pt x="527368" y="816473"/>
                    </a:cubicBezTo>
                    <a:close/>
                    <a:moveTo>
                      <a:pt x="426078" y="434868"/>
                    </a:moveTo>
                    <a:lnTo>
                      <a:pt x="426078" y="434868"/>
                    </a:lnTo>
                    <a:lnTo>
                      <a:pt x="421629" y="434868"/>
                    </a:lnTo>
                    <a:lnTo>
                      <a:pt x="421629" y="411574"/>
                    </a:lnTo>
                    <a:lnTo>
                      <a:pt x="556683" y="411574"/>
                    </a:lnTo>
                    <a:lnTo>
                      <a:pt x="556683" y="434868"/>
                    </a:lnTo>
                    <a:lnTo>
                      <a:pt x="552233" y="434868"/>
                    </a:lnTo>
                    <a:lnTo>
                      <a:pt x="552233" y="434868"/>
                    </a:lnTo>
                    <a:lnTo>
                      <a:pt x="552233" y="434868"/>
                    </a:lnTo>
                    <a:lnTo>
                      <a:pt x="426078" y="434868"/>
                    </a:lnTo>
                    <a:close/>
                    <a:moveTo>
                      <a:pt x="421890" y="864370"/>
                    </a:moveTo>
                    <a:cubicBezTo>
                      <a:pt x="423199" y="864894"/>
                      <a:pt x="424770" y="865155"/>
                      <a:pt x="426078" y="865155"/>
                    </a:cubicBezTo>
                    <a:lnTo>
                      <a:pt x="552233" y="865155"/>
                    </a:lnTo>
                    <a:cubicBezTo>
                      <a:pt x="553803" y="865155"/>
                      <a:pt x="555374" y="864894"/>
                      <a:pt x="556683" y="864370"/>
                    </a:cubicBezTo>
                    <a:lnTo>
                      <a:pt x="556683" y="886879"/>
                    </a:lnTo>
                    <a:lnTo>
                      <a:pt x="421629" y="886879"/>
                    </a:lnTo>
                    <a:lnTo>
                      <a:pt x="421629" y="864370"/>
                    </a:lnTo>
                    <a:close/>
                    <a:moveTo>
                      <a:pt x="128489" y="434868"/>
                    </a:moveTo>
                    <a:lnTo>
                      <a:pt x="124039" y="434868"/>
                    </a:lnTo>
                    <a:lnTo>
                      <a:pt x="124039" y="411574"/>
                    </a:lnTo>
                    <a:lnTo>
                      <a:pt x="259093" y="411574"/>
                    </a:lnTo>
                    <a:lnTo>
                      <a:pt x="259093" y="434868"/>
                    </a:lnTo>
                    <a:lnTo>
                      <a:pt x="259093" y="434868"/>
                    </a:lnTo>
                    <a:lnTo>
                      <a:pt x="254644" y="434868"/>
                    </a:lnTo>
                    <a:lnTo>
                      <a:pt x="128489" y="434868"/>
                    </a:lnTo>
                    <a:close/>
                    <a:moveTo>
                      <a:pt x="124301" y="864370"/>
                    </a:moveTo>
                    <a:cubicBezTo>
                      <a:pt x="125610" y="864894"/>
                      <a:pt x="127181" y="865155"/>
                      <a:pt x="128751" y="865155"/>
                    </a:cubicBezTo>
                    <a:lnTo>
                      <a:pt x="254906" y="865155"/>
                    </a:lnTo>
                    <a:cubicBezTo>
                      <a:pt x="256476" y="865155"/>
                      <a:pt x="257785" y="864894"/>
                      <a:pt x="259355" y="864370"/>
                    </a:cubicBezTo>
                    <a:lnTo>
                      <a:pt x="259355" y="886879"/>
                    </a:lnTo>
                    <a:lnTo>
                      <a:pt x="124301" y="886879"/>
                    </a:lnTo>
                    <a:lnTo>
                      <a:pt x="124301" y="864370"/>
                    </a:lnTo>
                    <a:lnTo>
                      <a:pt x="124301" y="864370"/>
                    </a:lnTo>
                    <a:close/>
                    <a:moveTo>
                      <a:pt x="931483" y="914623"/>
                    </a:moveTo>
                    <a:lnTo>
                      <a:pt x="931483" y="943937"/>
                    </a:lnTo>
                    <a:lnTo>
                      <a:pt x="931483" y="943937"/>
                    </a:lnTo>
                    <a:lnTo>
                      <a:pt x="47352" y="943937"/>
                    </a:lnTo>
                    <a:lnTo>
                      <a:pt x="47352" y="914623"/>
                    </a:lnTo>
                    <a:lnTo>
                      <a:pt x="931483" y="914623"/>
                    </a:lnTo>
                    <a:close/>
                    <a:moveTo>
                      <a:pt x="850084" y="865155"/>
                    </a:moveTo>
                    <a:cubicBezTo>
                      <a:pt x="851655" y="865155"/>
                      <a:pt x="853225" y="864894"/>
                      <a:pt x="854533" y="864370"/>
                    </a:cubicBezTo>
                    <a:lnTo>
                      <a:pt x="854533" y="886879"/>
                    </a:lnTo>
                    <a:lnTo>
                      <a:pt x="719480" y="886879"/>
                    </a:lnTo>
                    <a:lnTo>
                      <a:pt x="719480" y="864632"/>
                    </a:lnTo>
                    <a:cubicBezTo>
                      <a:pt x="720789" y="865155"/>
                      <a:pt x="722359" y="865417"/>
                      <a:pt x="723929" y="865417"/>
                    </a:cubicBezTo>
                    <a:lnTo>
                      <a:pt x="850084" y="865417"/>
                    </a:lnTo>
                    <a:close/>
                    <a:moveTo>
                      <a:pt x="748794" y="481718"/>
                    </a:moveTo>
                    <a:lnTo>
                      <a:pt x="737801" y="481718"/>
                    </a:lnTo>
                    <a:lnTo>
                      <a:pt x="737801" y="462611"/>
                    </a:lnTo>
                    <a:lnTo>
                      <a:pt x="836213" y="462611"/>
                    </a:lnTo>
                    <a:lnTo>
                      <a:pt x="836213" y="481718"/>
                    </a:lnTo>
                    <a:lnTo>
                      <a:pt x="825219" y="481718"/>
                    </a:lnTo>
                    <a:cubicBezTo>
                      <a:pt x="817630" y="481718"/>
                      <a:pt x="811348" y="487999"/>
                      <a:pt x="811348" y="495590"/>
                    </a:cubicBezTo>
                    <a:lnTo>
                      <a:pt x="811348" y="802602"/>
                    </a:lnTo>
                    <a:cubicBezTo>
                      <a:pt x="811348" y="810192"/>
                      <a:pt x="817630" y="816473"/>
                      <a:pt x="825219" y="816473"/>
                    </a:cubicBezTo>
                    <a:lnTo>
                      <a:pt x="836213" y="816473"/>
                    </a:lnTo>
                    <a:lnTo>
                      <a:pt x="836213" y="837412"/>
                    </a:lnTo>
                    <a:lnTo>
                      <a:pt x="737801" y="837412"/>
                    </a:lnTo>
                    <a:lnTo>
                      <a:pt x="737801" y="816473"/>
                    </a:lnTo>
                    <a:lnTo>
                      <a:pt x="748794" y="816473"/>
                    </a:lnTo>
                    <a:cubicBezTo>
                      <a:pt x="756384" y="816473"/>
                      <a:pt x="762666" y="810192"/>
                      <a:pt x="762666" y="802602"/>
                    </a:cubicBezTo>
                    <a:lnTo>
                      <a:pt x="762666" y="495590"/>
                    </a:lnTo>
                    <a:cubicBezTo>
                      <a:pt x="762666" y="487999"/>
                      <a:pt x="756384" y="481718"/>
                      <a:pt x="748794" y="481718"/>
                    </a:cubicBezTo>
                    <a:close/>
                    <a:moveTo>
                      <a:pt x="854272" y="434868"/>
                    </a:moveTo>
                    <a:lnTo>
                      <a:pt x="854272" y="434868"/>
                    </a:lnTo>
                    <a:lnTo>
                      <a:pt x="849822" y="434868"/>
                    </a:lnTo>
                    <a:lnTo>
                      <a:pt x="849822" y="434868"/>
                    </a:lnTo>
                    <a:lnTo>
                      <a:pt x="849822" y="434868"/>
                    </a:lnTo>
                    <a:lnTo>
                      <a:pt x="723667" y="434868"/>
                    </a:lnTo>
                    <a:lnTo>
                      <a:pt x="723667" y="434868"/>
                    </a:lnTo>
                    <a:lnTo>
                      <a:pt x="719218" y="434868"/>
                    </a:lnTo>
                    <a:lnTo>
                      <a:pt x="719218" y="411574"/>
                    </a:lnTo>
                    <a:lnTo>
                      <a:pt x="854272" y="411574"/>
                    </a:lnTo>
                    <a:lnTo>
                      <a:pt x="854272" y="434868"/>
                    </a:lnTo>
                    <a:lnTo>
                      <a:pt x="854272" y="434868"/>
                    </a:lnTo>
                    <a:close/>
                  </a:path>
                </a:pathLst>
              </a:custGeom>
              <a:grpFill/>
              <a:ln w="12700" cap="flat">
                <a:solidFill>
                  <a:schemeClr val="bg1"/>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5" name="Freeform: Shape 124">
                <a:extLst>
                  <a:ext uri="{FF2B5EF4-FFF2-40B4-BE49-F238E27FC236}">
                    <a16:creationId xmlns:a16="http://schemas.microsoft.com/office/drawing/2014/main" id="{5CDA68B3-A816-2512-76E7-53169BC23AAD}"/>
                  </a:ext>
                </a:extLst>
              </p:cNvPr>
              <p:cNvSpPr/>
              <p:nvPr/>
            </p:nvSpPr>
            <p:spPr>
              <a:xfrm>
                <a:off x="9627304" y="5652732"/>
                <a:ext cx="96055" cy="175360"/>
              </a:xfrm>
              <a:custGeom>
                <a:avLst/>
                <a:gdLst>
                  <a:gd name="connsiteX0" fmla="*/ 57057 w 96055"/>
                  <a:gd name="connsiteY0" fmla="*/ 74070 h 175360"/>
                  <a:gd name="connsiteX1" fmla="*/ 57057 w 96055"/>
                  <a:gd name="connsiteY1" fmla="*/ 30623 h 175360"/>
                  <a:gd name="connsiteX2" fmla="*/ 82707 w 96055"/>
                  <a:gd name="connsiteY2" fmla="*/ 38475 h 175360"/>
                  <a:gd name="connsiteX3" fmla="*/ 92129 w 96055"/>
                  <a:gd name="connsiteY3" fmla="*/ 26173 h 175360"/>
                  <a:gd name="connsiteX4" fmla="*/ 57057 w 96055"/>
                  <a:gd name="connsiteY4" fmla="*/ 10731 h 175360"/>
                  <a:gd name="connsiteX5" fmla="*/ 57057 w 96055"/>
                  <a:gd name="connsiteY5" fmla="*/ 4973 h 175360"/>
                  <a:gd name="connsiteX6" fmla="*/ 50776 w 96055"/>
                  <a:gd name="connsiteY6" fmla="*/ 0 h 175360"/>
                  <a:gd name="connsiteX7" fmla="*/ 44494 w 96055"/>
                  <a:gd name="connsiteY7" fmla="*/ 4973 h 175360"/>
                  <a:gd name="connsiteX8" fmla="*/ 44494 w 96055"/>
                  <a:gd name="connsiteY8" fmla="*/ 11255 h 175360"/>
                  <a:gd name="connsiteX9" fmla="*/ 3926 w 96055"/>
                  <a:gd name="connsiteY9" fmla="*/ 51038 h 175360"/>
                  <a:gd name="connsiteX10" fmla="*/ 44494 w 96055"/>
                  <a:gd name="connsiteY10" fmla="*/ 92915 h 175360"/>
                  <a:gd name="connsiteX11" fmla="*/ 44494 w 96055"/>
                  <a:gd name="connsiteY11" fmla="*/ 143167 h 175360"/>
                  <a:gd name="connsiteX12" fmla="*/ 9945 w 96055"/>
                  <a:gd name="connsiteY12" fmla="*/ 126417 h 175360"/>
                  <a:gd name="connsiteX13" fmla="*/ 0 w 96055"/>
                  <a:gd name="connsiteY13" fmla="*/ 138718 h 175360"/>
                  <a:gd name="connsiteX14" fmla="*/ 44494 w 96055"/>
                  <a:gd name="connsiteY14" fmla="*/ 163844 h 175360"/>
                  <a:gd name="connsiteX15" fmla="*/ 44494 w 96055"/>
                  <a:gd name="connsiteY15" fmla="*/ 163844 h 175360"/>
                  <a:gd name="connsiteX16" fmla="*/ 44494 w 96055"/>
                  <a:gd name="connsiteY16" fmla="*/ 170387 h 175360"/>
                  <a:gd name="connsiteX17" fmla="*/ 50776 w 96055"/>
                  <a:gd name="connsiteY17" fmla="*/ 175360 h 175360"/>
                  <a:gd name="connsiteX18" fmla="*/ 57057 w 96055"/>
                  <a:gd name="connsiteY18" fmla="*/ 170387 h 175360"/>
                  <a:gd name="connsiteX19" fmla="*/ 57057 w 96055"/>
                  <a:gd name="connsiteY19" fmla="*/ 163059 h 175360"/>
                  <a:gd name="connsiteX20" fmla="*/ 96055 w 96055"/>
                  <a:gd name="connsiteY20" fmla="*/ 119088 h 175360"/>
                  <a:gd name="connsiteX21" fmla="*/ 57057 w 96055"/>
                  <a:gd name="connsiteY21" fmla="*/ 74070 h 175360"/>
                  <a:gd name="connsiteX22" fmla="*/ 45803 w 96055"/>
                  <a:gd name="connsiteY22" fmla="*/ 69882 h 175360"/>
                  <a:gd name="connsiteX23" fmla="*/ 25388 w 96055"/>
                  <a:gd name="connsiteY23" fmla="*/ 48944 h 175360"/>
                  <a:gd name="connsiteX24" fmla="*/ 45803 w 96055"/>
                  <a:gd name="connsiteY24" fmla="*/ 30885 h 175360"/>
                  <a:gd name="connsiteX25" fmla="*/ 45803 w 96055"/>
                  <a:gd name="connsiteY25" fmla="*/ 69882 h 175360"/>
                  <a:gd name="connsiteX26" fmla="*/ 55748 w 96055"/>
                  <a:gd name="connsiteY26" fmla="*/ 142906 h 175360"/>
                  <a:gd name="connsiteX27" fmla="*/ 55748 w 96055"/>
                  <a:gd name="connsiteY27" fmla="*/ 97888 h 175360"/>
                  <a:gd name="connsiteX28" fmla="*/ 74593 w 96055"/>
                  <a:gd name="connsiteY28" fmla="*/ 121706 h 175360"/>
                  <a:gd name="connsiteX29" fmla="*/ 55748 w 96055"/>
                  <a:gd name="connsiteY29" fmla="*/ 142906 h 17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6055" h="175360">
                    <a:moveTo>
                      <a:pt x="57057" y="74070"/>
                    </a:moveTo>
                    <a:lnTo>
                      <a:pt x="57057" y="30623"/>
                    </a:lnTo>
                    <a:cubicBezTo>
                      <a:pt x="71976" y="31670"/>
                      <a:pt x="77472" y="38475"/>
                      <a:pt x="82707" y="38475"/>
                    </a:cubicBezTo>
                    <a:cubicBezTo>
                      <a:pt x="88989" y="38475"/>
                      <a:pt x="92129" y="30361"/>
                      <a:pt x="92129" y="26173"/>
                    </a:cubicBezTo>
                    <a:cubicBezTo>
                      <a:pt x="92129" y="15704"/>
                      <a:pt x="71714" y="11255"/>
                      <a:pt x="57057" y="10731"/>
                    </a:cubicBezTo>
                    <a:lnTo>
                      <a:pt x="57057" y="4973"/>
                    </a:lnTo>
                    <a:cubicBezTo>
                      <a:pt x="57057" y="2355"/>
                      <a:pt x="53917" y="0"/>
                      <a:pt x="50776" y="0"/>
                    </a:cubicBezTo>
                    <a:cubicBezTo>
                      <a:pt x="47111" y="0"/>
                      <a:pt x="44494" y="2355"/>
                      <a:pt x="44494" y="4973"/>
                    </a:cubicBezTo>
                    <a:lnTo>
                      <a:pt x="44494" y="11255"/>
                    </a:lnTo>
                    <a:cubicBezTo>
                      <a:pt x="24079" y="13348"/>
                      <a:pt x="3926" y="24079"/>
                      <a:pt x="3926" y="51038"/>
                    </a:cubicBezTo>
                    <a:cubicBezTo>
                      <a:pt x="3926" y="78520"/>
                      <a:pt x="25388" y="86110"/>
                      <a:pt x="44494" y="92915"/>
                    </a:cubicBezTo>
                    <a:lnTo>
                      <a:pt x="44494" y="143167"/>
                    </a:lnTo>
                    <a:cubicBezTo>
                      <a:pt x="22771" y="141336"/>
                      <a:pt x="17012" y="126417"/>
                      <a:pt x="9945" y="126417"/>
                    </a:cubicBezTo>
                    <a:cubicBezTo>
                      <a:pt x="4711" y="126417"/>
                      <a:pt x="0" y="133484"/>
                      <a:pt x="0" y="138718"/>
                    </a:cubicBezTo>
                    <a:cubicBezTo>
                      <a:pt x="0" y="149187"/>
                      <a:pt x="18060" y="163583"/>
                      <a:pt x="44494" y="163844"/>
                    </a:cubicBezTo>
                    <a:lnTo>
                      <a:pt x="44494" y="163844"/>
                    </a:lnTo>
                    <a:lnTo>
                      <a:pt x="44494" y="170387"/>
                    </a:lnTo>
                    <a:cubicBezTo>
                      <a:pt x="44494" y="173005"/>
                      <a:pt x="47111" y="175360"/>
                      <a:pt x="50776" y="175360"/>
                    </a:cubicBezTo>
                    <a:cubicBezTo>
                      <a:pt x="53917" y="175360"/>
                      <a:pt x="57057" y="173005"/>
                      <a:pt x="57057" y="170387"/>
                    </a:cubicBezTo>
                    <a:lnTo>
                      <a:pt x="57057" y="163059"/>
                    </a:lnTo>
                    <a:cubicBezTo>
                      <a:pt x="80090" y="159918"/>
                      <a:pt x="96055" y="145261"/>
                      <a:pt x="96055" y="119088"/>
                    </a:cubicBezTo>
                    <a:cubicBezTo>
                      <a:pt x="96055" y="90297"/>
                      <a:pt x="75640" y="80875"/>
                      <a:pt x="57057" y="74070"/>
                    </a:cubicBezTo>
                    <a:close/>
                    <a:moveTo>
                      <a:pt x="45803" y="69882"/>
                    </a:moveTo>
                    <a:cubicBezTo>
                      <a:pt x="34548" y="65695"/>
                      <a:pt x="25388" y="61245"/>
                      <a:pt x="25388" y="48944"/>
                    </a:cubicBezTo>
                    <a:cubicBezTo>
                      <a:pt x="25388" y="37951"/>
                      <a:pt x="34025" y="32455"/>
                      <a:pt x="45803" y="30885"/>
                    </a:cubicBezTo>
                    <a:lnTo>
                      <a:pt x="45803" y="69882"/>
                    </a:lnTo>
                    <a:close/>
                    <a:moveTo>
                      <a:pt x="55748" y="142906"/>
                    </a:moveTo>
                    <a:lnTo>
                      <a:pt x="55748" y="97888"/>
                    </a:lnTo>
                    <a:cubicBezTo>
                      <a:pt x="66218" y="102337"/>
                      <a:pt x="74593" y="108357"/>
                      <a:pt x="74593" y="121706"/>
                    </a:cubicBezTo>
                    <a:cubicBezTo>
                      <a:pt x="74593" y="134007"/>
                      <a:pt x="67265" y="140812"/>
                      <a:pt x="55748" y="142906"/>
                    </a:cubicBezTo>
                    <a:close/>
                  </a:path>
                </a:pathLst>
              </a:custGeom>
              <a:grp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grpSp>
      <p:sp>
        <p:nvSpPr>
          <p:cNvPr id="86" name="Freeform: Shape 85">
            <a:extLst>
              <a:ext uri="{FF2B5EF4-FFF2-40B4-BE49-F238E27FC236}">
                <a16:creationId xmlns:a16="http://schemas.microsoft.com/office/drawing/2014/main" id="{ADAB6587-5382-A9F6-EC38-BFF372B4FA30}"/>
              </a:ext>
            </a:extLst>
          </p:cNvPr>
          <p:cNvSpPr/>
          <p:nvPr/>
        </p:nvSpPr>
        <p:spPr>
          <a:xfrm>
            <a:off x="8125972" y="1456685"/>
            <a:ext cx="552027" cy="503762"/>
          </a:xfrm>
          <a:custGeom>
            <a:avLst/>
            <a:gdLst>
              <a:gd name="connsiteX0" fmla="*/ 990393 w 1016173"/>
              <a:gd name="connsiteY0" fmla="*/ 212788 h 1437220"/>
              <a:gd name="connsiteX1" fmla="*/ 125369 w 1016173"/>
              <a:gd name="connsiteY1" fmla="*/ 1408381 h 1437220"/>
              <a:gd name="connsiteX2" fmla="*/ 0 w 1016173"/>
              <a:gd name="connsiteY2" fmla="*/ 1367812 h 1437220"/>
              <a:gd name="connsiteX3" fmla="*/ 0 w 1016173"/>
              <a:gd name="connsiteY3" fmla="*/ 0 h 1437220"/>
              <a:gd name="connsiteX4" fmla="*/ 881251 w 1016173"/>
              <a:gd name="connsiteY4" fmla="*/ 0 h 1437220"/>
              <a:gd name="connsiteX5" fmla="*/ 990393 w 1016173"/>
              <a:gd name="connsiteY5" fmla="*/ 212788 h 143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173" h="1437220">
                <a:moveTo>
                  <a:pt x="990393" y="212788"/>
                </a:moveTo>
                <a:lnTo>
                  <a:pt x="125369" y="1408381"/>
                </a:lnTo>
                <a:cubicBezTo>
                  <a:pt x="86109" y="1462821"/>
                  <a:pt x="0" y="1435078"/>
                  <a:pt x="0" y="1367812"/>
                </a:cubicBezTo>
                <a:lnTo>
                  <a:pt x="0" y="0"/>
                </a:lnTo>
                <a:lnTo>
                  <a:pt x="881251" y="0"/>
                </a:lnTo>
                <a:cubicBezTo>
                  <a:pt x="991179" y="0"/>
                  <a:pt x="1054780" y="124323"/>
                  <a:pt x="990393" y="212788"/>
                </a:cubicBezTo>
                <a:close/>
              </a:path>
            </a:pathLst>
          </a:custGeom>
          <a:solidFill>
            <a:srgbClr val="004E9A"/>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rgbClr val="1F497D"/>
              </a:solidFill>
              <a:effectLst/>
              <a:uLnTx/>
              <a:uFillTx/>
              <a:latin typeface="Verdana" panose="020B0604030504040204" pitchFamily="34" charset="0"/>
              <a:ea typeface="Verdana" panose="020B0604030504040204" pitchFamily="34" charset="0"/>
            </a:endParaRPr>
          </a:p>
        </p:txBody>
      </p:sp>
      <p:sp>
        <p:nvSpPr>
          <p:cNvPr id="101" name="Freeform: Shape 100">
            <a:extLst>
              <a:ext uri="{FF2B5EF4-FFF2-40B4-BE49-F238E27FC236}">
                <a16:creationId xmlns:a16="http://schemas.microsoft.com/office/drawing/2014/main" id="{C4B4B6C8-AD5E-C75A-A437-6EE6BF830BEB}"/>
              </a:ext>
            </a:extLst>
          </p:cNvPr>
          <p:cNvSpPr/>
          <p:nvPr/>
        </p:nvSpPr>
        <p:spPr>
          <a:xfrm>
            <a:off x="9520004" y="1446079"/>
            <a:ext cx="809288" cy="847080"/>
          </a:xfrm>
          <a:custGeom>
            <a:avLst/>
            <a:gdLst>
              <a:gd name="connsiteX0" fmla="*/ 1701258 w 1701258"/>
              <a:gd name="connsiteY0" fmla="*/ 850629 h 1701258"/>
              <a:gd name="connsiteX1" fmla="*/ 850629 w 1701258"/>
              <a:gd name="connsiteY1" fmla="*/ 1701259 h 1701258"/>
              <a:gd name="connsiteX2" fmla="*/ 0 w 1701258"/>
              <a:gd name="connsiteY2" fmla="*/ 850629 h 1701258"/>
              <a:gd name="connsiteX3" fmla="*/ 850629 w 1701258"/>
              <a:gd name="connsiteY3" fmla="*/ 0 h 1701258"/>
              <a:gd name="connsiteX4" fmla="*/ 1701258 w 1701258"/>
              <a:gd name="connsiteY4" fmla="*/ 850629 h 1701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258" h="1701258">
                <a:moveTo>
                  <a:pt x="1701258" y="850629"/>
                </a:moveTo>
                <a:cubicBezTo>
                  <a:pt x="1701258" y="1320419"/>
                  <a:pt x="1320418" y="1701259"/>
                  <a:pt x="850629" y="1701259"/>
                </a:cubicBezTo>
                <a:cubicBezTo>
                  <a:pt x="380839" y="1701259"/>
                  <a:pt x="0" y="1320419"/>
                  <a:pt x="0" y="850629"/>
                </a:cubicBezTo>
                <a:cubicBezTo>
                  <a:pt x="0" y="380840"/>
                  <a:pt x="380839" y="0"/>
                  <a:pt x="850629" y="0"/>
                </a:cubicBezTo>
                <a:cubicBezTo>
                  <a:pt x="1320418" y="0"/>
                  <a:pt x="1701258" y="380840"/>
                  <a:pt x="1701258" y="850629"/>
                </a:cubicBezTo>
                <a:close/>
              </a:path>
            </a:pathLst>
          </a:custGeom>
          <a:solidFill>
            <a:srgbClr val="004E9A"/>
          </a:solidFill>
          <a:ln w="12700" cap="flat">
            <a:noFill/>
            <a:miter lim="400000"/>
          </a:ln>
          <a:effectLst>
            <a:outerShdw blurRad="101600" dist="8890" dir="5400000" rotWithShape="0">
              <a:srgbClr val="000000">
                <a:alpha val="50000"/>
              </a:srgbClr>
            </a:outerShdw>
          </a:effectLst>
        </p:spPr>
        <p:txBody>
          <a:bodyPr wrap="square" lIns="9524" tIns="9524" rIns="9524" bIns="9524" numCol="1" anchor="ctr">
            <a:noAutofit/>
          </a:bodyPr>
          <a:lstStyle/>
          <a:p>
            <a:pPr marL="0" marR="0" lvl="0" indent="0" algn="ctr" defTabSz="154751" eaLnBrk="1" fontAlgn="auto" latinLnBrk="0" hangingPunct="0">
              <a:lnSpc>
                <a:spcPct val="100000"/>
              </a:lnSpc>
              <a:spcBef>
                <a:spcPts val="0"/>
              </a:spcBef>
              <a:spcAft>
                <a:spcPts val="0"/>
              </a:spcAft>
              <a:buClrTx/>
              <a:buSzTx/>
              <a:buFontTx/>
              <a:buNone/>
              <a:tabLst/>
              <a:defRPr/>
            </a:pPr>
            <a:endParaRPr kumimoji="0" lang="es-CO" sz="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endParaRPr>
          </a:p>
        </p:txBody>
      </p:sp>
      <p:grpSp>
        <p:nvGrpSpPr>
          <p:cNvPr id="126" name="Graphic 76">
            <a:extLst>
              <a:ext uri="{FF2B5EF4-FFF2-40B4-BE49-F238E27FC236}">
                <a16:creationId xmlns:a16="http://schemas.microsoft.com/office/drawing/2014/main" id="{9293B7B8-FED3-642E-B98B-DE0064BDFB35}"/>
              </a:ext>
            </a:extLst>
          </p:cNvPr>
          <p:cNvGrpSpPr/>
          <p:nvPr/>
        </p:nvGrpSpPr>
        <p:grpSpPr>
          <a:xfrm>
            <a:off x="9667648" y="1597130"/>
            <a:ext cx="518258" cy="535213"/>
            <a:chOff x="14146893" y="5502435"/>
            <a:chExt cx="954012" cy="985222"/>
          </a:xfrm>
          <a:solidFill>
            <a:srgbClr val="FFFFFF"/>
          </a:solidFill>
        </p:grpSpPr>
        <p:sp>
          <p:nvSpPr>
            <p:cNvPr id="127" name="Freeform: Shape 126">
              <a:extLst>
                <a:ext uri="{FF2B5EF4-FFF2-40B4-BE49-F238E27FC236}">
                  <a16:creationId xmlns:a16="http://schemas.microsoft.com/office/drawing/2014/main" id="{1D0B93C5-F175-4C34-BFF0-8523A88CA300}"/>
                </a:ext>
              </a:extLst>
            </p:cNvPr>
            <p:cNvSpPr/>
            <p:nvPr/>
          </p:nvSpPr>
          <p:spPr>
            <a:xfrm>
              <a:off x="14146893" y="5502435"/>
              <a:ext cx="954012" cy="985222"/>
            </a:xfrm>
            <a:custGeom>
              <a:avLst/>
              <a:gdLst>
                <a:gd name="connsiteX0" fmla="*/ 922081 w 954012"/>
                <a:gd name="connsiteY0" fmla="*/ 576920 h 985222"/>
                <a:gd name="connsiteX1" fmla="*/ 907425 w 954012"/>
                <a:gd name="connsiteY1" fmla="*/ 576920 h 985222"/>
                <a:gd name="connsiteX2" fmla="*/ 907425 w 954012"/>
                <a:gd name="connsiteY2" fmla="*/ 444222 h 985222"/>
                <a:gd name="connsiteX3" fmla="*/ 880990 w 954012"/>
                <a:gd name="connsiteY3" fmla="*/ 393184 h 985222"/>
                <a:gd name="connsiteX4" fmla="*/ 880990 w 954012"/>
                <a:gd name="connsiteY4" fmla="*/ 375124 h 985222"/>
                <a:gd name="connsiteX5" fmla="*/ 833355 w 954012"/>
                <a:gd name="connsiteY5" fmla="*/ 327489 h 985222"/>
                <a:gd name="connsiteX6" fmla="*/ 822362 w 954012"/>
                <a:gd name="connsiteY6" fmla="*/ 327489 h 985222"/>
                <a:gd name="connsiteX7" fmla="*/ 864501 w 954012"/>
                <a:gd name="connsiteY7" fmla="*/ 265721 h 985222"/>
                <a:gd name="connsiteX8" fmla="*/ 852461 w 954012"/>
                <a:gd name="connsiteY8" fmla="*/ 202643 h 985222"/>
                <a:gd name="connsiteX9" fmla="*/ 566650 w 954012"/>
                <a:gd name="connsiteY9" fmla="*/ 7914 h 985222"/>
                <a:gd name="connsiteX10" fmla="*/ 532625 w 954012"/>
                <a:gd name="connsiteY10" fmla="*/ 848 h 985222"/>
                <a:gd name="connsiteX11" fmla="*/ 503572 w 954012"/>
                <a:gd name="connsiteY11" fmla="*/ 19954 h 985222"/>
                <a:gd name="connsiteX12" fmla="*/ 257021 w 954012"/>
                <a:gd name="connsiteY12" fmla="*/ 381930 h 985222"/>
                <a:gd name="connsiteX13" fmla="*/ 188447 w 954012"/>
                <a:gd name="connsiteY13" fmla="*/ 381930 h 985222"/>
                <a:gd name="connsiteX14" fmla="*/ 204936 w 954012"/>
                <a:gd name="connsiteY14" fmla="*/ 214421 h 985222"/>
                <a:gd name="connsiteX15" fmla="*/ 208076 w 954012"/>
                <a:gd name="connsiteY15" fmla="*/ 210233 h 985222"/>
                <a:gd name="connsiteX16" fmla="*/ 260162 w 954012"/>
                <a:gd name="connsiteY16" fmla="*/ 167833 h 985222"/>
                <a:gd name="connsiteX17" fmla="*/ 264873 w 954012"/>
                <a:gd name="connsiteY17" fmla="*/ 165739 h 985222"/>
                <a:gd name="connsiteX18" fmla="*/ 372444 w 954012"/>
                <a:gd name="connsiteY18" fmla="*/ 176470 h 985222"/>
                <a:gd name="connsiteX19" fmla="*/ 387887 w 954012"/>
                <a:gd name="connsiteY19" fmla="*/ 163907 h 985222"/>
                <a:gd name="connsiteX20" fmla="*/ 375324 w 954012"/>
                <a:gd name="connsiteY20" fmla="*/ 148465 h 985222"/>
                <a:gd name="connsiteX21" fmla="*/ 267751 w 954012"/>
                <a:gd name="connsiteY21" fmla="*/ 137734 h 985222"/>
                <a:gd name="connsiteX22" fmla="*/ 236606 w 954012"/>
                <a:gd name="connsiteY22" fmla="*/ 152914 h 985222"/>
                <a:gd name="connsiteX23" fmla="*/ 198393 w 954012"/>
                <a:gd name="connsiteY23" fmla="*/ 184060 h 985222"/>
                <a:gd name="connsiteX24" fmla="*/ 177192 w 954012"/>
                <a:gd name="connsiteY24" fmla="*/ 211804 h 985222"/>
                <a:gd name="connsiteX25" fmla="*/ 160442 w 954012"/>
                <a:gd name="connsiteY25" fmla="*/ 382191 h 985222"/>
                <a:gd name="connsiteX26" fmla="*/ 142643 w 954012"/>
                <a:gd name="connsiteY26" fmla="*/ 382191 h 985222"/>
                <a:gd name="connsiteX27" fmla="*/ 168817 w 954012"/>
                <a:gd name="connsiteY27" fmla="*/ 117056 h 985222"/>
                <a:gd name="connsiteX28" fmla="*/ 187923 w 954012"/>
                <a:gd name="connsiteY28" fmla="*/ 101353 h 985222"/>
                <a:gd name="connsiteX29" fmla="*/ 405423 w 954012"/>
                <a:gd name="connsiteY29" fmla="*/ 122815 h 985222"/>
                <a:gd name="connsiteX30" fmla="*/ 420865 w 954012"/>
                <a:gd name="connsiteY30" fmla="*/ 110252 h 985222"/>
                <a:gd name="connsiteX31" fmla="*/ 408302 w 954012"/>
                <a:gd name="connsiteY31" fmla="*/ 94809 h 985222"/>
                <a:gd name="connsiteX32" fmla="*/ 190803 w 954012"/>
                <a:gd name="connsiteY32" fmla="*/ 73347 h 985222"/>
                <a:gd name="connsiteX33" fmla="*/ 141073 w 954012"/>
                <a:gd name="connsiteY33" fmla="*/ 114177 h 985222"/>
                <a:gd name="connsiteX34" fmla="*/ 119873 w 954012"/>
                <a:gd name="connsiteY34" fmla="*/ 327751 h 985222"/>
                <a:gd name="connsiteX35" fmla="*/ 84016 w 954012"/>
                <a:gd name="connsiteY35" fmla="*/ 327751 h 985222"/>
                <a:gd name="connsiteX36" fmla="*/ 36380 w 954012"/>
                <a:gd name="connsiteY36" fmla="*/ 375386 h 985222"/>
                <a:gd name="connsiteX37" fmla="*/ 36380 w 954012"/>
                <a:gd name="connsiteY37" fmla="*/ 387688 h 985222"/>
                <a:gd name="connsiteX38" fmla="*/ 0 w 954012"/>
                <a:gd name="connsiteY38" fmla="*/ 444484 h 985222"/>
                <a:gd name="connsiteX39" fmla="*/ 0 w 954012"/>
                <a:gd name="connsiteY39" fmla="*/ 922930 h 985222"/>
                <a:gd name="connsiteX40" fmla="*/ 62292 w 954012"/>
                <a:gd name="connsiteY40" fmla="*/ 985222 h 985222"/>
                <a:gd name="connsiteX41" fmla="*/ 845394 w 954012"/>
                <a:gd name="connsiteY41" fmla="*/ 985222 h 985222"/>
                <a:gd name="connsiteX42" fmla="*/ 907686 w 954012"/>
                <a:gd name="connsiteY42" fmla="*/ 922930 h 985222"/>
                <a:gd name="connsiteX43" fmla="*/ 907686 w 954012"/>
                <a:gd name="connsiteY43" fmla="*/ 790231 h 985222"/>
                <a:gd name="connsiteX44" fmla="*/ 922343 w 954012"/>
                <a:gd name="connsiteY44" fmla="*/ 790231 h 985222"/>
                <a:gd name="connsiteX45" fmla="*/ 954013 w 954012"/>
                <a:gd name="connsiteY45" fmla="*/ 758562 h 985222"/>
                <a:gd name="connsiteX46" fmla="*/ 954013 w 954012"/>
                <a:gd name="connsiteY46" fmla="*/ 608851 h 985222"/>
                <a:gd name="connsiteX47" fmla="*/ 922081 w 954012"/>
                <a:gd name="connsiteY47" fmla="*/ 576920 h 985222"/>
                <a:gd name="connsiteX48" fmla="*/ 833355 w 954012"/>
                <a:gd name="connsiteY48" fmla="*/ 355756 h 985222"/>
                <a:gd name="connsiteX49" fmla="*/ 833355 w 954012"/>
                <a:gd name="connsiteY49" fmla="*/ 355756 h 985222"/>
                <a:gd name="connsiteX50" fmla="*/ 852723 w 954012"/>
                <a:gd name="connsiteY50" fmla="*/ 375124 h 985222"/>
                <a:gd name="connsiteX51" fmla="*/ 852723 w 954012"/>
                <a:gd name="connsiteY51" fmla="*/ 382191 h 985222"/>
                <a:gd name="connsiteX52" fmla="*/ 844871 w 954012"/>
                <a:gd name="connsiteY52" fmla="*/ 381668 h 985222"/>
                <a:gd name="connsiteX53" fmla="*/ 785196 w 954012"/>
                <a:gd name="connsiteY53" fmla="*/ 381668 h 985222"/>
                <a:gd name="connsiteX54" fmla="*/ 802994 w 954012"/>
                <a:gd name="connsiteY54" fmla="*/ 355494 h 985222"/>
                <a:gd name="connsiteX55" fmla="*/ 833355 w 954012"/>
                <a:gd name="connsiteY55" fmla="*/ 355494 h 985222"/>
                <a:gd name="connsiteX56" fmla="*/ 526605 w 954012"/>
                <a:gd name="connsiteY56" fmla="*/ 35658 h 985222"/>
                <a:gd name="connsiteX57" fmla="*/ 537859 w 954012"/>
                <a:gd name="connsiteY57" fmla="*/ 28329 h 985222"/>
                <a:gd name="connsiteX58" fmla="*/ 541262 w 954012"/>
                <a:gd name="connsiteY58" fmla="*/ 28068 h 985222"/>
                <a:gd name="connsiteX59" fmla="*/ 550946 w 954012"/>
                <a:gd name="connsiteY59" fmla="*/ 31208 h 985222"/>
                <a:gd name="connsiteX60" fmla="*/ 836757 w 954012"/>
                <a:gd name="connsiteY60" fmla="*/ 225937 h 985222"/>
                <a:gd name="connsiteX61" fmla="*/ 841206 w 954012"/>
                <a:gd name="connsiteY61" fmla="*/ 250016 h 985222"/>
                <a:gd name="connsiteX62" fmla="*/ 751432 w 954012"/>
                <a:gd name="connsiteY62" fmla="*/ 381668 h 985222"/>
                <a:gd name="connsiteX63" fmla="*/ 729970 w 954012"/>
                <a:gd name="connsiteY63" fmla="*/ 381668 h 985222"/>
                <a:gd name="connsiteX64" fmla="*/ 773942 w 954012"/>
                <a:gd name="connsiteY64" fmla="*/ 317020 h 985222"/>
                <a:gd name="connsiteX65" fmla="*/ 775512 w 954012"/>
                <a:gd name="connsiteY65" fmla="*/ 282210 h 985222"/>
                <a:gd name="connsiteX66" fmla="*/ 766089 w 954012"/>
                <a:gd name="connsiteY66" fmla="*/ 233789 h 985222"/>
                <a:gd name="connsiteX67" fmla="*/ 751956 w 954012"/>
                <a:gd name="connsiteY67" fmla="*/ 202381 h 985222"/>
                <a:gd name="connsiteX68" fmla="*/ 603816 w 954012"/>
                <a:gd name="connsiteY68" fmla="*/ 101353 h 985222"/>
                <a:gd name="connsiteX69" fmla="*/ 569267 w 954012"/>
                <a:gd name="connsiteY69" fmla="*/ 99782 h 985222"/>
                <a:gd name="connsiteX70" fmla="*/ 520847 w 954012"/>
                <a:gd name="connsiteY70" fmla="*/ 108681 h 985222"/>
                <a:gd name="connsiteX71" fmla="*/ 488915 w 954012"/>
                <a:gd name="connsiteY71" fmla="*/ 122815 h 985222"/>
                <a:gd name="connsiteX72" fmla="*/ 312508 w 954012"/>
                <a:gd name="connsiteY72" fmla="*/ 381668 h 985222"/>
                <a:gd name="connsiteX73" fmla="*/ 291046 w 954012"/>
                <a:gd name="connsiteY73" fmla="*/ 381668 h 985222"/>
                <a:gd name="connsiteX74" fmla="*/ 526605 w 954012"/>
                <a:gd name="connsiteY74" fmla="*/ 35658 h 985222"/>
                <a:gd name="connsiteX75" fmla="*/ 532886 w 954012"/>
                <a:gd name="connsiteY75" fmla="*/ 274096 h 985222"/>
                <a:gd name="connsiteX76" fmla="*/ 417462 w 954012"/>
                <a:gd name="connsiteY76" fmla="*/ 381930 h 985222"/>
                <a:gd name="connsiteX77" fmla="*/ 346271 w 954012"/>
                <a:gd name="connsiteY77" fmla="*/ 381930 h 985222"/>
                <a:gd name="connsiteX78" fmla="*/ 511948 w 954012"/>
                <a:gd name="connsiteY78" fmla="*/ 138780 h 985222"/>
                <a:gd name="connsiteX79" fmla="*/ 511948 w 954012"/>
                <a:gd name="connsiteY79" fmla="*/ 138780 h 985222"/>
                <a:gd name="connsiteX80" fmla="*/ 516136 w 954012"/>
                <a:gd name="connsiteY80" fmla="*/ 136686 h 985222"/>
                <a:gd name="connsiteX81" fmla="*/ 516659 w 954012"/>
                <a:gd name="connsiteY81" fmla="*/ 136686 h 985222"/>
                <a:gd name="connsiteX82" fmla="*/ 582616 w 954012"/>
                <a:gd name="connsiteY82" fmla="*/ 124385 h 985222"/>
                <a:gd name="connsiteX83" fmla="*/ 587850 w 954012"/>
                <a:gd name="connsiteY83" fmla="*/ 124647 h 985222"/>
                <a:gd name="connsiteX84" fmla="*/ 735990 w 954012"/>
                <a:gd name="connsiteY84" fmla="*/ 225676 h 985222"/>
                <a:gd name="connsiteX85" fmla="*/ 738084 w 954012"/>
                <a:gd name="connsiteY85" fmla="*/ 230387 h 985222"/>
                <a:gd name="connsiteX86" fmla="*/ 750909 w 954012"/>
                <a:gd name="connsiteY86" fmla="*/ 296343 h 985222"/>
                <a:gd name="connsiteX87" fmla="*/ 750647 w 954012"/>
                <a:gd name="connsiteY87" fmla="*/ 301578 h 985222"/>
                <a:gd name="connsiteX88" fmla="*/ 695945 w 954012"/>
                <a:gd name="connsiteY88" fmla="*/ 381930 h 985222"/>
                <a:gd name="connsiteX89" fmla="*/ 648310 w 954012"/>
                <a:gd name="connsiteY89" fmla="*/ 381930 h 985222"/>
                <a:gd name="connsiteX90" fmla="*/ 532886 w 954012"/>
                <a:gd name="connsiteY90" fmla="*/ 274096 h 985222"/>
                <a:gd name="connsiteX91" fmla="*/ 620043 w 954012"/>
                <a:gd name="connsiteY91" fmla="*/ 381930 h 985222"/>
                <a:gd name="connsiteX92" fmla="*/ 445468 w 954012"/>
                <a:gd name="connsiteY92" fmla="*/ 381930 h 985222"/>
                <a:gd name="connsiteX93" fmla="*/ 532625 w 954012"/>
                <a:gd name="connsiteY93" fmla="*/ 302363 h 985222"/>
                <a:gd name="connsiteX94" fmla="*/ 620043 w 954012"/>
                <a:gd name="connsiteY94" fmla="*/ 381930 h 985222"/>
                <a:gd name="connsiteX95" fmla="*/ 63863 w 954012"/>
                <a:gd name="connsiteY95" fmla="*/ 375124 h 985222"/>
                <a:gd name="connsiteX96" fmla="*/ 83231 w 954012"/>
                <a:gd name="connsiteY96" fmla="*/ 355756 h 985222"/>
                <a:gd name="connsiteX97" fmla="*/ 116470 w 954012"/>
                <a:gd name="connsiteY97" fmla="*/ 355756 h 985222"/>
                <a:gd name="connsiteX98" fmla="*/ 113854 w 954012"/>
                <a:gd name="connsiteY98" fmla="*/ 381930 h 985222"/>
                <a:gd name="connsiteX99" fmla="*/ 63863 w 954012"/>
                <a:gd name="connsiteY99" fmla="*/ 381930 h 985222"/>
                <a:gd name="connsiteX100" fmla="*/ 63863 w 954012"/>
                <a:gd name="connsiteY100" fmla="*/ 375124 h 985222"/>
                <a:gd name="connsiteX101" fmla="*/ 27482 w 954012"/>
                <a:gd name="connsiteY101" fmla="*/ 444222 h 985222"/>
                <a:gd name="connsiteX102" fmla="*/ 61768 w 954012"/>
                <a:gd name="connsiteY102" fmla="*/ 409935 h 985222"/>
                <a:gd name="connsiteX103" fmla="*/ 844871 w 954012"/>
                <a:gd name="connsiteY103" fmla="*/ 409935 h 985222"/>
                <a:gd name="connsiteX104" fmla="*/ 879158 w 954012"/>
                <a:gd name="connsiteY104" fmla="*/ 444222 h 985222"/>
                <a:gd name="connsiteX105" fmla="*/ 879158 w 954012"/>
                <a:gd name="connsiteY105" fmla="*/ 483220 h 985222"/>
                <a:gd name="connsiteX106" fmla="*/ 27482 w 954012"/>
                <a:gd name="connsiteY106" fmla="*/ 483220 h 985222"/>
                <a:gd name="connsiteX107" fmla="*/ 27482 w 954012"/>
                <a:gd name="connsiteY107" fmla="*/ 444222 h 985222"/>
                <a:gd name="connsiteX108" fmla="*/ 879158 w 954012"/>
                <a:gd name="connsiteY108" fmla="*/ 922668 h 985222"/>
                <a:gd name="connsiteX109" fmla="*/ 844871 w 954012"/>
                <a:gd name="connsiteY109" fmla="*/ 956955 h 985222"/>
                <a:gd name="connsiteX110" fmla="*/ 61768 w 954012"/>
                <a:gd name="connsiteY110" fmla="*/ 956955 h 985222"/>
                <a:gd name="connsiteX111" fmla="*/ 27482 w 954012"/>
                <a:gd name="connsiteY111" fmla="*/ 922668 h 985222"/>
                <a:gd name="connsiteX112" fmla="*/ 27482 w 954012"/>
                <a:gd name="connsiteY112" fmla="*/ 883670 h 985222"/>
                <a:gd name="connsiteX113" fmla="*/ 103122 w 954012"/>
                <a:gd name="connsiteY113" fmla="*/ 883670 h 985222"/>
                <a:gd name="connsiteX114" fmla="*/ 117255 w 954012"/>
                <a:gd name="connsiteY114" fmla="*/ 869536 h 985222"/>
                <a:gd name="connsiteX115" fmla="*/ 103122 w 954012"/>
                <a:gd name="connsiteY115" fmla="*/ 855403 h 985222"/>
                <a:gd name="connsiteX116" fmla="*/ 27482 w 954012"/>
                <a:gd name="connsiteY116" fmla="*/ 855403 h 985222"/>
                <a:gd name="connsiteX117" fmla="*/ 27482 w 954012"/>
                <a:gd name="connsiteY117" fmla="*/ 510963 h 985222"/>
                <a:gd name="connsiteX118" fmla="*/ 879158 w 954012"/>
                <a:gd name="connsiteY118" fmla="*/ 510963 h 985222"/>
                <a:gd name="connsiteX119" fmla="*/ 879158 w 954012"/>
                <a:gd name="connsiteY119" fmla="*/ 576658 h 985222"/>
                <a:gd name="connsiteX120" fmla="*/ 745674 w 954012"/>
                <a:gd name="connsiteY120" fmla="*/ 576658 h 985222"/>
                <a:gd name="connsiteX121" fmla="*/ 745674 w 954012"/>
                <a:gd name="connsiteY121" fmla="*/ 576658 h 985222"/>
                <a:gd name="connsiteX122" fmla="*/ 649880 w 954012"/>
                <a:gd name="connsiteY122" fmla="*/ 636595 h 985222"/>
                <a:gd name="connsiteX123" fmla="*/ 649619 w 954012"/>
                <a:gd name="connsiteY123" fmla="*/ 636856 h 985222"/>
                <a:gd name="connsiteX124" fmla="*/ 649095 w 954012"/>
                <a:gd name="connsiteY124" fmla="*/ 637904 h 985222"/>
                <a:gd name="connsiteX125" fmla="*/ 643861 w 954012"/>
                <a:gd name="connsiteY125" fmla="*/ 651514 h 985222"/>
                <a:gd name="connsiteX126" fmla="*/ 643861 w 954012"/>
                <a:gd name="connsiteY126" fmla="*/ 651514 h 985222"/>
                <a:gd name="connsiteX127" fmla="*/ 639149 w 954012"/>
                <a:gd name="connsiteY127" fmla="*/ 683183 h 985222"/>
                <a:gd name="connsiteX128" fmla="*/ 745674 w 954012"/>
                <a:gd name="connsiteY128" fmla="*/ 789708 h 985222"/>
                <a:gd name="connsiteX129" fmla="*/ 745674 w 954012"/>
                <a:gd name="connsiteY129" fmla="*/ 789708 h 985222"/>
                <a:gd name="connsiteX130" fmla="*/ 879158 w 954012"/>
                <a:gd name="connsiteY130" fmla="*/ 789708 h 985222"/>
                <a:gd name="connsiteX131" fmla="*/ 879158 w 954012"/>
                <a:gd name="connsiteY131" fmla="*/ 855403 h 985222"/>
                <a:gd name="connsiteX132" fmla="*/ 193158 w 954012"/>
                <a:gd name="connsiteY132" fmla="*/ 855403 h 985222"/>
                <a:gd name="connsiteX133" fmla="*/ 179025 w 954012"/>
                <a:gd name="connsiteY133" fmla="*/ 869536 h 985222"/>
                <a:gd name="connsiteX134" fmla="*/ 193158 w 954012"/>
                <a:gd name="connsiteY134" fmla="*/ 883670 h 985222"/>
                <a:gd name="connsiteX135" fmla="*/ 879158 w 954012"/>
                <a:gd name="connsiteY135" fmla="*/ 883670 h 985222"/>
                <a:gd name="connsiteX136" fmla="*/ 879158 w 954012"/>
                <a:gd name="connsiteY136" fmla="*/ 922668 h 985222"/>
                <a:gd name="connsiteX137" fmla="*/ 925484 w 954012"/>
                <a:gd name="connsiteY137" fmla="*/ 758300 h 985222"/>
                <a:gd name="connsiteX138" fmla="*/ 922081 w 954012"/>
                <a:gd name="connsiteY138" fmla="*/ 761703 h 985222"/>
                <a:gd name="connsiteX139" fmla="*/ 745936 w 954012"/>
                <a:gd name="connsiteY139" fmla="*/ 761703 h 985222"/>
                <a:gd name="connsiteX140" fmla="*/ 677101 w 954012"/>
                <a:gd name="connsiteY140" fmla="*/ 720611 h 985222"/>
                <a:gd name="connsiteX141" fmla="*/ 675268 w 954012"/>
                <a:gd name="connsiteY141" fmla="*/ 717208 h 985222"/>
                <a:gd name="connsiteX142" fmla="*/ 672390 w 954012"/>
                <a:gd name="connsiteY142" fmla="*/ 710142 h 985222"/>
                <a:gd name="connsiteX143" fmla="*/ 667679 w 954012"/>
                <a:gd name="connsiteY143" fmla="*/ 683183 h 985222"/>
                <a:gd name="connsiteX144" fmla="*/ 672390 w 954012"/>
                <a:gd name="connsiteY144" fmla="*/ 656225 h 985222"/>
                <a:gd name="connsiteX145" fmla="*/ 675268 w 954012"/>
                <a:gd name="connsiteY145" fmla="*/ 649158 h 985222"/>
                <a:gd name="connsiteX146" fmla="*/ 677101 w 954012"/>
                <a:gd name="connsiteY146" fmla="*/ 645756 h 985222"/>
                <a:gd name="connsiteX147" fmla="*/ 745936 w 954012"/>
                <a:gd name="connsiteY147" fmla="*/ 604664 h 985222"/>
                <a:gd name="connsiteX148" fmla="*/ 922081 w 954012"/>
                <a:gd name="connsiteY148" fmla="*/ 604664 h 985222"/>
                <a:gd name="connsiteX149" fmla="*/ 925484 w 954012"/>
                <a:gd name="connsiteY149" fmla="*/ 608066 h 985222"/>
                <a:gd name="connsiteX150" fmla="*/ 925484 w 954012"/>
                <a:gd name="connsiteY150" fmla="*/ 758300 h 985222"/>
                <a:gd name="connsiteX151" fmla="*/ 925484 w 954012"/>
                <a:gd name="connsiteY151" fmla="*/ 758300 h 985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954012" h="985222">
                  <a:moveTo>
                    <a:pt x="922081" y="576920"/>
                  </a:moveTo>
                  <a:lnTo>
                    <a:pt x="907425" y="576920"/>
                  </a:lnTo>
                  <a:lnTo>
                    <a:pt x="907425" y="444222"/>
                  </a:lnTo>
                  <a:cubicBezTo>
                    <a:pt x="907425" y="423283"/>
                    <a:pt x="896955" y="404700"/>
                    <a:pt x="880990" y="393184"/>
                  </a:cubicBezTo>
                  <a:lnTo>
                    <a:pt x="880990" y="375124"/>
                  </a:lnTo>
                  <a:cubicBezTo>
                    <a:pt x="880990" y="348951"/>
                    <a:pt x="859528" y="327489"/>
                    <a:pt x="833355" y="327489"/>
                  </a:cubicBezTo>
                  <a:lnTo>
                    <a:pt x="822362" y="327489"/>
                  </a:lnTo>
                  <a:lnTo>
                    <a:pt x="864501" y="265721"/>
                  </a:lnTo>
                  <a:cubicBezTo>
                    <a:pt x="878635" y="245043"/>
                    <a:pt x="873138" y="216777"/>
                    <a:pt x="852461" y="202643"/>
                  </a:cubicBezTo>
                  <a:lnTo>
                    <a:pt x="566650" y="7914"/>
                  </a:lnTo>
                  <a:cubicBezTo>
                    <a:pt x="556704" y="1109"/>
                    <a:pt x="544402" y="-1508"/>
                    <a:pt x="532625" y="848"/>
                  </a:cubicBezTo>
                  <a:cubicBezTo>
                    <a:pt x="520585" y="3203"/>
                    <a:pt x="510377" y="9747"/>
                    <a:pt x="503572" y="19954"/>
                  </a:cubicBezTo>
                  <a:lnTo>
                    <a:pt x="257021" y="381930"/>
                  </a:lnTo>
                  <a:lnTo>
                    <a:pt x="188447" y="381930"/>
                  </a:lnTo>
                  <a:lnTo>
                    <a:pt x="204936" y="214421"/>
                  </a:lnTo>
                  <a:cubicBezTo>
                    <a:pt x="205198" y="212589"/>
                    <a:pt x="206245" y="211019"/>
                    <a:pt x="208076" y="210233"/>
                  </a:cubicBezTo>
                  <a:cubicBezTo>
                    <a:pt x="229278" y="202119"/>
                    <a:pt x="247860" y="187201"/>
                    <a:pt x="260162" y="167833"/>
                  </a:cubicBezTo>
                  <a:cubicBezTo>
                    <a:pt x="261208" y="166262"/>
                    <a:pt x="263040" y="165477"/>
                    <a:pt x="264873" y="165739"/>
                  </a:cubicBezTo>
                  <a:lnTo>
                    <a:pt x="372444" y="176470"/>
                  </a:lnTo>
                  <a:cubicBezTo>
                    <a:pt x="380035" y="177255"/>
                    <a:pt x="387102" y="171497"/>
                    <a:pt x="387887" y="163907"/>
                  </a:cubicBezTo>
                  <a:cubicBezTo>
                    <a:pt x="388672" y="156316"/>
                    <a:pt x="382914" y="149250"/>
                    <a:pt x="375324" y="148465"/>
                  </a:cubicBezTo>
                  <a:lnTo>
                    <a:pt x="267751" y="137734"/>
                  </a:lnTo>
                  <a:cubicBezTo>
                    <a:pt x="255189" y="136425"/>
                    <a:pt x="243410" y="142183"/>
                    <a:pt x="236606" y="152914"/>
                  </a:cubicBezTo>
                  <a:cubicBezTo>
                    <a:pt x="227706" y="167047"/>
                    <a:pt x="214097" y="178040"/>
                    <a:pt x="198393" y="184060"/>
                  </a:cubicBezTo>
                  <a:cubicBezTo>
                    <a:pt x="186615" y="188510"/>
                    <a:pt x="178501" y="199240"/>
                    <a:pt x="177192" y="211804"/>
                  </a:cubicBezTo>
                  <a:lnTo>
                    <a:pt x="160442" y="382191"/>
                  </a:lnTo>
                  <a:lnTo>
                    <a:pt x="142643" y="382191"/>
                  </a:lnTo>
                  <a:lnTo>
                    <a:pt x="168817" y="117056"/>
                  </a:lnTo>
                  <a:cubicBezTo>
                    <a:pt x="169864" y="107634"/>
                    <a:pt x="178239" y="100568"/>
                    <a:pt x="187923" y="101353"/>
                  </a:cubicBezTo>
                  <a:lnTo>
                    <a:pt x="405423" y="122815"/>
                  </a:lnTo>
                  <a:cubicBezTo>
                    <a:pt x="413013" y="123600"/>
                    <a:pt x="420080" y="117842"/>
                    <a:pt x="420865" y="110252"/>
                  </a:cubicBezTo>
                  <a:cubicBezTo>
                    <a:pt x="421650" y="102662"/>
                    <a:pt x="415892" y="95595"/>
                    <a:pt x="408302" y="94809"/>
                  </a:cubicBezTo>
                  <a:lnTo>
                    <a:pt x="190803" y="73347"/>
                  </a:lnTo>
                  <a:cubicBezTo>
                    <a:pt x="165938" y="70992"/>
                    <a:pt x="143691" y="89051"/>
                    <a:pt x="141073" y="114177"/>
                  </a:cubicBezTo>
                  <a:lnTo>
                    <a:pt x="119873" y="327751"/>
                  </a:lnTo>
                  <a:lnTo>
                    <a:pt x="84016" y="327751"/>
                  </a:lnTo>
                  <a:cubicBezTo>
                    <a:pt x="57843" y="327751"/>
                    <a:pt x="36380" y="348951"/>
                    <a:pt x="36380" y="375386"/>
                  </a:cubicBezTo>
                  <a:lnTo>
                    <a:pt x="36380" y="387688"/>
                  </a:lnTo>
                  <a:cubicBezTo>
                    <a:pt x="14919" y="397633"/>
                    <a:pt x="0" y="419357"/>
                    <a:pt x="0" y="444484"/>
                  </a:cubicBezTo>
                  <a:lnTo>
                    <a:pt x="0" y="922930"/>
                  </a:lnTo>
                  <a:cubicBezTo>
                    <a:pt x="0" y="957217"/>
                    <a:pt x="28006" y="985222"/>
                    <a:pt x="62292" y="985222"/>
                  </a:cubicBezTo>
                  <a:lnTo>
                    <a:pt x="845394" y="985222"/>
                  </a:lnTo>
                  <a:cubicBezTo>
                    <a:pt x="879681" y="985222"/>
                    <a:pt x="907686" y="957217"/>
                    <a:pt x="907686" y="922930"/>
                  </a:cubicBezTo>
                  <a:lnTo>
                    <a:pt x="907686" y="790231"/>
                  </a:lnTo>
                  <a:lnTo>
                    <a:pt x="922343" y="790231"/>
                  </a:lnTo>
                  <a:cubicBezTo>
                    <a:pt x="939618" y="790231"/>
                    <a:pt x="954013" y="776098"/>
                    <a:pt x="954013" y="758562"/>
                  </a:cubicBezTo>
                  <a:lnTo>
                    <a:pt x="954013" y="608851"/>
                  </a:lnTo>
                  <a:cubicBezTo>
                    <a:pt x="953490" y="591053"/>
                    <a:pt x="939356" y="576920"/>
                    <a:pt x="922081" y="576920"/>
                  </a:cubicBezTo>
                  <a:close/>
                  <a:moveTo>
                    <a:pt x="833355" y="355756"/>
                  </a:moveTo>
                  <a:lnTo>
                    <a:pt x="833355" y="355756"/>
                  </a:lnTo>
                  <a:cubicBezTo>
                    <a:pt x="844086" y="355756"/>
                    <a:pt x="852723" y="364394"/>
                    <a:pt x="852723" y="375124"/>
                  </a:cubicBezTo>
                  <a:lnTo>
                    <a:pt x="852723" y="382191"/>
                  </a:lnTo>
                  <a:cubicBezTo>
                    <a:pt x="850105" y="381930"/>
                    <a:pt x="847488" y="381668"/>
                    <a:pt x="844871" y="381668"/>
                  </a:cubicBezTo>
                  <a:lnTo>
                    <a:pt x="785196" y="381668"/>
                  </a:lnTo>
                  <a:lnTo>
                    <a:pt x="802994" y="355494"/>
                  </a:lnTo>
                  <a:lnTo>
                    <a:pt x="833355" y="355494"/>
                  </a:lnTo>
                  <a:close/>
                  <a:moveTo>
                    <a:pt x="526605" y="35658"/>
                  </a:moveTo>
                  <a:cubicBezTo>
                    <a:pt x="529222" y="31732"/>
                    <a:pt x="533148" y="29114"/>
                    <a:pt x="537859" y="28329"/>
                  </a:cubicBezTo>
                  <a:cubicBezTo>
                    <a:pt x="538906" y="28068"/>
                    <a:pt x="539953" y="28068"/>
                    <a:pt x="541262" y="28068"/>
                  </a:cubicBezTo>
                  <a:cubicBezTo>
                    <a:pt x="544664" y="28068"/>
                    <a:pt x="548067" y="29114"/>
                    <a:pt x="550946" y="31208"/>
                  </a:cubicBezTo>
                  <a:lnTo>
                    <a:pt x="836757" y="225937"/>
                  </a:lnTo>
                  <a:cubicBezTo>
                    <a:pt x="844609" y="231434"/>
                    <a:pt x="846703" y="242164"/>
                    <a:pt x="841206" y="250016"/>
                  </a:cubicBezTo>
                  <a:lnTo>
                    <a:pt x="751432" y="381668"/>
                  </a:lnTo>
                  <a:lnTo>
                    <a:pt x="729970" y="381668"/>
                  </a:lnTo>
                  <a:lnTo>
                    <a:pt x="773942" y="317020"/>
                  </a:lnTo>
                  <a:cubicBezTo>
                    <a:pt x="781008" y="306551"/>
                    <a:pt x="781793" y="293202"/>
                    <a:pt x="775512" y="282210"/>
                  </a:cubicBezTo>
                  <a:cubicBezTo>
                    <a:pt x="767399" y="267552"/>
                    <a:pt x="763996" y="250540"/>
                    <a:pt x="766089" y="233789"/>
                  </a:cubicBezTo>
                  <a:cubicBezTo>
                    <a:pt x="767660" y="221488"/>
                    <a:pt x="762164" y="209448"/>
                    <a:pt x="751956" y="202381"/>
                  </a:cubicBezTo>
                  <a:lnTo>
                    <a:pt x="603816" y="101353"/>
                  </a:lnTo>
                  <a:cubicBezTo>
                    <a:pt x="593346" y="94286"/>
                    <a:pt x="580259" y="93762"/>
                    <a:pt x="569267" y="99782"/>
                  </a:cubicBezTo>
                  <a:cubicBezTo>
                    <a:pt x="554610" y="107896"/>
                    <a:pt x="537336" y="111037"/>
                    <a:pt x="520847" y="108681"/>
                  </a:cubicBezTo>
                  <a:cubicBezTo>
                    <a:pt x="508545" y="106849"/>
                    <a:pt x="495982" y="112607"/>
                    <a:pt x="488915" y="122815"/>
                  </a:cubicBezTo>
                  <a:lnTo>
                    <a:pt x="312508" y="381668"/>
                  </a:lnTo>
                  <a:lnTo>
                    <a:pt x="291046" y="381668"/>
                  </a:lnTo>
                  <a:lnTo>
                    <a:pt x="526605" y="35658"/>
                  </a:lnTo>
                  <a:close/>
                  <a:moveTo>
                    <a:pt x="532886" y="274096"/>
                  </a:moveTo>
                  <a:cubicBezTo>
                    <a:pt x="471641" y="274096"/>
                    <a:pt x="421650" y="321731"/>
                    <a:pt x="417462" y="381930"/>
                  </a:cubicBezTo>
                  <a:lnTo>
                    <a:pt x="346271" y="381930"/>
                  </a:lnTo>
                  <a:lnTo>
                    <a:pt x="511948" y="138780"/>
                  </a:lnTo>
                  <a:lnTo>
                    <a:pt x="511948" y="138780"/>
                  </a:lnTo>
                  <a:cubicBezTo>
                    <a:pt x="512995" y="137472"/>
                    <a:pt x="514565" y="136686"/>
                    <a:pt x="516136" y="136686"/>
                  </a:cubicBezTo>
                  <a:cubicBezTo>
                    <a:pt x="516397" y="136686"/>
                    <a:pt x="516659" y="136686"/>
                    <a:pt x="516659" y="136686"/>
                  </a:cubicBezTo>
                  <a:cubicBezTo>
                    <a:pt x="539168" y="139827"/>
                    <a:pt x="562724" y="135640"/>
                    <a:pt x="582616" y="124385"/>
                  </a:cubicBezTo>
                  <a:cubicBezTo>
                    <a:pt x="584186" y="123600"/>
                    <a:pt x="586280" y="123600"/>
                    <a:pt x="587850" y="124647"/>
                  </a:cubicBezTo>
                  <a:lnTo>
                    <a:pt x="735990" y="225676"/>
                  </a:lnTo>
                  <a:cubicBezTo>
                    <a:pt x="737561" y="226722"/>
                    <a:pt x="738346" y="228555"/>
                    <a:pt x="738084" y="230387"/>
                  </a:cubicBezTo>
                  <a:cubicBezTo>
                    <a:pt x="735205" y="252895"/>
                    <a:pt x="739655" y="276452"/>
                    <a:pt x="750909" y="296343"/>
                  </a:cubicBezTo>
                  <a:cubicBezTo>
                    <a:pt x="751694" y="297913"/>
                    <a:pt x="751694" y="300007"/>
                    <a:pt x="750647" y="301578"/>
                  </a:cubicBezTo>
                  <a:lnTo>
                    <a:pt x="695945" y="381930"/>
                  </a:lnTo>
                  <a:lnTo>
                    <a:pt x="648310" y="381930"/>
                  </a:lnTo>
                  <a:cubicBezTo>
                    <a:pt x="644122" y="321731"/>
                    <a:pt x="593870" y="274096"/>
                    <a:pt x="532886" y="274096"/>
                  </a:cubicBezTo>
                  <a:close/>
                  <a:moveTo>
                    <a:pt x="620043" y="381930"/>
                  </a:moveTo>
                  <a:lnTo>
                    <a:pt x="445468" y="381930"/>
                  </a:lnTo>
                  <a:cubicBezTo>
                    <a:pt x="449393" y="337435"/>
                    <a:pt x="487083" y="302363"/>
                    <a:pt x="532625" y="302363"/>
                  </a:cubicBezTo>
                  <a:cubicBezTo>
                    <a:pt x="578428" y="302101"/>
                    <a:pt x="616117" y="337173"/>
                    <a:pt x="620043" y="381930"/>
                  </a:cubicBezTo>
                  <a:close/>
                  <a:moveTo>
                    <a:pt x="63863" y="375124"/>
                  </a:moveTo>
                  <a:cubicBezTo>
                    <a:pt x="63863" y="364394"/>
                    <a:pt x="72499" y="355756"/>
                    <a:pt x="83231" y="355756"/>
                  </a:cubicBezTo>
                  <a:lnTo>
                    <a:pt x="116470" y="355756"/>
                  </a:lnTo>
                  <a:lnTo>
                    <a:pt x="113854" y="381930"/>
                  </a:lnTo>
                  <a:lnTo>
                    <a:pt x="63863" y="381930"/>
                  </a:lnTo>
                  <a:lnTo>
                    <a:pt x="63863" y="375124"/>
                  </a:lnTo>
                  <a:close/>
                  <a:moveTo>
                    <a:pt x="27482" y="444222"/>
                  </a:moveTo>
                  <a:cubicBezTo>
                    <a:pt x="27482" y="425377"/>
                    <a:pt x="42924" y="409935"/>
                    <a:pt x="61768" y="409935"/>
                  </a:cubicBezTo>
                  <a:lnTo>
                    <a:pt x="844871" y="409935"/>
                  </a:lnTo>
                  <a:cubicBezTo>
                    <a:pt x="863716" y="409935"/>
                    <a:pt x="879158" y="425377"/>
                    <a:pt x="879158" y="444222"/>
                  </a:cubicBezTo>
                  <a:lnTo>
                    <a:pt x="879158" y="483220"/>
                  </a:lnTo>
                  <a:lnTo>
                    <a:pt x="27482" y="483220"/>
                  </a:lnTo>
                  <a:lnTo>
                    <a:pt x="27482" y="444222"/>
                  </a:lnTo>
                  <a:close/>
                  <a:moveTo>
                    <a:pt x="879158" y="922668"/>
                  </a:moveTo>
                  <a:cubicBezTo>
                    <a:pt x="879158" y="941513"/>
                    <a:pt x="863716" y="956955"/>
                    <a:pt x="844871" y="956955"/>
                  </a:cubicBezTo>
                  <a:lnTo>
                    <a:pt x="61768" y="956955"/>
                  </a:lnTo>
                  <a:cubicBezTo>
                    <a:pt x="42924" y="956955"/>
                    <a:pt x="27482" y="941513"/>
                    <a:pt x="27482" y="922668"/>
                  </a:cubicBezTo>
                  <a:lnTo>
                    <a:pt x="27482" y="883670"/>
                  </a:lnTo>
                  <a:lnTo>
                    <a:pt x="103122" y="883670"/>
                  </a:lnTo>
                  <a:cubicBezTo>
                    <a:pt x="110974" y="883670"/>
                    <a:pt x="117255" y="877388"/>
                    <a:pt x="117255" y="869536"/>
                  </a:cubicBezTo>
                  <a:cubicBezTo>
                    <a:pt x="117255" y="861685"/>
                    <a:pt x="110974" y="855403"/>
                    <a:pt x="103122" y="855403"/>
                  </a:cubicBezTo>
                  <a:lnTo>
                    <a:pt x="27482" y="855403"/>
                  </a:lnTo>
                  <a:lnTo>
                    <a:pt x="27482" y="510963"/>
                  </a:lnTo>
                  <a:lnTo>
                    <a:pt x="879158" y="510963"/>
                  </a:lnTo>
                  <a:lnTo>
                    <a:pt x="879158" y="576658"/>
                  </a:lnTo>
                  <a:lnTo>
                    <a:pt x="745674" y="576658"/>
                  </a:lnTo>
                  <a:lnTo>
                    <a:pt x="745674" y="576658"/>
                  </a:lnTo>
                  <a:cubicBezTo>
                    <a:pt x="703536" y="576658"/>
                    <a:pt x="667155" y="601261"/>
                    <a:pt x="649880" y="636595"/>
                  </a:cubicBezTo>
                  <a:cubicBezTo>
                    <a:pt x="649880" y="636595"/>
                    <a:pt x="649880" y="636856"/>
                    <a:pt x="649619" y="636856"/>
                  </a:cubicBezTo>
                  <a:cubicBezTo>
                    <a:pt x="649357" y="637118"/>
                    <a:pt x="649357" y="637380"/>
                    <a:pt x="649095" y="637904"/>
                  </a:cubicBezTo>
                  <a:cubicBezTo>
                    <a:pt x="647002" y="642353"/>
                    <a:pt x="645169" y="646802"/>
                    <a:pt x="643861" y="651514"/>
                  </a:cubicBezTo>
                  <a:lnTo>
                    <a:pt x="643861" y="651514"/>
                  </a:lnTo>
                  <a:cubicBezTo>
                    <a:pt x="640720" y="661459"/>
                    <a:pt x="639149" y="672190"/>
                    <a:pt x="639149" y="683183"/>
                  </a:cubicBezTo>
                  <a:cubicBezTo>
                    <a:pt x="639149" y="741811"/>
                    <a:pt x="686785" y="789708"/>
                    <a:pt x="745674" y="789708"/>
                  </a:cubicBezTo>
                  <a:lnTo>
                    <a:pt x="745674" y="789708"/>
                  </a:lnTo>
                  <a:lnTo>
                    <a:pt x="879158" y="789708"/>
                  </a:lnTo>
                  <a:lnTo>
                    <a:pt x="879158" y="855403"/>
                  </a:lnTo>
                  <a:lnTo>
                    <a:pt x="193158" y="855403"/>
                  </a:lnTo>
                  <a:cubicBezTo>
                    <a:pt x="185306" y="855403"/>
                    <a:pt x="179025" y="861685"/>
                    <a:pt x="179025" y="869536"/>
                  </a:cubicBezTo>
                  <a:cubicBezTo>
                    <a:pt x="179025" y="877388"/>
                    <a:pt x="185306" y="883670"/>
                    <a:pt x="193158" y="883670"/>
                  </a:cubicBezTo>
                  <a:lnTo>
                    <a:pt x="879158" y="883670"/>
                  </a:lnTo>
                  <a:lnTo>
                    <a:pt x="879158" y="922668"/>
                  </a:lnTo>
                  <a:close/>
                  <a:moveTo>
                    <a:pt x="925484" y="758300"/>
                  </a:moveTo>
                  <a:cubicBezTo>
                    <a:pt x="925484" y="760132"/>
                    <a:pt x="923914" y="761703"/>
                    <a:pt x="922081" y="761703"/>
                  </a:cubicBezTo>
                  <a:lnTo>
                    <a:pt x="745936" y="761703"/>
                  </a:lnTo>
                  <a:cubicBezTo>
                    <a:pt x="716098" y="761703"/>
                    <a:pt x="690449" y="745214"/>
                    <a:pt x="677101" y="720611"/>
                  </a:cubicBezTo>
                  <a:cubicBezTo>
                    <a:pt x="676577" y="719564"/>
                    <a:pt x="675792" y="718255"/>
                    <a:pt x="675268" y="717208"/>
                  </a:cubicBezTo>
                  <a:cubicBezTo>
                    <a:pt x="674222" y="714853"/>
                    <a:pt x="673175" y="712497"/>
                    <a:pt x="672390" y="710142"/>
                  </a:cubicBezTo>
                  <a:cubicBezTo>
                    <a:pt x="669249" y="701766"/>
                    <a:pt x="667679" y="692606"/>
                    <a:pt x="667679" y="683183"/>
                  </a:cubicBezTo>
                  <a:cubicBezTo>
                    <a:pt x="667679" y="673761"/>
                    <a:pt x="669249" y="664600"/>
                    <a:pt x="672390" y="656225"/>
                  </a:cubicBezTo>
                  <a:cubicBezTo>
                    <a:pt x="673175" y="653869"/>
                    <a:pt x="674222" y="651514"/>
                    <a:pt x="675268" y="649158"/>
                  </a:cubicBezTo>
                  <a:cubicBezTo>
                    <a:pt x="675792" y="648111"/>
                    <a:pt x="676315" y="646802"/>
                    <a:pt x="677101" y="645756"/>
                  </a:cubicBezTo>
                  <a:cubicBezTo>
                    <a:pt x="690449" y="621414"/>
                    <a:pt x="716360" y="604664"/>
                    <a:pt x="745936" y="604664"/>
                  </a:cubicBezTo>
                  <a:lnTo>
                    <a:pt x="922081" y="604664"/>
                  </a:lnTo>
                  <a:cubicBezTo>
                    <a:pt x="923914" y="604664"/>
                    <a:pt x="925484" y="606234"/>
                    <a:pt x="925484" y="608066"/>
                  </a:cubicBezTo>
                  <a:lnTo>
                    <a:pt x="925484" y="758300"/>
                  </a:lnTo>
                  <a:lnTo>
                    <a:pt x="925484" y="758300"/>
                  </a:ln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
          <p:nvSpPr>
            <p:cNvPr id="128" name="Freeform: Shape 127">
              <a:extLst>
                <a:ext uri="{FF2B5EF4-FFF2-40B4-BE49-F238E27FC236}">
                  <a16:creationId xmlns:a16="http://schemas.microsoft.com/office/drawing/2014/main" id="{A57BD6A2-53F4-D6E9-7167-0396EA3B7782}"/>
                </a:ext>
              </a:extLst>
            </p:cNvPr>
            <p:cNvSpPr/>
            <p:nvPr/>
          </p:nvSpPr>
          <p:spPr>
            <a:xfrm>
              <a:off x="14838912" y="6128823"/>
              <a:ext cx="114114" cy="114115"/>
            </a:xfrm>
            <a:custGeom>
              <a:avLst/>
              <a:gdLst>
                <a:gd name="connsiteX0" fmla="*/ 57057 w 114114"/>
                <a:gd name="connsiteY0" fmla="*/ 0 h 114115"/>
                <a:gd name="connsiteX1" fmla="*/ 0 w 114114"/>
                <a:gd name="connsiteY1" fmla="*/ 57057 h 114115"/>
                <a:gd name="connsiteX2" fmla="*/ 57057 w 114114"/>
                <a:gd name="connsiteY2" fmla="*/ 114115 h 114115"/>
                <a:gd name="connsiteX3" fmla="*/ 114115 w 114114"/>
                <a:gd name="connsiteY3" fmla="*/ 57057 h 114115"/>
                <a:gd name="connsiteX4" fmla="*/ 57057 w 114114"/>
                <a:gd name="connsiteY4" fmla="*/ 0 h 114115"/>
                <a:gd name="connsiteX5" fmla="*/ 57057 w 114114"/>
                <a:gd name="connsiteY5" fmla="*/ 85848 h 114115"/>
                <a:gd name="connsiteX6" fmla="*/ 28267 w 114114"/>
                <a:gd name="connsiteY6" fmla="*/ 57057 h 114115"/>
                <a:gd name="connsiteX7" fmla="*/ 57057 w 114114"/>
                <a:gd name="connsiteY7" fmla="*/ 28267 h 114115"/>
                <a:gd name="connsiteX8" fmla="*/ 85848 w 114114"/>
                <a:gd name="connsiteY8" fmla="*/ 57057 h 114115"/>
                <a:gd name="connsiteX9" fmla="*/ 57057 w 114114"/>
                <a:gd name="connsiteY9" fmla="*/ 85848 h 114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114" h="114115">
                  <a:moveTo>
                    <a:pt x="57057" y="0"/>
                  </a:moveTo>
                  <a:cubicBezTo>
                    <a:pt x="25649" y="0"/>
                    <a:pt x="0" y="25650"/>
                    <a:pt x="0" y="57057"/>
                  </a:cubicBezTo>
                  <a:cubicBezTo>
                    <a:pt x="0" y="88466"/>
                    <a:pt x="25649" y="114115"/>
                    <a:pt x="57057" y="114115"/>
                  </a:cubicBezTo>
                  <a:cubicBezTo>
                    <a:pt x="88466" y="114115"/>
                    <a:pt x="114115" y="88466"/>
                    <a:pt x="114115" y="57057"/>
                  </a:cubicBezTo>
                  <a:cubicBezTo>
                    <a:pt x="113854" y="25650"/>
                    <a:pt x="88466" y="0"/>
                    <a:pt x="57057" y="0"/>
                  </a:cubicBezTo>
                  <a:close/>
                  <a:moveTo>
                    <a:pt x="57057" y="85848"/>
                  </a:moveTo>
                  <a:cubicBezTo>
                    <a:pt x="41092" y="85848"/>
                    <a:pt x="28267" y="73023"/>
                    <a:pt x="28267" y="57057"/>
                  </a:cubicBezTo>
                  <a:cubicBezTo>
                    <a:pt x="28267" y="41092"/>
                    <a:pt x="41092" y="28267"/>
                    <a:pt x="57057" y="28267"/>
                  </a:cubicBezTo>
                  <a:cubicBezTo>
                    <a:pt x="73023" y="28267"/>
                    <a:pt x="85848" y="41092"/>
                    <a:pt x="85848" y="57057"/>
                  </a:cubicBezTo>
                  <a:cubicBezTo>
                    <a:pt x="85848" y="73023"/>
                    <a:pt x="73023" y="85848"/>
                    <a:pt x="57057" y="85848"/>
                  </a:cubicBezTo>
                  <a:close/>
                </a:path>
              </a:pathLst>
            </a:custGeom>
            <a:solidFill>
              <a:srgbClr val="FFFFFF"/>
            </a:solidFill>
            <a:ln w="2616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grpSp>
      <p:sp>
        <p:nvSpPr>
          <p:cNvPr id="200" name="Rectangle 199">
            <a:extLst>
              <a:ext uri="{FF2B5EF4-FFF2-40B4-BE49-F238E27FC236}">
                <a16:creationId xmlns:a16="http://schemas.microsoft.com/office/drawing/2014/main" id="{621900E2-8D64-93DE-AD12-AD8C2C26343E}"/>
              </a:ext>
            </a:extLst>
          </p:cNvPr>
          <p:cNvSpPr/>
          <p:nvPr/>
        </p:nvSpPr>
        <p:spPr>
          <a:xfrm>
            <a:off x="5262173" y="2443330"/>
            <a:ext cx="1390081" cy="307777"/>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C0504D"/>
                </a:solidFill>
                <a:effectLst/>
                <a:uLnTx/>
                <a:uFillTx/>
                <a:latin typeface="Verdana" panose="020B0604030504040204" pitchFamily="34" charset="0"/>
                <a:ea typeface="Verdana" panose="020B0604030504040204" pitchFamily="34" charset="0"/>
                <a:cs typeface="+mn-cs"/>
              </a:rPr>
              <a:t>Alertas</a:t>
            </a:r>
          </a:p>
        </p:txBody>
      </p:sp>
      <p:sp>
        <p:nvSpPr>
          <p:cNvPr id="202" name="Rectangle 201">
            <a:extLst>
              <a:ext uri="{FF2B5EF4-FFF2-40B4-BE49-F238E27FC236}">
                <a16:creationId xmlns:a16="http://schemas.microsoft.com/office/drawing/2014/main" id="{59040335-65B3-BC93-5971-902DBA958E39}"/>
              </a:ext>
            </a:extLst>
          </p:cNvPr>
          <p:cNvSpPr/>
          <p:nvPr/>
        </p:nvSpPr>
        <p:spPr>
          <a:xfrm>
            <a:off x="966490" y="2443330"/>
            <a:ext cx="2481212" cy="307777"/>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5BC58"/>
                </a:solidFill>
                <a:effectLst/>
                <a:uLnTx/>
                <a:uFillTx/>
                <a:latin typeface="Verdana" panose="020B0604030504040204" pitchFamily="34" charset="0"/>
                <a:ea typeface="Verdana" panose="020B0604030504040204" pitchFamily="34" charset="0"/>
                <a:cs typeface="+mn-cs"/>
              </a:rPr>
              <a:t>Recomendaciones</a:t>
            </a:r>
          </a:p>
        </p:txBody>
      </p:sp>
      <p:sp>
        <p:nvSpPr>
          <p:cNvPr id="204" name="Rectangle 203">
            <a:extLst>
              <a:ext uri="{FF2B5EF4-FFF2-40B4-BE49-F238E27FC236}">
                <a16:creationId xmlns:a16="http://schemas.microsoft.com/office/drawing/2014/main" id="{EAB0E6B2-3EB3-85A5-1BAB-6BAFCAF5A6CE}"/>
              </a:ext>
            </a:extLst>
          </p:cNvPr>
          <p:cNvSpPr/>
          <p:nvPr/>
        </p:nvSpPr>
        <p:spPr>
          <a:xfrm>
            <a:off x="8684042" y="2443330"/>
            <a:ext cx="2481212" cy="307777"/>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1F497D"/>
                </a:solidFill>
                <a:effectLst/>
                <a:uLnTx/>
                <a:uFillTx/>
                <a:latin typeface="Verdana" panose="020B0604030504040204" pitchFamily="34" charset="0"/>
                <a:ea typeface="Verdana" panose="020B0604030504040204" pitchFamily="34" charset="0"/>
                <a:cs typeface="+mn-cs"/>
              </a:rPr>
              <a:t>Conclusiones</a:t>
            </a:r>
          </a:p>
        </p:txBody>
      </p:sp>
      <p:sp>
        <p:nvSpPr>
          <p:cNvPr id="5" name="CuadroTexto 4">
            <a:extLst>
              <a:ext uri="{FF2B5EF4-FFF2-40B4-BE49-F238E27FC236}">
                <a16:creationId xmlns:a16="http://schemas.microsoft.com/office/drawing/2014/main" id="{0436F212-8338-B986-CFBE-B24AD2DAC42B}"/>
              </a:ext>
            </a:extLst>
          </p:cNvPr>
          <p:cNvSpPr txBox="1"/>
          <p:nvPr/>
        </p:nvSpPr>
        <p:spPr>
          <a:xfrm>
            <a:off x="1176404" y="407252"/>
            <a:ext cx="7827637" cy="523220"/>
          </a:xfrm>
          <a:prstGeom prst="rect">
            <a:avLst/>
          </a:prstGeom>
          <a:noFill/>
        </p:spPr>
        <p:txBody>
          <a:bodyPr wrap="square" lIns="91440" tIns="45720" rIns="91440" bIns="45720" anchor="ctr">
            <a:spAutoFit/>
          </a:bodyPr>
          <a:lstStyle/>
          <a:p>
            <a:pPr marL="714375" marR="0" lvl="0" indent="-714375" algn="l" defTabSz="914400" eaLnBrk="1" fontAlgn="base" latinLnBrk="0" hangingPunct="1">
              <a:lnSpc>
                <a:spcPct val="100000"/>
              </a:lnSpc>
              <a:spcBef>
                <a:spcPts val="0"/>
              </a:spcBef>
              <a:spcAft>
                <a:spcPts val="0"/>
              </a:spcAft>
              <a:buClrTx/>
              <a:buSzTx/>
              <a:buFontTx/>
              <a:buNone/>
              <a:tabLst/>
              <a:defRPr/>
            </a:pPr>
            <a:r>
              <a:rPr kumimoji="0" lang="es-CO" sz="28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Recomendaciones, Alertas y Conclusiones</a:t>
            </a:r>
            <a:endParaRPr kumimoji="0" lang="es-CO" sz="2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2" name="Rectángulo: esquinas redondeadas 1">
            <a:extLst>
              <a:ext uri="{FF2B5EF4-FFF2-40B4-BE49-F238E27FC236}">
                <a16:creationId xmlns:a16="http://schemas.microsoft.com/office/drawing/2014/main" id="{59759897-D5A4-B7C0-FFC8-61B29FF21E59}"/>
              </a:ext>
            </a:extLst>
          </p:cNvPr>
          <p:cNvSpPr/>
          <p:nvPr/>
        </p:nvSpPr>
        <p:spPr>
          <a:xfrm>
            <a:off x="371096" y="2856002"/>
            <a:ext cx="3672000" cy="3744000"/>
          </a:xfrm>
          <a:prstGeom prst="roundRect">
            <a:avLst/>
          </a:prstGeom>
          <a:solidFill>
            <a:schemeClr val="bg1">
              <a:lumMod val="95000"/>
            </a:schemeClr>
          </a:solidFill>
          <a:ln w="19050">
            <a:solidFill>
              <a:srgbClr val="05BC58"/>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just">
              <a:buClr>
                <a:srgbClr val="00B050"/>
              </a:buClr>
              <a:buSzPct val="120000"/>
              <a:buFont typeface="Wingdings" panose="05000000000000000000" pitchFamily="2" charset="2"/>
              <a:buChar char="Ø"/>
            </a:pPr>
            <a:r>
              <a:rPr lang="es-CO" sz="800" b="1" dirty="0">
                <a:solidFill>
                  <a:srgbClr val="00B050"/>
                </a:solidFill>
                <a:latin typeface="Verdana" panose="020B0604030504040204" pitchFamily="34" charset="0"/>
                <a:ea typeface="Verdana" panose="020B0604030504040204" pitchFamily="34" charset="0"/>
              </a:rPr>
              <a:t>Fortalecer la calidad y suficiencia de los soportes</a:t>
            </a:r>
            <a:r>
              <a:rPr lang="es-CO" sz="800" dirty="0">
                <a:solidFill>
                  <a:srgbClr val="00B050"/>
                </a:solidFill>
                <a:latin typeface="Verdana" panose="020B0604030504040204" pitchFamily="34" charset="0"/>
                <a:ea typeface="Verdana" panose="020B0604030504040204" pitchFamily="34" charset="0"/>
              </a:rPr>
              <a:t> </a:t>
            </a:r>
            <a:r>
              <a:rPr lang="es-CO" sz="800" dirty="0">
                <a:solidFill>
                  <a:schemeClr val="tx1"/>
                </a:solidFill>
                <a:latin typeface="Verdana" panose="020B0604030504040204" pitchFamily="34" charset="0"/>
                <a:ea typeface="Verdana" panose="020B0604030504040204" pitchFamily="34" charset="0"/>
              </a:rPr>
              <a:t>asociados a las actividades reportadas, procurando que las evidencias permitan verificar de manera directa el cumplimiento del entregable, el resultado alcanzado y el periodo en que se ejecutó la actividad. </a:t>
            </a:r>
          </a:p>
          <a:p>
            <a:pPr marL="171450" indent="-171450" algn="just">
              <a:buClr>
                <a:srgbClr val="00B050"/>
              </a:buClr>
              <a:buSzPct val="120000"/>
              <a:buFont typeface="Wingdings" panose="05000000000000000000" pitchFamily="2" charset="2"/>
              <a:buChar char="Ø"/>
            </a:pPr>
            <a:endParaRPr lang="es-CO" sz="800" dirty="0">
              <a:solidFill>
                <a:schemeClr val="tx1"/>
              </a:solidFill>
              <a:latin typeface="Verdana" panose="020B0604030504040204" pitchFamily="34" charset="0"/>
              <a:ea typeface="Verdana" panose="020B0604030504040204" pitchFamily="34" charset="0"/>
            </a:endParaRPr>
          </a:p>
          <a:p>
            <a:pPr marL="171450" indent="-171450" algn="just">
              <a:buClr>
                <a:srgbClr val="00B050"/>
              </a:buClr>
              <a:buSzPct val="120000"/>
              <a:buFont typeface="Wingdings" panose="05000000000000000000" pitchFamily="2" charset="2"/>
              <a:buChar char="Ø"/>
            </a:pPr>
            <a:r>
              <a:rPr lang="es-CO" sz="800" b="1" dirty="0">
                <a:solidFill>
                  <a:srgbClr val="00B050"/>
                </a:solidFill>
                <a:latin typeface="Verdana" panose="020B0604030504040204" pitchFamily="34" charset="0"/>
                <a:ea typeface="Verdana" panose="020B0604030504040204" pitchFamily="34" charset="0"/>
              </a:rPr>
              <a:t>Mejorar la precisión de las justificaciones registradas</a:t>
            </a:r>
            <a:r>
              <a:rPr lang="es-CO" sz="800" dirty="0">
                <a:solidFill>
                  <a:srgbClr val="00B050"/>
                </a:solidFill>
                <a:latin typeface="Verdana" panose="020B0604030504040204" pitchFamily="34" charset="0"/>
                <a:ea typeface="Verdana" panose="020B0604030504040204" pitchFamily="34" charset="0"/>
              </a:rPr>
              <a:t> </a:t>
            </a:r>
            <a:r>
              <a:rPr lang="es-CO" sz="800" dirty="0">
                <a:solidFill>
                  <a:schemeClr val="tx1"/>
                </a:solidFill>
                <a:latin typeface="Verdana" panose="020B0604030504040204" pitchFamily="34" charset="0"/>
                <a:ea typeface="Verdana" panose="020B0604030504040204" pitchFamily="34" charset="0"/>
              </a:rPr>
              <a:t>en el aplicativo, de manera que estas describan concretamente las acciones realizadas, los productos generados y los resultados obtenidos.  </a:t>
            </a:r>
          </a:p>
          <a:p>
            <a:pPr marL="171450" indent="-171450" algn="just">
              <a:buClr>
                <a:srgbClr val="00B050"/>
              </a:buClr>
              <a:buSzPct val="120000"/>
              <a:buFont typeface="Wingdings" panose="05000000000000000000" pitchFamily="2" charset="2"/>
              <a:buChar char="Ø"/>
            </a:pPr>
            <a:endParaRPr lang="es-CO" sz="800" dirty="0">
              <a:solidFill>
                <a:schemeClr val="tx1"/>
              </a:solidFill>
              <a:latin typeface="Verdana" panose="020B0604030504040204" pitchFamily="34" charset="0"/>
              <a:ea typeface="Verdana" panose="020B0604030504040204" pitchFamily="34" charset="0"/>
            </a:endParaRPr>
          </a:p>
          <a:p>
            <a:pPr marL="171450" indent="-171450" algn="just">
              <a:buClr>
                <a:srgbClr val="00B050"/>
              </a:buClr>
              <a:buSzPct val="120000"/>
              <a:buFont typeface="Wingdings" panose="05000000000000000000" pitchFamily="2" charset="2"/>
              <a:buChar char="Ø"/>
            </a:pPr>
            <a:r>
              <a:rPr lang="es-CO" sz="800" b="1" dirty="0">
                <a:solidFill>
                  <a:srgbClr val="00B050"/>
                </a:solidFill>
                <a:latin typeface="Verdana" panose="020B0604030504040204" pitchFamily="34" charset="0"/>
                <a:ea typeface="Verdana" panose="020B0604030504040204" pitchFamily="34" charset="0"/>
              </a:rPr>
              <a:t>Realizar seguimiento oportuno a las actividades reprogramadas o que presentan avances parciales</a:t>
            </a:r>
            <a:r>
              <a:rPr lang="es-CO" sz="800" dirty="0">
                <a:solidFill>
                  <a:schemeClr val="tx1"/>
                </a:solidFill>
                <a:latin typeface="Verdana" panose="020B0604030504040204" pitchFamily="34" charset="0"/>
                <a:ea typeface="Verdana" panose="020B0604030504040204" pitchFamily="34" charset="0"/>
              </a:rPr>
              <a:t>, estableciendo responsables, fechas de cumplimiento y acciones necesarias para evitar que los rezagos afecten el cumplimiento de las metas anuales. </a:t>
            </a:r>
          </a:p>
          <a:p>
            <a:pPr marL="171450" indent="-171450" algn="just">
              <a:buClr>
                <a:srgbClr val="00B050"/>
              </a:buClr>
              <a:buSzPct val="120000"/>
              <a:buFont typeface="Wingdings" panose="05000000000000000000" pitchFamily="2" charset="2"/>
              <a:buChar char="Ø"/>
            </a:pPr>
            <a:endParaRPr lang="es-CO" sz="800" dirty="0">
              <a:solidFill>
                <a:schemeClr val="tx1"/>
              </a:solidFill>
              <a:latin typeface="Verdana" panose="020B0604030504040204" pitchFamily="34" charset="0"/>
              <a:ea typeface="Verdana" panose="020B0604030504040204" pitchFamily="34" charset="0"/>
            </a:endParaRPr>
          </a:p>
          <a:p>
            <a:pPr marL="171450" indent="-171450" algn="just">
              <a:buClr>
                <a:srgbClr val="00B050"/>
              </a:buClr>
              <a:buSzPct val="120000"/>
              <a:buFont typeface="Wingdings" panose="05000000000000000000" pitchFamily="2" charset="2"/>
              <a:buChar char="Ø"/>
            </a:pPr>
            <a:r>
              <a:rPr lang="es-CO" sz="800" b="1" dirty="0">
                <a:solidFill>
                  <a:srgbClr val="00B050"/>
                </a:solidFill>
                <a:latin typeface="Verdana" panose="020B0604030504040204" pitchFamily="34" charset="0"/>
                <a:ea typeface="Verdana" panose="020B0604030504040204" pitchFamily="34" charset="0"/>
              </a:rPr>
              <a:t>Fortalecer el análisis de resultados</a:t>
            </a:r>
            <a:r>
              <a:rPr lang="es-CO" sz="800" dirty="0">
                <a:solidFill>
                  <a:srgbClr val="00B050"/>
                </a:solidFill>
                <a:latin typeface="Verdana" panose="020B0604030504040204" pitchFamily="34" charset="0"/>
                <a:ea typeface="Verdana" panose="020B0604030504040204" pitchFamily="34" charset="0"/>
              </a:rPr>
              <a:t>, </a:t>
            </a:r>
            <a:r>
              <a:rPr lang="es-CO" sz="800" dirty="0">
                <a:solidFill>
                  <a:schemeClr val="tx1"/>
                </a:solidFill>
                <a:latin typeface="Verdana" panose="020B0604030504040204" pitchFamily="34" charset="0"/>
                <a:ea typeface="Verdana" panose="020B0604030504040204" pitchFamily="34" charset="0"/>
              </a:rPr>
              <a:t>procurando que los informes de seguimiento no se limiten a evidenciar la ejecución de actividades, sino que permitan identificar avances, desviaciones, dificultades, riesgos y oportunidades de mejora para la toma de decisiones. </a:t>
            </a:r>
          </a:p>
          <a:p>
            <a:pPr marL="171450" indent="-171450" algn="just">
              <a:buClr>
                <a:srgbClr val="00B050"/>
              </a:buClr>
              <a:buSzPct val="120000"/>
              <a:buFont typeface="Wingdings" panose="05000000000000000000" pitchFamily="2" charset="2"/>
              <a:buChar char="Ø"/>
            </a:pPr>
            <a:endParaRPr lang="es-CO" sz="800" dirty="0">
              <a:solidFill>
                <a:schemeClr val="tx1"/>
              </a:solidFill>
              <a:latin typeface="Verdana" panose="020B0604030504040204" pitchFamily="34" charset="0"/>
              <a:ea typeface="Verdana" panose="020B0604030504040204" pitchFamily="34" charset="0"/>
            </a:endParaRPr>
          </a:p>
          <a:p>
            <a:pPr marL="171450" indent="-171450" algn="just">
              <a:buClr>
                <a:srgbClr val="00B050"/>
              </a:buClr>
              <a:buSzPct val="120000"/>
              <a:buFont typeface="Wingdings" panose="05000000000000000000" pitchFamily="2" charset="2"/>
              <a:buChar char="Ø"/>
            </a:pPr>
            <a:r>
              <a:rPr lang="es-CO" sz="800" b="1" dirty="0">
                <a:solidFill>
                  <a:srgbClr val="00B050"/>
                </a:solidFill>
                <a:latin typeface="Verdana" panose="020B0604030504040204" pitchFamily="34" charset="0"/>
                <a:ea typeface="Verdana" panose="020B0604030504040204" pitchFamily="34" charset="0"/>
              </a:rPr>
              <a:t>Mantener actualizados los cronogramas de los planes </a:t>
            </a:r>
            <a:r>
              <a:rPr lang="es-CO" sz="800" dirty="0">
                <a:solidFill>
                  <a:schemeClr val="tx1"/>
                </a:solidFill>
                <a:latin typeface="Verdana" panose="020B0604030504040204" pitchFamily="34" charset="0"/>
                <a:ea typeface="Verdana" panose="020B0604030504040204" pitchFamily="34" charset="0"/>
              </a:rPr>
              <a:t>cuando se presenten modificaciones en las fechas o condiciones de ejecución, dejando la respectiva trazabilidad de la solicitud de ajuste, aprobación y justificación del cambio.</a:t>
            </a:r>
          </a:p>
        </p:txBody>
      </p:sp>
      <p:sp>
        <p:nvSpPr>
          <p:cNvPr id="13" name="Rectángulo: esquinas redondeadas 12">
            <a:extLst>
              <a:ext uri="{FF2B5EF4-FFF2-40B4-BE49-F238E27FC236}">
                <a16:creationId xmlns:a16="http://schemas.microsoft.com/office/drawing/2014/main" id="{BE77797A-8220-CCEB-11B4-8E36811B53DE}"/>
              </a:ext>
            </a:extLst>
          </p:cNvPr>
          <p:cNvSpPr/>
          <p:nvPr/>
        </p:nvSpPr>
        <p:spPr>
          <a:xfrm>
            <a:off x="8125972" y="2856002"/>
            <a:ext cx="3672000" cy="3744000"/>
          </a:xfrm>
          <a:prstGeom prst="roundRect">
            <a:avLst/>
          </a:prstGeom>
          <a:solidFill>
            <a:schemeClr val="bg1">
              <a:lumMod val="95000"/>
            </a:schemeClr>
          </a:solidFill>
          <a:ln w="19050">
            <a:solidFill>
              <a:srgbClr val="004E9A"/>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just">
              <a:buClr>
                <a:srgbClr val="004E9A"/>
              </a:buClr>
              <a:buSzPct val="120000"/>
              <a:buFont typeface="Wingdings" panose="05000000000000000000" pitchFamily="2" charset="2"/>
              <a:buChar char="Ø"/>
            </a:pPr>
            <a:r>
              <a:rPr lang="es-CO" sz="800" dirty="0">
                <a:solidFill>
                  <a:schemeClr val="tx1"/>
                </a:solidFill>
                <a:latin typeface="Verdana" panose="020B0604030504040204" pitchFamily="34" charset="0"/>
                <a:ea typeface="Verdana" panose="020B0604030504040204" pitchFamily="34" charset="0"/>
              </a:rPr>
              <a:t>Se evidencia un avance general en la ejecución de las actividades programadas. No obstante, también se identifican actividades reprogramadas, en desarrollo y casos en los que resulta necesario fortalecer la suficiencia y precisión de las evidencias aportadas.</a:t>
            </a:r>
          </a:p>
          <a:p>
            <a:pPr marL="171450" indent="-171450" algn="just">
              <a:buClr>
                <a:srgbClr val="004E9A"/>
              </a:buClr>
              <a:buSzPct val="120000"/>
              <a:buFont typeface="Wingdings" panose="05000000000000000000" pitchFamily="2" charset="2"/>
              <a:buChar char="Ø"/>
            </a:pPr>
            <a:endParaRPr lang="es-CO" sz="800" dirty="0">
              <a:solidFill>
                <a:schemeClr val="tx1"/>
              </a:solidFill>
              <a:latin typeface="Verdana" panose="020B0604030504040204" pitchFamily="34" charset="0"/>
              <a:ea typeface="Verdana" panose="020B0604030504040204" pitchFamily="34" charset="0"/>
            </a:endParaRPr>
          </a:p>
          <a:p>
            <a:pPr marL="171450" indent="-171450" algn="just">
              <a:buClr>
                <a:srgbClr val="004E9A"/>
              </a:buClr>
              <a:buSzPct val="120000"/>
              <a:buFont typeface="Wingdings" panose="05000000000000000000" pitchFamily="2" charset="2"/>
              <a:buChar char="Ø"/>
            </a:pPr>
            <a:r>
              <a:rPr lang="es-CO" sz="800" dirty="0">
                <a:solidFill>
                  <a:schemeClr val="tx1"/>
                </a:solidFill>
                <a:latin typeface="Verdana" panose="020B0604030504040204" pitchFamily="34" charset="0"/>
                <a:ea typeface="Verdana" panose="020B0604030504040204" pitchFamily="34" charset="0"/>
              </a:rPr>
              <a:t>El seguimiento evidencia la importancia de mantener un control permanente sobre las actividades pendientes y reprogramadas, particularmente aquellas cuyo cumplimiento se concentra en el tercer y cuarto trimestre, con el propósito de prevenir rezagos frente a las metas establecidas para la vigencia. </a:t>
            </a:r>
          </a:p>
          <a:p>
            <a:pPr marL="171450" indent="-171450" algn="just">
              <a:buClr>
                <a:srgbClr val="004E9A"/>
              </a:buClr>
              <a:buSzPct val="120000"/>
              <a:buFont typeface="Wingdings" panose="05000000000000000000" pitchFamily="2" charset="2"/>
              <a:buChar char="Ø"/>
            </a:pPr>
            <a:endParaRPr lang="es-CO" sz="800" dirty="0">
              <a:solidFill>
                <a:schemeClr val="tx1"/>
              </a:solidFill>
              <a:latin typeface="Verdana" panose="020B0604030504040204" pitchFamily="34" charset="0"/>
              <a:ea typeface="Verdana" panose="020B0604030504040204" pitchFamily="34" charset="0"/>
            </a:endParaRPr>
          </a:p>
          <a:p>
            <a:pPr marL="171450" indent="-171450" algn="just">
              <a:buClr>
                <a:srgbClr val="004E9A"/>
              </a:buClr>
              <a:buSzPct val="120000"/>
              <a:buFont typeface="Wingdings" panose="05000000000000000000" pitchFamily="2" charset="2"/>
              <a:buChar char="Ø"/>
            </a:pPr>
            <a:r>
              <a:rPr lang="es-CO" sz="800" dirty="0">
                <a:solidFill>
                  <a:schemeClr val="tx1"/>
                </a:solidFill>
                <a:latin typeface="Verdana" panose="020B0604030504040204" pitchFamily="34" charset="0"/>
                <a:ea typeface="Verdana" panose="020B0604030504040204" pitchFamily="34" charset="0"/>
              </a:rPr>
              <a:t>Es necesario de cara al cambio de gobierno sensibilizar a los nuevos lideres de las dependencias y a sus enlaces sobre la necesidad de fortalecer la calidad de los reportes realizados, de forma que estos permitan establecer con claridad la relación entre la actividad programada, el entregable, la ejecución realizada y el resultado obtenido.</a:t>
            </a:r>
          </a:p>
          <a:p>
            <a:pPr marL="171450" indent="-171450" algn="just">
              <a:buClr>
                <a:srgbClr val="004E9A"/>
              </a:buClr>
              <a:buSzPct val="120000"/>
              <a:buFont typeface="Wingdings" panose="05000000000000000000" pitchFamily="2" charset="2"/>
              <a:buChar char="Ø"/>
            </a:pPr>
            <a:endParaRPr lang="es-CO" sz="800" dirty="0">
              <a:solidFill>
                <a:schemeClr val="tx1"/>
              </a:solidFill>
              <a:latin typeface="Verdana" panose="020B0604030504040204" pitchFamily="34" charset="0"/>
              <a:ea typeface="Verdana" panose="020B0604030504040204" pitchFamily="34" charset="0"/>
            </a:endParaRPr>
          </a:p>
          <a:p>
            <a:pPr marL="171450" indent="-171450" algn="just">
              <a:buClr>
                <a:srgbClr val="004E9A"/>
              </a:buClr>
              <a:buSzPct val="120000"/>
              <a:buFont typeface="Wingdings" panose="05000000000000000000" pitchFamily="2" charset="2"/>
              <a:buChar char="Ø"/>
            </a:pPr>
            <a:r>
              <a:rPr lang="es-CO" sz="800" dirty="0">
                <a:solidFill>
                  <a:schemeClr val="tx1"/>
                </a:solidFill>
                <a:latin typeface="Verdana" panose="020B0604030504040204" pitchFamily="34" charset="0"/>
                <a:ea typeface="Verdana" panose="020B0604030504040204" pitchFamily="34" charset="0"/>
              </a:rPr>
              <a:t>Por parte de las áreas se debe continuar con la ejecución de las actividades conforme a los cronogramas establecidos, implementando acciones e informando oportunamente los cambios a realizar, en concordancia con las directrices establecidas por el Decreto 612 de 2018. </a:t>
            </a:r>
          </a:p>
        </p:txBody>
      </p:sp>
      <p:sp>
        <p:nvSpPr>
          <p:cNvPr id="15" name="Rectángulo: esquinas redondeadas 14">
            <a:extLst>
              <a:ext uri="{FF2B5EF4-FFF2-40B4-BE49-F238E27FC236}">
                <a16:creationId xmlns:a16="http://schemas.microsoft.com/office/drawing/2014/main" id="{56FB0F3C-0DDF-5BDA-CD53-E73AD2C3B6AB}"/>
              </a:ext>
            </a:extLst>
          </p:cNvPr>
          <p:cNvSpPr/>
          <p:nvPr/>
        </p:nvSpPr>
        <p:spPr>
          <a:xfrm>
            <a:off x="4239786" y="2856002"/>
            <a:ext cx="3672000" cy="3744000"/>
          </a:xfrm>
          <a:prstGeom prst="roundRect">
            <a:avLst/>
          </a:prstGeom>
          <a:solidFill>
            <a:schemeClr val="bg1">
              <a:lumMod val="95000"/>
            </a:schemeClr>
          </a:solidFill>
          <a:ln w="19050">
            <a:solidFill>
              <a:srgbClr val="C0504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just" defTabSz="914400" eaLnBrk="1" fontAlgn="auto" latinLnBrk="0" hangingPunct="1">
              <a:lnSpc>
                <a:spcPct val="100000"/>
              </a:lnSpc>
              <a:spcBef>
                <a:spcPts val="0"/>
              </a:spcBef>
              <a:spcAft>
                <a:spcPts val="0"/>
              </a:spcAft>
              <a:buClr>
                <a:srgbClr val="C0504D"/>
              </a:buClr>
              <a:buSzPct val="120000"/>
              <a:buFont typeface="Wingdings" panose="05000000000000000000" pitchFamily="2" charset="2"/>
              <a:buChar char="Ø"/>
              <a:tabLst/>
              <a:defRPr/>
            </a:pPr>
            <a:r>
              <a:rPr kumimoji="0" lang="es-MX" sz="800" b="1" i="0" u="none" strike="noStrike" kern="0" cap="none" spc="0" normalizeH="0" baseline="0" noProof="0" dirty="0">
                <a:ln>
                  <a:noFill/>
                </a:ln>
                <a:solidFill>
                  <a:srgbClr val="C0504D"/>
                </a:solidFill>
                <a:effectLst/>
                <a:uLnTx/>
                <a:uFillTx/>
                <a:latin typeface="Verdana" panose="020B0604030504040204" pitchFamily="34" charset="0"/>
                <a:ea typeface="Verdana" panose="020B0604030504040204" pitchFamily="34" charset="0"/>
                <a:cs typeface="+mn-cs"/>
              </a:rPr>
              <a:t>Actividades reprogramadas: </a:t>
            </a:r>
            <a:r>
              <a:rPr kumimoji="0" lang="es-MX" sz="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Se identifican actividades que no fueron ejecutadas en el periodo inicialmente establecido y que fueron trasladadas a trimestres posteriores. Se requiere efectuar seguimiento prioritario a estas actividades para prevenir acumulación de compromisos hacia el cierre de la vigencia. </a:t>
            </a:r>
          </a:p>
          <a:p>
            <a:pPr marR="0" lvl="0" algn="just" defTabSz="914400" eaLnBrk="1" fontAlgn="auto" latinLnBrk="0" hangingPunct="1">
              <a:lnSpc>
                <a:spcPct val="100000"/>
              </a:lnSpc>
              <a:spcBef>
                <a:spcPts val="0"/>
              </a:spcBef>
              <a:spcAft>
                <a:spcPts val="0"/>
              </a:spcAft>
              <a:buClr>
                <a:srgbClr val="C0504D"/>
              </a:buClr>
              <a:buSzPct val="120000"/>
              <a:tabLst/>
              <a:defRPr/>
            </a:pPr>
            <a:endParaRPr kumimoji="0" lang="es-MX" sz="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171450" marR="0" lvl="0" indent="-171450" algn="just" defTabSz="914400" eaLnBrk="1" fontAlgn="auto" latinLnBrk="0" hangingPunct="1">
              <a:lnSpc>
                <a:spcPct val="100000"/>
              </a:lnSpc>
              <a:spcBef>
                <a:spcPts val="0"/>
              </a:spcBef>
              <a:spcAft>
                <a:spcPts val="0"/>
              </a:spcAft>
              <a:buClr>
                <a:srgbClr val="C0504D"/>
              </a:buClr>
              <a:buSzPct val="120000"/>
              <a:buFont typeface="Wingdings" panose="05000000000000000000" pitchFamily="2" charset="2"/>
              <a:buChar char="Ø"/>
              <a:tabLst/>
              <a:defRPr/>
            </a:pPr>
            <a:r>
              <a:rPr kumimoji="0" lang="es-MX" sz="800" b="1" i="0" u="none" strike="noStrike" kern="0" cap="none" spc="0" normalizeH="0" baseline="0" noProof="0" dirty="0">
                <a:ln>
                  <a:noFill/>
                </a:ln>
                <a:solidFill>
                  <a:srgbClr val="C0504D"/>
                </a:solidFill>
                <a:effectLst/>
                <a:uLnTx/>
                <a:uFillTx/>
                <a:latin typeface="Verdana" panose="020B0604030504040204" pitchFamily="34" charset="0"/>
                <a:ea typeface="Verdana" panose="020B0604030504040204" pitchFamily="34" charset="0"/>
                <a:cs typeface="+mn-cs"/>
              </a:rPr>
              <a:t>Soportes insuficientes o poco específicos: </a:t>
            </a:r>
            <a:r>
              <a:rPr kumimoji="0" lang="es-MX" sz="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En algunos casos, la evidencia disponible permite identificar acciones adelantadas, pero se dificulta acreditar de manera integral el producto o resultado establecido en la tarea. </a:t>
            </a:r>
          </a:p>
          <a:p>
            <a:pPr marR="0" lvl="0" algn="just" defTabSz="914400" eaLnBrk="1" fontAlgn="auto" latinLnBrk="0" hangingPunct="1">
              <a:lnSpc>
                <a:spcPct val="100000"/>
              </a:lnSpc>
              <a:spcBef>
                <a:spcPts val="0"/>
              </a:spcBef>
              <a:spcAft>
                <a:spcPts val="0"/>
              </a:spcAft>
              <a:buClr>
                <a:srgbClr val="C0504D"/>
              </a:buClr>
              <a:buSzPct val="120000"/>
              <a:tabLst/>
              <a:defRPr/>
            </a:pPr>
            <a:endParaRPr kumimoji="0" lang="es-MX" sz="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171450" marR="0" lvl="0" indent="-171450" algn="just" defTabSz="914400" eaLnBrk="1" fontAlgn="auto" latinLnBrk="0" hangingPunct="1">
              <a:lnSpc>
                <a:spcPct val="100000"/>
              </a:lnSpc>
              <a:spcBef>
                <a:spcPts val="0"/>
              </a:spcBef>
              <a:spcAft>
                <a:spcPts val="0"/>
              </a:spcAft>
              <a:buClr>
                <a:srgbClr val="C0504D"/>
              </a:buClr>
              <a:buSzPct val="120000"/>
              <a:buFont typeface="Wingdings" panose="05000000000000000000" pitchFamily="2" charset="2"/>
              <a:buChar char="Ø"/>
              <a:tabLst/>
              <a:defRPr/>
            </a:pPr>
            <a:r>
              <a:rPr kumimoji="0" lang="es-MX" sz="800" b="1" i="0" u="none" strike="noStrike" kern="0" cap="none" spc="0" normalizeH="0" baseline="0" noProof="0" dirty="0">
                <a:ln>
                  <a:noFill/>
                </a:ln>
                <a:solidFill>
                  <a:srgbClr val="C0504D"/>
                </a:solidFill>
                <a:effectLst/>
                <a:uLnTx/>
                <a:uFillTx/>
                <a:latin typeface="Verdana" panose="020B0604030504040204" pitchFamily="34" charset="0"/>
                <a:ea typeface="Verdana" panose="020B0604030504040204" pitchFamily="34" charset="0"/>
                <a:cs typeface="+mn-cs"/>
              </a:rPr>
              <a:t>Actividades en desarrollo: </a:t>
            </a:r>
            <a:r>
              <a:rPr kumimoji="0" lang="es-MX" sz="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Se presentan actividades cuyo avance es verificable, pero que requieren seguimiento hasta la culminación del producto programado. </a:t>
            </a:r>
          </a:p>
          <a:p>
            <a:pPr marR="0" lvl="0" algn="just" defTabSz="914400" eaLnBrk="1" fontAlgn="auto" latinLnBrk="0" hangingPunct="1">
              <a:lnSpc>
                <a:spcPct val="100000"/>
              </a:lnSpc>
              <a:spcBef>
                <a:spcPts val="0"/>
              </a:spcBef>
              <a:spcAft>
                <a:spcPts val="0"/>
              </a:spcAft>
              <a:buClr>
                <a:srgbClr val="C0504D"/>
              </a:buClr>
              <a:buSzPct val="120000"/>
              <a:tabLst/>
              <a:defRPr/>
            </a:pPr>
            <a:endParaRPr kumimoji="0" lang="es-MX" sz="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171450" marR="0" lvl="0" indent="-171450" algn="just" defTabSz="914400" eaLnBrk="1" fontAlgn="auto" latinLnBrk="0" hangingPunct="1">
              <a:lnSpc>
                <a:spcPct val="100000"/>
              </a:lnSpc>
              <a:spcBef>
                <a:spcPts val="0"/>
              </a:spcBef>
              <a:spcAft>
                <a:spcPts val="0"/>
              </a:spcAft>
              <a:buClr>
                <a:srgbClr val="C0504D"/>
              </a:buClr>
              <a:buSzPct val="120000"/>
              <a:buFont typeface="Wingdings" panose="05000000000000000000" pitchFamily="2" charset="2"/>
              <a:buChar char="Ø"/>
              <a:tabLst/>
              <a:defRPr/>
            </a:pPr>
            <a:r>
              <a:rPr kumimoji="0" lang="es-MX" sz="800" b="1" i="0" u="none" strike="noStrike" kern="0" cap="none" spc="0" normalizeH="0" baseline="0" noProof="0" dirty="0">
                <a:ln>
                  <a:noFill/>
                </a:ln>
                <a:solidFill>
                  <a:srgbClr val="C0504D"/>
                </a:solidFill>
                <a:effectLst/>
                <a:uLnTx/>
                <a:uFillTx/>
                <a:latin typeface="Verdana" panose="020B0604030504040204" pitchFamily="34" charset="0"/>
                <a:ea typeface="Verdana" panose="020B0604030504040204" pitchFamily="34" charset="0"/>
                <a:cs typeface="+mn-cs"/>
              </a:rPr>
              <a:t>Riesgo de concentración de actividades al cierre de la vigencia: </a:t>
            </a:r>
            <a:r>
              <a:rPr kumimoji="0" lang="es-MX" sz="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Las actividades pendientes o reprogramadas hacia el tercer y cuarto trimestre pueden generar una concentración de compromisos que incremente el riesgo de incumplimiento de las metas anuales. </a:t>
            </a:r>
          </a:p>
        </p:txBody>
      </p:sp>
    </p:spTree>
    <p:extLst>
      <p:ext uri="{BB962C8B-B14F-4D97-AF65-F5344CB8AC3E}">
        <p14:creationId xmlns:p14="http://schemas.microsoft.com/office/powerpoint/2010/main" val="7369007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5F9A1-5DB5-31DD-069E-73695F855091}"/>
            </a:ext>
          </a:extLst>
        </p:cNvPr>
        <p:cNvGrpSpPr/>
        <p:nvPr/>
      </p:nvGrpSpPr>
      <p:grpSpPr>
        <a:xfrm>
          <a:off x="0" y="0"/>
          <a:ext cx="0" cy="0"/>
          <a:chOff x="0" y="0"/>
          <a:chExt cx="0" cy="0"/>
        </a:xfrm>
      </p:grpSpPr>
      <p:sp>
        <p:nvSpPr>
          <p:cNvPr id="9" name="CuadroTexto 8">
            <a:extLst>
              <a:ext uri="{FF2B5EF4-FFF2-40B4-BE49-F238E27FC236}">
                <a16:creationId xmlns:a16="http://schemas.microsoft.com/office/drawing/2014/main" id="{FA3CBD5F-CB30-74ED-4B25-0F02781850CE}"/>
              </a:ext>
            </a:extLst>
          </p:cNvPr>
          <p:cNvSpPr txBox="1"/>
          <p:nvPr/>
        </p:nvSpPr>
        <p:spPr>
          <a:xfrm>
            <a:off x="1216925" y="405340"/>
            <a:ext cx="7179024" cy="523220"/>
          </a:xfrm>
          <a:prstGeom prst="rect">
            <a:avLst/>
          </a:prstGeom>
          <a:noFill/>
        </p:spPr>
        <p:txBody>
          <a:bodyPr wrap="square" lIns="91440" tIns="45720" rIns="91440" bIns="45720" anchor="t">
            <a:spAutoFit/>
          </a:bodyPr>
          <a:lstStyle/>
          <a:p>
            <a:pPr marL="714375" marR="0" lvl="0" indent="-714375" algn="l" defTabSz="914400" eaLnBrk="1" fontAlgn="base" latinLnBrk="0" hangingPunct="1">
              <a:lnSpc>
                <a:spcPct val="100000"/>
              </a:lnSpc>
              <a:spcBef>
                <a:spcPts val="0"/>
              </a:spcBef>
              <a:spcAft>
                <a:spcPts val="0"/>
              </a:spcAft>
              <a:buClrTx/>
              <a:buSzTx/>
              <a:buFontTx/>
              <a:buNone/>
              <a:tabLst/>
              <a:defRPr/>
            </a:pPr>
            <a:r>
              <a:rPr kumimoji="0" lang="es-CO" sz="2800" b="1" i="0" u="none" strike="noStrike" kern="0" cap="none"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Anexos y Cuadro de Control</a:t>
            </a:r>
            <a:endParaRPr kumimoji="0" lang="es-CO" sz="2800" b="1" i="0" u="none" strike="noStrike" kern="1200" cap="none"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graphicFrame>
        <p:nvGraphicFramePr>
          <p:cNvPr id="12" name="Tabla 11">
            <a:extLst>
              <a:ext uri="{FF2B5EF4-FFF2-40B4-BE49-F238E27FC236}">
                <a16:creationId xmlns:a16="http://schemas.microsoft.com/office/drawing/2014/main" id="{8246EF2D-8F4F-A25C-FD1B-47C24E7B7FA1}"/>
              </a:ext>
            </a:extLst>
          </p:cNvPr>
          <p:cNvGraphicFramePr>
            <a:graphicFrameLocks noGrp="1"/>
          </p:cNvGraphicFramePr>
          <p:nvPr>
            <p:extLst>
              <p:ext uri="{D42A27DB-BD31-4B8C-83A1-F6EECF244321}">
                <p14:modId xmlns:p14="http://schemas.microsoft.com/office/powerpoint/2010/main" val="94429630"/>
              </p:ext>
            </p:extLst>
          </p:nvPr>
        </p:nvGraphicFramePr>
        <p:xfrm>
          <a:off x="800877" y="3916409"/>
          <a:ext cx="10590245" cy="2252438"/>
        </p:xfrm>
        <a:graphic>
          <a:graphicData uri="http://schemas.openxmlformats.org/drawingml/2006/table">
            <a:tbl>
              <a:tblPr firstRow="1" bandRow="1">
                <a:tableStyleId>{5940675A-B579-460E-94D1-54222C63F5DA}</a:tableStyleId>
              </a:tblPr>
              <a:tblGrid>
                <a:gridCol w="833243">
                  <a:extLst>
                    <a:ext uri="{9D8B030D-6E8A-4147-A177-3AD203B41FA5}">
                      <a16:colId xmlns:a16="http://schemas.microsoft.com/office/drawing/2014/main" val="3661084483"/>
                    </a:ext>
                  </a:extLst>
                </a:gridCol>
                <a:gridCol w="2751926">
                  <a:extLst>
                    <a:ext uri="{9D8B030D-6E8A-4147-A177-3AD203B41FA5}">
                      <a16:colId xmlns:a16="http://schemas.microsoft.com/office/drawing/2014/main" val="3159140934"/>
                    </a:ext>
                  </a:extLst>
                </a:gridCol>
                <a:gridCol w="927547">
                  <a:extLst>
                    <a:ext uri="{9D8B030D-6E8A-4147-A177-3AD203B41FA5}">
                      <a16:colId xmlns:a16="http://schemas.microsoft.com/office/drawing/2014/main" val="3679602459"/>
                    </a:ext>
                  </a:extLst>
                </a:gridCol>
                <a:gridCol w="2599842">
                  <a:extLst>
                    <a:ext uri="{9D8B030D-6E8A-4147-A177-3AD203B41FA5}">
                      <a16:colId xmlns:a16="http://schemas.microsoft.com/office/drawing/2014/main" val="433527079"/>
                    </a:ext>
                  </a:extLst>
                </a:gridCol>
                <a:gridCol w="796430">
                  <a:extLst>
                    <a:ext uri="{9D8B030D-6E8A-4147-A177-3AD203B41FA5}">
                      <a16:colId xmlns:a16="http://schemas.microsoft.com/office/drawing/2014/main" val="2812241979"/>
                    </a:ext>
                  </a:extLst>
                </a:gridCol>
                <a:gridCol w="2681257">
                  <a:extLst>
                    <a:ext uri="{9D8B030D-6E8A-4147-A177-3AD203B41FA5}">
                      <a16:colId xmlns:a16="http://schemas.microsoft.com/office/drawing/2014/main" val="2445611753"/>
                    </a:ext>
                  </a:extLst>
                </a:gridCol>
              </a:tblGrid>
              <a:tr h="310358">
                <a:tc gridSpan="2">
                  <a:txBody>
                    <a:bodyPr/>
                    <a:lstStyle/>
                    <a:p>
                      <a:pPr algn="ctr"/>
                      <a:r>
                        <a:rPr lang="es-CO" sz="1000" b="1" noProof="0" dirty="0">
                          <a:solidFill>
                            <a:schemeClr val="bg1"/>
                          </a:solidFill>
                          <a:latin typeface="Verdana" panose="020B0604030504040204" pitchFamily="34" charset="0"/>
                          <a:ea typeface="Verdana" panose="020B0604030504040204" pitchFamily="34" charset="0"/>
                        </a:rPr>
                        <a:t>Elaboró</a:t>
                      </a:r>
                    </a:p>
                  </a:txBody>
                  <a:tcPr anchor="ctr">
                    <a:solidFill>
                      <a:srgbClr val="32B4A8"/>
                    </a:solidFill>
                  </a:tcPr>
                </a:tc>
                <a:tc hMerge="1">
                  <a:txBody>
                    <a:bodyPr/>
                    <a:lstStyle/>
                    <a:p>
                      <a:endParaRPr lang="es-CO" dirty="0"/>
                    </a:p>
                  </a:txBody>
                  <a:tcPr/>
                </a:tc>
                <a:tc gridSpan="2">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000" b="1" noProof="0" dirty="0">
                          <a:solidFill>
                            <a:schemeClr val="bg1"/>
                          </a:solidFill>
                          <a:latin typeface="Verdana" panose="020B0604030504040204" pitchFamily="34" charset="0"/>
                          <a:ea typeface="Verdana" panose="020B0604030504040204" pitchFamily="34" charset="0"/>
                        </a:rPr>
                        <a:t>Revisó</a:t>
                      </a:r>
                    </a:p>
                  </a:txBody>
                  <a:tcPr anchor="ctr">
                    <a:solidFill>
                      <a:srgbClr val="32B4A8"/>
                    </a:solidFill>
                  </a:tcPr>
                </a:tc>
                <a:tc hMerge="1">
                  <a:txBody>
                    <a:bodyPr/>
                    <a:lstStyle/>
                    <a:p>
                      <a:endParaRPr lang="es-CO" dirty="0"/>
                    </a:p>
                  </a:txBody>
                  <a:tcPr/>
                </a:tc>
                <a:tc gridSpan="2">
                  <a:txBody>
                    <a:bodyPr/>
                    <a:lstStyle/>
                    <a:p>
                      <a:pPr algn="ctr"/>
                      <a:r>
                        <a:rPr lang="es-CO" sz="1000" b="1" noProof="0" dirty="0">
                          <a:solidFill>
                            <a:schemeClr val="bg1"/>
                          </a:solidFill>
                          <a:latin typeface="Verdana" panose="020B0604030504040204" pitchFamily="34" charset="0"/>
                          <a:ea typeface="Verdana" panose="020B0604030504040204" pitchFamily="34" charset="0"/>
                        </a:rPr>
                        <a:t>Aprobó</a:t>
                      </a:r>
                    </a:p>
                  </a:txBody>
                  <a:tcPr anchor="ctr">
                    <a:solidFill>
                      <a:srgbClr val="32B4A8"/>
                    </a:solidFill>
                  </a:tcPr>
                </a:tc>
                <a:tc hMerge="1">
                  <a:txBody>
                    <a:bodyPr/>
                    <a:lstStyle/>
                    <a:p>
                      <a:endParaRPr lang="es-CO" dirty="0"/>
                    </a:p>
                  </a:txBody>
                  <a:tcPr/>
                </a:tc>
                <a:extLst>
                  <a:ext uri="{0D108BD9-81ED-4DB2-BD59-A6C34878D82A}">
                    <a16:rowId xmlns:a16="http://schemas.microsoft.com/office/drawing/2014/main" val="4221418030"/>
                  </a:ext>
                </a:extLst>
              </a:tr>
              <a:tr h="701040">
                <a:tc>
                  <a:txBody>
                    <a:bodyPr/>
                    <a:lstStyle/>
                    <a:p>
                      <a:r>
                        <a:rPr lang="es-CO" sz="1000" b="1" noProof="0" dirty="0">
                          <a:latin typeface="Verdana" panose="020B0604030504040204" pitchFamily="34" charset="0"/>
                          <a:ea typeface="Verdana" panose="020B0604030504040204" pitchFamily="34" charset="0"/>
                        </a:rPr>
                        <a:t>Nombre</a:t>
                      </a:r>
                    </a:p>
                  </a:txBody>
                  <a:tcPr anchor="ctr"/>
                </a:tc>
                <a:tc>
                  <a:txBody>
                    <a:bodyPr/>
                    <a:lstStyle/>
                    <a:p>
                      <a:r>
                        <a:rPr lang="es-CO" sz="1000" noProof="0" dirty="0">
                          <a:latin typeface="Verdana" panose="020B0604030504040204" pitchFamily="34" charset="0"/>
                          <a:ea typeface="Verdana" panose="020B0604030504040204" pitchFamily="34" charset="0"/>
                        </a:rPr>
                        <a:t>Gloria Esperanza Díaz Salamanca</a:t>
                      </a:r>
                    </a:p>
                    <a:p>
                      <a:pPr marL="0" marR="0" lvl="0" indent="0" defTabSz="914400" eaLnBrk="1" fontAlgn="auto" latinLnBrk="0" hangingPunct="1">
                        <a:lnSpc>
                          <a:spcPct val="100000"/>
                        </a:lnSpc>
                        <a:spcBef>
                          <a:spcPts val="0"/>
                        </a:spcBef>
                        <a:spcAft>
                          <a:spcPts val="0"/>
                        </a:spcAft>
                        <a:buClrTx/>
                        <a:buSzTx/>
                        <a:buFontTx/>
                        <a:buNone/>
                        <a:tabLst/>
                        <a:defRPr/>
                      </a:pPr>
                      <a:r>
                        <a:rPr lang="es-CO" sz="1000" noProof="0" dirty="0">
                          <a:latin typeface="Verdana" panose="020B0604030504040204" pitchFamily="34" charset="0"/>
                          <a:ea typeface="Verdana" panose="020B0604030504040204" pitchFamily="34" charset="0"/>
                        </a:rPr>
                        <a:t>Sandra </a:t>
                      </a:r>
                      <a:r>
                        <a:rPr lang="es-CO" sz="1000" noProof="0" dirty="0" err="1">
                          <a:latin typeface="Verdana" panose="020B0604030504040204" pitchFamily="34" charset="0"/>
                          <a:ea typeface="Verdana" panose="020B0604030504040204" pitchFamily="34" charset="0"/>
                        </a:rPr>
                        <a:t>Yined</a:t>
                      </a:r>
                      <a:r>
                        <a:rPr lang="es-CO" sz="1000" noProof="0" dirty="0">
                          <a:latin typeface="Verdana" panose="020B0604030504040204" pitchFamily="34" charset="0"/>
                          <a:ea typeface="Verdana" panose="020B0604030504040204" pitchFamily="34" charset="0"/>
                        </a:rPr>
                        <a:t> Cardona Ramírez</a:t>
                      </a:r>
                    </a:p>
                    <a:p>
                      <a:r>
                        <a:rPr lang="es-CO" sz="1000" noProof="0" dirty="0">
                          <a:latin typeface="Verdana" panose="020B0604030504040204" pitchFamily="34" charset="0"/>
                          <a:ea typeface="Verdana" panose="020B0604030504040204" pitchFamily="34" charset="0"/>
                        </a:rPr>
                        <a:t>Claudia Patricia Rincón Ruiz</a:t>
                      </a:r>
                    </a:p>
                    <a:p>
                      <a:pPr marL="0" marR="0" lvl="0" indent="0" defTabSz="914400" eaLnBrk="1" fontAlgn="auto" latinLnBrk="0" hangingPunct="1">
                        <a:lnSpc>
                          <a:spcPct val="100000"/>
                        </a:lnSpc>
                        <a:spcBef>
                          <a:spcPts val="0"/>
                        </a:spcBef>
                        <a:spcAft>
                          <a:spcPts val="0"/>
                        </a:spcAft>
                        <a:buClrTx/>
                        <a:buSzTx/>
                        <a:buFontTx/>
                        <a:buNone/>
                        <a:tabLst/>
                        <a:defRPr/>
                      </a:pPr>
                      <a:r>
                        <a:rPr lang="es-CO" sz="1000" noProof="0" dirty="0">
                          <a:latin typeface="Verdana" panose="020B0604030504040204" pitchFamily="34" charset="0"/>
                          <a:ea typeface="Verdana" panose="020B0604030504040204" pitchFamily="34" charset="0"/>
                        </a:rPr>
                        <a:t>Luis Felipe Giraldo Romero</a:t>
                      </a:r>
                    </a:p>
                  </a:txBody>
                  <a:tcPr anchor="ctr"/>
                </a:tc>
                <a:tc>
                  <a:txBody>
                    <a:bodyPr/>
                    <a:lstStyle/>
                    <a:p>
                      <a:r>
                        <a:rPr lang="es-CO" sz="1000" b="1" noProof="0" dirty="0">
                          <a:latin typeface="Verdana" panose="020B0604030504040204" pitchFamily="34" charset="0"/>
                          <a:ea typeface="Verdana" panose="020B0604030504040204" pitchFamily="34" charset="0"/>
                        </a:rPr>
                        <a:t>Nombre</a:t>
                      </a:r>
                    </a:p>
                  </a:txBody>
                  <a:tcPr anchor="ct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CO" sz="1000" noProof="0" dirty="0">
                          <a:latin typeface="Verdana" panose="020B0604030504040204" pitchFamily="34" charset="0"/>
                          <a:ea typeface="Verdana" panose="020B0604030504040204" pitchFamily="34" charset="0"/>
                        </a:rPr>
                        <a:t>Gilberto Eduardo Agudelo Arévalo</a:t>
                      </a:r>
                    </a:p>
                  </a:txBody>
                  <a:tcPr anchor="ctr"/>
                </a:tc>
                <a:tc>
                  <a:txBody>
                    <a:bodyPr/>
                    <a:lstStyle/>
                    <a:p>
                      <a:r>
                        <a:rPr lang="es-CO" sz="1000" b="1" noProof="0" dirty="0">
                          <a:latin typeface="Verdana" panose="020B0604030504040204" pitchFamily="34" charset="0"/>
                          <a:ea typeface="Verdana" panose="020B0604030504040204" pitchFamily="34" charset="0"/>
                        </a:rPr>
                        <a:t>Nombre</a:t>
                      </a:r>
                    </a:p>
                  </a:txBody>
                  <a:tcPr anchor="ctr"/>
                </a:tc>
                <a:tc>
                  <a:txBody>
                    <a:bodyPr/>
                    <a:lstStyle/>
                    <a:p>
                      <a:r>
                        <a:rPr lang="es-CO" sz="1000" noProof="0" dirty="0">
                          <a:latin typeface="Verdana" panose="020B0604030504040204" pitchFamily="34" charset="0"/>
                          <a:ea typeface="Verdana" panose="020B0604030504040204" pitchFamily="34" charset="0"/>
                        </a:rPr>
                        <a:t>Charly Alexander </a:t>
                      </a:r>
                      <a:r>
                        <a:rPr lang="es-CO" sz="1000" noProof="0" dirty="0" err="1">
                          <a:latin typeface="Verdana" panose="020B0604030504040204" pitchFamily="34" charset="0"/>
                          <a:ea typeface="Verdana" panose="020B0604030504040204" pitchFamily="34" charset="0"/>
                        </a:rPr>
                        <a:t>Rociasco</a:t>
                      </a:r>
                      <a:r>
                        <a:rPr lang="es-CO" sz="1000" noProof="0" dirty="0">
                          <a:latin typeface="Verdana" panose="020B0604030504040204" pitchFamily="34" charset="0"/>
                          <a:ea typeface="Verdana" panose="020B0604030504040204" pitchFamily="34" charset="0"/>
                        </a:rPr>
                        <a:t> Méndez</a:t>
                      </a:r>
                    </a:p>
                  </a:txBody>
                  <a:tcPr anchor="ctr"/>
                </a:tc>
                <a:extLst>
                  <a:ext uri="{0D108BD9-81ED-4DB2-BD59-A6C34878D82A}">
                    <a16:rowId xmlns:a16="http://schemas.microsoft.com/office/drawing/2014/main" val="3549814411"/>
                  </a:ext>
                </a:extLst>
              </a:tr>
              <a:tr h="701040">
                <a:tc>
                  <a:txBody>
                    <a:bodyPr/>
                    <a:lstStyle/>
                    <a:p>
                      <a:r>
                        <a:rPr lang="es-CO" sz="1000" b="1" noProof="0" dirty="0">
                          <a:latin typeface="Verdana" panose="020B0604030504040204" pitchFamily="34" charset="0"/>
                          <a:ea typeface="Verdana" panose="020B0604030504040204" pitchFamily="34" charset="0"/>
                        </a:rPr>
                        <a:t>Cargo</a:t>
                      </a:r>
                    </a:p>
                  </a:txBody>
                  <a:tcPr anchor="ct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CO" sz="1000" noProof="0" dirty="0">
                          <a:latin typeface="Verdana" panose="020B0604030504040204" pitchFamily="34" charset="0"/>
                          <a:ea typeface="Verdana" panose="020B0604030504040204" pitchFamily="34" charset="0"/>
                        </a:rPr>
                        <a:t>Profesional Universitario</a:t>
                      </a:r>
                    </a:p>
                    <a:p>
                      <a:pPr marL="0" marR="0" lvl="0" indent="0" defTabSz="914400" eaLnBrk="1" fontAlgn="auto" latinLnBrk="0" hangingPunct="1">
                        <a:lnSpc>
                          <a:spcPct val="100000"/>
                        </a:lnSpc>
                        <a:spcBef>
                          <a:spcPts val="0"/>
                        </a:spcBef>
                        <a:spcAft>
                          <a:spcPts val="0"/>
                        </a:spcAft>
                        <a:buClrTx/>
                        <a:buSzTx/>
                        <a:buFontTx/>
                        <a:buNone/>
                        <a:tabLst/>
                        <a:defRPr/>
                      </a:pPr>
                      <a:r>
                        <a:rPr lang="es-CO" sz="1000" noProof="0" dirty="0">
                          <a:latin typeface="Verdana" panose="020B0604030504040204" pitchFamily="34" charset="0"/>
                          <a:ea typeface="Verdana" panose="020B0604030504040204" pitchFamily="34" charset="0"/>
                        </a:rPr>
                        <a:t>Profesional Universitario</a:t>
                      </a:r>
                    </a:p>
                    <a:p>
                      <a:r>
                        <a:rPr lang="es-CO" sz="1000" noProof="0" dirty="0">
                          <a:latin typeface="Verdana" panose="020B0604030504040204" pitchFamily="34" charset="0"/>
                          <a:ea typeface="Verdana" panose="020B0604030504040204" pitchFamily="34" charset="0"/>
                        </a:rPr>
                        <a:t>Profesional Especializado</a:t>
                      </a:r>
                    </a:p>
                    <a:p>
                      <a:r>
                        <a:rPr lang="es-CO" sz="1000" noProof="0" dirty="0">
                          <a:latin typeface="Verdana" panose="020B0604030504040204" pitchFamily="34" charset="0"/>
                          <a:ea typeface="Verdana" panose="020B0604030504040204" pitchFamily="34" charset="0"/>
                        </a:rPr>
                        <a:t>Contratista</a:t>
                      </a:r>
                    </a:p>
                  </a:txBody>
                  <a:tcPr anchor="ctr"/>
                </a:tc>
                <a:tc>
                  <a:txBody>
                    <a:bodyPr/>
                    <a:lstStyle/>
                    <a:p>
                      <a:r>
                        <a:rPr lang="es-CO" sz="1000" b="1" noProof="0" dirty="0">
                          <a:latin typeface="Verdana" panose="020B0604030504040204" pitchFamily="34" charset="0"/>
                          <a:ea typeface="Verdana" panose="020B0604030504040204" pitchFamily="34" charset="0"/>
                        </a:rPr>
                        <a:t>Cargo</a:t>
                      </a:r>
                    </a:p>
                  </a:txBody>
                  <a:tcPr anchor="ctr"/>
                </a:tc>
                <a:tc>
                  <a:txBody>
                    <a:bodyPr/>
                    <a:lstStyle/>
                    <a:p>
                      <a:r>
                        <a:rPr lang="es-CO" sz="1000" noProof="0" dirty="0">
                          <a:latin typeface="Verdana" panose="020B0604030504040204" pitchFamily="34" charset="0"/>
                          <a:ea typeface="Verdana" panose="020B0604030504040204" pitchFamily="34" charset="0"/>
                        </a:rPr>
                        <a:t>Coordinador Grupo de Gestión de Planeación y Proyectos de Inversión</a:t>
                      </a:r>
                    </a:p>
                  </a:txBody>
                  <a:tcPr anchor="ctr"/>
                </a:tc>
                <a:tc>
                  <a:txBody>
                    <a:bodyPr/>
                    <a:lstStyle/>
                    <a:p>
                      <a:r>
                        <a:rPr lang="es-CO" sz="1000" b="1" noProof="0" dirty="0">
                          <a:latin typeface="Verdana" panose="020B0604030504040204" pitchFamily="34" charset="0"/>
                          <a:ea typeface="Verdana" panose="020B0604030504040204" pitchFamily="34" charset="0"/>
                        </a:rPr>
                        <a:t>Cargo</a:t>
                      </a:r>
                    </a:p>
                  </a:txBody>
                  <a:tcPr anchor="ctr"/>
                </a:tc>
                <a:tc>
                  <a:txBody>
                    <a:bodyPr/>
                    <a:lstStyle/>
                    <a:p>
                      <a:r>
                        <a:rPr lang="es-CO" sz="1000" noProof="0" dirty="0">
                          <a:latin typeface="Verdana" panose="020B0604030504040204" pitchFamily="34" charset="0"/>
                          <a:ea typeface="Verdana" panose="020B0604030504040204" pitchFamily="34" charset="0"/>
                        </a:rPr>
                        <a:t>Jefe Oficina Asesora de Planeación </a:t>
                      </a:r>
                    </a:p>
                    <a:p>
                      <a:r>
                        <a:rPr lang="es-CO" sz="1000" noProof="0" dirty="0">
                          <a:latin typeface="Verdana" panose="020B0604030504040204" pitchFamily="34" charset="0"/>
                          <a:ea typeface="Verdana" panose="020B0604030504040204" pitchFamily="34" charset="0"/>
                        </a:rPr>
                        <a:t>(E)</a:t>
                      </a:r>
                    </a:p>
                  </a:txBody>
                  <a:tcPr anchor="ctr"/>
                </a:tc>
                <a:extLst>
                  <a:ext uri="{0D108BD9-81ED-4DB2-BD59-A6C34878D82A}">
                    <a16:rowId xmlns:a16="http://schemas.microsoft.com/office/drawing/2014/main" val="1559579440"/>
                  </a:ext>
                </a:extLst>
              </a:tr>
              <a:tr h="540000">
                <a:tc>
                  <a:txBody>
                    <a:bodyPr/>
                    <a:lstStyle/>
                    <a:p>
                      <a:r>
                        <a:rPr lang="es-CO" sz="1000" b="1" noProof="0" dirty="0">
                          <a:latin typeface="Verdana" panose="020B0604030504040204" pitchFamily="34" charset="0"/>
                          <a:ea typeface="Verdana" panose="020B0604030504040204" pitchFamily="34" charset="0"/>
                        </a:rPr>
                        <a:t>Fecha</a:t>
                      </a:r>
                    </a:p>
                  </a:txBody>
                  <a:tcPr anchor="ctr"/>
                </a:tc>
                <a:tc>
                  <a:txBody>
                    <a:bodyPr/>
                    <a:lstStyle/>
                    <a:p>
                      <a:r>
                        <a:rPr lang="es-CO" sz="1000" noProof="0" dirty="0">
                          <a:latin typeface="Verdana" panose="020B0604030504040204" pitchFamily="34" charset="0"/>
                          <a:ea typeface="Verdana" panose="020B0604030504040204" pitchFamily="34" charset="0"/>
                        </a:rPr>
                        <a:t>31 de agosto de 2026</a:t>
                      </a:r>
                    </a:p>
                  </a:txBody>
                  <a:tcPr anchor="ctr"/>
                </a:tc>
                <a:tc>
                  <a:txBody>
                    <a:bodyPr/>
                    <a:lstStyle/>
                    <a:p>
                      <a:r>
                        <a:rPr lang="es-CO" sz="1000" b="1" noProof="0" dirty="0">
                          <a:latin typeface="Verdana" panose="020B0604030504040204" pitchFamily="34" charset="0"/>
                          <a:ea typeface="Verdana" panose="020B0604030504040204" pitchFamily="34" charset="0"/>
                        </a:rPr>
                        <a:t>Fecha</a:t>
                      </a:r>
                    </a:p>
                  </a:txBody>
                  <a:tcPr anchor="ctr"/>
                </a:tc>
                <a:tc>
                  <a:txBody>
                    <a:bodyPr/>
                    <a:lstStyle/>
                    <a:p>
                      <a:r>
                        <a:rPr lang="es-CO" sz="1000" noProof="0" dirty="0">
                          <a:latin typeface="Verdana" panose="020B0604030504040204" pitchFamily="34" charset="0"/>
                          <a:ea typeface="Verdana" panose="020B0604030504040204" pitchFamily="34" charset="0"/>
                        </a:rPr>
                        <a:t>01 de septiembre de 2026</a:t>
                      </a:r>
                    </a:p>
                  </a:txBody>
                  <a:tcPr anchor="ctr"/>
                </a:tc>
                <a:tc>
                  <a:txBody>
                    <a:bodyPr/>
                    <a:lstStyle/>
                    <a:p>
                      <a:r>
                        <a:rPr lang="es-CO" sz="1000" b="1" noProof="0" dirty="0">
                          <a:latin typeface="Verdana" panose="020B0604030504040204" pitchFamily="34" charset="0"/>
                          <a:ea typeface="Verdana" panose="020B0604030504040204" pitchFamily="34" charset="0"/>
                        </a:rPr>
                        <a:t>Fecha</a:t>
                      </a:r>
                    </a:p>
                  </a:txBody>
                  <a:tcPr anchor="ctr"/>
                </a:tc>
                <a:tc>
                  <a:txBody>
                    <a:bodyPr/>
                    <a:lstStyle/>
                    <a:p>
                      <a:r>
                        <a:rPr lang="es-CO" sz="1000" noProof="0" dirty="0">
                          <a:latin typeface="Verdana" panose="020B0604030504040204" pitchFamily="34" charset="0"/>
                          <a:ea typeface="Verdana" panose="020B0604030504040204" pitchFamily="34" charset="0"/>
                        </a:rPr>
                        <a:t>01 de septiembre de 2026</a:t>
                      </a:r>
                    </a:p>
                  </a:txBody>
                  <a:tcPr anchor="ctr"/>
                </a:tc>
                <a:extLst>
                  <a:ext uri="{0D108BD9-81ED-4DB2-BD59-A6C34878D82A}">
                    <a16:rowId xmlns:a16="http://schemas.microsoft.com/office/drawing/2014/main" val="2109873687"/>
                  </a:ext>
                </a:extLst>
              </a:tr>
            </a:tbl>
          </a:graphicData>
        </a:graphic>
      </p:graphicFrame>
      <p:sp>
        <p:nvSpPr>
          <p:cNvPr id="3" name="CuadroTexto 2">
            <a:extLst>
              <a:ext uri="{FF2B5EF4-FFF2-40B4-BE49-F238E27FC236}">
                <a16:creationId xmlns:a16="http://schemas.microsoft.com/office/drawing/2014/main" id="{9557B6C2-D11A-FBCA-7F8C-94528C2AFD82}"/>
              </a:ext>
            </a:extLst>
          </p:cNvPr>
          <p:cNvSpPr txBox="1"/>
          <p:nvPr/>
        </p:nvSpPr>
        <p:spPr>
          <a:xfrm>
            <a:off x="3079108" y="1903265"/>
            <a:ext cx="8194970"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0" cap="none" spc="0" normalizeH="0" baseline="0" noProof="0" dirty="0">
                <a:ln>
                  <a:noFill/>
                </a:ln>
                <a:effectLst/>
                <a:highlight>
                  <a:srgbClr val="8DD873"/>
                </a:highlight>
                <a:uLnTx/>
                <a:uFillTx/>
                <a:hlinkClick r:id="rId2"/>
              </a:rPr>
              <a:t>https://docs.supersalud.gov.co/PortalWeb/planeacion/InformesGestion/CC-87.xlsx</a:t>
            </a:r>
            <a:r>
              <a:rPr kumimoji="0" lang="es-CO" sz="1400" b="0" i="0" u="none" strike="noStrike" kern="0" cap="none" spc="0" normalizeH="0" baseline="0" noProof="0" dirty="0">
                <a:ln>
                  <a:noFill/>
                </a:ln>
                <a:effectLst/>
                <a:highlight>
                  <a:srgbClr val="8DD873"/>
                </a:highlight>
                <a:uLnTx/>
                <a:uFillTx/>
              </a:rPr>
              <a:t>  </a:t>
            </a:r>
          </a:p>
        </p:txBody>
      </p:sp>
      <p:sp>
        <p:nvSpPr>
          <p:cNvPr id="4" name="Rectangle 201">
            <a:extLst>
              <a:ext uri="{FF2B5EF4-FFF2-40B4-BE49-F238E27FC236}">
                <a16:creationId xmlns:a16="http://schemas.microsoft.com/office/drawing/2014/main" id="{EC2BF6A6-B563-8AE7-E375-02C08A9C9DAA}"/>
              </a:ext>
            </a:extLst>
          </p:cNvPr>
          <p:cNvSpPr/>
          <p:nvPr/>
        </p:nvSpPr>
        <p:spPr>
          <a:xfrm>
            <a:off x="931511" y="2633726"/>
            <a:ext cx="2404132" cy="738664"/>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srgbClr val="31B4A8"/>
                </a:solidFill>
                <a:effectLst/>
                <a:uLnTx/>
                <a:uFillTx/>
                <a:latin typeface="Verdana" panose="020B0604030504040204" pitchFamily="34" charset="0"/>
                <a:ea typeface="Verdana" panose="020B0604030504040204" pitchFamily="34" charset="0"/>
                <a:cs typeface="+mn-cs"/>
              </a:rPr>
              <a:t>Para mayor detalle sobre </a:t>
            </a:r>
            <a:r>
              <a:rPr kumimoji="0" lang="es-CO" sz="1400" b="1" i="0" u="none" strike="noStrike" kern="1200" cap="none" spc="0" normalizeH="0" baseline="0" noProof="0" dirty="0">
                <a:ln>
                  <a:noFill/>
                </a:ln>
                <a:solidFill>
                  <a:srgbClr val="004E9A"/>
                </a:solidFill>
                <a:effectLst/>
                <a:uLnTx/>
                <a:uFillTx/>
                <a:latin typeface="Verdana" panose="020B0604030504040204" pitchFamily="34" charset="0"/>
                <a:ea typeface="Verdana" panose="020B0604030504040204" pitchFamily="34" charset="0"/>
                <a:cs typeface="+mn-cs"/>
              </a:rPr>
              <a:t>PEI y Planes Decreto 612 </a:t>
            </a:r>
            <a:r>
              <a:rPr kumimoji="0" lang="es-CO" sz="1400" i="0" u="none" strike="noStrike" kern="1200" cap="none" spc="0" normalizeH="0" baseline="0" noProof="0" dirty="0">
                <a:ln>
                  <a:noFill/>
                </a:ln>
                <a:solidFill>
                  <a:srgbClr val="31B4A8"/>
                </a:solidFill>
                <a:effectLst/>
                <a:uLnTx/>
                <a:uFillTx/>
                <a:latin typeface="Verdana" panose="020B0604030504040204" pitchFamily="34" charset="0"/>
                <a:ea typeface="Verdana" panose="020B0604030504040204" pitchFamily="34" charset="0"/>
                <a:cs typeface="+mn-cs"/>
              </a:rPr>
              <a:t>consulte: </a:t>
            </a:r>
          </a:p>
        </p:txBody>
      </p:sp>
      <p:sp>
        <p:nvSpPr>
          <p:cNvPr id="8" name="Rectangle 201">
            <a:extLst>
              <a:ext uri="{FF2B5EF4-FFF2-40B4-BE49-F238E27FC236}">
                <a16:creationId xmlns:a16="http://schemas.microsoft.com/office/drawing/2014/main" id="{A77125B2-9476-B435-A27A-4A7AA83C1173}"/>
              </a:ext>
            </a:extLst>
          </p:cNvPr>
          <p:cNvSpPr/>
          <p:nvPr/>
        </p:nvSpPr>
        <p:spPr>
          <a:xfrm>
            <a:off x="931511" y="1806551"/>
            <a:ext cx="2404132" cy="523220"/>
          </a:xfrm>
          <a:prstGeom prst="rect">
            <a:avLst/>
          </a:prstGeom>
        </p:spPr>
        <p:txBody>
          <a:bodyPr wrap="square">
            <a:spAutoFit/>
          </a:bodyPr>
          <a:lstStyle/>
          <a:p>
            <a:pPr marL="0" marR="0" lvl="0" indent="0" algn="ctr" defTabSz="228577"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srgbClr val="31B4A8"/>
                </a:solidFill>
                <a:effectLst/>
                <a:uLnTx/>
                <a:uFillTx/>
                <a:latin typeface="Verdana" panose="020B0604030504040204" pitchFamily="34" charset="0"/>
                <a:ea typeface="Verdana" panose="020B0604030504040204" pitchFamily="34" charset="0"/>
                <a:cs typeface="+mn-cs"/>
              </a:rPr>
              <a:t>Para mayor detalle sobre </a:t>
            </a:r>
            <a:r>
              <a:rPr kumimoji="0" lang="es-CO" sz="1400" b="1" i="0" u="none" strike="noStrike" kern="1200" cap="none" spc="0" normalizeH="0" baseline="0" noProof="0" dirty="0">
                <a:ln>
                  <a:noFill/>
                </a:ln>
                <a:solidFill>
                  <a:srgbClr val="004E9A"/>
                </a:solidFill>
                <a:effectLst/>
                <a:uLnTx/>
                <a:uFillTx/>
                <a:latin typeface="Verdana" panose="020B0604030504040204" pitchFamily="34" charset="0"/>
                <a:ea typeface="Verdana" panose="020B0604030504040204" pitchFamily="34" charset="0"/>
                <a:cs typeface="+mn-cs"/>
              </a:rPr>
              <a:t>PAG</a:t>
            </a:r>
            <a:r>
              <a:rPr kumimoji="0" lang="es-CO" sz="1400" b="1" i="0" u="none" strike="noStrike" kern="1200" cap="none" spc="0" normalizeH="0" baseline="0" noProof="0" dirty="0">
                <a:ln>
                  <a:noFill/>
                </a:ln>
                <a:solidFill>
                  <a:srgbClr val="31B4A8"/>
                </a:solidFill>
                <a:effectLst/>
                <a:uLnTx/>
                <a:uFillTx/>
                <a:latin typeface="Verdana" panose="020B0604030504040204" pitchFamily="34" charset="0"/>
                <a:ea typeface="Verdana" panose="020B0604030504040204" pitchFamily="34" charset="0"/>
                <a:cs typeface="+mn-cs"/>
              </a:rPr>
              <a:t> </a:t>
            </a:r>
            <a:r>
              <a:rPr kumimoji="0" lang="es-CO" sz="1400" i="0" u="none" strike="noStrike" kern="1200" cap="none" spc="0" normalizeH="0" baseline="0" noProof="0" dirty="0">
                <a:ln>
                  <a:noFill/>
                </a:ln>
                <a:solidFill>
                  <a:srgbClr val="31B4A8"/>
                </a:solidFill>
                <a:effectLst/>
                <a:uLnTx/>
                <a:uFillTx/>
                <a:latin typeface="Verdana" panose="020B0604030504040204" pitchFamily="34" charset="0"/>
                <a:ea typeface="Verdana" panose="020B0604030504040204" pitchFamily="34" charset="0"/>
                <a:cs typeface="+mn-cs"/>
              </a:rPr>
              <a:t>consulte: </a:t>
            </a:r>
          </a:p>
        </p:txBody>
      </p:sp>
      <p:sp>
        <p:nvSpPr>
          <p:cNvPr id="11" name="CuadroTexto 10">
            <a:extLst>
              <a:ext uri="{FF2B5EF4-FFF2-40B4-BE49-F238E27FC236}">
                <a16:creationId xmlns:a16="http://schemas.microsoft.com/office/drawing/2014/main" id="{6BE64200-3BAD-2569-05A8-D584991976CE}"/>
              </a:ext>
            </a:extLst>
          </p:cNvPr>
          <p:cNvSpPr txBox="1"/>
          <p:nvPr/>
        </p:nvSpPr>
        <p:spPr>
          <a:xfrm>
            <a:off x="3079108" y="2866944"/>
            <a:ext cx="8194970"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0" cap="none" spc="0" normalizeH="0" baseline="0" noProof="0" dirty="0">
                <a:ln>
                  <a:noFill/>
                </a:ln>
                <a:solidFill>
                  <a:sysClr val="windowText" lastClr="000000"/>
                </a:solidFill>
                <a:effectLst/>
                <a:highlight>
                  <a:srgbClr val="8DD873"/>
                </a:highlight>
                <a:uLnTx/>
                <a:uFillTx/>
                <a:hlinkClick r:id="rId3"/>
              </a:rPr>
              <a:t>https://docs.supersalud.gov.co/PortalWeb/planeacion/InformesGestion/CC-88.xlsx</a:t>
            </a:r>
            <a:r>
              <a:rPr kumimoji="0" lang="es-CO" sz="1400" b="0" i="0" u="none" strike="noStrike" kern="0" cap="none" spc="0" normalizeH="0" baseline="0" noProof="0" dirty="0">
                <a:ln>
                  <a:noFill/>
                </a:ln>
                <a:solidFill>
                  <a:sysClr val="windowText" lastClr="000000"/>
                </a:solidFill>
                <a:effectLst/>
                <a:highlight>
                  <a:srgbClr val="8DD873"/>
                </a:highlight>
                <a:uLnTx/>
                <a:uFillTx/>
              </a:rPr>
              <a:t> </a:t>
            </a:r>
          </a:p>
        </p:txBody>
      </p:sp>
      <p:cxnSp>
        <p:nvCxnSpPr>
          <p:cNvPr id="14" name="Conector recto 13">
            <a:extLst>
              <a:ext uri="{FF2B5EF4-FFF2-40B4-BE49-F238E27FC236}">
                <a16:creationId xmlns:a16="http://schemas.microsoft.com/office/drawing/2014/main" id="{8EA77F20-F5F7-CACF-6E2B-B249C296FBD8}"/>
              </a:ext>
            </a:extLst>
          </p:cNvPr>
          <p:cNvCxnSpPr>
            <a:cxnSpLocks/>
          </p:cNvCxnSpPr>
          <p:nvPr/>
        </p:nvCxnSpPr>
        <p:spPr>
          <a:xfrm>
            <a:off x="800766" y="2512625"/>
            <a:ext cx="10311999" cy="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3816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BA2E4-A937-C424-88D7-5C5E66256CE1}"/>
            </a:ext>
          </a:extLst>
        </p:cNvPr>
        <p:cNvGrpSpPr/>
        <p:nvPr/>
      </p:nvGrpSpPr>
      <p:grpSpPr>
        <a:xfrm>
          <a:off x="0" y="0"/>
          <a:ext cx="0" cy="0"/>
          <a:chOff x="0" y="0"/>
          <a:chExt cx="0" cy="0"/>
        </a:xfrm>
      </p:grpSpPr>
      <p:sp>
        <p:nvSpPr>
          <p:cNvPr id="3" name="AutoShape 7">
            <a:extLst>
              <a:ext uri="{FF2B5EF4-FFF2-40B4-BE49-F238E27FC236}">
                <a16:creationId xmlns:a16="http://schemas.microsoft.com/office/drawing/2014/main" id="{625B7C91-B210-E68E-531F-F450D81D4DCC}"/>
              </a:ext>
              <a:ext uri="{C183D7F6-B498-43B3-948B-1728B52AA6E4}">
                <adec:decorative xmlns:adec="http://schemas.microsoft.com/office/drawing/2017/decorative" val="1"/>
              </a:ext>
            </a:extLst>
          </p:cNvPr>
          <p:cNvSpPr/>
          <p:nvPr/>
        </p:nvSpPr>
        <p:spPr>
          <a:xfrm rot="-5400000">
            <a:off x="3899054" y="4329721"/>
            <a:ext cx="1008655" cy="394273"/>
          </a:xfrm>
          <a:prstGeom prst="rect">
            <a:avLst/>
          </a:prstGeom>
          <a:solidFill>
            <a:srgbClr val="3EDAD8">
              <a:alpha val="24706"/>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4" name="AutoShape 8">
            <a:extLst>
              <a:ext uri="{FF2B5EF4-FFF2-40B4-BE49-F238E27FC236}">
                <a16:creationId xmlns:a16="http://schemas.microsoft.com/office/drawing/2014/main" id="{4B274233-D302-622F-F49D-E9AC541073A0}"/>
              </a:ext>
              <a:ext uri="{C183D7F6-B498-43B3-948B-1728B52AA6E4}">
                <adec:decorative xmlns:adec="http://schemas.microsoft.com/office/drawing/2017/decorative" val="1"/>
              </a:ext>
            </a:extLst>
          </p:cNvPr>
          <p:cNvSpPr/>
          <p:nvPr/>
        </p:nvSpPr>
        <p:spPr>
          <a:xfrm>
            <a:off x="4381841" y="4961885"/>
            <a:ext cx="1008655" cy="394273"/>
          </a:xfrm>
          <a:prstGeom prst="rect">
            <a:avLst/>
          </a:prstGeom>
          <a:solidFill>
            <a:srgbClr val="3EDAD8">
              <a:alpha val="24706"/>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5" name="Freeform 9">
            <a:extLst>
              <a:ext uri="{FF2B5EF4-FFF2-40B4-BE49-F238E27FC236}">
                <a16:creationId xmlns:a16="http://schemas.microsoft.com/office/drawing/2014/main" id="{3FC211CA-FFA5-D4D9-59D8-D44D43936673}"/>
              </a:ext>
              <a:ext uri="{C183D7F6-B498-43B3-948B-1728B52AA6E4}">
                <adec:decorative xmlns:adec="http://schemas.microsoft.com/office/drawing/2017/decorative" val="1"/>
              </a:ext>
            </a:extLst>
          </p:cNvPr>
          <p:cNvSpPr/>
          <p:nvPr/>
        </p:nvSpPr>
        <p:spPr>
          <a:xfrm>
            <a:off x="5131789" y="4968741"/>
            <a:ext cx="394273" cy="394273"/>
          </a:xfrm>
          <a:custGeom>
            <a:avLst/>
            <a:gdLst/>
            <a:ahLst/>
            <a:cxnLst/>
            <a:rect l="l" t="t" r="r" b="b"/>
            <a:pathLst>
              <a:path w="591410" h="591410">
                <a:moveTo>
                  <a:pt x="0" y="0"/>
                </a:moveTo>
                <a:lnTo>
                  <a:pt x="591409" y="0"/>
                </a:lnTo>
                <a:lnTo>
                  <a:pt x="591409" y="591410"/>
                </a:lnTo>
                <a:lnTo>
                  <a:pt x="0" y="59141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6" name="TextBox 10">
            <a:extLst>
              <a:ext uri="{FF2B5EF4-FFF2-40B4-BE49-F238E27FC236}">
                <a16:creationId xmlns:a16="http://schemas.microsoft.com/office/drawing/2014/main" id="{8A78B160-C39A-B4D0-03D5-AA2EC9F813EE}"/>
              </a:ext>
            </a:extLst>
          </p:cNvPr>
          <p:cNvSpPr txBox="1"/>
          <p:nvPr/>
        </p:nvSpPr>
        <p:spPr>
          <a:xfrm>
            <a:off x="5185883" y="4997064"/>
            <a:ext cx="286083" cy="292644"/>
          </a:xfrm>
          <a:prstGeom prst="rect">
            <a:avLst/>
          </a:prstGeom>
        </p:spPr>
        <p:txBody>
          <a:bodyPr lIns="0" tIns="0" rIns="0" bIns="0" rtlCol="0" anchor="t">
            <a:spAutoFit/>
          </a:bodyPr>
          <a:lstStyle/>
          <a:p>
            <a:pPr marL="0" marR="0" lvl="0" indent="0" algn="ctr" defTabSz="609630" rtl="0" eaLnBrk="1" fontAlgn="auto" latinLnBrk="0" hangingPunct="1">
              <a:lnSpc>
                <a:spcPts val="2592"/>
              </a:lnSpc>
              <a:spcBef>
                <a:spcPts val="0"/>
              </a:spcBef>
              <a:spcAft>
                <a:spcPts val="0"/>
              </a:spcAft>
              <a:buClrTx/>
              <a:buSzTx/>
              <a:buFontTx/>
              <a:buNone/>
              <a:tabLst/>
              <a:defRPr/>
            </a:pPr>
            <a:r>
              <a:rPr kumimoji="0" lang="es-CO" sz="16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4</a:t>
            </a:r>
          </a:p>
        </p:txBody>
      </p:sp>
      <p:sp>
        <p:nvSpPr>
          <p:cNvPr id="7" name="Freeform 11">
            <a:extLst>
              <a:ext uri="{FF2B5EF4-FFF2-40B4-BE49-F238E27FC236}">
                <a16:creationId xmlns:a16="http://schemas.microsoft.com/office/drawing/2014/main" id="{C53A847C-814F-245F-AC55-7FEA60C4F6B2}"/>
              </a:ext>
              <a:ext uri="{C183D7F6-B498-43B3-948B-1728B52AA6E4}">
                <adec:decorative xmlns:adec="http://schemas.microsoft.com/office/drawing/2017/decorative" val="1"/>
              </a:ext>
            </a:extLst>
          </p:cNvPr>
          <p:cNvSpPr/>
          <p:nvPr/>
        </p:nvSpPr>
        <p:spPr>
          <a:xfrm>
            <a:off x="4044616" y="4799955"/>
            <a:ext cx="717529" cy="717529"/>
          </a:xfrm>
          <a:custGeom>
            <a:avLst/>
            <a:gdLst/>
            <a:ahLst/>
            <a:cxnLst/>
            <a:rect l="l" t="t" r="r" b="b"/>
            <a:pathLst>
              <a:path w="1076293" h="1076293">
                <a:moveTo>
                  <a:pt x="0" y="0"/>
                </a:moveTo>
                <a:lnTo>
                  <a:pt x="1076292" y="0"/>
                </a:lnTo>
                <a:lnTo>
                  <a:pt x="1076292" y="1076292"/>
                </a:lnTo>
                <a:lnTo>
                  <a:pt x="0" y="10762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8" name="AutoShape 12">
            <a:extLst>
              <a:ext uri="{FF2B5EF4-FFF2-40B4-BE49-F238E27FC236}">
                <a16:creationId xmlns:a16="http://schemas.microsoft.com/office/drawing/2014/main" id="{BCE6F540-6DAE-2332-3292-AF5295D3CB6A}"/>
              </a:ext>
              <a:ext uri="{C183D7F6-B498-43B3-948B-1728B52AA6E4}">
                <adec:decorative xmlns:adec="http://schemas.microsoft.com/office/drawing/2017/decorative" val="1"/>
              </a:ext>
            </a:extLst>
          </p:cNvPr>
          <p:cNvSpPr/>
          <p:nvPr/>
        </p:nvSpPr>
        <p:spPr>
          <a:xfrm rot="-5400000">
            <a:off x="2988390" y="3301384"/>
            <a:ext cx="1008655" cy="394273"/>
          </a:xfrm>
          <a:prstGeom prst="rect">
            <a:avLst/>
          </a:prstGeom>
          <a:solidFill>
            <a:srgbClr val="37C9EF">
              <a:alpha val="24706"/>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9" name="AutoShape 13">
            <a:extLst>
              <a:ext uri="{FF2B5EF4-FFF2-40B4-BE49-F238E27FC236}">
                <a16:creationId xmlns:a16="http://schemas.microsoft.com/office/drawing/2014/main" id="{73FEE776-F839-DFD8-7DF8-BE5E679906A1}"/>
              </a:ext>
              <a:ext uri="{C183D7F6-B498-43B3-948B-1728B52AA6E4}">
                <adec:decorative xmlns:adec="http://schemas.microsoft.com/office/drawing/2017/decorative" val="1"/>
              </a:ext>
            </a:extLst>
          </p:cNvPr>
          <p:cNvSpPr/>
          <p:nvPr/>
        </p:nvSpPr>
        <p:spPr>
          <a:xfrm>
            <a:off x="3394727" y="3927023"/>
            <a:ext cx="1008655" cy="394273"/>
          </a:xfrm>
          <a:prstGeom prst="rect">
            <a:avLst/>
          </a:prstGeom>
          <a:solidFill>
            <a:srgbClr val="37C9EF">
              <a:alpha val="24706"/>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Freeform 14">
            <a:extLst>
              <a:ext uri="{FF2B5EF4-FFF2-40B4-BE49-F238E27FC236}">
                <a16:creationId xmlns:a16="http://schemas.microsoft.com/office/drawing/2014/main" id="{02733C0C-D556-EBCC-7502-51159EDB55E2}"/>
              </a:ext>
              <a:ext uri="{C183D7F6-B498-43B3-948B-1728B52AA6E4}">
                <adec:decorative xmlns:adec="http://schemas.microsoft.com/office/drawing/2017/decorative" val="1"/>
              </a:ext>
            </a:extLst>
          </p:cNvPr>
          <p:cNvSpPr/>
          <p:nvPr/>
        </p:nvSpPr>
        <p:spPr>
          <a:xfrm>
            <a:off x="4210351" y="3918160"/>
            <a:ext cx="394273" cy="394273"/>
          </a:xfrm>
          <a:custGeom>
            <a:avLst/>
            <a:gdLst/>
            <a:ahLst/>
            <a:cxnLst/>
            <a:rect l="l" t="t" r="r" b="b"/>
            <a:pathLst>
              <a:path w="591410" h="591410">
                <a:moveTo>
                  <a:pt x="0" y="0"/>
                </a:moveTo>
                <a:lnTo>
                  <a:pt x="591410" y="0"/>
                </a:lnTo>
                <a:lnTo>
                  <a:pt x="591410" y="591410"/>
                </a:lnTo>
                <a:lnTo>
                  <a:pt x="0" y="59141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1" name="TextBox 15">
            <a:extLst>
              <a:ext uri="{FF2B5EF4-FFF2-40B4-BE49-F238E27FC236}">
                <a16:creationId xmlns:a16="http://schemas.microsoft.com/office/drawing/2014/main" id="{6BC33F2C-B078-BDDE-46A4-8A0A94457224}"/>
              </a:ext>
            </a:extLst>
          </p:cNvPr>
          <p:cNvSpPr txBox="1"/>
          <p:nvPr/>
        </p:nvSpPr>
        <p:spPr>
          <a:xfrm>
            <a:off x="4265336" y="3933606"/>
            <a:ext cx="286083" cy="292644"/>
          </a:xfrm>
          <a:prstGeom prst="rect">
            <a:avLst/>
          </a:prstGeom>
        </p:spPr>
        <p:txBody>
          <a:bodyPr lIns="0" tIns="0" rIns="0" bIns="0" rtlCol="0" anchor="t">
            <a:spAutoFit/>
          </a:bodyPr>
          <a:lstStyle/>
          <a:p>
            <a:pPr marL="0" marR="0" lvl="0" indent="0" algn="ctr" defTabSz="609630" rtl="0" eaLnBrk="1" fontAlgn="auto" latinLnBrk="0" hangingPunct="1">
              <a:lnSpc>
                <a:spcPts val="2592"/>
              </a:lnSpc>
              <a:spcBef>
                <a:spcPts val="0"/>
              </a:spcBef>
              <a:spcAft>
                <a:spcPts val="0"/>
              </a:spcAft>
              <a:buClrTx/>
              <a:buSzTx/>
              <a:buFontTx/>
              <a:buNone/>
              <a:tabLst/>
              <a:defRPr/>
            </a:pPr>
            <a:r>
              <a:rPr kumimoji="0" lang="es-CO" sz="16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3</a:t>
            </a:r>
          </a:p>
        </p:txBody>
      </p:sp>
      <p:sp>
        <p:nvSpPr>
          <p:cNvPr id="12" name="Freeform 16">
            <a:extLst>
              <a:ext uri="{FF2B5EF4-FFF2-40B4-BE49-F238E27FC236}">
                <a16:creationId xmlns:a16="http://schemas.microsoft.com/office/drawing/2014/main" id="{26B15D05-7076-8581-64FC-1CEFF36FDB8D}"/>
              </a:ext>
              <a:ext uri="{C183D7F6-B498-43B3-948B-1728B52AA6E4}">
                <adec:decorative xmlns:adec="http://schemas.microsoft.com/office/drawing/2017/decorative" val="1"/>
              </a:ext>
            </a:extLst>
          </p:cNvPr>
          <p:cNvSpPr/>
          <p:nvPr/>
        </p:nvSpPr>
        <p:spPr>
          <a:xfrm>
            <a:off x="3132972" y="3754481"/>
            <a:ext cx="717529" cy="717529"/>
          </a:xfrm>
          <a:custGeom>
            <a:avLst/>
            <a:gdLst/>
            <a:ahLst/>
            <a:cxnLst/>
            <a:rect l="l" t="t" r="r" b="b"/>
            <a:pathLst>
              <a:path w="1076293" h="1076293">
                <a:moveTo>
                  <a:pt x="0" y="0"/>
                </a:moveTo>
                <a:lnTo>
                  <a:pt x="1076293" y="0"/>
                </a:lnTo>
                <a:lnTo>
                  <a:pt x="1076293" y="1076292"/>
                </a:lnTo>
                <a:lnTo>
                  <a:pt x="0" y="107629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AutoShape 17">
            <a:extLst>
              <a:ext uri="{FF2B5EF4-FFF2-40B4-BE49-F238E27FC236}">
                <a16:creationId xmlns:a16="http://schemas.microsoft.com/office/drawing/2014/main" id="{E5636ACB-D3F6-E5DE-CEEB-E85349A6AD3C}"/>
              </a:ext>
              <a:ext uri="{C183D7F6-B498-43B3-948B-1728B52AA6E4}">
                <adec:decorative xmlns:adec="http://schemas.microsoft.com/office/drawing/2017/decorative" val="1"/>
              </a:ext>
            </a:extLst>
          </p:cNvPr>
          <p:cNvSpPr/>
          <p:nvPr/>
        </p:nvSpPr>
        <p:spPr>
          <a:xfrm rot="-5400000">
            <a:off x="2062058" y="2318145"/>
            <a:ext cx="1008655" cy="394273"/>
          </a:xfrm>
          <a:prstGeom prst="rect">
            <a:avLst/>
          </a:prstGeom>
          <a:solidFill>
            <a:srgbClr val="2C92D5">
              <a:alpha val="24706"/>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4" name="AutoShape 18">
            <a:extLst>
              <a:ext uri="{FF2B5EF4-FFF2-40B4-BE49-F238E27FC236}">
                <a16:creationId xmlns:a16="http://schemas.microsoft.com/office/drawing/2014/main" id="{0A419822-F3C2-1CB0-9F34-2B1BCF8F4B2E}"/>
              </a:ext>
              <a:ext uri="{C183D7F6-B498-43B3-948B-1728B52AA6E4}">
                <adec:decorative xmlns:adec="http://schemas.microsoft.com/office/drawing/2017/decorative" val="1"/>
              </a:ext>
            </a:extLst>
          </p:cNvPr>
          <p:cNvSpPr/>
          <p:nvPr/>
        </p:nvSpPr>
        <p:spPr>
          <a:xfrm>
            <a:off x="2474022" y="2883432"/>
            <a:ext cx="1008655" cy="394273"/>
          </a:xfrm>
          <a:prstGeom prst="rect">
            <a:avLst/>
          </a:prstGeom>
          <a:solidFill>
            <a:srgbClr val="2C92D5">
              <a:alpha val="21961"/>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5" name="Freeform 19">
            <a:extLst>
              <a:ext uri="{FF2B5EF4-FFF2-40B4-BE49-F238E27FC236}">
                <a16:creationId xmlns:a16="http://schemas.microsoft.com/office/drawing/2014/main" id="{B7E993AF-C03E-EF63-0A43-737A2EC14C49}"/>
              </a:ext>
              <a:ext uri="{C183D7F6-B498-43B3-948B-1728B52AA6E4}">
                <adec:decorative xmlns:adec="http://schemas.microsoft.com/office/drawing/2017/decorative" val="1"/>
              </a:ext>
            </a:extLst>
          </p:cNvPr>
          <p:cNvSpPr/>
          <p:nvPr/>
        </p:nvSpPr>
        <p:spPr>
          <a:xfrm>
            <a:off x="3295581" y="2881853"/>
            <a:ext cx="394273" cy="394273"/>
          </a:xfrm>
          <a:custGeom>
            <a:avLst/>
            <a:gdLst/>
            <a:ahLst/>
            <a:cxnLst/>
            <a:rect l="l" t="t" r="r" b="b"/>
            <a:pathLst>
              <a:path w="591410" h="591410">
                <a:moveTo>
                  <a:pt x="0" y="0"/>
                </a:moveTo>
                <a:lnTo>
                  <a:pt x="591410" y="0"/>
                </a:lnTo>
                <a:lnTo>
                  <a:pt x="591410" y="591410"/>
                </a:lnTo>
                <a:lnTo>
                  <a:pt x="0" y="59141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6" name="TextBox 20">
            <a:extLst>
              <a:ext uri="{FF2B5EF4-FFF2-40B4-BE49-F238E27FC236}">
                <a16:creationId xmlns:a16="http://schemas.microsoft.com/office/drawing/2014/main" id="{7CF2A5E9-9598-598C-5E26-AC87FAC79FD6}"/>
              </a:ext>
            </a:extLst>
          </p:cNvPr>
          <p:cNvSpPr txBox="1"/>
          <p:nvPr/>
        </p:nvSpPr>
        <p:spPr>
          <a:xfrm>
            <a:off x="3348696" y="2904611"/>
            <a:ext cx="286083" cy="292644"/>
          </a:xfrm>
          <a:prstGeom prst="rect">
            <a:avLst/>
          </a:prstGeom>
        </p:spPr>
        <p:txBody>
          <a:bodyPr lIns="0" tIns="0" rIns="0" bIns="0" rtlCol="0" anchor="t">
            <a:spAutoFit/>
          </a:bodyPr>
          <a:lstStyle/>
          <a:p>
            <a:pPr marL="0" marR="0" lvl="0" indent="0" algn="ctr" defTabSz="609630" rtl="0" eaLnBrk="1" fontAlgn="auto" latinLnBrk="0" hangingPunct="1">
              <a:lnSpc>
                <a:spcPts val="2592"/>
              </a:lnSpc>
              <a:spcBef>
                <a:spcPts val="0"/>
              </a:spcBef>
              <a:spcAft>
                <a:spcPts val="0"/>
              </a:spcAft>
              <a:buClrTx/>
              <a:buSzTx/>
              <a:buFontTx/>
              <a:buNone/>
              <a:tabLst/>
              <a:defRPr/>
            </a:pPr>
            <a:r>
              <a:rPr kumimoji="0" lang="es-CO" sz="16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2</a:t>
            </a:r>
          </a:p>
        </p:txBody>
      </p:sp>
      <p:sp>
        <p:nvSpPr>
          <p:cNvPr id="17" name="Freeform 21">
            <a:extLst>
              <a:ext uri="{FF2B5EF4-FFF2-40B4-BE49-F238E27FC236}">
                <a16:creationId xmlns:a16="http://schemas.microsoft.com/office/drawing/2014/main" id="{D63BDA13-3E86-67E9-8946-8C70A64E683F}"/>
              </a:ext>
              <a:ext uri="{C183D7F6-B498-43B3-948B-1728B52AA6E4}">
                <adec:decorative xmlns:adec="http://schemas.microsoft.com/office/drawing/2017/decorative" val="1"/>
              </a:ext>
            </a:extLst>
          </p:cNvPr>
          <p:cNvSpPr/>
          <p:nvPr/>
        </p:nvSpPr>
        <p:spPr>
          <a:xfrm>
            <a:off x="2207620" y="2702591"/>
            <a:ext cx="717529" cy="717529"/>
          </a:xfrm>
          <a:custGeom>
            <a:avLst/>
            <a:gdLst/>
            <a:ahLst/>
            <a:cxnLst/>
            <a:rect l="l" t="t" r="r" b="b"/>
            <a:pathLst>
              <a:path w="1076293" h="1076293">
                <a:moveTo>
                  <a:pt x="0" y="0"/>
                </a:moveTo>
                <a:lnTo>
                  <a:pt x="1076293" y="0"/>
                </a:lnTo>
                <a:lnTo>
                  <a:pt x="1076293" y="1076292"/>
                </a:lnTo>
                <a:lnTo>
                  <a:pt x="0" y="10762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8" name="AutoShape 22">
            <a:extLst>
              <a:ext uri="{FF2B5EF4-FFF2-40B4-BE49-F238E27FC236}">
                <a16:creationId xmlns:a16="http://schemas.microsoft.com/office/drawing/2014/main" id="{C14D599B-B6C8-C7E2-E80D-DB1114C6CAED}"/>
              </a:ext>
              <a:ext uri="{C183D7F6-B498-43B3-948B-1728B52AA6E4}">
                <adec:decorative xmlns:adec="http://schemas.microsoft.com/office/drawing/2017/decorative" val="1"/>
              </a:ext>
            </a:extLst>
          </p:cNvPr>
          <p:cNvSpPr/>
          <p:nvPr/>
        </p:nvSpPr>
        <p:spPr>
          <a:xfrm>
            <a:off x="1557732" y="1937517"/>
            <a:ext cx="1008655" cy="394273"/>
          </a:xfrm>
          <a:prstGeom prst="rect">
            <a:avLst/>
          </a:prstGeom>
          <a:solidFill>
            <a:srgbClr val="13538A">
              <a:alpha val="21961"/>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9" name="Freeform 23">
            <a:extLst>
              <a:ext uri="{FF2B5EF4-FFF2-40B4-BE49-F238E27FC236}">
                <a16:creationId xmlns:a16="http://schemas.microsoft.com/office/drawing/2014/main" id="{A305EE75-FCD0-65A7-C811-85C7AC56A442}"/>
              </a:ext>
              <a:ext uri="{C183D7F6-B498-43B3-948B-1728B52AA6E4}">
                <adec:decorative xmlns:adec="http://schemas.microsoft.com/office/drawing/2017/decorative" val="1"/>
              </a:ext>
            </a:extLst>
          </p:cNvPr>
          <p:cNvSpPr/>
          <p:nvPr/>
        </p:nvSpPr>
        <p:spPr>
          <a:xfrm>
            <a:off x="2369250" y="1927096"/>
            <a:ext cx="394273" cy="394273"/>
          </a:xfrm>
          <a:custGeom>
            <a:avLst/>
            <a:gdLst/>
            <a:ahLst/>
            <a:cxnLst/>
            <a:rect l="l" t="t" r="r" b="b"/>
            <a:pathLst>
              <a:path w="591410" h="591410">
                <a:moveTo>
                  <a:pt x="0" y="0"/>
                </a:moveTo>
                <a:lnTo>
                  <a:pt x="591410" y="0"/>
                </a:lnTo>
                <a:lnTo>
                  <a:pt x="591410" y="591410"/>
                </a:lnTo>
                <a:lnTo>
                  <a:pt x="0" y="5914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20" name="TextBox 24">
            <a:extLst>
              <a:ext uri="{FF2B5EF4-FFF2-40B4-BE49-F238E27FC236}">
                <a16:creationId xmlns:a16="http://schemas.microsoft.com/office/drawing/2014/main" id="{4457E6F8-C72E-C3AF-420F-6766357AC9DD}"/>
              </a:ext>
            </a:extLst>
          </p:cNvPr>
          <p:cNvSpPr txBox="1"/>
          <p:nvPr/>
        </p:nvSpPr>
        <p:spPr>
          <a:xfrm>
            <a:off x="2423346" y="1933651"/>
            <a:ext cx="286083" cy="292644"/>
          </a:xfrm>
          <a:prstGeom prst="rect">
            <a:avLst/>
          </a:prstGeom>
        </p:spPr>
        <p:txBody>
          <a:bodyPr lIns="0" tIns="0" rIns="0" bIns="0" rtlCol="0" anchor="t">
            <a:spAutoFit/>
          </a:bodyPr>
          <a:lstStyle/>
          <a:p>
            <a:pPr marL="0" marR="0" lvl="0" indent="0" algn="ctr" defTabSz="609630" rtl="0" eaLnBrk="1" fontAlgn="auto" latinLnBrk="0" hangingPunct="1">
              <a:lnSpc>
                <a:spcPts val="2592"/>
              </a:lnSpc>
              <a:spcBef>
                <a:spcPts val="0"/>
              </a:spcBef>
              <a:spcAft>
                <a:spcPts val="0"/>
              </a:spcAft>
              <a:buClrTx/>
              <a:buSzTx/>
              <a:buFontTx/>
              <a:buNone/>
              <a:tabLst/>
              <a:defRPr/>
            </a:pPr>
            <a:r>
              <a:rPr kumimoji="0" lang="es-CO" sz="16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1</a:t>
            </a:r>
          </a:p>
        </p:txBody>
      </p:sp>
      <p:sp>
        <p:nvSpPr>
          <p:cNvPr id="21" name="Freeform 25">
            <a:extLst>
              <a:ext uri="{FF2B5EF4-FFF2-40B4-BE49-F238E27FC236}">
                <a16:creationId xmlns:a16="http://schemas.microsoft.com/office/drawing/2014/main" id="{D43CE9F4-7B22-78C9-41C7-09243FF7E9EF}"/>
              </a:ext>
              <a:ext uri="{C183D7F6-B498-43B3-948B-1728B52AA6E4}">
                <adec:decorative xmlns:adec="http://schemas.microsoft.com/office/drawing/2017/decorative" val="1"/>
              </a:ext>
            </a:extLst>
          </p:cNvPr>
          <p:cNvSpPr/>
          <p:nvPr/>
        </p:nvSpPr>
        <p:spPr>
          <a:xfrm>
            <a:off x="1153182" y="1758134"/>
            <a:ext cx="717529" cy="717529"/>
          </a:xfrm>
          <a:custGeom>
            <a:avLst/>
            <a:gdLst/>
            <a:ahLst/>
            <a:cxnLst/>
            <a:rect l="l" t="t" r="r" b="b"/>
            <a:pathLst>
              <a:path w="1076293" h="1076293">
                <a:moveTo>
                  <a:pt x="0" y="0"/>
                </a:moveTo>
                <a:lnTo>
                  <a:pt x="1076293" y="0"/>
                </a:lnTo>
                <a:lnTo>
                  <a:pt x="1076293" y="1076292"/>
                </a:lnTo>
                <a:lnTo>
                  <a:pt x="0" y="107629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grpSp>
        <p:nvGrpSpPr>
          <p:cNvPr id="22" name="Group 26">
            <a:extLst>
              <a:ext uri="{FF2B5EF4-FFF2-40B4-BE49-F238E27FC236}">
                <a16:creationId xmlns:a16="http://schemas.microsoft.com/office/drawing/2014/main" id="{8204D1A9-280F-F8F4-2D85-FAD28A3AB350}"/>
              </a:ext>
            </a:extLst>
          </p:cNvPr>
          <p:cNvGrpSpPr/>
          <p:nvPr/>
        </p:nvGrpSpPr>
        <p:grpSpPr>
          <a:xfrm>
            <a:off x="2889442" y="1960051"/>
            <a:ext cx="4775200" cy="625560"/>
            <a:chOff x="0" y="-114300"/>
            <a:chExt cx="9107960" cy="1251121"/>
          </a:xfrm>
        </p:grpSpPr>
        <p:sp>
          <p:nvSpPr>
            <p:cNvPr id="28" name="TextBox 27">
              <a:extLst>
                <a:ext uri="{FF2B5EF4-FFF2-40B4-BE49-F238E27FC236}">
                  <a16:creationId xmlns:a16="http://schemas.microsoft.com/office/drawing/2014/main" id="{F223F565-1C57-780A-457D-48E1B78E0EEA}"/>
                </a:ext>
              </a:extLst>
            </p:cNvPr>
            <p:cNvSpPr txBox="1"/>
            <p:nvPr/>
          </p:nvSpPr>
          <p:spPr>
            <a:xfrm>
              <a:off x="0" y="735299"/>
              <a:ext cx="8311631" cy="401522"/>
            </a:xfrm>
            <a:prstGeom prst="rect">
              <a:avLst/>
            </a:prstGeom>
          </p:spPr>
          <p:txBody>
            <a:bodyPr lIns="0" tIns="0" rIns="0" bIns="0" rtlCol="0" anchor="t">
              <a:spAutoFit/>
            </a:bodyPr>
            <a:lstStyle/>
            <a:p>
              <a:pPr marL="0" marR="0" lvl="0" indent="0" algn="l" defTabSz="609630" rtl="0" eaLnBrk="1" fontAlgn="auto" latinLnBrk="0" hangingPunct="1">
                <a:lnSpc>
                  <a:spcPts val="1691"/>
                </a:lnSpc>
                <a:spcBef>
                  <a:spcPts val="0"/>
                </a:spcBef>
                <a:spcAft>
                  <a:spcPts val="0"/>
                </a:spcAft>
                <a:buClrTx/>
                <a:buSzTx/>
                <a:buFontTx/>
                <a:buNone/>
                <a:tabLst/>
                <a:defRPr/>
              </a:pPr>
              <a:r>
                <a:rPr kumimoji="0" lang="es-CO" sz="12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2. Seguridad humana y justicia social</a:t>
              </a:r>
              <a:r>
                <a:rPr kumimoji="0" lang="es-CO" sz="1200" b="0" i="0" u="none" strike="noStrike" kern="1200" cap="none" spc="48"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a:t>
              </a:r>
            </a:p>
          </p:txBody>
        </p:sp>
        <p:sp>
          <p:nvSpPr>
            <p:cNvPr id="29" name="TextBox 28">
              <a:extLst>
                <a:ext uri="{FF2B5EF4-FFF2-40B4-BE49-F238E27FC236}">
                  <a16:creationId xmlns:a16="http://schemas.microsoft.com/office/drawing/2014/main" id="{9BDF4832-59E4-6043-4332-F47E7886E96F}"/>
                </a:ext>
              </a:extLst>
            </p:cNvPr>
            <p:cNvSpPr txBox="1"/>
            <p:nvPr/>
          </p:nvSpPr>
          <p:spPr>
            <a:xfrm>
              <a:off x="0" y="-114300"/>
              <a:ext cx="9107960" cy="492442"/>
            </a:xfrm>
            <a:prstGeom prst="rect">
              <a:avLst/>
            </a:prstGeom>
          </p:spPr>
          <p:txBody>
            <a:bodyPr wrap="square" lIns="0" tIns="0" rIns="0" bIns="0" rtlCol="0" anchor="t">
              <a:spAutoFit/>
            </a:bodyPr>
            <a:lstStyle/>
            <a:p>
              <a:pPr marL="0" marR="0" lvl="0" indent="0" algn="l" defTabSz="609630" rtl="0" eaLnBrk="1" fontAlgn="auto" latinLnBrk="0" hangingPunct="1">
                <a:spcBef>
                  <a:spcPts val="0"/>
                </a:spcBef>
                <a:spcAft>
                  <a:spcPts val="0"/>
                </a:spcAft>
                <a:buClrTx/>
                <a:buSzTx/>
                <a:buFontTx/>
                <a:buNone/>
                <a:tabLst/>
                <a:defRPr/>
              </a:pPr>
              <a:r>
                <a:rPr kumimoji="0" lang="es-CO" sz="1600" b="1" i="0" u="none" strike="noStrike" kern="1200" cap="none"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Eje transformacional </a:t>
              </a:r>
              <a:r>
                <a:rPr kumimoji="0" lang="es-CO" sz="1600" b="0" i="0" u="none" strike="noStrike" kern="1200" cap="none"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(1 </a:t>
              </a:r>
              <a:r>
                <a:rPr lang="es-CO" sz="1600" kern="1200" noProof="0" dirty="0">
                  <a:solidFill>
                    <a:srgbClr val="32B4A8"/>
                  </a:solidFill>
                  <a:latin typeface="Verdana" panose="020B0604030504040204" pitchFamily="34" charset="0"/>
                  <a:ea typeface="Verdana" panose="020B0604030504040204" pitchFamily="34" charset="0"/>
                  <a:cs typeface="+mn-cs"/>
                </a:rPr>
                <a:t>de </a:t>
              </a:r>
              <a:r>
                <a:rPr kumimoji="0" lang="es-CO" sz="1600" b="0" i="0" u="none" strike="noStrike" kern="1200" cap="none"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5): </a:t>
              </a:r>
            </a:p>
          </p:txBody>
        </p:sp>
      </p:grpSp>
      <p:grpSp>
        <p:nvGrpSpPr>
          <p:cNvPr id="30" name="Group 32">
            <a:extLst>
              <a:ext uri="{FF2B5EF4-FFF2-40B4-BE49-F238E27FC236}">
                <a16:creationId xmlns:a16="http://schemas.microsoft.com/office/drawing/2014/main" id="{E7BBDEEC-9906-F34B-F464-4EA76C4AF696}"/>
              </a:ext>
            </a:extLst>
          </p:cNvPr>
          <p:cNvGrpSpPr/>
          <p:nvPr/>
        </p:nvGrpSpPr>
        <p:grpSpPr>
          <a:xfrm>
            <a:off x="4701413" y="3895766"/>
            <a:ext cx="6596375" cy="757301"/>
            <a:chOff x="0" y="-114300"/>
            <a:chExt cx="9427180" cy="1514604"/>
          </a:xfrm>
        </p:grpSpPr>
        <p:sp>
          <p:nvSpPr>
            <p:cNvPr id="31" name="TextBox 33">
              <a:extLst>
                <a:ext uri="{FF2B5EF4-FFF2-40B4-BE49-F238E27FC236}">
                  <a16:creationId xmlns:a16="http://schemas.microsoft.com/office/drawing/2014/main" id="{30882312-B0F3-15DB-F165-D62DDEAEF4E4}"/>
                </a:ext>
              </a:extLst>
            </p:cNvPr>
            <p:cNvSpPr txBox="1"/>
            <p:nvPr/>
          </p:nvSpPr>
          <p:spPr>
            <a:xfrm>
              <a:off x="0" y="661639"/>
              <a:ext cx="9427180" cy="738665"/>
            </a:xfrm>
            <a:prstGeom prst="rect">
              <a:avLst/>
            </a:prstGeom>
          </p:spPr>
          <p:txBody>
            <a:bodyPr lIns="0" tIns="0" rIns="0" bIns="0" rtlCol="0" anchor="t">
              <a:spAutoFit/>
            </a:bodyPr>
            <a:lstStyle/>
            <a:p>
              <a:pPr marL="0" marR="0" lvl="0" indent="0" algn="l" defTabSz="609630" rtl="0" eaLnBrk="1" fontAlgn="auto" latinLnBrk="0" hangingPunct="1">
                <a:spcBef>
                  <a:spcPts val="0"/>
                </a:spcBef>
                <a:spcAft>
                  <a:spcPts val="0"/>
                </a:spcAft>
                <a:buClrTx/>
                <a:buSzTx/>
                <a:buFontTx/>
                <a:buNone/>
                <a:tabLst/>
                <a:defRPr/>
              </a:pPr>
              <a:r>
                <a:rPr lang="es-CO" sz="1200" noProof="0" dirty="0">
                  <a:solidFill>
                    <a:srgbClr val="191919"/>
                  </a:solidFill>
                  <a:latin typeface="Verdana" panose="020B0604030504040204" pitchFamily="34" charset="0"/>
                  <a:ea typeface="Verdana" panose="020B0604030504040204" pitchFamily="34" charset="0"/>
                </a:rPr>
                <a:t>1. Hacia un sistema de salud garantista, universal, basado en un modelo de salud preventivo y predictivo.</a:t>
              </a:r>
            </a:p>
          </p:txBody>
        </p:sp>
        <p:sp>
          <p:nvSpPr>
            <p:cNvPr id="32" name="TextBox 34">
              <a:extLst>
                <a:ext uri="{FF2B5EF4-FFF2-40B4-BE49-F238E27FC236}">
                  <a16:creationId xmlns:a16="http://schemas.microsoft.com/office/drawing/2014/main" id="{7F4BB410-BC28-F1F1-D1D5-9CDDAB5E8C54}"/>
                </a:ext>
              </a:extLst>
            </p:cNvPr>
            <p:cNvSpPr txBox="1"/>
            <p:nvPr/>
          </p:nvSpPr>
          <p:spPr>
            <a:xfrm>
              <a:off x="0" y="-114300"/>
              <a:ext cx="9427180" cy="623761"/>
            </a:xfrm>
            <a:prstGeom prst="rect">
              <a:avLst/>
            </a:prstGeom>
          </p:spPr>
          <p:txBody>
            <a:bodyPr wrap="square" lIns="0" tIns="0" rIns="0" bIns="0" rtlCol="0" anchor="t">
              <a:spAutoFit/>
            </a:bodyPr>
            <a:lstStyle/>
            <a:p>
              <a:pPr marL="0" marR="0" lvl="0" indent="0" algn="l" defTabSz="609630" rtl="0" eaLnBrk="1" fontAlgn="auto" latinLnBrk="0" hangingPunct="1">
                <a:lnSpc>
                  <a:spcPts val="2808"/>
                </a:lnSpc>
                <a:spcBef>
                  <a:spcPts val="0"/>
                </a:spcBef>
                <a:spcAft>
                  <a:spcPts val="0"/>
                </a:spcAft>
                <a:buClrTx/>
                <a:buSzTx/>
                <a:buFontTx/>
                <a:buNone/>
                <a:tabLst/>
                <a:defRPr/>
              </a:pPr>
              <a:r>
                <a:rPr kumimoji="0" lang="es-CO" sz="1600" b="1" i="0" u="none" strike="noStrike" kern="1200" cap="none"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Componente </a:t>
              </a:r>
              <a:r>
                <a:rPr kumimoji="0" lang="es-CO" sz="1600" b="0" i="0" u="none" strike="noStrike" kern="1200" cap="none"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(1 de 4): </a:t>
              </a:r>
            </a:p>
          </p:txBody>
        </p:sp>
      </p:grpSp>
      <p:sp>
        <p:nvSpPr>
          <p:cNvPr id="33" name="TextBox 42">
            <a:extLst>
              <a:ext uri="{FF2B5EF4-FFF2-40B4-BE49-F238E27FC236}">
                <a16:creationId xmlns:a16="http://schemas.microsoft.com/office/drawing/2014/main" id="{6712E6D9-B1B0-6807-981B-8238CCDFEED5}"/>
              </a:ext>
            </a:extLst>
          </p:cNvPr>
          <p:cNvSpPr txBox="1"/>
          <p:nvPr/>
        </p:nvSpPr>
        <p:spPr>
          <a:xfrm>
            <a:off x="683596" y="1401148"/>
            <a:ext cx="10962304" cy="375391"/>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200" b="1" i="0" u="none" strike="noStrike" kern="1200" cap="none" normalizeH="0" baseline="0" noProof="0" dirty="0">
                <a:ln>
                  <a:noFill/>
                </a:ln>
                <a:effectLst/>
                <a:uLnTx/>
                <a:uFillTx/>
                <a:latin typeface="Verdana" panose="020B0604030504040204" pitchFamily="34" charset="0"/>
                <a:ea typeface="Verdana" panose="020B0604030504040204" pitchFamily="34" charset="0"/>
                <a:cs typeface="+mn-cs"/>
              </a:rPr>
              <a:t>La Superintendencia Nacional de Salud - SNS tiene acciones a cargo que se alinean con el PND, según el siguiente despliegue estratégico: </a:t>
            </a:r>
          </a:p>
        </p:txBody>
      </p:sp>
      <p:sp>
        <p:nvSpPr>
          <p:cNvPr id="34" name="Freeform 45">
            <a:extLst>
              <a:ext uri="{FF2B5EF4-FFF2-40B4-BE49-F238E27FC236}">
                <a16:creationId xmlns:a16="http://schemas.microsoft.com/office/drawing/2014/main" id="{B387E532-C212-94C2-0678-A2B3BE37BF32}"/>
              </a:ext>
              <a:ext uri="{C183D7F6-B498-43B3-948B-1728B52AA6E4}">
                <adec:decorative xmlns:adec="http://schemas.microsoft.com/office/drawing/2017/decorative" val="1"/>
              </a:ext>
            </a:extLst>
          </p:cNvPr>
          <p:cNvSpPr/>
          <p:nvPr/>
        </p:nvSpPr>
        <p:spPr>
          <a:xfrm>
            <a:off x="4184990" y="4911569"/>
            <a:ext cx="455359" cy="455359"/>
          </a:xfrm>
          <a:custGeom>
            <a:avLst/>
            <a:gdLst/>
            <a:ahLst/>
            <a:cxnLst/>
            <a:rect l="l" t="t" r="r" b="b"/>
            <a:pathLst>
              <a:path w="683039" h="683039">
                <a:moveTo>
                  <a:pt x="0" y="0"/>
                </a:moveTo>
                <a:lnTo>
                  <a:pt x="683039" y="0"/>
                </a:lnTo>
                <a:lnTo>
                  <a:pt x="683039" y="683038"/>
                </a:lnTo>
                <a:lnTo>
                  <a:pt x="0" y="6830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35" name="Freeform 46">
            <a:extLst>
              <a:ext uri="{FF2B5EF4-FFF2-40B4-BE49-F238E27FC236}">
                <a16:creationId xmlns:a16="http://schemas.microsoft.com/office/drawing/2014/main" id="{05B1072E-8B38-61B2-AF54-6E4D961844B5}"/>
              </a:ext>
              <a:ext uri="{C183D7F6-B498-43B3-948B-1728B52AA6E4}">
                <adec:decorative xmlns:adec="http://schemas.microsoft.com/office/drawing/2017/decorative" val="1"/>
              </a:ext>
            </a:extLst>
          </p:cNvPr>
          <p:cNvSpPr/>
          <p:nvPr/>
        </p:nvSpPr>
        <p:spPr>
          <a:xfrm>
            <a:off x="3287983" y="3888548"/>
            <a:ext cx="455359" cy="455359"/>
          </a:xfrm>
          <a:custGeom>
            <a:avLst/>
            <a:gdLst/>
            <a:ahLst/>
            <a:cxnLst/>
            <a:rect l="l" t="t" r="r" b="b"/>
            <a:pathLst>
              <a:path w="683039" h="683039">
                <a:moveTo>
                  <a:pt x="0" y="0"/>
                </a:moveTo>
                <a:lnTo>
                  <a:pt x="683039" y="0"/>
                </a:lnTo>
                <a:lnTo>
                  <a:pt x="683039" y="683038"/>
                </a:lnTo>
                <a:lnTo>
                  <a:pt x="0" y="6830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36" name="Freeform 47">
            <a:extLst>
              <a:ext uri="{FF2B5EF4-FFF2-40B4-BE49-F238E27FC236}">
                <a16:creationId xmlns:a16="http://schemas.microsoft.com/office/drawing/2014/main" id="{6B43DBB8-ECFE-C99C-F40E-6D0663687E48}"/>
              </a:ext>
              <a:ext uri="{C183D7F6-B498-43B3-948B-1728B52AA6E4}">
                <adec:decorative xmlns:adec="http://schemas.microsoft.com/office/drawing/2017/decorative" val="1"/>
              </a:ext>
            </a:extLst>
          </p:cNvPr>
          <p:cNvSpPr/>
          <p:nvPr/>
        </p:nvSpPr>
        <p:spPr>
          <a:xfrm>
            <a:off x="2338704" y="2817896"/>
            <a:ext cx="455359" cy="455359"/>
          </a:xfrm>
          <a:custGeom>
            <a:avLst/>
            <a:gdLst/>
            <a:ahLst/>
            <a:cxnLst/>
            <a:rect l="l" t="t" r="r" b="b"/>
            <a:pathLst>
              <a:path w="683039" h="683039">
                <a:moveTo>
                  <a:pt x="0" y="0"/>
                </a:moveTo>
                <a:lnTo>
                  <a:pt x="683038" y="0"/>
                </a:lnTo>
                <a:lnTo>
                  <a:pt x="683038" y="683038"/>
                </a:lnTo>
                <a:lnTo>
                  <a:pt x="0" y="6830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37" name="Freeform 48">
            <a:extLst>
              <a:ext uri="{FF2B5EF4-FFF2-40B4-BE49-F238E27FC236}">
                <a16:creationId xmlns:a16="http://schemas.microsoft.com/office/drawing/2014/main" id="{4BE50431-EB03-FD18-C581-7AE2B4DE67DC}"/>
              </a:ext>
              <a:ext uri="{C183D7F6-B498-43B3-948B-1728B52AA6E4}">
                <adec:decorative xmlns:adec="http://schemas.microsoft.com/office/drawing/2017/decorative" val="1"/>
              </a:ext>
            </a:extLst>
          </p:cNvPr>
          <p:cNvSpPr/>
          <p:nvPr/>
        </p:nvSpPr>
        <p:spPr>
          <a:xfrm>
            <a:off x="1296966" y="1858679"/>
            <a:ext cx="455359" cy="455359"/>
          </a:xfrm>
          <a:custGeom>
            <a:avLst/>
            <a:gdLst/>
            <a:ahLst/>
            <a:cxnLst/>
            <a:rect l="l" t="t" r="r" b="b"/>
            <a:pathLst>
              <a:path w="683039" h="683039">
                <a:moveTo>
                  <a:pt x="0" y="0"/>
                </a:moveTo>
                <a:lnTo>
                  <a:pt x="683039" y="0"/>
                </a:lnTo>
                <a:lnTo>
                  <a:pt x="683039" y="683038"/>
                </a:lnTo>
                <a:lnTo>
                  <a:pt x="0" y="6830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38" name="CuadroTexto 37">
            <a:extLst>
              <a:ext uri="{FF2B5EF4-FFF2-40B4-BE49-F238E27FC236}">
                <a16:creationId xmlns:a16="http://schemas.microsoft.com/office/drawing/2014/main" id="{6B90C5AE-D7F1-702A-413D-182EEF430C43}"/>
              </a:ext>
            </a:extLst>
          </p:cNvPr>
          <p:cNvSpPr txBox="1"/>
          <p:nvPr/>
        </p:nvSpPr>
        <p:spPr>
          <a:xfrm>
            <a:off x="1280195" y="218195"/>
            <a:ext cx="8041088" cy="954107"/>
          </a:xfrm>
          <a:prstGeom prst="rect">
            <a:avLst/>
          </a:prstGeom>
          <a:noFill/>
        </p:spPr>
        <p:txBody>
          <a:bodyPr wrap="square" rtlCol="0">
            <a:spAutoFit/>
          </a:bodyPr>
          <a:lstStyle/>
          <a:p>
            <a:pPr marL="0" marR="0" lvl="0" indent="0"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Despliegue Plan Nacional de Desarrollo 2022-2026</a:t>
            </a:r>
          </a:p>
        </p:txBody>
      </p:sp>
      <p:grpSp>
        <p:nvGrpSpPr>
          <p:cNvPr id="39" name="Group 26">
            <a:extLst>
              <a:ext uri="{FF2B5EF4-FFF2-40B4-BE49-F238E27FC236}">
                <a16:creationId xmlns:a16="http://schemas.microsoft.com/office/drawing/2014/main" id="{05760C2C-D1A3-86DC-8C4F-42B85020FAC5}"/>
              </a:ext>
            </a:extLst>
          </p:cNvPr>
          <p:cNvGrpSpPr/>
          <p:nvPr/>
        </p:nvGrpSpPr>
        <p:grpSpPr>
          <a:xfrm>
            <a:off x="3896010" y="2865834"/>
            <a:ext cx="5847779" cy="794132"/>
            <a:chOff x="0" y="-114300"/>
            <a:chExt cx="8311632" cy="1588264"/>
          </a:xfrm>
        </p:grpSpPr>
        <p:sp>
          <p:nvSpPr>
            <p:cNvPr id="40" name="TextBox 27">
              <a:extLst>
                <a:ext uri="{FF2B5EF4-FFF2-40B4-BE49-F238E27FC236}">
                  <a16:creationId xmlns:a16="http://schemas.microsoft.com/office/drawing/2014/main" id="{0FD62B2A-9DDE-07A1-7B2C-BE6C77AD9CAA}"/>
                </a:ext>
              </a:extLst>
            </p:cNvPr>
            <p:cNvSpPr txBox="1"/>
            <p:nvPr/>
          </p:nvSpPr>
          <p:spPr>
            <a:xfrm>
              <a:off x="0" y="735300"/>
              <a:ext cx="8311632" cy="738664"/>
            </a:xfrm>
            <a:prstGeom prst="rect">
              <a:avLst/>
            </a:prstGeom>
          </p:spPr>
          <p:txBody>
            <a:bodyPr lIns="0" tIns="0" rIns="0" bIns="0" rtlCol="0" anchor="t">
              <a:spAutoFit/>
            </a:bodyPr>
            <a:lstStyle/>
            <a:p>
              <a:pPr marL="0" marR="0" lvl="0" indent="0" algn="l" defTabSz="609630" rtl="0" eaLnBrk="1" fontAlgn="auto" latinLnBrk="0" hangingPunct="1">
                <a:spcBef>
                  <a:spcPts val="0"/>
                </a:spcBef>
                <a:spcAft>
                  <a:spcPts val="0"/>
                </a:spcAft>
                <a:buClrTx/>
                <a:buSzTx/>
                <a:buFontTx/>
                <a:buNone/>
                <a:tabLst/>
                <a:defRPr/>
              </a:pPr>
              <a:r>
                <a:rPr kumimoji="0" lang="es-CO" sz="12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B. Superación de privaciones como fundamento de la dignidad humana y condiciones básicas para el bienestar. </a:t>
              </a:r>
            </a:p>
          </p:txBody>
        </p:sp>
        <p:sp>
          <p:nvSpPr>
            <p:cNvPr id="41" name="TextBox 28">
              <a:extLst>
                <a:ext uri="{FF2B5EF4-FFF2-40B4-BE49-F238E27FC236}">
                  <a16:creationId xmlns:a16="http://schemas.microsoft.com/office/drawing/2014/main" id="{F947594C-94C9-81DB-1E80-63E9A84E73FD}"/>
                </a:ext>
              </a:extLst>
            </p:cNvPr>
            <p:cNvSpPr txBox="1"/>
            <p:nvPr/>
          </p:nvSpPr>
          <p:spPr>
            <a:xfrm>
              <a:off x="0" y="-114300"/>
              <a:ext cx="8311632" cy="623760"/>
            </a:xfrm>
            <a:prstGeom prst="rect">
              <a:avLst/>
            </a:prstGeom>
          </p:spPr>
          <p:txBody>
            <a:bodyPr lIns="0" tIns="0" rIns="0" bIns="0" rtlCol="0" anchor="t">
              <a:spAutoFit/>
            </a:bodyPr>
            <a:lstStyle/>
            <a:p>
              <a:pPr marL="0" marR="0" lvl="0" indent="0" algn="l" defTabSz="609630" rtl="0" eaLnBrk="1" fontAlgn="auto" latinLnBrk="0" hangingPunct="1">
                <a:lnSpc>
                  <a:spcPts val="2808"/>
                </a:lnSpc>
                <a:spcBef>
                  <a:spcPts val="0"/>
                </a:spcBef>
                <a:spcAft>
                  <a:spcPts val="0"/>
                </a:spcAft>
                <a:buClrTx/>
                <a:buSzTx/>
                <a:buFontTx/>
                <a:buNone/>
                <a:tabLst/>
                <a:defRPr/>
              </a:pPr>
              <a:r>
                <a:rPr kumimoji="0" lang="es-CO" sz="1600" b="1" i="0" u="none" strike="noStrike" kern="1200" cap="none"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Catalizador  </a:t>
              </a:r>
              <a:r>
                <a:rPr kumimoji="0" lang="es-CO" sz="1600" b="0" i="0" u="none" strike="noStrike" kern="1200" cap="none"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(1 de 3): </a:t>
              </a:r>
            </a:p>
          </p:txBody>
        </p:sp>
      </p:grpSp>
      <p:grpSp>
        <p:nvGrpSpPr>
          <p:cNvPr id="42" name="Group 32">
            <a:extLst>
              <a:ext uri="{FF2B5EF4-FFF2-40B4-BE49-F238E27FC236}">
                <a16:creationId xmlns:a16="http://schemas.microsoft.com/office/drawing/2014/main" id="{2779CEB1-A063-8F3E-185A-5A320E921165}"/>
              </a:ext>
            </a:extLst>
          </p:cNvPr>
          <p:cNvGrpSpPr/>
          <p:nvPr/>
        </p:nvGrpSpPr>
        <p:grpSpPr>
          <a:xfrm>
            <a:off x="5614176" y="4932998"/>
            <a:ext cx="7301724" cy="941968"/>
            <a:chOff x="0" y="-114300"/>
            <a:chExt cx="15077219" cy="1883939"/>
          </a:xfrm>
        </p:grpSpPr>
        <p:sp>
          <p:nvSpPr>
            <p:cNvPr id="43" name="TextBox 33">
              <a:extLst>
                <a:ext uri="{FF2B5EF4-FFF2-40B4-BE49-F238E27FC236}">
                  <a16:creationId xmlns:a16="http://schemas.microsoft.com/office/drawing/2014/main" id="{8F89563F-9881-A32D-4C9F-38B0D8E03869}"/>
                </a:ext>
              </a:extLst>
            </p:cNvPr>
            <p:cNvSpPr txBox="1"/>
            <p:nvPr/>
          </p:nvSpPr>
          <p:spPr>
            <a:xfrm>
              <a:off x="0" y="661641"/>
              <a:ext cx="15077219" cy="1107998"/>
            </a:xfrm>
            <a:prstGeom prst="rect">
              <a:avLst/>
            </a:prstGeom>
          </p:spPr>
          <p:txBody>
            <a:bodyPr wrap="square" lIns="0" tIns="0" rIns="0" bIns="0" rtlCol="0" anchor="t">
              <a:spAutoFit/>
            </a:bodyPr>
            <a:lstStyle/>
            <a:p>
              <a:pPr marR="0" lvl="0" algn="l" defTabSz="609630" rtl="0" eaLnBrk="1" fontAlgn="auto" latinLnBrk="0" hangingPunct="1">
                <a:spcBef>
                  <a:spcPts val="0"/>
                </a:spcBef>
                <a:spcAft>
                  <a:spcPts val="0"/>
                </a:spcAft>
                <a:buClrTx/>
                <a:buSzTx/>
                <a:tabLst/>
                <a:defRPr/>
              </a:pPr>
              <a:r>
                <a:rPr kumimoji="0" lang="es-CO" sz="12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c) Más gobernanza y gobernabilidad, mejores sistemas de información en salud. </a:t>
              </a:r>
            </a:p>
            <a:p>
              <a:pPr marR="0" lvl="0" algn="l" defTabSz="609630" rtl="0" eaLnBrk="1" fontAlgn="auto" latinLnBrk="0" hangingPunct="1">
                <a:spcBef>
                  <a:spcPts val="0"/>
                </a:spcBef>
                <a:spcAft>
                  <a:spcPts val="0"/>
                </a:spcAft>
                <a:buClrTx/>
                <a:buSzTx/>
                <a:tabLst/>
                <a:defRPr/>
              </a:pPr>
              <a:r>
                <a:rPr kumimoji="0" lang="es-CO" sz="12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d) Sostenibilidad de los recursos en salud.</a:t>
              </a:r>
            </a:p>
            <a:p>
              <a:pPr marR="0" lvl="0" algn="l" defTabSz="609630" rtl="0" eaLnBrk="1" fontAlgn="auto" latinLnBrk="0" hangingPunct="1">
                <a:spcBef>
                  <a:spcPts val="0"/>
                </a:spcBef>
                <a:spcAft>
                  <a:spcPts val="0"/>
                </a:spcAft>
                <a:buClrTx/>
                <a:buSzTx/>
                <a:tabLst/>
                <a:defRPr/>
              </a:pPr>
              <a:r>
                <a:rPr kumimoji="0" lang="es-CO" sz="12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e) Acceso equitativo a medicamentos, dispositivos médicos y otras tecnologías.</a:t>
              </a:r>
            </a:p>
          </p:txBody>
        </p:sp>
        <p:sp>
          <p:nvSpPr>
            <p:cNvPr id="44" name="TextBox 34">
              <a:extLst>
                <a:ext uri="{FF2B5EF4-FFF2-40B4-BE49-F238E27FC236}">
                  <a16:creationId xmlns:a16="http://schemas.microsoft.com/office/drawing/2014/main" id="{D56F127E-2706-1E1D-D52B-C5152823AA25}"/>
                </a:ext>
              </a:extLst>
            </p:cNvPr>
            <p:cNvSpPr txBox="1"/>
            <p:nvPr/>
          </p:nvSpPr>
          <p:spPr>
            <a:xfrm>
              <a:off x="0" y="-114300"/>
              <a:ext cx="9427180" cy="623761"/>
            </a:xfrm>
            <a:prstGeom prst="rect">
              <a:avLst/>
            </a:prstGeom>
          </p:spPr>
          <p:txBody>
            <a:bodyPr wrap="square" lIns="0" tIns="0" rIns="0" bIns="0" rtlCol="0" anchor="t">
              <a:spAutoFit/>
            </a:bodyPr>
            <a:lstStyle/>
            <a:p>
              <a:pPr marL="0" marR="0" lvl="0" indent="0" algn="l" defTabSz="609630" rtl="0" eaLnBrk="1" fontAlgn="auto" latinLnBrk="0" hangingPunct="1">
                <a:lnSpc>
                  <a:spcPts val="2808"/>
                </a:lnSpc>
                <a:spcBef>
                  <a:spcPts val="0"/>
                </a:spcBef>
                <a:spcAft>
                  <a:spcPts val="0"/>
                </a:spcAft>
                <a:buClrTx/>
                <a:buSzTx/>
                <a:buFontTx/>
                <a:buNone/>
                <a:tabLst/>
                <a:defRPr/>
              </a:pPr>
              <a:r>
                <a:rPr kumimoji="0" lang="es-CO" sz="1600" b="1" i="0" u="none" strike="noStrike" kern="1200" cap="none"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Estrategias </a:t>
              </a:r>
              <a:r>
                <a:rPr kumimoji="0" lang="es-CO" sz="1600" b="0" i="0" u="none" strike="noStrike" kern="1200" cap="none"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(3 de 6): </a:t>
              </a:r>
            </a:p>
          </p:txBody>
        </p:sp>
      </p:grpSp>
      <p:sp>
        <p:nvSpPr>
          <p:cNvPr id="23" name="CuadroTexto 22">
            <a:extLst>
              <a:ext uri="{FF2B5EF4-FFF2-40B4-BE49-F238E27FC236}">
                <a16:creationId xmlns:a16="http://schemas.microsoft.com/office/drawing/2014/main" id="{489AC5C6-CE3A-A97B-250A-87C5FBC08E00}"/>
              </a:ext>
            </a:extLst>
          </p:cNvPr>
          <p:cNvSpPr txBox="1"/>
          <p:nvPr/>
        </p:nvSpPr>
        <p:spPr>
          <a:xfrm>
            <a:off x="683596" y="5992610"/>
            <a:ext cx="11071833" cy="715089"/>
          </a:xfrm>
          <a:prstGeom prst="roundRect">
            <a:avLst/>
          </a:prstGeom>
          <a:noFill/>
          <a:ln w="19050">
            <a:solidFill>
              <a:srgbClr val="0070C0"/>
            </a:solidFill>
            <a:prstDash val="sysDash"/>
          </a:ln>
        </p:spPr>
        <p:txBody>
          <a:bodyPr wrap="square" lIns="91440" tIns="45720" rIns="91440" bIns="45720" anchor="t">
            <a:spAutoFit/>
          </a:bodyPr>
          <a:lstStyle/>
          <a:p>
            <a:pPr algn="ctr"/>
            <a:r>
              <a:rPr lang="es-CO" sz="1200" kern="0" noProof="0" dirty="0">
                <a:effectLst/>
                <a:latin typeface="Verdana" panose="020B0604030504040204" pitchFamily="34" charset="0"/>
                <a:ea typeface="Verdana" panose="020B0604030504040204" pitchFamily="34" charset="0"/>
                <a:cs typeface="Times New Roman"/>
              </a:rPr>
              <a:t>El Plan Nacional de Desarrollo se mide a través de indicadores, y su avance se reporta de manera trimestral a la Oficina Asesora de Planeación y Estudios Sectorial del Ministerio de Salud y Protección Social, y se monitorea a través del Comité Directivo y el Comité Sectorial de Gestión y Desempeño, con igual periodicidad. A continuación</a:t>
            </a:r>
            <a:r>
              <a:rPr lang="es-CO" sz="1200" kern="0" noProof="0" dirty="0">
                <a:latin typeface="Verdana" panose="020B0604030504040204" pitchFamily="34" charset="0"/>
                <a:ea typeface="Verdana" panose="020B0604030504040204" pitchFamily="34" charset="0"/>
                <a:cs typeface="Times New Roman"/>
              </a:rPr>
              <a:t>,</a:t>
            </a:r>
            <a:r>
              <a:rPr lang="es-CO" sz="1200" kern="0" noProof="0" dirty="0">
                <a:effectLst/>
                <a:latin typeface="Verdana" panose="020B0604030504040204" pitchFamily="34" charset="0"/>
                <a:ea typeface="Verdana" panose="020B0604030504040204" pitchFamily="34" charset="0"/>
                <a:cs typeface="Times New Roman"/>
              </a:rPr>
              <a:t> se detalla el avance de los indicadores del PND 2022-2026.</a:t>
            </a:r>
            <a:endParaRPr lang="es-CO" sz="1200" noProof="0" dirty="0">
              <a:latin typeface="Verdana" panose="020B0604030504040204" pitchFamily="34" charset="0"/>
              <a:ea typeface="Verdana" panose="020B0604030504040204" pitchFamily="34" charset="0"/>
              <a:cs typeface="Times New Roman"/>
            </a:endParaRPr>
          </a:p>
        </p:txBody>
      </p:sp>
    </p:spTree>
    <p:extLst>
      <p:ext uri="{BB962C8B-B14F-4D97-AF65-F5344CB8AC3E}">
        <p14:creationId xmlns:p14="http://schemas.microsoft.com/office/powerpoint/2010/main" val="7796834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31B4A8"/>
          </a:solidFill>
        </p:spPr>
        <p:txBody>
          <a:bodyPr wrap="square" lIns="0" tIns="0" rIns="0" bIns="0" rtlCol="0"/>
          <a:lstStyle/>
          <a:p>
            <a:endParaRPr lang="es-CO" noProof="0" dirty="0"/>
          </a:p>
        </p:txBody>
      </p:sp>
      <p:pic>
        <p:nvPicPr>
          <p:cNvPr id="3" name="object 3">
            <a:extLst>
              <a:ext uri="{C183D7F6-B498-43B3-948B-1728B52AA6E4}">
                <adec:decorative xmlns:adec="http://schemas.microsoft.com/office/drawing/2017/decorative" val="1"/>
              </a:ext>
            </a:extLst>
          </p:cNvPr>
          <p:cNvPicPr/>
          <p:nvPr/>
        </p:nvPicPr>
        <p:blipFill>
          <a:blip r:embed="rId2" cstate="print"/>
          <a:stretch>
            <a:fillRect/>
          </a:stretch>
        </p:blipFill>
        <p:spPr>
          <a:xfrm>
            <a:off x="5855243" y="4045188"/>
            <a:ext cx="494625" cy="520699"/>
          </a:xfrm>
          <a:prstGeom prst="rect">
            <a:avLst/>
          </a:prstGeom>
        </p:spPr>
      </p:pic>
      <p:pic>
        <p:nvPicPr>
          <p:cNvPr id="4" name="object 4">
            <a:extLst>
              <a:ext uri="{C183D7F6-B498-43B3-948B-1728B52AA6E4}">
                <adec:decorative xmlns:adec="http://schemas.microsoft.com/office/drawing/2017/decorative" val="1"/>
              </a:ext>
            </a:extLst>
          </p:cNvPr>
          <p:cNvPicPr/>
          <p:nvPr/>
        </p:nvPicPr>
        <p:blipFill>
          <a:blip r:embed="rId3" cstate="print"/>
          <a:stretch>
            <a:fillRect/>
          </a:stretch>
        </p:blipFill>
        <p:spPr>
          <a:xfrm>
            <a:off x="5214818" y="4614553"/>
            <a:ext cx="1768648" cy="306479"/>
          </a:xfrm>
          <a:prstGeom prst="rect">
            <a:avLst/>
          </a:prstGeom>
        </p:spPr>
      </p:pic>
      <p:grpSp>
        <p:nvGrpSpPr>
          <p:cNvPr id="5" name="object 5">
            <a:extLst>
              <a:ext uri="{C183D7F6-B498-43B3-948B-1728B52AA6E4}">
                <adec:decorative xmlns:adec="http://schemas.microsoft.com/office/drawing/2017/decorative" val="1"/>
              </a:ext>
            </a:extLst>
          </p:cNvPr>
          <p:cNvGrpSpPr/>
          <p:nvPr/>
        </p:nvGrpSpPr>
        <p:grpSpPr>
          <a:xfrm>
            <a:off x="5856446" y="4982617"/>
            <a:ext cx="492125" cy="41275"/>
            <a:chOff x="5856446" y="4982617"/>
            <a:chExt cx="492125" cy="41275"/>
          </a:xfrm>
        </p:grpSpPr>
        <p:sp>
          <p:nvSpPr>
            <p:cNvPr id="6" name="object 6"/>
            <p:cNvSpPr/>
            <p:nvPr/>
          </p:nvSpPr>
          <p:spPr>
            <a:xfrm>
              <a:off x="5856446" y="4982676"/>
              <a:ext cx="243204" cy="41275"/>
            </a:xfrm>
            <a:custGeom>
              <a:avLst/>
              <a:gdLst/>
              <a:ahLst/>
              <a:cxnLst/>
              <a:rect l="l" t="t" r="r" b="b"/>
              <a:pathLst>
                <a:path w="243204" h="41275">
                  <a:moveTo>
                    <a:pt x="243032" y="0"/>
                  </a:moveTo>
                  <a:lnTo>
                    <a:pt x="0" y="0"/>
                  </a:lnTo>
                  <a:lnTo>
                    <a:pt x="0" y="40767"/>
                  </a:lnTo>
                  <a:lnTo>
                    <a:pt x="243032" y="40767"/>
                  </a:lnTo>
                  <a:lnTo>
                    <a:pt x="243032" y="0"/>
                  </a:lnTo>
                  <a:close/>
                </a:path>
              </a:pathLst>
            </a:custGeom>
            <a:solidFill>
              <a:srgbClr val="FDC607"/>
            </a:solidFill>
          </p:spPr>
          <p:txBody>
            <a:bodyPr wrap="square" lIns="0" tIns="0" rIns="0" bIns="0" rtlCol="0"/>
            <a:lstStyle/>
            <a:p>
              <a:endParaRPr lang="es-CO" noProof="0" dirty="0"/>
            </a:p>
          </p:txBody>
        </p:sp>
        <p:sp>
          <p:nvSpPr>
            <p:cNvPr id="7" name="object 7"/>
            <p:cNvSpPr/>
            <p:nvPr/>
          </p:nvSpPr>
          <p:spPr>
            <a:xfrm>
              <a:off x="6099527" y="4982617"/>
              <a:ext cx="124460" cy="41275"/>
            </a:xfrm>
            <a:custGeom>
              <a:avLst/>
              <a:gdLst/>
              <a:ahLst/>
              <a:cxnLst/>
              <a:rect l="l" t="t" r="r" b="b"/>
              <a:pathLst>
                <a:path w="124460" h="41275">
                  <a:moveTo>
                    <a:pt x="124449" y="0"/>
                  </a:moveTo>
                  <a:lnTo>
                    <a:pt x="0" y="0"/>
                  </a:lnTo>
                  <a:lnTo>
                    <a:pt x="0" y="40767"/>
                  </a:lnTo>
                  <a:lnTo>
                    <a:pt x="124449" y="40768"/>
                  </a:lnTo>
                  <a:lnTo>
                    <a:pt x="124449" y="0"/>
                  </a:lnTo>
                  <a:close/>
                </a:path>
              </a:pathLst>
            </a:custGeom>
            <a:solidFill>
              <a:srgbClr val="21397A"/>
            </a:solidFill>
          </p:spPr>
          <p:txBody>
            <a:bodyPr wrap="square" lIns="0" tIns="0" rIns="0" bIns="0" rtlCol="0"/>
            <a:lstStyle/>
            <a:p>
              <a:endParaRPr lang="es-CO" noProof="0" dirty="0"/>
            </a:p>
          </p:txBody>
        </p:sp>
        <p:sp>
          <p:nvSpPr>
            <p:cNvPr id="8" name="object 8"/>
            <p:cNvSpPr/>
            <p:nvPr/>
          </p:nvSpPr>
          <p:spPr>
            <a:xfrm>
              <a:off x="6223976" y="4982617"/>
              <a:ext cx="124460" cy="41275"/>
            </a:xfrm>
            <a:custGeom>
              <a:avLst/>
              <a:gdLst/>
              <a:ahLst/>
              <a:cxnLst/>
              <a:rect l="l" t="t" r="r" b="b"/>
              <a:pathLst>
                <a:path w="124460" h="41275">
                  <a:moveTo>
                    <a:pt x="124420" y="0"/>
                  </a:moveTo>
                  <a:lnTo>
                    <a:pt x="0" y="0"/>
                  </a:lnTo>
                  <a:lnTo>
                    <a:pt x="0" y="40767"/>
                  </a:lnTo>
                  <a:lnTo>
                    <a:pt x="124420" y="40767"/>
                  </a:lnTo>
                  <a:lnTo>
                    <a:pt x="124420" y="0"/>
                  </a:lnTo>
                  <a:close/>
                </a:path>
              </a:pathLst>
            </a:custGeom>
            <a:solidFill>
              <a:srgbClr val="D50E25"/>
            </a:solidFill>
          </p:spPr>
          <p:txBody>
            <a:bodyPr wrap="square" lIns="0" tIns="0" rIns="0" bIns="0" rtlCol="0"/>
            <a:lstStyle/>
            <a:p>
              <a:endParaRPr lang="es-CO" noProof="0" dirty="0"/>
            </a:p>
          </p:txBody>
        </p:sp>
      </p:grpSp>
      <p:grpSp>
        <p:nvGrpSpPr>
          <p:cNvPr id="9" name="object 9">
            <a:extLst>
              <a:ext uri="{C183D7F6-B498-43B3-948B-1728B52AA6E4}">
                <adec:decorative xmlns:adec="http://schemas.microsoft.com/office/drawing/2017/decorative" val="1"/>
              </a:ext>
            </a:extLst>
          </p:cNvPr>
          <p:cNvGrpSpPr/>
          <p:nvPr/>
        </p:nvGrpSpPr>
        <p:grpSpPr>
          <a:xfrm>
            <a:off x="4013022" y="1845518"/>
            <a:ext cx="685165" cy="742950"/>
            <a:chOff x="4013022" y="1845518"/>
            <a:chExt cx="685165" cy="742950"/>
          </a:xfrm>
        </p:grpSpPr>
        <p:sp>
          <p:nvSpPr>
            <p:cNvPr id="10" name="object 10"/>
            <p:cNvSpPr/>
            <p:nvPr/>
          </p:nvSpPr>
          <p:spPr>
            <a:xfrm>
              <a:off x="4016387" y="1848883"/>
              <a:ext cx="678815" cy="736600"/>
            </a:xfrm>
            <a:custGeom>
              <a:avLst/>
              <a:gdLst/>
              <a:ahLst/>
              <a:cxnLst/>
              <a:rect l="l" t="t" r="r" b="b"/>
              <a:pathLst>
                <a:path w="678814" h="736600">
                  <a:moveTo>
                    <a:pt x="67418" y="0"/>
                  </a:moveTo>
                  <a:lnTo>
                    <a:pt x="0" y="0"/>
                  </a:lnTo>
                  <a:lnTo>
                    <a:pt x="0" y="736120"/>
                  </a:lnTo>
                  <a:lnTo>
                    <a:pt x="44384" y="736120"/>
                  </a:lnTo>
                  <a:lnTo>
                    <a:pt x="44384" y="160677"/>
                  </a:lnTo>
                  <a:lnTo>
                    <a:pt x="39816" y="45935"/>
                  </a:lnTo>
                  <a:lnTo>
                    <a:pt x="86111" y="45935"/>
                  </a:lnTo>
                  <a:lnTo>
                    <a:pt x="67418" y="0"/>
                  </a:lnTo>
                  <a:close/>
                </a:path>
                <a:path w="678814" h="736600">
                  <a:moveTo>
                    <a:pt x="86111" y="45935"/>
                  </a:moveTo>
                  <a:lnTo>
                    <a:pt x="39816" y="45935"/>
                  </a:lnTo>
                  <a:lnTo>
                    <a:pt x="316991" y="736120"/>
                  </a:lnTo>
                  <a:lnTo>
                    <a:pt x="361423" y="736120"/>
                  </a:lnTo>
                  <a:lnTo>
                    <a:pt x="382823" y="682545"/>
                  </a:lnTo>
                  <a:lnTo>
                    <a:pt x="338438" y="682545"/>
                  </a:lnTo>
                  <a:lnTo>
                    <a:pt x="307806" y="590722"/>
                  </a:lnTo>
                  <a:lnTo>
                    <a:pt x="86111" y="45935"/>
                  </a:lnTo>
                  <a:close/>
                </a:path>
                <a:path w="678814" h="736600">
                  <a:moveTo>
                    <a:pt x="678414" y="45935"/>
                  </a:moveTo>
                  <a:lnTo>
                    <a:pt x="638598" y="45935"/>
                  </a:lnTo>
                  <a:lnTo>
                    <a:pt x="634030" y="160678"/>
                  </a:lnTo>
                  <a:lnTo>
                    <a:pt x="634030" y="736120"/>
                  </a:lnTo>
                  <a:lnTo>
                    <a:pt x="678414" y="736120"/>
                  </a:lnTo>
                  <a:lnTo>
                    <a:pt x="678414" y="45935"/>
                  </a:lnTo>
                  <a:close/>
                </a:path>
                <a:path w="678814" h="736600">
                  <a:moveTo>
                    <a:pt x="678414" y="0"/>
                  </a:moveTo>
                  <a:lnTo>
                    <a:pt x="609505" y="0"/>
                  </a:lnTo>
                  <a:lnTo>
                    <a:pt x="369117" y="592211"/>
                  </a:lnTo>
                  <a:lnTo>
                    <a:pt x="339976" y="682545"/>
                  </a:lnTo>
                  <a:lnTo>
                    <a:pt x="382823" y="682545"/>
                  </a:lnTo>
                  <a:lnTo>
                    <a:pt x="637107" y="45935"/>
                  </a:lnTo>
                  <a:lnTo>
                    <a:pt x="678414" y="45935"/>
                  </a:lnTo>
                  <a:lnTo>
                    <a:pt x="678414" y="0"/>
                  </a:lnTo>
                  <a:close/>
                </a:path>
              </a:pathLst>
            </a:custGeom>
            <a:solidFill>
              <a:srgbClr val="FFFFFF"/>
            </a:solidFill>
          </p:spPr>
          <p:txBody>
            <a:bodyPr wrap="square" lIns="0" tIns="0" rIns="0" bIns="0" rtlCol="0"/>
            <a:lstStyle/>
            <a:p>
              <a:endParaRPr lang="es-CO" noProof="0" dirty="0"/>
            </a:p>
          </p:txBody>
        </p:sp>
        <p:sp>
          <p:nvSpPr>
            <p:cNvPr id="11" name="object 11"/>
            <p:cNvSpPr/>
            <p:nvPr/>
          </p:nvSpPr>
          <p:spPr>
            <a:xfrm>
              <a:off x="4016387" y="1848883"/>
              <a:ext cx="678815" cy="736600"/>
            </a:xfrm>
            <a:custGeom>
              <a:avLst/>
              <a:gdLst/>
              <a:ahLst/>
              <a:cxnLst/>
              <a:rect l="l" t="t" r="r" b="b"/>
              <a:pathLst>
                <a:path w="678814" h="736600">
                  <a:moveTo>
                    <a:pt x="678414" y="736120"/>
                  </a:moveTo>
                  <a:lnTo>
                    <a:pt x="634030" y="736120"/>
                  </a:lnTo>
                  <a:lnTo>
                    <a:pt x="634030" y="160678"/>
                  </a:lnTo>
                  <a:lnTo>
                    <a:pt x="638598" y="45935"/>
                  </a:lnTo>
                  <a:lnTo>
                    <a:pt x="637107" y="45935"/>
                  </a:lnTo>
                  <a:lnTo>
                    <a:pt x="361423" y="736120"/>
                  </a:lnTo>
                  <a:lnTo>
                    <a:pt x="316991" y="736120"/>
                  </a:lnTo>
                  <a:lnTo>
                    <a:pt x="39816" y="45935"/>
                  </a:lnTo>
                  <a:lnTo>
                    <a:pt x="44384" y="160678"/>
                  </a:lnTo>
                  <a:lnTo>
                    <a:pt x="44384" y="736120"/>
                  </a:lnTo>
                  <a:lnTo>
                    <a:pt x="0" y="736120"/>
                  </a:lnTo>
                  <a:lnTo>
                    <a:pt x="0" y="0"/>
                  </a:lnTo>
                  <a:lnTo>
                    <a:pt x="67418" y="0"/>
                  </a:lnTo>
                  <a:lnTo>
                    <a:pt x="307806" y="590722"/>
                  </a:lnTo>
                  <a:lnTo>
                    <a:pt x="338438" y="682545"/>
                  </a:lnTo>
                  <a:lnTo>
                    <a:pt x="339976" y="682545"/>
                  </a:lnTo>
                  <a:lnTo>
                    <a:pt x="369117" y="592211"/>
                  </a:lnTo>
                  <a:lnTo>
                    <a:pt x="609505" y="0"/>
                  </a:lnTo>
                  <a:lnTo>
                    <a:pt x="678414" y="0"/>
                  </a:lnTo>
                  <a:lnTo>
                    <a:pt x="678414" y="736120"/>
                  </a:lnTo>
                  <a:close/>
                </a:path>
              </a:pathLst>
            </a:custGeom>
            <a:ln w="6729">
              <a:solidFill>
                <a:srgbClr val="FFFFFF"/>
              </a:solidFill>
            </a:ln>
          </p:spPr>
          <p:txBody>
            <a:bodyPr wrap="square" lIns="0" tIns="0" rIns="0" bIns="0" rtlCol="0"/>
            <a:lstStyle/>
            <a:p>
              <a:endParaRPr lang="es-CO" noProof="0" dirty="0"/>
            </a:p>
          </p:txBody>
        </p:sp>
      </p:grpSp>
      <p:sp>
        <p:nvSpPr>
          <p:cNvPr id="12" name="object 12">
            <a:extLst>
              <a:ext uri="{C183D7F6-B498-43B3-948B-1728B52AA6E4}">
                <adec:decorative xmlns:adec="http://schemas.microsoft.com/office/drawing/2017/decorative" val="1"/>
              </a:ext>
            </a:extLst>
          </p:cNvPr>
          <p:cNvSpPr/>
          <p:nvPr/>
        </p:nvSpPr>
        <p:spPr>
          <a:xfrm>
            <a:off x="4892344" y="1848883"/>
            <a:ext cx="565150" cy="747395"/>
          </a:xfrm>
          <a:custGeom>
            <a:avLst/>
            <a:gdLst/>
            <a:ahLst/>
            <a:cxnLst/>
            <a:rect l="l" t="t" r="r" b="b"/>
            <a:pathLst>
              <a:path w="565150" h="747394">
                <a:moveTo>
                  <a:pt x="565073" y="0"/>
                </a:moveTo>
                <a:lnTo>
                  <a:pt x="519149" y="0"/>
                </a:lnTo>
                <a:lnTo>
                  <a:pt x="519149" y="460651"/>
                </a:lnTo>
                <a:lnTo>
                  <a:pt x="515294" y="516797"/>
                </a:lnTo>
                <a:lnTo>
                  <a:pt x="503826" y="565808"/>
                </a:lnTo>
                <a:lnTo>
                  <a:pt x="484890" y="607575"/>
                </a:lnTo>
                <a:lnTo>
                  <a:pt x="458632" y="641991"/>
                </a:lnTo>
                <a:lnTo>
                  <a:pt x="425196" y="668947"/>
                </a:lnTo>
                <a:lnTo>
                  <a:pt x="384729" y="688335"/>
                </a:lnTo>
                <a:lnTo>
                  <a:pt x="337376" y="700047"/>
                </a:lnTo>
                <a:lnTo>
                  <a:pt x="283281" y="703975"/>
                </a:lnTo>
                <a:lnTo>
                  <a:pt x="229123" y="700047"/>
                </a:lnTo>
                <a:lnTo>
                  <a:pt x="181601" y="688335"/>
                </a:lnTo>
                <a:lnTo>
                  <a:pt x="140895" y="668947"/>
                </a:lnTo>
                <a:lnTo>
                  <a:pt x="107186" y="641991"/>
                </a:lnTo>
                <a:lnTo>
                  <a:pt x="80654" y="607575"/>
                </a:lnTo>
                <a:lnTo>
                  <a:pt x="61479" y="565808"/>
                </a:lnTo>
                <a:lnTo>
                  <a:pt x="49842" y="516797"/>
                </a:lnTo>
                <a:lnTo>
                  <a:pt x="45923" y="460651"/>
                </a:lnTo>
                <a:lnTo>
                  <a:pt x="45923" y="0"/>
                </a:lnTo>
                <a:lnTo>
                  <a:pt x="0" y="0"/>
                </a:lnTo>
                <a:lnTo>
                  <a:pt x="0" y="469829"/>
                </a:lnTo>
                <a:lnTo>
                  <a:pt x="3137" y="521464"/>
                </a:lnTo>
                <a:lnTo>
                  <a:pt x="12413" y="567977"/>
                </a:lnTo>
                <a:lnTo>
                  <a:pt x="27626" y="609294"/>
                </a:lnTo>
                <a:lnTo>
                  <a:pt x="48573" y="645342"/>
                </a:lnTo>
                <a:lnTo>
                  <a:pt x="75052" y="676046"/>
                </a:lnTo>
                <a:lnTo>
                  <a:pt x="106859" y="701333"/>
                </a:lnTo>
                <a:lnTo>
                  <a:pt x="143794" y="721130"/>
                </a:lnTo>
                <a:lnTo>
                  <a:pt x="185652" y="735361"/>
                </a:lnTo>
                <a:lnTo>
                  <a:pt x="232231" y="743954"/>
                </a:lnTo>
                <a:lnTo>
                  <a:pt x="283330" y="746835"/>
                </a:lnTo>
                <a:lnTo>
                  <a:pt x="334385" y="743954"/>
                </a:lnTo>
                <a:lnTo>
                  <a:pt x="380847" y="735361"/>
                </a:lnTo>
                <a:lnTo>
                  <a:pt x="422533" y="721130"/>
                </a:lnTo>
                <a:lnTo>
                  <a:pt x="459258" y="701333"/>
                </a:lnTo>
                <a:lnTo>
                  <a:pt x="490838" y="676046"/>
                </a:lnTo>
                <a:lnTo>
                  <a:pt x="517089" y="645342"/>
                </a:lnTo>
                <a:lnTo>
                  <a:pt x="537827" y="609294"/>
                </a:lnTo>
                <a:lnTo>
                  <a:pt x="552867" y="567977"/>
                </a:lnTo>
                <a:lnTo>
                  <a:pt x="562027" y="521464"/>
                </a:lnTo>
                <a:lnTo>
                  <a:pt x="565073" y="469829"/>
                </a:lnTo>
                <a:lnTo>
                  <a:pt x="565073" y="0"/>
                </a:lnTo>
                <a:close/>
              </a:path>
            </a:pathLst>
          </a:custGeom>
          <a:solidFill>
            <a:srgbClr val="FFFFFF"/>
          </a:solidFill>
        </p:spPr>
        <p:txBody>
          <a:bodyPr wrap="square" lIns="0" tIns="0" rIns="0" bIns="0" rtlCol="0"/>
          <a:lstStyle/>
          <a:p>
            <a:endParaRPr lang="es-CO" noProof="0" dirty="0"/>
          </a:p>
        </p:txBody>
      </p:sp>
      <p:sp>
        <p:nvSpPr>
          <p:cNvPr id="13" name="object 13">
            <a:extLst>
              <a:ext uri="{C183D7F6-B498-43B3-948B-1728B52AA6E4}">
                <adec:decorative xmlns:adec="http://schemas.microsoft.com/office/drawing/2017/decorative" val="1"/>
              </a:ext>
            </a:extLst>
          </p:cNvPr>
          <p:cNvSpPr/>
          <p:nvPr/>
        </p:nvSpPr>
        <p:spPr>
          <a:xfrm>
            <a:off x="5609085" y="1836630"/>
            <a:ext cx="626745" cy="759460"/>
          </a:xfrm>
          <a:custGeom>
            <a:avLst/>
            <a:gdLst/>
            <a:ahLst/>
            <a:cxnLst/>
            <a:rect l="l" t="t" r="r" b="b"/>
            <a:pathLst>
              <a:path w="626745" h="759460">
                <a:moveTo>
                  <a:pt x="332330" y="0"/>
                </a:moveTo>
                <a:lnTo>
                  <a:pt x="283658" y="2996"/>
                </a:lnTo>
                <a:lnTo>
                  <a:pt x="238070" y="11854"/>
                </a:lnTo>
                <a:lnTo>
                  <a:pt x="195787" y="26376"/>
                </a:lnTo>
                <a:lnTo>
                  <a:pt x="157028" y="46367"/>
                </a:lnTo>
                <a:lnTo>
                  <a:pt x="122009" y="71630"/>
                </a:lnTo>
                <a:lnTo>
                  <a:pt x="90951" y="101967"/>
                </a:lnTo>
                <a:lnTo>
                  <a:pt x="64071" y="137182"/>
                </a:lnTo>
                <a:lnTo>
                  <a:pt x="41588" y="177078"/>
                </a:lnTo>
                <a:lnTo>
                  <a:pt x="23721" y="221460"/>
                </a:lnTo>
                <a:lnTo>
                  <a:pt x="10688" y="270129"/>
                </a:lnTo>
                <a:lnTo>
                  <a:pt x="2708" y="322889"/>
                </a:lnTo>
                <a:lnTo>
                  <a:pt x="0" y="379544"/>
                </a:lnTo>
                <a:lnTo>
                  <a:pt x="2708" y="436208"/>
                </a:lnTo>
                <a:lnTo>
                  <a:pt x="10688" y="488975"/>
                </a:lnTo>
                <a:lnTo>
                  <a:pt x="23721" y="537648"/>
                </a:lnTo>
                <a:lnTo>
                  <a:pt x="41588" y="582030"/>
                </a:lnTo>
                <a:lnTo>
                  <a:pt x="64071" y="621926"/>
                </a:lnTo>
                <a:lnTo>
                  <a:pt x="90951" y="657138"/>
                </a:lnTo>
                <a:lnTo>
                  <a:pt x="122009" y="687472"/>
                </a:lnTo>
                <a:lnTo>
                  <a:pt x="157028" y="712730"/>
                </a:lnTo>
                <a:lnTo>
                  <a:pt x="195787" y="732717"/>
                </a:lnTo>
                <a:lnTo>
                  <a:pt x="238070" y="747237"/>
                </a:lnTo>
                <a:lnTo>
                  <a:pt x="283658" y="756092"/>
                </a:lnTo>
                <a:lnTo>
                  <a:pt x="332282" y="759136"/>
                </a:lnTo>
                <a:lnTo>
                  <a:pt x="384541" y="755798"/>
                </a:lnTo>
                <a:lnTo>
                  <a:pt x="433124" y="745929"/>
                </a:lnTo>
                <a:lnTo>
                  <a:pt x="477652" y="729745"/>
                </a:lnTo>
                <a:lnTo>
                  <a:pt x="517749" y="707464"/>
                </a:lnTo>
                <a:lnTo>
                  <a:pt x="553038" y="679303"/>
                </a:lnTo>
                <a:lnTo>
                  <a:pt x="583142" y="645477"/>
                </a:lnTo>
                <a:lnTo>
                  <a:pt x="607684" y="606203"/>
                </a:lnTo>
                <a:lnTo>
                  <a:pt x="626288" y="561700"/>
                </a:lnTo>
                <a:lnTo>
                  <a:pt x="580364" y="544882"/>
                </a:lnTo>
                <a:lnTo>
                  <a:pt x="562519" y="589050"/>
                </a:lnTo>
                <a:lnTo>
                  <a:pt x="538143" y="627013"/>
                </a:lnTo>
                <a:lnTo>
                  <a:pt x="507635" y="658557"/>
                </a:lnTo>
                <a:lnTo>
                  <a:pt x="471396" y="683465"/>
                </a:lnTo>
                <a:lnTo>
                  <a:pt x="429824" y="701523"/>
                </a:lnTo>
                <a:lnTo>
                  <a:pt x="383320" y="712515"/>
                </a:lnTo>
                <a:lnTo>
                  <a:pt x="332282" y="716227"/>
                </a:lnTo>
                <a:lnTo>
                  <a:pt x="286986" y="713077"/>
                </a:lnTo>
                <a:lnTo>
                  <a:pt x="244824" y="703774"/>
                </a:lnTo>
                <a:lnTo>
                  <a:pt x="206044" y="688539"/>
                </a:lnTo>
                <a:lnTo>
                  <a:pt x="170896" y="667591"/>
                </a:lnTo>
                <a:lnTo>
                  <a:pt x="139627" y="641152"/>
                </a:lnTo>
                <a:lnTo>
                  <a:pt x="112487" y="609442"/>
                </a:lnTo>
                <a:lnTo>
                  <a:pt x="89723" y="572681"/>
                </a:lnTo>
                <a:lnTo>
                  <a:pt x="71586" y="531091"/>
                </a:lnTo>
                <a:lnTo>
                  <a:pt x="58322" y="484891"/>
                </a:lnTo>
                <a:lnTo>
                  <a:pt x="50182" y="434301"/>
                </a:lnTo>
                <a:lnTo>
                  <a:pt x="47414" y="379544"/>
                </a:lnTo>
                <a:lnTo>
                  <a:pt x="50219" y="324786"/>
                </a:lnTo>
                <a:lnTo>
                  <a:pt x="58461" y="274197"/>
                </a:lnTo>
                <a:lnTo>
                  <a:pt x="71875" y="227997"/>
                </a:lnTo>
                <a:lnTo>
                  <a:pt x="90198" y="186406"/>
                </a:lnTo>
                <a:lnTo>
                  <a:pt x="113168" y="149645"/>
                </a:lnTo>
                <a:lnTo>
                  <a:pt x="140521" y="117935"/>
                </a:lnTo>
                <a:lnTo>
                  <a:pt x="171993" y="91496"/>
                </a:lnTo>
                <a:lnTo>
                  <a:pt x="207323" y="70548"/>
                </a:lnTo>
                <a:lnTo>
                  <a:pt x="246246" y="55313"/>
                </a:lnTo>
                <a:lnTo>
                  <a:pt x="288500" y="46010"/>
                </a:lnTo>
                <a:lnTo>
                  <a:pt x="333821" y="42860"/>
                </a:lnTo>
                <a:lnTo>
                  <a:pt x="384756" y="46229"/>
                </a:lnTo>
                <a:lnTo>
                  <a:pt x="429954" y="56320"/>
                </a:lnTo>
                <a:lnTo>
                  <a:pt x="469496" y="73103"/>
                </a:lnTo>
                <a:lnTo>
                  <a:pt x="503463" y="96552"/>
                </a:lnTo>
                <a:lnTo>
                  <a:pt x="531935" y="126638"/>
                </a:lnTo>
                <a:lnTo>
                  <a:pt x="554993" y="163335"/>
                </a:lnTo>
                <a:lnTo>
                  <a:pt x="572719" y="206613"/>
                </a:lnTo>
                <a:lnTo>
                  <a:pt x="617199" y="185183"/>
                </a:lnTo>
                <a:lnTo>
                  <a:pt x="599241" y="142075"/>
                </a:lnTo>
                <a:lnTo>
                  <a:pt x="576347" y="104598"/>
                </a:lnTo>
                <a:lnTo>
                  <a:pt x="548463" y="72787"/>
                </a:lnTo>
                <a:lnTo>
                  <a:pt x="515537" y="46680"/>
                </a:lnTo>
                <a:lnTo>
                  <a:pt x="477514" y="26311"/>
                </a:lnTo>
                <a:lnTo>
                  <a:pt x="434341" y="11718"/>
                </a:lnTo>
                <a:lnTo>
                  <a:pt x="385964" y="2935"/>
                </a:lnTo>
                <a:lnTo>
                  <a:pt x="332330" y="0"/>
                </a:lnTo>
                <a:close/>
              </a:path>
            </a:pathLst>
          </a:custGeom>
          <a:solidFill>
            <a:srgbClr val="FFFFFF"/>
          </a:solidFill>
        </p:spPr>
        <p:txBody>
          <a:bodyPr wrap="square" lIns="0" tIns="0" rIns="0" bIns="0" rtlCol="0"/>
          <a:lstStyle/>
          <a:p>
            <a:endParaRPr lang="es-CO" noProof="0" dirty="0"/>
          </a:p>
        </p:txBody>
      </p:sp>
      <p:grpSp>
        <p:nvGrpSpPr>
          <p:cNvPr id="14" name="object 14">
            <a:extLst>
              <a:ext uri="{C183D7F6-B498-43B3-948B-1728B52AA6E4}">
                <adec:decorative xmlns:adec="http://schemas.microsoft.com/office/drawing/2017/decorative" val="1"/>
              </a:ext>
            </a:extLst>
          </p:cNvPr>
          <p:cNvGrpSpPr/>
          <p:nvPr/>
        </p:nvGrpSpPr>
        <p:grpSpPr>
          <a:xfrm>
            <a:off x="6369922" y="1845518"/>
            <a:ext cx="570865" cy="742950"/>
            <a:chOff x="6369922" y="1845518"/>
            <a:chExt cx="570865" cy="742950"/>
          </a:xfrm>
        </p:grpSpPr>
        <p:sp>
          <p:nvSpPr>
            <p:cNvPr id="15" name="object 15"/>
            <p:cNvSpPr/>
            <p:nvPr/>
          </p:nvSpPr>
          <p:spPr>
            <a:xfrm>
              <a:off x="6373279" y="1848840"/>
              <a:ext cx="563880" cy="736600"/>
            </a:xfrm>
            <a:custGeom>
              <a:avLst/>
              <a:gdLst/>
              <a:ahLst/>
              <a:cxnLst/>
              <a:rect l="l" t="t" r="r" b="b"/>
              <a:pathLst>
                <a:path w="563879" h="736600">
                  <a:moveTo>
                    <a:pt x="563587" y="382625"/>
                  </a:moveTo>
                  <a:lnTo>
                    <a:pt x="519150" y="382625"/>
                  </a:lnTo>
                  <a:lnTo>
                    <a:pt x="519150" y="736168"/>
                  </a:lnTo>
                  <a:lnTo>
                    <a:pt x="563587" y="736168"/>
                  </a:lnTo>
                  <a:lnTo>
                    <a:pt x="563587" y="382625"/>
                  </a:lnTo>
                  <a:close/>
                </a:path>
                <a:path w="563879" h="736600">
                  <a:moveTo>
                    <a:pt x="563587" y="340233"/>
                  </a:moveTo>
                  <a:lnTo>
                    <a:pt x="45974" y="340233"/>
                  </a:lnTo>
                  <a:lnTo>
                    <a:pt x="45974" y="0"/>
                  </a:lnTo>
                  <a:lnTo>
                    <a:pt x="0" y="0"/>
                  </a:lnTo>
                  <a:lnTo>
                    <a:pt x="0" y="340233"/>
                  </a:lnTo>
                  <a:lnTo>
                    <a:pt x="0" y="382130"/>
                  </a:lnTo>
                  <a:lnTo>
                    <a:pt x="0" y="736320"/>
                  </a:lnTo>
                  <a:lnTo>
                    <a:pt x="45974" y="736320"/>
                  </a:lnTo>
                  <a:lnTo>
                    <a:pt x="45974" y="382130"/>
                  </a:lnTo>
                  <a:lnTo>
                    <a:pt x="563587" y="382130"/>
                  </a:lnTo>
                  <a:lnTo>
                    <a:pt x="563587" y="340233"/>
                  </a:lnTo>
                  <a:close/>
                </a:path>
                <a:path w="563879" h="736600">
                  <a:moveTo>
                    <a:pt x="563587" y="50"/>
                  </a:moveTo>
                  <a:lnTo>
                    <a:pt x="519150" y="50"/>
                  </a:lnTo>
                  <a:lnTo>
                    <a:pt x="519150" y="339763"/>
                  </a:lnTo>
                  <a:lnTo>
                    <a:pt x="563587" y="339763"/>
                  </a:lnTo>
                  <a:lnTo>
                    <a:pt x="563587" y="50"/>
                  </a:lnTo>
                  <a:close/>
                </a:path>
              </a:pathLst>
            </a:custGeom>
            <a:solidFill>
              <a:srgbClr val="FFFFFF"/>
            </a:solidFill>
          </p:spPr>
          <p:txBody>
            <a:bodyPr wrap="square" lIns="0" tIns="0" rIns="0" bIns="0" rtlCol="0"/>
            <a:lstStyle/>
            <a:p>
              <a:endParaRPr lang="es-CO" noProof="0" dirty="0"/>
            </a:p>
          </p:txBody>
        </p:sp>
        <p:sp>
          <p:nvSpPr>
            <p:cNvPr id="16" name="object 16"/>
            <p:cNvSpPr/>
            <p:nvPr/>
          </p:nvSpPr>
          <p:spPr>
            <a:xfrm>
              <a:off x="6373287" y="1848883"/>
              <a:ext cx="563880" cy="736600"/>
            </a:xfrm>
            <a:custGeom>
              <a:avLst/>
              <a:gdLst/>
              <a:ahLst/>
              <a:cxnLst/>
              <a:rect l="l" t="t" r="r" b="b"/>
              <a:pathLst>
                <a:path w="563879" h="736600">
                  <a:moveTo>
                    <a:pt x="563582" y="0"/>
                  </a:moveTo>
                  <a:lnTo>
                    <a:pt x="563582" y="736120"/>
                  </a:lnTo>
                  <a:lnTo>
                    <a:pt x="519149" y="736120"/>
                  </a:lnTo>
                  <a:lnTo>
                    <a:pt x="519149" y="382571"/>
                  </a:lnTo>
                  <a:lnTo>
                    <a:pt x="45971" y="382571"/>
                  </a:lnTo>
                  <a:lnTo>
                    <a:pt x="45971" y="736120"/>
                  </a:lnTo>
                  <a:lnTo>
                    <a:pt x="0" y="736120"/>
                  </a:lnTo>
                  <a:lnTo>
                    <a:pt x="0" y="0"/>
                  </a:lnTo>
                  <a:lnTo>
                    <a:pt x="45971" y="0"/>
                  </a:lnTo>
                  <a:lnTo>
                    <a:pt x="45971" y="339710"/>
                  </a:lnTo>
                  <a:lnTo>
                    <a:pt x="519149" y="339710"/>
                  </a:lnTo>
                  <a:lnTo>
                    <a:pt x="519149" y="0"/>
                  </a:lnTo>
                  <a:lnTo>
                    <a:pt x="563582" y="0"/>
                  </a:lnTo>
                  <a:close/>
                </a:path>
              </a:pathLst>
            </a:custGeom>
            <a:ln w="6730">
              <a:solidFill>
                <a:srgbClr val="FFFFFF"/>
              </a:solidFill>
            </a:ln>
          </p:spPr>
          <p:txBody>
            <a:bodyPr wrap="square" lIns="0" tIns="0" rIns="0" bIns="0" rtlCol="0"/>
            <a:lstStyle/>
            <a:p>
              <a:endParaRPr lang="es-CO" noProof="0" dirty="0"/>
            </a:p>
          </p:txBody>
        </p:sp>
      </p:grpSp>
      <p:grpSp>
        <p:nvGrpSpPr>
          <p:cNvPr id="17" name="object 17">
            <a:extLst>
              <a:ext uri="{C183D7F6-B498-43B3-948B-1728B52AA6E4}">
                <adec:decorative xmlns:adec="http://schemas.microsoft.com/office/drawing/2017/decorative" val="1"/>
              </a:ext>
            </a:extLst>
          </p:cNvPr>
          <p:cNvGrpSpPr/>
          <p:nvPr/>
        </p:nvGrpSpPr>
        <p:grpSpPr>
          <a:xfrm>
            <a:off x="7045307" y="1836630"/>
            <a:ext cx="1266825" cy="759460"/>
            <a:chOff x="7045307" y="1836630"/>
            <a:chExt cx="1266825" cy="759460"/>
          </a:xfrm>
        </p:grpSpPr>
        <p:sp>
          <p:nvSpPr>
            <p:cNvPr id="18" name="object 18"/>
            <p:cNvSpPr/>
            <p:nvPr/>
          </p:nvSpPr>
          <p:spPr>
            <a:xfrm>
              <a:off x="7048672" y="1848883"/>
              <a:ext cx="648335" cy="736600"/>
            </a:xfrm>
            <a:custGeom>
              <a:avLst/>
              <a:gdLst/>
              <a:ahLst/>
              <a:cxnLst/>
              <a:rect l="l" t="t" r="r" b="b"/>
              <a:pathLst>
                <a:path w="648334" h="736600">
                  <a:moveTo>
                    <a:pt x="352239" y="0"/>
                  </a:moveTo>
                  <a:lnTo>
                    <a:pt x="298621" y="0"/>
                  </a:lnTo>
                  <a:lnTo>
                    <a:pt x="0" y="736120"/>
                  </a:lnTo>
                  <a:lnTo>
                    <a:pt x="49000" y="736120"/>
                  </a:lnTo>
                  <a:lnTo>
                    <a:pt x="145463" y="497361"/>
                  </a:lnTo>
                  <a:lnTo>
                    <a:pt x="551956" y="497361"/>
                  </a:lnTo>
                  <a:lnTo>
                    <a:pt x="534765" y="454549"/>
                  </a:lnTo>
                  <a:lnTo>
                    <a:pt x="162342" y="454549"/>
                  </a:lnTo>
                  <a:lnTo>
                    <a:pt x="300112" y="114790"/>
                  </a:lnTo>
                  <a:lnTo>
                    <a:pt x="324636" y="45935"/>
                  </a:lnTo>
                  <a:lnTo>
                    <a:pt x="370684" y="45935"/>
                  </a:lnTo>
                  <a:lnTo>
                    <a:pt x="352239" y="0"/>
                  </a:lnTo>
                  <a:close/>
                </a:path>
                <a:path w="648334" h="736600">
                  <a:moveTo>
                    <a:pt x="551956" y="497361"/>
                  </a:moveTo>
                  <a:lnTo>
                    <a:pt x="503858" y="497361"/>
                  </a:lnTo>
                  <a:lnTo>
                    <a:pt x="600321" y="736120"/>
                  </a:lnTo>
                  <a:lnTo>
                    <a:pt x="647831" y="736120"/>
                  </a:lnTo>
                  <a:lnTo>
                    <a:pt x="551956" y="497361"/>
                  </a:lnTo>
                  <a:close/>
                </a:path>
                <a:path w="648334" h="736600">
                  <a:moveTo>
                    <a:pt x="370684" y="45935"/>
                  </a:moveTo>
                  <a:lnTo>
                    <a:pt x="324636" y="45935"/>
                  </a:lnTo>
                  <a:lnTo>
                    <a:pt x="349161" y="116328"/>
                  </a:lnTo>
                  <a:lnTo>
                    <a:pt x="485488" y="454549"/>
                  </a:lnTo>
                  <a:lnTo>
                    <a:pt x="534765" y="454549"/>
                  </a:lnTo>
                  <a:lnTo>
                    <a:pt x="370684" y="45935"/>
                  </a:lnTo>
                  <a:close/>
                </a:path>
              </a:pathLst>
            </a:custGeom>
            <a:solidFill>
              <a:srgbClr val="FFFFFF"/>
            </a:solidFill>
          </p:spPr>
          <p:txBody>
            <a:bodyPr wrap="square" lIns="0" tIns="0" rIns="0" bIns="0" rtlCol="0"/>
            <a:lstStyle/>
            <a:p>
              <a:endParaRPr lang="es-CO" noProof="0" dirty="0"/>
            </a:p>
          </p:txBody>
        </p:sp>
        <p:sp>
          <p:nvSpPr>
            <p:cNvPr id="19" name="object 19"/>
            <p:cNvSpPr/>
            <p:nvPr/>
          </p:nvSpPr>
          <p:spPr>
            <a:xfrm>
              <a:off x="7048672" y="1848883"/>
              <a:ext cx="648335" cy="736600"/>
            </a:xfrm>
            <a:custGeom>
              <a:avLst/>
              <a:gdLst/>
              <a:ahLst/>
              <a:cxnLst/>
              <a:rect l="l" t="t" r="r" b="b"/>
              <a:pathLst>
                <a:path w="648334" h="736600">
                  <a:moveTo>
                    <a:pt x="503858" y="497361"/>
                  </a:moveTo>
                  <a:lnTo>
                    <a:pt x="145463" y="497361"/>
                  </a:lnTo>
                  <a:lnTo>
                    <a:pt x="49000" y="736120"/>
                  </a:lnTo>
                  <a:lnTo>
                    <a:pt x="0" y="736120"/>
                  </a:lnTo>
                  <a:lnTo>
                    <a:pt x="298621" y="0"/>
                  </a:lnTo>
                  <a:lnTo>
                    <a:pt x="352239" y="0"/>
                  </a:lnTo>
                  <a:lnTo>
                    <a:pt x="647831" y="736120"/>
                  </a:lnTo>
                  <a:lnTo>
                    <a:pt x="600321" y="736120"/>
                  </a:lnTo>
                  <a:lnTo>
                    <a:pt x="503858" y="497361"/>
                  </a:lnTo>
                  <a:close/>
                </a:path>
                <a:path w="648334" h="736600">
                  <a:moveTo>
                    <a:pt x="485488" y="454549"/>
                  </a:moveTo>
                  <a:lnTo>
                    <a:pt x="349161" y="116328"/>
                  </a:lnTo>
                  <a:lnTo>
                    <a:pt x="324636" y="45935"/>
                  </a:lnTo>
                  <a:lnTo>
                    <a:pt x="300112" y="114790"/>
                  </a:lnTo>
                  <a:lnTo>
                    <a:pt x="162342" y="454549"/>
                  </a:lnTo>
                  <a:lnTo>
                    <a:pt x="485488" y="454549"/>
                  </a:lnTo>
                  <a:close/>
                </a:path>
              </a:pathLst>
            </a:custGeom>
            <a:ln w="6729">
              <a:solidFill>
                <a:srgbClr val="FFFFFF"/>
              </a:solidFill>
            </a:ln>
          </p:spPr>
          <p:txBody>
            <a:bodyPr wrap="square" lIns="0" tIns="0" rIns="0" bIns="0" rtlCol="0"/>
            <a:lstStyle/>
            <a:p>
              <a:endParaRPr lang="es-CO" noProof="0" dirty="0"/>
            </a:p>
          </p:txBody>
        </p:sp>
        <p:sp>
          <p:nvSpPr>
            <p:cNvPr id="20" name="object 20"/>
            <p:cNvSpPr/>
            <p:nvPr/>
          </p:nvSpPr>
          <p:spPr>
            <a:xfrm>
              <a:off x="7734877" y="1836630"/>
              <a:ext cx="577215" cy="759460"/>
            </a:xfrm>
            <a:custGeom>
              <a:avLst/>
              <a:gdLst/>
              <a:ahLst/>
              <a:cxnLst/>
              <a:rect l="l" t="t" r="r" b="b"/>
              <a:pathLst>
                <a:path w="577215" h="759460">
                  <a:moveTo>
                    <a:pt x="39816" y="547861"/>
                  </a:moveTo>
                  <a:lnTo>
                    <a:pt x="0" y="576931"/>
                  </a:lnTo>
                  <a:lnTo>
                    <a:pt x="16491" y="619024"/>
                  </a:lnTo>
                  <a:lnTo>
                    <a:pt x="39421" y="655739"/>
                  </a:lnTo>
                  <a:lnTo>
                    <a:pt x="68631" y="687003"/>
                  </a:lnTo>
                  <a:lnTo>
                    <a:pt x="103958" y="712744"/>
                  </a:lnTo>
                  <a:lnTo>
                    <a:pt x="145243" y="732890"/>
                  </a:lnTo>
                  <a:lnTo>
                    <a:pt x="192325" y="747370"/>
                  </a:lnTo>
                  <a:lnTo>
                    <a:pt x="245044" y="756110"/>
                  </a:lnTo>
                  <a:lnTo>
                    <a:pt x="303238" y="759040"/>
                  </a:lnTo>
                  <a:lnTo>
                    <a:pt x="361617" y="755390"/>
                  </a:lnTo>
                  <a:lnTo>
                    <a:pt x="414524" y="744765"/>
                  </a:lnTo>
                  <a:lnTo>
                    <a:pt x="461245" y="727648"/>
                  </a:lnTo>
                  <a:lnTo>
                    <a:pt x="480993" y="716179"/>
                  </a:lnTo>
                  <a:lnTo>
                    <a:pt x="303238" y="716179"/>
                  </a:lnTo>
                  <a:lnTo>
                    <a:pt x="248064" y="712744"/>
                  </a:lnTo>
                  <a:lnTo>
                    <a:pt x="196897" y="702352"/>
                  </a:lnTo>
                  <a:lnTo>
                    <a:pt x="151662" y="685107"/>
                  </a:lnTo>
                  <a:lnTo>
                    <a:pt x="112642" y="661010"/>
                  </a:lnTo>
                  <a:lnTo>
                    <a:pt x="80532" y="630086"/>
                  </a:lnTo>
                  <a:lnTo>
                    <a:pt x="56025" y="592361"/>
                  </a:lnTo>
                  <a:lnTo>
                    <a:pt x="39816" y="547861"/>
                  </a:lnTo>
                  <a:close/>
                </a:path>
                <a:path w="577215" h="759460">
                  <a:moveTo>
                    <a:pt x="290879" y="0"/>
                  </a:moveTo>
                  <a:lnTo>
                    <a:pt x="231449" y="4358"/>
                  </a:lnTo>
                  <a:lnTo>
                    <a:pt x="178613" y="16789"/>
                  </a:lnTo>
                  <a:lnTo>
                    <a:pt x="132782" y="36322"/>
                  </a:lnTo>
                  <a:lnTo>
                    <a:pt x="94365" y="61990"/>
                  </a:lnTo>
                  <a:lnTo>
                    <a:pt x="63772" y="92821"/>
                  </a:lnTo>
                  <a:lnTo>
                    <a:pt x="41412" y="127848"/>
                  </a:lnTo>
                  <a:lnTo>
                    <a:pt x="27987" y="165290"/>
                  </a:lnTo>
                  <a:lnTo>
                    <a:pt x="23033" y="206613"/>
                  </a:lnTo>
                  <a:lnTo>
                    <a:pt x="26467" y="245483"/>
                  </a:lnTo>
                  <a:lnTo>
                    <a:pt x="56306" y="309671"/>
                  </a:lnTo>
                  <a:lnTo>
                    <a:pt x="84290" y="335740"/>
                  </a:lnTo>
                  <a:lnTo>
                    <a:pt x="122037" y="358294"/>
                  </a:lnTo>
                  <a:lnTo>
                    <a:pt x="170336" y="377706"/>
                  </a:lnTo>
                  <a:lnTo>
                    <a:pt x="229976" y="394355"/>
                  </a:lnTo>
                  <a:lnTo>
                    <a:pt x="377713" y="423998"/>
                  </a:lnTo>
                  <a:lnTo>
                    <a:pt x="436521" y="442957"/>
                  </a:lnTo>
                  <a:lnTo>
                    <a:pt x="479664" y="465997"/>
                  </a:lnTo>
                  <a:lnTo>
                    <a:pt x="508633" y="493626"/>
                  </a:lnTo>
                  <a:lnTo>
                    <a:pt x="524920" y="526351"/>
                  </a:lnTo>
                  <a:lnTo>
                    <a:pt x="530017" y="564679"/>
                  </a:lnTo>
                  <a:lnTo>
                    <a:pt x="524525" y="603928"/>
                  </a:lnTo>
                  <a:lnTo>
                    <a:pt x="483246" y="665419"/>
                  </a:lnTo>
                  <a:lnTo>
                    <a:pt x="449143" y="687384"/>
                  </a:lnTo>
                  <a:lnTo>
                    <a:pt x="407205" y="703274"/>
                  </a:lnTo>
                  <a:lnTo>
                    <a:pt x="358286" y="712926"/>
                  </a:lnTo>
                  <a:lnTo>
                    <a:pt x="303238" y="716179"/>
                  </a:lnTo>
                  <a:lnTo>
                    <a:pt x="480993" y="716179"/>
                  </a:lnTo>
                  <a:lnTo>
                    <a:pt x="533283" y="675870"/>
                  </a:lnTo>
                  <a:lnTo>
                    <a:pt x="557174" y="642178"/>
                  </a:lnTo>
                  <a:lnTo>
                    <a:pt x="572032" y="603928"/>
                  </a:lnTo>
                  <a:lnTo>
                    <a:pt x="577143" y="561604"/>
                  </a:lnTo>
                  <a:lnTo>
                    <a:pt x="573749" y="523244"/>
                  </a:lnTo>
                  <a:lnTo>
                    <a:pt x="544750" y="459786"/>
                  </a:lnTo>
                  <a:lnTo>
                    <a:pt x="482025" y="411743"/>
                  </a:lnTo>
                  <a:lnTo>
                    <a:pt x="436474" y="392652"/>
                  </a:lnTo>
                  <a:lnTo>
                    <a:pt x="380642" y="376394"/>
                  </a:lnTo>
                  <a:lnTo>
                    <a:pt x="242070" y="348449"/>
                  </a:lnTo>
                  <a:lnTo>
                    <a:pt x="184589" y="332846"/>
                  </a:lnTo>
                  <a:lnTo>
                    <a:pt x="140264" y="314963"/>
                  </a:lnTo>
                  <a:lnTo>
                    <a:pt x="107889" y="293943"/>
                  </a:lnTo>
                  <a:lnTo>
                    <a:pt x="74163" y="239064"/>
                  </a:lnTo>
                  <a:lnTo>
                    <a:pt x="70399" y="203490"/>
                  </a:lnTo>
                  <a:lnTo>
                    <a:pt x="75382" y="166161"/>
                  </a:lnTo>
                  <a:lnTo>
                    <a:pt x="113798" y="102345"/>
                  </a:lnTo>
                  <a:lnTo>
                    <a:pt x="146262" y="77624"/>
                  </a:lnTo>
                  <a:lnTo>
                    <a:pt x="186920" y="58873"/>
                  </a:lnTo>
                  <a:lnTo>
                    <a:pt x="235287" y="46974"/>
                  </a:lnTo>
                  <a:lnTo>
                    <a:pt x="290879" y="42812"/>
                  </a:lnTo>
                  <a:lnTo>
                    <a:pt x="464878" y="42812"/>
                  </a:lnTo>
                  <a:lnTo>
                    <a:pt x="443140" y="29880"/>
                  </a:lnTo>
                  <a:lnTo>
                    <a:pt x="397969" y="13226"/>
                  </a:lnTo>
                  <a:lnTo>
                    <a:pt x="347174" y="3293"/>
                  </a:lnTo>
                  <a:lnTo>
                    <a:pt x="290879" y="0"/>
                  </a:lnTo>
                  <a:close/>
                </a:path>
                <a:path w="577215" h="759460">
                  <a:moveTo>
                    <a:pt x="464878" y="42812"/>
                  </a:moveTo>
                  <a:lnTo>
                    <a:pt x="290879" y="42812"/>
                  </a:lnTo>
                  <a:lnTo>
                    <a:pt x="349034" y="46717"/>
                  </a:lnTo>
                  <a:lnTo>
                    <a:pt x="399409" y="58745"/>
                  </a:lnTo>
                  <a:lnTo>
                    <a:pt x="442180" y="79359"/>
                  </a:lnTo>
                  <a:lnTo>
                    <a:pt x="477525" y="109028"/>
                  </a:lnTo>
                  <a:lnTo>
                    <a:pt x="505623" y="148215"/>
                  </a:lnTo>
                  <a:lnTo>
                    <a:pt x="526651" y="197387"/>
                  </a:lnTo>
                  <a:lnTo>
                    <a:pt x="565121" y="165290"/>
                  </a:lnTo>
                  <a:lnTo>
                    <a:pt x="543679" y="120959"/>
                  </a:lnTo>
                  <a:lnTo>
                    <a:pt x="516119" y="83666"/>
                  </a:lnTo>
                  <a:lnTo>
                    <a:pt x="482565" y="53333"/>
                  </a:lnTo>
                  <a:lnTo>
                    <a:pt x="464878" y="42812"/>
                  </a:lnTo>
                  <a:close/>
                </a:path>
              </a:pathLst>
            </a:custGeom>
            <a:solidFill>
              <a:srgbClr val="FFFFFF"/>
            </a:solidFill>
          </p:spPr>
          <p:txBody>
            <a:bodyPr wrap="square" lIns="0" tIns="0" rIns="0" bIns="0" rtlCol="0"/>
            <a:lstStyle/>
            <a:p>
              <a:endParaRPr lang="es-CO" noProof="0" dirty="0"/>
            </a:p>
          </p:txBody>
        </p:sp>
      </p:grpSp>
      <p:sp>
        <p:nvSpPr>
          <p:cNvPr id="21" name="object 21">
            <a:extLst>
              <a:ext uri="{C183D7F6-B498-43B3-948B-1728B52AA6E4}">
                <adec:decorative xmlns:adec="http://schemas.microsoft.com/office/drawing/2017/decorative" val="1"/>
              </a:ext>
            </a:extLst>
          </p:cNvPr>
          <p:cNvSpPr/>
          <p:nvPr/>
        </p:nvSpPr>
        <p:spPr>
          <a:xfrm>
            <a:off x="4570785" y="2854322"/>
            <a:ext cx="436880" cy="676910"/>
          </a:xfrm>
          <a:custGeom>
            <a:avLst/>
            <a:gdLst/>
            <a:ahLst/>
            <a:cxnLst/>
            <a:rect l="l" t="t" r="r" b="b"/>
            <a:pathLst>
              <a:path w="436879" h="676910">
                <a:moveTo>
                  <a:pt x="212834" y="108688"/>
                </a:moveTo>
                <a:lnTo>
                  <a:pt x="152660" y="112608"/>
                </a:lnTo>
                <a:lnTo>
                  <a:pt x="102568" y="124227"/>
                </a:lnTo>
                <a:lnTo>
                  <a:pt x="62940" y="143332"/>
                </a:lnTo>
                <a:lnTo>
                  <a:pt x="34159" y="169707"/>
                </a:lnTo>
                <a:lnTo>
                  <a:pt x="10675" y="243419"/>
                </a:lnTo>
                <a:lnTo>
                  <a:pt x="14936" y="277556"/>
                </a:lnTo>
                <a:lnTo>
                  <a:pt x="27523" y="306526"/>
                </a:lnTo>
                <a:lnTo>
                  <a:pt x="48145" y="330334"/>
                </a:lnTo>
                <a:lnTo>
                  <a:pt x="76506" y="348984"/>
                </a:lnTo>
                <a:lnTo>
                  <a:pt x="49423" y="362962"/>
                </a:lnTo>
                <a:lnTo>
                  <a:pt x="28659" y="381526"/>
                </a:lnTo>
                <a:lnTo>
                  <a:pt x="15362" y="404107"/>
                </a:lnTo>
                <a:lnTo>
                  <a:pt x="10675" y="430140"/>
                </a:lnTo>
                <a:lnTo>
                  <a:pt x="15562" y="460067"/>
                </a:lnTo>
                <a:lnTo>
                  <a:pt x="29068" y="483859"/>
                </a:lnTo>
                <a:lnTo>
                  <a:pt x="49463" y="502210"/>
                </a:lnTo>
                <a:lnTo>
                  <a:pt x="75016" y="515812"/>
                </a:lnTo>
                <a:lnTo>
                  <a:pt x="40046" y="527889"/>
                </a:lnTo>
                <a:lnTo>
                  <a:pt x="16842" y="544852"/>
                </a:lnTo>
                <a:lnTo>
                  <a:pt x="3971" y="565267"/>
                </a:lnTo>
                <a:lnTo>
                  <a:pt x="0" y="587695"/>
                </a:lnTo>
                <a:lnTo>
                  <a:pt x="7399" y="618069"/>
                </a:lnTo>
                <a:lnTo>
                  <a:pt x="30529" y="642722"/>
                </a:lnTo>
                <a:lnTo>
                  <a:pt x="70786" y="661062"/>
                </a:lnTo>
                <a:lnTo>
                  <a:pt x="129566" y="672499"/>
                </a:lnTo>
                <a:lnTo>
                  <a:pt x="208265" y="676442"/>
                </a:lnTo>
                <a:lnTo>
                  <a:pt x="265268" y="673539"/>
                </a:lnTo>
                <a:lnTo>
                  <a:pt x="315117" y="664827"/>
                </a:lnTo>
                <a:lnTo>
                  <a:pt x="357223" y="650306"/>
                </a:lnTo>
                <a:lnTo>
                  <a:pt x="390997" y="629976"/>
                </a:lnTo>
                <a:lnTo>
                  <a:pt x="428747" y="576980"/>
                </a:lnTo>
                <a:lnTo>
                  <a:pt x="217402" y="576980"/>
                </a:lnTo>
                <a:lnTo>
                  <a:pt x="171239" y="575499"/>
                </a:lnTo>
                <a:lnTo>
                  <a:pt x="139867" y="570865"/>
                </a:lnTo>
                <a:lnTo>
                  <a:pt x="121993" y="562790"/>
                </a:lnTo>
                <a:lnTo>
                  <a:pt x="116323" y="550985"/>
                </a:lnTo>
                <a:lnTo>
                  <a:pt x="119101" y="542059"/>
                </a:lnTo>
                <a:lnTo>
                  <a:pt x="128200" y="535867"/>
                </a:lnTo>
                <a:lnTo>
                  <a:pt x="144765" y="532261"/>
                </a:lnTo>
                <a:lnTo>
                  <a:pt x="169940" y="531092"/>
                </a:lnTo>
                <a:lnTo>
                  <a:pt x="435970" y="531092"/>
                </a:lnTo>
                <a:lnTo>
                  <a:pt x="429896" y="488125"/>
                </a:lnTo>
                <a:lnTo>
                  <a:pt x="410901" y="452900"/>
                </a:lnTo>
                <a:lnTo>
                  <a:pt x="380146" y="428101"/>
                </a:lnTo>
                <a:lnTo>
                  <a:pt x="338370" y="413437"/>
                </a:lnTo>
                <a:lnTo>
                  <a:pt x="286311" y="408614"/>
                </a:lnTo>
                <a:lnTo>
                  <a:pt x="151522" y="408614"/>
                </a:lnTo>
                <a:lnTo>
                  <a:pt x="135436" y="407198"/>
                </a:lnTo>
                <a:lnTo>
                  <a:pt x="123956" y="403052"/>
                </a:lnTo>
                <a:lnTo>
                  <a:pt x="117075" y="396329"/>
                </a:lnTo>
                <a:lnTo>
                  <a:pt x="114784" y="387183"/>
                </a:lnTo>
                <a:lnTo>
                  <a:pt x="114784" y="378006"/>
                </a:lnTo>
                <a:lnTo>
                  <a:pt x="119352" y="371856"/>
                </a:lnTo>
                <a:lnTo>
                  <a:pt x="130075" y="367243"/>
                </a:lnTo>
                <a:lnTo>
                  <a:pt x="290253" y="367243"/>
                </a:lnTo>
                <a:lnTo>
                  <a:pt x="323051" y="359861"/>
                </a:lnTo>
                <a:lnTo>
                  <a:pt x="362680" y="341278"/>
                </a:lnTo>
                <a:lnTo>
                  <a:pt x="391460" y="315556"/>
                </a:lnTo>
                <a:lnTo>
                  <a:pt x="405551" y="289306"/>
                </a:lnTo>
                <a:lnTo>
                  <a:pt x="212882" y="289306"/>
                </a:lnTo>
                <a:lnTo>
                  <a:pt x="194352" y="285983"/>
                </a:lnTo>
                <a:lnTo>
                  <a:pt x="180359" y="276489"/>
                </a:lnTo>
                <a:lnTo>
                  <a:pt x="171529" y="261535"/>
                </a:lnTo>
                <a:lnTo>
                  <a:pt x="168449" y="241833"/>
                </a:lnTo>
                <a:lnTo>
                  <a:pt x="171517" y="222159"/>
                </a:lnTo>
                <a:lnTo>
                  <a:pt x="180333" y="207220"/>
                </a:lnTo>
                <a:lnTo>
                  <a:pt x="194315" y="197731"/>
                </a:lnTo>
                <a:lnTo>
                  <a:pt x="212882" y="194408"/>
                </a:lnTo>
                <a:lnTo>
                  <a:pt x="404688" y="194408"/>
                </a:lnTo>
                <a:lnTo>
                  <a:pt x="396767" y="176612"/>
                </a:lnTo>
                <a:lnTo>
                  <a:pt x="374249" y="151483"/>
                </a:lnTo>
                <a:lnTo>
                  <a:pt x="342958" y="131656"/>
                </a:lnTo>
                <a:lnTo>
                  <a:pt x="355595" y="115893"/>
                </a:lnTo>
                <a:lnTo>
                  <a:pt x="357356" y="114838"/>
                </a:lnTo>
                <a:lnTo>
                  <a:pt x="290927" y="114838"/>
                </a:lnTo>
                <a:lnTo>
                  <a:pt x="273344" y="112608"/>
                </a:lnTo>
                <a:lnTo>
                  <a:pt x="254171" y="110610"/>
                </a:lnTo>
                <a:lnTo>
                  <a:pt x="234077" y="109216"/>
                </a:lnTo>
                <a:lnTo>
                  <a:pt x="212834" y="108688"/>
                </a:lnTo>
                <a:close/>
              </a:path>
              <a:path w="436879" h="676910">
                <a:moveTo>
                  <a:pt x="435970" y="531092"/>
                </a:moveTo>
                <a:lnTo>
                  <a:pt x="277174" y="531092"/>
                </a:lnTo>
                <a:lnTo>
                  <a:pt x="295429" y="532447"/>
                </a:lnTo>
                <a:lnTo>
                  <a:pt x="307223" y="536233"/>
                </a:lnTo>
                <a:lnTo>
                  <a:pt x="313567" y="542059"/>
                </a:lnTo>
                <a:lnTo>
                  <a:pt x="314253" y="544852"/>
                </a:lnTo>
                <a:lnTo>
                  <a:pt x="315446" y="549424"/>
                </a:lnTo>
                <a:lnTo>
                  <a:pt x="310167" y="560844"/>
                </a:lnTo>
                <a:lnTo>
                  <a:pt x="293356" y="569520"/>
                </a:lnTo>
                <a:lnTo>
                  <a:pt x="263056" y="575043"/>
                </a:lnTo>
                <a:lnTo>
                  <a:pt x="217402" y="576980"/>
                </a:lnTo>
                <a:lnTo>
                  <a:pt x="428747" y="576980"/>
                </a:lnTo>
                <a:lnTo>
                  <a:pt x="431194" y="571883"/>
                </a:lnTo>
                <a:lnTo>
                  <a:pt x="436419" y="534267"/>
                </a:lnTo>
                <a:lnTo>
                  <a:pt x="435970" y="531092"/>
                </a:lnTo>
                <a:close/>
              </a:path>
              <a:path w="436879" h="676910">
                <a:moveTo>
                  <a:pt x="290253" y="367243"/>
                </a:moveTo>
                <a:lnTo>
                  <a:pt x="130075" y="367243"/>
                </a:lnTo>
                <a:lnTo>
                  <a:pt x="149512" y="371135"/>
                </a:lnTo>
                <a:lnTo>
                  <a:pt x="149853" y="371135"/>
                </a:lnTo>
                <a:lnTo>
                  <a:pt x="169122" y="373393"/>
                </a:lnTo>
                <a:lnTo>
                  <a:pt x="190368" y="374594"/>
                </a:lnTo>
                <a:lnTo>
                  <a:pt x="212786" y="374931"/>
                </a:lnTo>
                <a:lnTo>
                  <a:pt x="272959" y="371135"/>
                </a:lnTo>
                <a:lnTo>
                  <a:pt x="290253" y="367243"/>
                </a:lnTo>
                <a:close/>
              </a:path>
              <a:path w="436879" h="676910">
                <a:moveTo>
                  <a:pt x="404688" y="194408"/>
                </a:moveTo>
                <a:lnTo>
                  <a:pt x="212882" y="194408"/>
                </a:lnTo>
                <a:lnTo>
                  <a:pt x="231479" y="197731"/>
                </a:lnTo>
                <a:lnTo>
                  <a:pt x="245459" y="207220"/>
                </a:lnTo>
                <a:lnTo>
                  <a:pt x="254256" y="222159"/>
                </a:lnTo>
                <a:lnTo>
                  <a:pt x="257314" y="241833"/>
                </a:lnTo>
                <a:lnTo>
                  <a:pt x="254253" y="261535"/>
                </a:lnTo>
                <a:lnTo>
                  <a:pt x="245449" y="276489"/>
                </a:lnTo>
                <a:lnTo>
                  <a:pt x="231469" y="285983"/>
                </a:lnTo>
                <a:lnTo>
                  <a:pt x="212882" y="289306"/>
                </a:lnTo>
                <a:lnTo>
                  <a:pt x="405551" y="289306"/>
                </a:lnTo>
                <a:lnTo>
                  <a:pt x="409009" y="282863"/>
                </a:lnTo>
                <a:lnTo>
                  <a:pt x="414937" y="243419"/>
                </a:lnTo>
                <a:lnTo>
                  <a:pt x="410381" y="207220"/>
                </a:lnTo>
                <a:lnTo>
                  <a:pt x="404688" y="194408"/>
                </a:lnTo>
                <a:close/>
              </a:path>
              <a:path w="436879" h="676910">
                <a:moveTo>
                  <a:pt x="418022" y="0"/>
                </a:moveTo>
                <a:lnTo>
                  <a:pt x="364366" y="5916"/>
                </a:lnTo>
                <a:lnTo>
                  <a:pt x="326344" y="31040"/>
                </a:lnTo>
                <a:lnTo>
                  <a:pt x="302387" y="69353"/>
                </a:lnTo>
                <a:lnTo>
                  <a:pt x="290927" y="114838"/>
                </a:lnTo>
                <a:lnTo>
                  <a:pt x="357356" y="114838"/>
                </a:lnTo>
                <a:lnTo>
                  <a:pt x="374954" y="104297"/>
                </a:lnTo>
                <a:lnTo>
                  <a:pt x="400904" y="98729"/>
                </a:lnTo>
                <a:lnTo>
                  <a:pt x="432963" y="98729"/>
                </a:lnTo>
                <a:lnTo>
                  <a:pt x="418022" y="0"/>
                </a:lnTo>
                <a:close/>
              </a:path>
              <a:path w="436879" h="676910">
                <a:moveTo>
                  <a:pt x="432963" y="98729"/>
                </a:moveTo>
                <a:lnTo>
                  <a:pt x="400904" y="98729"/>
                </a:lnTo>
                <a:lnTo>
                  <a:pt x="433314" y="101048"/>
                </a:lnTo>
                <a:lnTo>
                  <a:pt x="432963" y="98729"/>
                </a:lnTo>
                <a:close/>
              </a:path>
            </a:pathLst>
          </a:custGeom>
          <a:solidFill>
            <a:srgbClr val="FFFFFF"/>
          </a:solidFill>
        </p:spPr>
        <p:txBody>
          <a:bodyPr wrap="square" lIns="0" tIns="0" rIns="0" bIns="0" rtlCol="0"/>
          <a:lstStyle/>
          <a:p>
            <a:endParaRPr lang="es-CO" noProof="0" dirty="0"/>
          </a:p>
        </p:txBody>
      </p:sp>
      <p:sp>
        <p:nvSpPr>
          <p:cNvPr id="22" name="object 22">
            <a:extLst>
              <a:ext uri="{C183D7F6-B498-43B3-948B-1728B52AA6E4}">
                <adec:decorative xmlns:adec="http://schemas.microsoft.com/office/drawing/2017/decorative" val="1"/>
              </a:ext>
            </a:extLst>
          </p:cNvPr>
          <p:cNvSpPr/>
          <p:nvPr/>
        </p:nvSpPr>
        <p:spPr>
          <a:xfrm>
            <a:off x="5093060" y="2963010"/>
            <a:ext cx="303530" cy="400050"/>
          </a:xfrm>
          <a:custGeom>
            <a:avLst/>
            <a:gdLst/>
            <a:ahLst/>
            <a:cxnLst/>
            <a:rect l="l" t="t" r="r" b="b"/>
            <a:pathLst>
              <a:path w="303529" h="400050">
                <a:moveTo>
                  <a:pt x="140847" y="9177"/>
                </a:moveTo>
                <a:lnTo>
                  <a:pt x="0" y="9177"/>
                </a:lnTo>
                <a:lnTo>
                  <a:pt x="0" y="399436"/>
                </a:lnTo>
                <a:lnTo>
                  <a:pt x="157726" y="399436"/>
                </a:lnTo>
                <a:lnTo>
                  <a:pt x="157726" y="206613"/>
                </a:lnTo>
                <a:lnTo>
                  <a:pt x="163967" y="172459"/>
                </a:lnTo>
                <a:lnTo>
                  <a:pt x="181258" y="148058"/>
                </a:lnTo>
                <a:lnTo>
                  <a:pt x="207449" y="133415"/>
                </a:lnTo>
                <a:lnTo>
                  <a:pt x="240388" y="128532"/>
                </a:lnTo>
                <a:lnTo>
                  <a:pt x="290688" y="128532"/>
                </a:lnTo>
                <a:lnTo>
                  <a:pt x="293771" y="99462"/>
                </a:lnTo>
                <a:lnTo>
                  <a:pt x="145463" y="99462"/>
                </a:lnTo>
                <a:lnTo>
                  <a:pt x="140928" y="10763"/>
                </a:lnTo>
                <a:lnTo>
                  <a:pt x="140847" y="9177"/>
                </a:lnTo>
                <a:close/>
              </a:path>
              <a:path w="303529" h="400050">
                <a:moveTo>
                  <a:pt x="290688" y="128532"/>
                </a:moveTo>
                <a:lnTo>
                  <a:pt x="240388" y="128532"/>
                </a:lnTo>
                <a:lnTo>
                  <a:pt x="255151" y="129366"/>
                </a:lnTo>
                <a:lnTo>
                  <a:pt x="268909" y="131776"/>
                </a:lnTo>
                <a:lnTo>
                  <a:pt x="280657" y="135627"/>
                </a:lnTo>
                <a:lnTo>
                  <a:pt x="289389" y="140785"/>
                </a:lnTo>
                <a:lnTo>
                  <a:pt x="290600" y="129366"/>
                </a:lnTo>
                <a:lnTo>
                  <a:pt x="290688" y="128532"/>
                </a:lnTo>
                <a:close/>
              </a:path>
              <a:path w="303529" h="400050">
                <a:moveTo>
                  <a:pt x="261883" y="0"/>
                </a:moveTo>
                <a:lnTo>
                  <a:pt x="221079" y="6932"/>
                </a:lnTo>
                <a:lnTo>
                  <a:pt x="188165" y="26775"/>
                </a:lnTo>
                <a:lnTo>
                  <a:pt x="163005" y="58096"/>
                </a:lnTo>
                <a:lnTo>
                  <a:pt x="145463" y="99462"/>
                </a:lnTo>
                <a:lnTo>
                  <a:pt x="293771" y="99462"/>
                </a:lnTo>
                <a:lnTo>
                  <a:pt x="303179" y="10763"/>
                </a:lnTo>
                <a:lnTo>
                  <a:pt x="301075" y="9177"/>
                </a:lnTo>
                <a:lnTo>
                  <a:pt x="297405" y="6486"/>
                </a:lnTo>
                <a:lnTo>
                  <a:pt x="288854" y="3075"/>
                </a:lnTo>
                <a:lnTo>
                  <a:pt x="277156" y="816"/>
                </a:lnTo>
                <a:lnTo>
                  <a:pt x="261883" y="0"/>
                </a:lnTo>
                <a:close/>
              </a:path>
            </a:pathLst>
          </a:custGeom>
          <a:solidFill>
            <a:srgbClr val="FFFFFF"/>
          </a:solidFill>
        </p:spPr>
        <p:txBody>
          <a:bodyPr wrap="square" lIns="0" tIns="0" rIns="0" bIns="0" rtlCol="0"/>
          <a:lstStyle/>
          <a:p>
            <a:endParaRPr lang="es-CO" noProof="0" dirty="0"/>
          </a:p>
        </p:txBody>
      </p:sp>
      <p:sp>
        <p:nvSpPr>
          <p:cNvPr id="23" name="object 23">
            <a:extLst>
              <a:ext uri="{C183D7F6-B498-43B3-948B-1728B52AA6E4}">
                <adec:decorative xmlns:adec="http://schemas.microsoft.com/office/drawing/2017/decorative" val="1"/>
              </a:ext>
            </a:extLst>
          </p:cNvPr>
          <p:cNvSpPr/>
          <p:nvPr/>
        </p:nvSpPr>
        <p:spPr>
          <a:xfrm>
            <a:off x="5459052" y="2963010"/>
            <a:ext cx="441325" cy="407670"/>
          </a:xfrm>
          <a:custGeom>
            <a:avLst/>
            <a:gdLst/>
            <a:ahLst/>
            <a:cxnLst/>
            <a:rect l="l" t="t" r="r" b="b"/>
            <a:pathLst>
              <a:path w="441325" h="407670">
                <a:moveTo>
                  <a:pt x="385399" y="105613"/>
                </a:moveTo>
                <a:lnTo>
                  <a:pt x="189896" y="105613"/>
                </a:lnTo>
                <a:lnTo>
                  <a:pt x="209345" y="108942"/>
                </a:lnTo>
                <a:lnTo>
                  <a:pt x="223767" y="118442"/>
                </a:lnTo>
                <a:lnTo>
                  <a:pt x="232735" y="133384"/>
                </a:lnTo>
                <a:lnTo>
                  <a:pt x="235819" y="153038"/>
                </a:lnTo>
                <a:lnTo>
                  <a:pt x="235819" y="168317"/>
                </a:lnTo>
                <a:lnTo>
                  <a:pt x="151570" y="185183"/>
                </a:lnTo>
                <a:lnTo>
                  <a:pt x="93484" y="200877"/>
                </a:lnTo>
                <a:lnTo>
                  <a:pt x="50604" y="220845"/>
                </a:lnTo>
                <a:lnTo>
                  <a:pt x="21610" y="245670"/>
                </a:lnTo>
                <a:lnTo>
                  <a:pt x="5182" y="275936"/>
                </a:lnTo>
                <a:lnTo>
                  <a:pt x="0" y="312226"/>
                </a:lnTo>
                <a:lnTo>
                  <a:pt x="7705" y="352879"/>
                </a:lnTo>
                <a:lnTo>
                  <a:pt x="30631" y="382631"/>
                </a:lnTo>
                <a:lnTo>
                  <a:pt x="68488" y="400905"/>
                </a:lnTo>
                <a:lnTo>
                  <a:pt x="120987" y="407124"/>
                </a:lnTo>
                <a:lnTo>
                  <a:pt x="170115" y="402704"/>
                </a:lnTo>
                <a:lnTo>
                  <a:pt x="209618" y="390109"/>
                </a:lnTo>
                <a:lnTo>
                  <a:pt x="239645" y="370332"/>
                </a:lnTo>
                <a:lnTo>
                  <a:pt x="260344" y="344371"/>
                </a:lnTo>
                <a:lnTo>
                  <a:pt x="435925" y="344371"/>
                </a:lnTo>
                <a:lnTo>
                  <a:pt x="440160" y="315301"/>
                </a:lnTo>
                <a:lnTo>
                  <a:pt x="183741" y="315301"/>
                </a:lnTo>
                <a:lnTo>
                  <a:pt x="170965" y="313316"/>
                </a:lnTo>
                <a:lnTo>
                  <a:pt x="160767" y="307457"/>
                </a:lnTo>
                <a:lnTo>
                  <a:pt x="154014" y="297868"/>
                </a:lnTo>
                <a:lnTo>
                  <a:pt x="151570" y="284694"/>
                </a:lnTo>
                <a:lnTo>
                  <a:pt x="154133" y="270919"/>
                </a:lnTo>
                <a:lnTo>
                  <a:pt x="161723" y="259438"/>
                </a:lnTo>
                <a:lnTo>
                  <a:pt x="174190" y="250253"/>
                </a:lnTo>
                <a:lnTo>
                  <a:pt x="191387" y="243371"/>
                </a:lnTo>
                <a:lnTo>
                  <a:pt x="235819" y="232608"/>
                </a:lnTo>
                <a:lnTo>
                  <a:pt x="392055" y="232608"/>
                </a:lnTo>
                <a:lnTo>
                  <a:pt x="392055" y="156113"/>
                </a:lnTo>
                <a:lnTo>
                  <a:pt x="386636" y="108942"/>
                </a:lnTo>
                <a:lnTo>
                  <a:pt x="386576" y="108412"/>
                </a:lnTo>
                <a:lnTo>
                  <a:pt x="385399" y="105613"/>
                </a:lnTo>
                <a:close/>
              </a:path>
              <a:path w="441325" h="407670">
                <a:moveTo>
                  <a:pt x="435925" y="344371"/>
                </a:moveTo>
                <a:lnTo>
                  <a:pt x="260344" y="344371"/>
                </a:lnTo>
                <a:lnTo>
                  <a:pt x="275663" y="372258"/>
                </a:lnTo>
                <a:lnTo>
                  <a:pt x="300160" y="391820"/>
                </a:lnTo>
                <a:lnTo>
                  <a:pt x="332700" y="403346"/>
                </a:lnTo>
                <a:lnTo>
                  <a:pt x="372147" y="407124"/>
                </a:lnTo>
                <a:lnTo>
                  <a:pt x="386820" y="406260"/>
                </a:lnTo>
                <a:lnTo>
                  <a:pt x="401065" y="403671"/>
                </a:lnTo>
                <a:lnTo>
                  <a:pt x="415013" y="399360"/>
                </a:lnTo>
                <a:lnTo>
                  <a:pt x="428793" y="393334"/>
                </a:lnTo>
                <a:lnTo>
                  <a:pt x="435925" y="344371"/>
                </a:lnTo>
                <a:close/>
              </a:path>
              <a:path w="441325" h="407670">
                <a:moveTo>
                  <a:pt x="392055" y="232608"/>
                </a:moveTo>
                <a:lnTo>
                  <a:pt x="235819" y="232608"/>
                </a:lnTo>
                <a:lnTo>
                  <a:pt x="235771" y="269414"/>
                </a:lnTo>
                <a:lnTo>
                  <a:pt x="231300" y="289496"/>
                </a:lnTo>
                <a:lnTo>
                  <a:pt x="219512" y="303835"/>
                </a:lnTo>
                <a:lnTo>
                  <a:pt x="202846" y="312436"/>
                </a:lnTo>
                <a:lnTo>
                  <a:pt x="183741" y="315301"/>
                </a:lnTo>
                <a:lnTo>
                  <a:pt x="440160" y="315301"/>
                </a:lnTo>
                <a:lnTo>
                  <a:pt x="440577" y="312436"/>
                </a:lnTo>
                <a:lnTo>
                  <a:pt x="440608" y="312226"/>
                </a:lnTo>
                <a:lnTo>
                  <a:pt x="419657" y="312226"/>
                </a:lnTo>
                <a:lnTo>
                  <a:pt x="407574" y="310456"/>
                </a:lnTo>
                <a:lnTo>
                  <a:pt x="398949" y="304953"/>
                </a:lnTo>
                <a:lnTo>
                  <a:pt x="393778" y="295421"/>
                </a:lnTo>
                <a:lnTo>
                  <a:pt x="392055" y="281570"/>
                </a:lnTo>
                <a:lnTo>
                  <a:pt x="392055" y="232608"/>
                </a:lnTo>
                <a:close/>
              </a:path>
              <a:path w="441325" h="407670">
                <a:moveTo>
                  <a:pt x="441056" y="309151"/>
                </a:moveTo>
                <a:lnTo>
                  <a:pt x="434949" y="312226"/>
                </a:lnTo>
                <a:lnTo>
                  <a:pt x="440608" y="312226"/>
                </a:lnTo>
                <a:lnTo>
                  <a:pt x="441056" y="309151"/>
                </a:lnTo>
                <a:close/>
              </a:path>
              <a:path w="441325" h="407670">
                <a:moveTo>
                  <a:pt x="196003" y="0"/>
                </a:moveTo>
                <a:lnTo>
                  <a:pt x="141630" y="4112"/>
                </a:lnTo>
                <a:lnTo>
                  <a:pt x="96363" y="16085"/>
                </a:lnTo>
                <a:lnTo>
                  <a:pt x="60115" y="35370"/>
                </a:lnTo>
                <a:lnTo>
                  <a:pt x="14328" y="93680"/>
                </a:lnTo>
                <a:lnTo>
                  <a:pt x="4616" y="131607"/>
                </a:lnTo>
                <a:lnTo>
                  <a:pt x="134788" y="159188"/>
                </a:lnTo>
                <a:lnTo>
                  <a:pt x="141439" y="133384"/>
                </a:lnTo>
                <a:lnTo>
                  <a:pt x="153704" y="116886"/>
                </a:lnTo>
                <a:lnTo>
                  <a:pt x="170283" y="108166"/>
                </a:lnTo>
                <a:lnTo>
                  <a:pt x="189896" y="105613"/>
                </a:lnTo>
                <a:lnTo>
                  <a:pt x="385399" y="105613"/>
                </a:lnTo>
                <a:lnTo>
                  <a:pt x="370164" y="69383"/>
                </a:lnTo>
                <a:lnTo>
                  <a:pt x="342862" y="39028"/>
                </a:lnTo>
                <a:lnTo>
                  <a:pt x="304707" y="17345"/>
                </a:lnTo>
                <a:lnTo>
                  <a:pt x="255741" y="4336"/>
                </a:lnTo>
                <a:lnTo>
                  <a:pt x="196003" y="0"/>
                </a:lnTo>
                <a:close/>
              </a:path>
            </a:pathLst>
          </a:custGeom>
          <a:solidFill>
            <a:srgbClr val="FFFFFF"/>
          </a:solidFill>
        </p:spPr>
        <p:txBody>
          <a:bodyPr wrap="square" lIns="0" tIns="0" rIns="0" bIns="0" rtlCol="0"/>
          <a:lstStyle/>
          <a:p>
            <a:endParaRPr lang="es-CO" noProof="0" dirty="0"/>
          </a:p>
        </p:txBody>
      </p:sp>
      <p:sp>
        <p:nvSpPr>
          <p:cNvPr id="24" name="object 24">
            <a:extLst>
              <a:ext uri="{C183D7F6-B498-43B3-948B-1728B52AA6E4}">
                <adec:decorative xmlns:adec="http://schemas.microsoft.com/office/drawing/2017/decorative" val="1"/>
              </a:ext>
            </a:extLst>
          </p:cNvPr>
          <p:cNvSpPr/>
          <p:nvPr/>
        </p:nvSpPr>
        <p:spPr>
          <a:xfrm>
            <a:off x="5962815" y="2963010"/>
            <a:ext cx="410845" cy="407670"/>
          </a:xfrm>
          <a:custGeom>
            <a:avLst/>
            <a:gdLst/>
            <a:ahLst/>
            <a:cxnLst/>
            <a:rect l="l" t="t" r="r" b="b"/>
            <a:pathLst>
              <a:path w="410845" h="407670">
                <a:moveTo>
                  <a:pt x="211343" y="0"/>
                </a:moveTo>
                <a:lnTo>
                  <a:pt x="157680" y="4527"/>
                </a:lnTo>
                <a:lnTo>
                  <a:pt x="111171" y="17860"/>
                </a:lnTo>
                <a:lnTo>
                  <a:pt x="72220" y="39627"/>
                </a:lnTo>
                <a:lnTo>
                  <a:pt x="41225" y="69455"/>
                </a:lnTo>
                <a:lnTo>
                  <a:pt x="18589" y="106973"/>
                </a:lnTo>
                <a:lnTo>
                  <a:pt x="4714" y="151807"/>
                </a:lnTo>
                <a:lnTo>
                  <a:pt x="0" y="203586"/>
                </a:lnTo>
                <a:lnTo>
                  <a:pt x="4658" y="255347"/>
                </a:lnTo>
                <a:lnTo>
                  <a:pt x="18507" y="300168"/>
                </a:lnTo>
                <a:lnTo>
                  <a:pt x="41358" y="337677"/>
                </a:lnTo>
                <a:lnTo>
                  <a:pt x="73020" y="367500"/>
                </a:lnTo>
                <a:lnTo>
                  <a:pt x="113306" y="389265"/>
                </a:lnTo>
                <a:lnTo>
                  <a:pt x="162025" y="402597"/>
                </a:lnTo>
                <a:lnTo>
                  <a:pt x="218989" y="407124"/>
                </a:lnTo>
                <a:lnTo>
                  <a:pt x="284187" y="400866"/>
                </a:lnTo>
                <a:lnTo>
                  <a:pt x="336142" y="383511"/>
                </a:lnTo>
                <a:lnTo>
                  <a:pt x="374494" y="357192"/>
                </a:lnTo>
                <a:lnTo>
                  <a:pt x="398878" y="324039"/>
                </a:lnTo>
                <a:lnTo>
                  <a:pt x="408933" y="286183"/>
                </a:lnTo>
                <a:lnTo>
                  <a:pt x="267990" y="241785"/>
                </a:lnTo>
                <a:lnTo>
                  <a:pt x="262518" y="266144"/>
                </a:lnTo>
                <a:lnTo>
                  <a:pt x="252704" y="283895"/>
                </a:lnTo>
                <a:lnTo>
                  <a:pt x="238283" y="294753"/>
                </a:lnTo>
                <a:lnTo>
                  <a:pt x="218989" y="298436"/>
                </a:lnTo>
                <a:lnTo>
                  <a:pt x="194158" y="294180"/>
                </a:lnTo>
                <a:lnTo>
                  <a:pt x="175350" y="279306"/>
                </a:lnTo>
                <a:lnTo>
                  <a:pt x="163430" y="250657"/>
                </a:lnTo>
                <a:lnTo>
                  <a:pt x="159264" y="205075"/>
                </a:lnTo>
                <a:lnTo>
                  <a:pt x="162997" y="160959"/>
                </a:lnTo>
                <a:lnTo>
                  <a:pt x="174196" y="131037"/>
                </a:lnTo>
                <a:lnTo>
                  <a:pt x="192859" y="114025"/>
                </a:lnTo>
                <a:lnTo>
                  <a:pt x="218989" y="108640"/>
                </a:lnTo>
                <a:lnTo>
                  <a:pt x="237360" y="112665"/>
                </a:lnTo>
                <a:lnTo>
                  <a:pt x="250985" y="124730"/>
                </a:lnTo>
                <a:lnTo>
                  <a:pt x="259731" y="144823"/>
                </a:lnTo>
                <a:lnTo>
                  <a:pt x="263470" y="172930"/>
                </a:lnTo>
                <a:lnTo>
                  <a:pt x="410424" y="128532"/>
                </a:lnTo>
                <a:lnTo>
                  <a:pt x="387406" y="66657"/>
                </a:lnTo>
                <a:lnTo>
                  <a:pt x="325246" y="19047"/>
                </a:lnTo>
                <a:lnTo>
                  <a:pt x="275549" y="5059"/>
                </a:lnTo>
                <a:lnTo>
                  <a:pt x="211343" y="0"/>
                </a:lnTo>
                <a:close/>
              </a:path>
            </a:pathLst>
          </a:custGeom>
          <a:solidFill>
            <a:srgbClr val="FFFFFF"/>
          </a:solidFill>
        </p:spPr>
        <p:txBody>
          <a:bodyPr wrap="square" lIns="0" tIns="0" rIns="0" bIns="0" rtlCol="0"/>
          <a:lstStyle/>
          <a:p>
            <a:endParaRPr lang="es-CO" noProof="0" dirty="0"/>
          </a:p>
        </p:txBody>
      </p:sp>
      <p:sp>
        <p:nvSpPr>
          <p:cNvPr id="25" name="object 25">
            <a:extLst>
              <a:ext uri="{C183D7F6-B498-43B3-948B-1728B52AA6E4}">
                <adec:decorative xmlns:adec="http://schemas.microsoft.com/office/drawing/2017/decorative" val="1"/>
              </a:ext>
            </a:extLst>
          </p:cNvPr>
          <p:cNvSpPr/>
          <p:nvPr/>
        </p:nvSpPr>
        <p:spPr>
          <a:xfrm>
            <a:off x="6466721" y="2797719"/>
            <a:ext cx="176530" cy="565150"/>
          </a:xfrm>
          <a:custGeom>
            <a:avLst/>
            <a:gdLst/>
            <a:ahLst/>
            <a:cxnLst/>
            <a:rect l="l" t="t" r="r" b="b"/>
            <a:pathLst>
              <a:path w="176529" h="565150">
                <a:moveTo>
                  <a:pt x="87326" y="0"/>
                </a:moveTo>
                <a:lnTo>
                  <a:pt x="47187" y="3897"/>
                </a:lnTo>
                <a:lnTo>
                  <a:pt x="20112" y="16258"/>
                </a:lnTo>
                <a:lnTo>
                  <a:pt x="4813" y="38089"/>
                </a:lnTo>
                <a:lnTo>
                  <a:pt x="0" y="70392"/>
                </a:lnTo>
                <a:lnTo>
                  <a:pt x="4603" y="101807"/>
                </a:lnTo>
                <a:lnTo>
                  <a:pt x="19553" y="123181"/>
                </a:lnTo>
                <a:lnTo>
                  <a:pt x="46558" y="135374"/>
                </a:lnTo>
                <a:lnTo>
                  <a:pt x="87326" y="139247"/>
                </a:lnTo>
                <a:lnTo>
                  <a:pt x="128327" y="135590"/>
                </a:lnTo>
                <a:lnTo>
                  <a:pt x="155844" y="123757"/>
                </a:lnTo>
                <a:lnTo>
                  <a:pt x="171307" y="102456"/>
                </a:lnTo>
                <a:lnTo>
                  <a:pt x="176143" y="70392"/>
                </a:lnTo>
                <a:lnTo>
                  <a:pt x="171097" y="38089"/>
                </a:lnTo>
                <a:lnTo>
                  <a:pt x="155285" y="16258"/>
                </a:lnTo>
                <a:lnTo>
                  <a:pt x="127698" y="3897"/>
                </a:lnTo>
                <a:lnTo>
                  <a:pt x="87326" y="0"/>
                </a:lnTo>
                <a:close/>
              </a:path>
              <a:path w="176529" h="565150">
                <a:moveTo>
                  <a:pt x="166958" y="174468"/>
                </a:moveTo>
                <a:lnTo>
                  <a:pt x="9232" y="174468"/>
                </a:lnTo>
                <a:lnTo>
                  <a:pt x="9232" y="564727"/>
                </a:lnTo>
                <a:lnTo>
                  <a:pt x="166958" y="564727"/>
                </a:lnTo>
                <a:lnTo>
                  <a:pt x="166958" y="174468"/>
                </a:lnTo>
                <a:close/>
              </a:path>
            </a:pathLst>
          </a:custGeom>
          <a:solidFill>
            <a:srgbClr val="FFFFFF"/>
          </a:solidFill>
        </p:spPr>
        <p:txBody>
          <a:bodyPr wrap="square" lIns="0" tIns="0" rIns="0" bIns="0" rtlCol="0"/>
          <a:lstStyle/>
          <a:p>
            <a:endParaRPr lang="es-CO" noProof="0" dirty="0"/>
          </a:p>
        </p:txBody>
      </p:sp>
      <p:sp>
        <p:nvSpPr>
          <p:cNvPr id="26" name="object 26">
            <a:extLst>
              <a:ext uri="{C183D7F6-B498-43B3-948B-1728B52AA6E4}">
                <adec:decorative xmlns:adec="http://schemas.microsoft.com/office/drawing/2017/decorative" val="1"/>
              </a:ext>
            </a:extLst>
          </p:cNvPr>
          <p:cNvSpPr/>
          <p:nvPr/>
        </p:nvSpPr>
        <p:spPr>
          <a:xfrm>
            <a:off x="6736346" y="2963010"/>
            <a:ext cx="441325" cy="407670"/>
          </a:xfrm>
          <a:custGeom>
            <a:avLst/>
            <a:gdLst/>
            <a:ahLst/>
            <a:cxnLst/>
            <a:rect l="l" t="t" r="r" b="b"/>
            <a:pathLst>
              <a:path w="441325" h="407670">
                <a:moveTo>
                  <a:pt x="385485" y="105613"/>
                </a:moveTo>
                <a:lnTo>
                  <a:pt x="191435" y="105613"/>
                </a:lnTo>
                <a:lnTo>
                  <a:pt x="210002" y="108942"/>
                </a:lnTo>
                <a:lnTo>
                  <a:pt x="223984" y="118442"/>
                </a:lnTo>
                <a:lnTo>
                  <a:pt x="232800" y="133384"/>
                </a:lnTo>
                <a:lnTo>
                  <a:pt x="235867" y="153038"/>
                </a:lnTo>
                <a:lnTo>
                  <a:pt x="235867" y="168317"/>
                </a:lnTo>
                <a:lnTo>
                  <a:pt x="153157" y="185183"/>
                </a:lnTo>
                <a:lnTo>
                  <a:pt x="94297" y="200877"/>
                </a:lnTo>
                <a:lnTo>
                  <a:pt x="50947" y="220845"/>
                </a:lnTo>
                <a:lnTo>
                  <a:pt x="21712" y="245670"/>
                </a:lnTo>
                <a:lnTo>
                  <a:pt x="5195" y="275936"/>
                </a:lnTo>
                <a:lnTo>
                  <a:pt x="0" y="312226"/>
                </a:lnTo>
                <a:lnTo>
                  <a:pt x="7723" y="352879"/>
                </a:lnTo>
                <a:lnTo>
                  <a:pt x="30805" y="382631"/>
                </a:lnTo>
                <a:lnTo>
                  <a:pt x="69117" y="400905"/>
                </a:lnTo>
                <a:lnTo>
                  <a:pt x="122526" y="407124"/>
                </a:lnTo>
                <a:lnTo>
                  <a:pt x="171386" y="402704"/>
                </a:lnTo>
                <a:lnTo>
                  <a:pt x="210351" y="390109"/>
                </a:lnTo>
                <a:lnTo>
                  <a:pt x="239858" y="370332"/>
                </a:lnTo>
                <a:lnTo>
                  <a:pt x="260344" y="344371"/>
                </a:lnTo>
                <a:lnTo>
                  <a:pt x="435897" y="344371"/>
                </a:lnTo>
                <a:lnTo>
                  <a:pt x="440115" y="315301"/>
                </a:lnTo>
                <a:lnTo>
                  <a:pt x="185183" y="315301"/>
                </a:lnTo>
                <a:lnTo>
                  <a:pt x="171518" y="313316"/>
                </a:lnTo>
                <a:lnTo>
                  <a:pt x="160863" y="307457"/>
                </a:lnTo>
                <a:lnTo>
                  <a:pt x="153942" y="297868"/>
                </a:lnTo>
                <a:lnTo>
                  <a:pt x="151474" y="284694"/>
                </a:lnTo>
                <a:lnTo>
                  <a:pt x="154062" y="270919"/>
                </a:lnTo>
                <a:lnTo>
                  <a:pt x="161825" y="259438"/>
                </a:lnTo>
                <a:lnTo>
                  <a:pt x="174764" y="250253"/>
                </a:lnTo>
                <a:lnTo>
                  <a:pt x="192877" y="243371"/>
                </a:lnTo>
                <a:lnTo>
                  <a:pt x="235723" y="232608"/>
                </a:lnTo>
                <a:lnTo>
                  <a:pt x="392007" y="232608"/>
                </a:lnTo>
                <a:lnTo>
                  <a:pt x="392007" y="156113"/>
                </a:lnTo>
                <a:lnTo>
                  <a:pt x="386701" y="108942"/>
                </a:lnTo>
                <a:lnTo>
                  <a:pt x="386642" y="108412"/>
                </a:lnTo>
                <a:lnTo>
                  <a:pt x="385485" y="105613"/>
                </a:lnTo>
                <a:close/>
              </a:path>
              <a:path w="441325" h="407670">
                <a:moveTo>
                  <a:pt x="435897" y="344371"/>
                </a:moveTo>
                <a:lnTo>
                  <a:pt x="260344" y="344371"/>
                </a:lnTo>
                <a:lnTo>
                  <a:pt x="275672" y="372258"/>
                </a:lnTo>
                <a:lnTo>
                  <a:pt x="300346" y="391820"/>
                </a:lnTo>
                <a:lnTo>
                  <a:pt x="333343" y="403346"/>
                </a:lnTo>
                <a:lnTo>
                  <a:pt x="373637" y="407124"/>
                </a:lnTo>
                <a:lnTo>
                  <a:pt x="388281" y="406260"/>
                </a:lnTo>
                <a:lnTo>
                  <a:pt x="402351" y="403671"/>
                </a:lnTo>
                <a:lnTo>
                  <a:pt x="415854" y="399360"/>
                </a:lnTo>
                <a:lnTo>
                  <a:pt x="428793" y="393334"/>
                </a:lnTo>
                <a:lnTo>
                  <a:pt x="435897" y="344371"/>
                </a:lnTo>
                <a:close/>
              </a:path>
              <a:path w="441325" h="407670">
                <a:moveTo>
                  <a:pt x="392007" y="232608"/>
                </a:moveTo>
                <a:lnTo>
                  <a:pt x="235723" y="232608"/>
                </a:lnTo>
                <a:lnTo>
                  <a:pt x="235723" y="269414"/>
                </a:lnTo>
                <a:lnTo>
                  <a:pt x="231275" y="289496"/>
                </a:lnTo>
                <a:lnTo>
                  <a:pt x="219650" y="303835"/>
                </a:lnTo>
                <a:lnTo>
                  <a:pt x="203427" y="312436"/>
                </a:lnTo>
                <a:lnTo>
                  <a:pt x="185183" y="315301"/>
                </a:lnTo>
                <a:lnTo>
                  <a:pt x="440115" y="315301"/>
                </a:lnTo>
                <a:lnTo>
                  <a:pt x="440531" y="312436"/>
                </a:lnTo>
                <a:lnTo>
                  <a:pt x="440561" y="312226"/>
                </a:lnTo>
                <a:lnTo>
                  <a:pt x="419609" y="312226"/>
                </a:lnTo>
                <a:lnTo>
                  <a:pt x="407526" y="310456"/>
                </a:lnTo>
                <a:lnTo>
                  <a:pt x="398901" y="304953"/>
                </a:lnTo>
                <a:lnTo>
                  <a:pt x="393730" y="295421"/>
                </a:lnTo>
                <a:lnTo>
                  <a:pt x="392007" y="281570"/>
                </a:lnTo>
                <a:lnTo>
                  <a:pt x="392007" y="232608"/>
                </a:lnTo>
                <a:close/>
              </a:path>
              <a:path w="441325" h="407670">
                <a:moveTo>
                  <a:pt x="441008" y="309151"/>
                </a:moveTo>
                <a:lnTo>
                  <a:pt x="434901" y="312226"/>
                </a:lnTo>
                <a:lnTo>
                  <a:pt x="440561" y="312226"/>
                </a:lnTo>
                <a:lnTo>
                  <a:pt x="441008" y="309151"/>
                </a:lnTo>
                <a:close/>
              </a:path>
              <a:path w="441325" h="407670">
                <a:moveTo>
                  <a:pt x="197542" y="0"/>
                </a:moveTo>
                <a:lnTo>
                  <a:pt x="142620" y="4112"/>
                </a:lnTo>
                <a:lnTo>
                  <a:pt x="97138" y="16085"/>
                </a:lnTo>
                <a:lnTo>
                  <a:pt x="60842" y="35370"/>
                </a:lnTo>
                <a:lnTo>
                  <a:pt x="14808" y="93680"/>
                </a:lnTo>
                <a:lnTo>
                  <a:pt x="4568" y="131607"/>
                </a:lnTo>
                <a:lnTo>
                  <a:pt x="134740" y="159188"/>
                </a:lnTo>
                <a:lnTo>
                  <a:pt x="141450" y="133384"/>
                </a:lnTo>
                <a:lnTo>
                  <a:pt x="153909" y="116886"/>
                </a:lnTo>
                <a:lnTo>
                  <a:pt x="170952" y="108166"/>
                </a:lnTo>
                <a:lnTo>
                  <a:pt x="191435" y="105613"/>
                </a:lnTo>
                <a:lnTo>
                  <a:pt x="385485" y="105613"/>
                </a:lnTo>
                <a:lnTo>
                  <a:pt x="370517" y="69383"/>
                </a:lnTo>
                <a:lnTo>
                  <a:pt x="343589" y="39028"/>
                </a:lnTo>
                <a:lnTo>
                  <a:pt x="305813" y="17345"/>
                </a:lnTo>
                <a:lnTo>
                  <a:pt x="257145" y="4336"/>
                </a:lnTo>
                <a:lnTo>
                  <a:pt x="197542" y="0"/>
                </a:lnTo>
                <a:close/>
              </a:path>
            </a:pathLst>
          </a:custGeom>
          <a:solidFill>
            <a:srgbClr val="FFFFFF"/>
          </a:solidFill>
        </p:spPr>
        <p:txBody>
          <a:bodyPr wrap="square" lIns="0" tIns="0" rIns="0" bIns="0" rtlCol="0"/>
          <a:lstStyle/>
          <a:p>
            <a:endParaRPr lang="es-CO" noProof="0" dirty="0"/>
          </a:p>
        </p:txBody>
      </p:sp>
      <p:sp>
        <p:nvSpPr>
          <p:cNvPr id="27" name="object 27">
            <a:extLst>
              <a:ext uri="{C183D7F6-B498-43B3-948B-1728B52AA6E4}">
                <adec:decorative xmlns:adec="http://schemas.microsoft.com/office/drawing/2017/decorative" val="1"/>
              </a:ext>
            </a:extLst>
          </p:cNvPr>
          <p:cNvSpPr/>
          <p:nvPr/>
        </p:nvSpPr>
        <p:spPr>
          <a:xfrm>
            <a:off x="7233904" y="2963010"/>
            <a:ext cx="395605" cy="407670"/>
          </a:xfrm>
          <a:custGeom>
            <a:avLst/>
            <a:gdLst/>
            <a:ahLst/>
            <a:cxnLst/>
            <a:rect l="l" t="t" r="r" b="b"/>
            <a:pathLst>
              <a:path w="395604" h="407670">
                <a:moveTo>
                  <a:pt x="211343" y="0"/>
                </a:moveTo>
                <a:lnTo>
                  <a:pt x="147980" y="5401"/>
                </a:lnTo>
                <a:lnTo>
                  <a:pt x="96995" y="20243"/>
                </a:lnTo>
                <a:lnTo>
                  <a:pt x="58005" y="42481"/>
                </a:lnTo>
                <a:lnTo>
                  <a:pt x="30628" y="70074"/>
                </a:lnTo>
                <a:lnTo>
                  <a:pt x="9184" y="133145"/>
                </a:lnTo>
                <a:lnTo>
                  <a:pt x="14892" y="168805"/>
                </a:lnTo>
                <a:lnTo>
                  <a:pt x="32800" y="198890"/>
                </a:lnTo>
                <a:lnTo>
                  <a:pt x="64089" y="223696"/>
                </a:lnTo>
                <a:lnTo>
                  <a:pt x="109938" y="243518"/>
                </a:lnTo>
                <a:lnTo>
                  <a:pt x="201603" y="266237"/>
                </a:lnTo>
                <a:lnTo>
                  <a:pt x="221495" y="273396"/>
                </a:lnTo>
                <a:lnTo>
                  <a:pt x="232489" y="280834"/>
                </a:lnTo>
                <a:lnTo>
                  <a:pt x="235867" y="289258"/>
                </a:lnTo>
                <a:lnTo>
                  <a:pt x="232566" y="297275"/>
                </a:lnTo>
                <a:lnTo>
                  <a:pt x="223233" y="303013"/>
                </a:lnTo>
                <a:lnTo>
                  <a:pt x="208724" y="306462"/>
                </a:lnTo>
                <a:lnTo>
                  <a:pt x="189896" y="307613"/>
                </a:lnTo>
                <a:lnTo>
                  <a:pt x="155616" y="304236"/>
                </a:lnTo>
                <a:lnTo>
                  <a:pt x="124473" y="294394"/>
                </a:lnTo>
                <a:lnTo>
                  <a:pt x="97334" y="278524"/>
                </a:lnTo>
                <a:lnTo>
                  <a:pt x="75064" y="257065"/>
                </a:lnTo>
                <a:lnTo>
                  <a:pt x="0" y="344419"/>
                </a:lnTo>
                <a:lnTo>
                  <a:pt x="37145" y="372955"/>
                </a:lnTo>
                <a:lnTo>
                  <a:pt x="82319" y="392445"/>
                </a:lnTo>
                <a:lnTo>
                  <a:pt x="136104" y="403610"/>
                </a:lnTo>
                <a:lnTo>
                  <a:pt x="199081" y="407172"/>
                </a:lnTo>
                <a:lnTo>
                  <a:pt x="260939" y="402084"/>
                </a:lnTo>
                <a:lnTo>
                  <a:pt x="310499" y="387897"/>
                </a:lnTo>
                <a:lnTo>
                  <a:pt x="348229" y="366228"/>
                </a:lnTo>
                <a:lnTo>
                  <a:pt x="374599" y="338693"/>
                </a:lnTo>
                <a:lnTo>
                  <a:pt x="395132" y="272489"/>
                </a:lnTo>
                <a:lnTo>
                  <a:pt x="388933" y="233989"/>
                </a:lnTo>
                <a:lnTo>
                  <a:pt x="336914" y="177807"/>
                </a:lnTo>
                <a:lnTo>
                  <a:pt x="289479" y="158944"/>
                </a:lnTo>
                <a:lnTo>
                  <a:pt x="226683" y="145446"/>
                </a:lnTo>
                <a:lnTo>
                  <a:pt x="199255" y="140549"/>
                </a:lnTo>
                <a:lnTo>
                  <a:pt x="180735" y="134923"/>
                </a:lnTo>
                <a:lnTo>
                  <a:pt x="170258" y="128432"/>
                </a:lnTo>
                <a:lnTo>
                  <a:pt x="166958" y="120940"/>
                </a:lnTo>
                <a:lnTo>
                  <a:pt x="169905" y="112395"/>
                </a:lnTo>
                <a:lnTo>
                  <a:pt x="179028" y="105589"/>
                </a:lnTo>
                <a:lnTo>
                  <a:pt x="194751" y="101088"/>
                </a:lnTo>
                <a:lnTo>
                  <a:pt x="217498" y="99462"/>
                </a:lnTo>
                <a:lnTo>
                  <a:pt x="247550" y="101694"/>
                </a:lnTo>
                <a:lnTo>
                  <a:pt x="275137" y="109240"/>
                </a:lnTo>
                <a:lnTo>
                  <a:pt x="299558" y="123382"/>
                </a:lnTo>
                <a:lnTo>
                  <a:pt x="320116" y="145398"/>
                </a:lnTo>
                <a:lnTo>
                  <a:pt x="395132" y="65828"/>
                </a:lnTo>
                <a:lnTo>
                  <a:pt x="366388" y="40035"/>
                </a:lnTo>
                <a:lnTo>
                  <a:pt x="327329" y="19129"/>
                </a:lnTo>
                <a:lnTo>
                  <a:pt x="276225" y="5116"/>
                </a:lnTo>
                <a:lnTo>
                  <a:pt x="211343" y="0"/>
                </a:lnTo>
                <a:close/>
              </a:path>
            </a:pathLst>
          </a:custGeom>
          <a:solidFill>
            <a:srgbClr val="FFFFFF"/>
          </a:solidFill>
        </p:spPr>
        <p:txBody>
          <a:bodyPr wrap="square" lIns="0" tIns="0" rIns="0" bIns="0" rtlCol="0"/>
          <a:lstStyle/>
          <a:p>
            <a:endParaRPr lang="es-CO" noProof="0" dirty="0"/>
          </a:p>
        </p:txBody>
      </p:sp>
      <p:sp>
        <p:nvSpPr>
          <p:cNvPr id="28" name="object 28">
            <a:extLst>
              <a:ext uri="{C183D7F6-B498-43B3-948B-1728B52AA6E4}">
                <adec:decorative xmlns:adec="http://schemas.microsoft.com/office/drawing/2017/decorative" val="1"/>
              </a:ext>
            </a:extLst>
          </p:cNvPr>
          <p:cNvSpPr/>
          <p:nvPr/>
        </p:nvSpPr>
        <p:spPr>
          <a:xfrm>
            <a:off x="3247597" y="2101384"/>
            <a:ext cx="1628139" cy="2668270"/>
          </a:xfrm>
          <a:custGeom>
            <a:avLst/>
            <a:gdLst/>
            <a:ahLst/>
            <a:cxnLst/>
            <a:rect l="l" t="t" r="r" b="b"/>
            <a:pathLst>
              <a:path w="1628139" h="2668270">
                <a:moveTo>
                  <a:pt x="532922" y="0"/>
                </a:moveTo>
                <a:lnTo>
                  <a:pt x="271053" y="0"/>
                </a:lnTo>
                <a:lnTo>
                  <a:pt x="222226" y="4351"/>
                </a:lnTo>
                <a:lnTo>
                  <a:pt x="176314" y="16902"/>
                </a:lnTo>
                <a:lnTo>
                  <a:pt x="134071" y="36898"/>
                </a:lnTo>
                <a:lnTo>
                  <a:pt x="96254" y="63583"/>
                </a:lnTo>
                <a:lnTo>
                  <a:pt x="63617" y="96201"/>
                </a:lnTo>
                <a:lnTo>
                  <a:pt x="36918" y="133997"/>
                </a:lnTo>
                <a:lnTo>
                  <a:pt x="16912" y="176217"/>
                </a:lnTo>
                <a:lnTo>
                  <a:pt x="4353" y="222104"/>
                </a:lnTo>
                <a:lnTo>
                  <a:pt x="0" y="270903"/>
                </a:lnTo>
                <a:lnTo>
                  <a:pt x="0" y="2397100"/>
                </a:lnTo>
                <a:lnTo>
                  <a:pt x="4353" y="2445890"/>
                </a:lnTo>
                <a:lnTo>
                  <a:pt x="16912" y="2491772"/>
                </a:lnTo>
                <a:lnTo>
                  <a:pt x="36918" y="2533988"/>
                </a:lnTo>
                <a:lnTo>
                  <a:pt x="63617" y="2571785"/>
                </a:lnTo>
                <a:lnTo>
                  <a:pt x="96254" y="2604404"/>
                </a:lnTo>
                <a:lnTo>
                  <a:pt x="134071" y="2631091"/>
                </a:lnTo>
                <a:lnTo>
                  <a:pt x="176314" y="2651089"/>
                </a:lnTo>
                <a:lnTo>
                  <a:pt x="222226" y="2663642"/>
                </a:lnTo>
                <a:lnTo>
                  <a:pt x="271053" y="2667994"/>
                </a:lnTo>
                <a:lnTo>
                  <a:pt x="1627964" y="2667994"/>
                </a:lnTo>
              </a:path>
            </a:pathLst>
          </a:custGeom>
          <a:ln w="6730">
            <a:solidFill>
              <a:srgbClr val="FFFFFF"/>
            </a:solidFill>
          </a:ln>
        </p:spPr>
        <p:txBody>
          <a:bodyPr wrap="square" lIns="0" tIns="0" rIns="0" bIns="0" rtlCol="0"/>
          <a:lstStyle/>
          <a:p>
            <a:endParaRPr lang="es-CO" noProof="0" dirty="0"/>
          </a:p>
        </p:txBody>
      </p:sp>
      <p:sp>
        <p:nvSpPr>
          <p:cNvPr id="29" name="object 29">
            <a:extLst>
              <a:ext uri="{C183D7F6-B498-43B3-948B-1728B52AA6E4}">
                <adec:decorative xmlns:adec="http://schemas.microsoft.com/office/drawing/2017/decorative" val="1"/>
              </a:ext>
            </a:extLst>
          </p:cNvPr>
          <p:cNvSpPr/>
          <p:nvPr/>
        </p:nvSpPr>
        <p:spPr>
          <a:xfrm>
            <a:off x="7354989" y="2101384"/>
            <a:ext cx="1591310" cy="2668270"/>
          </a:xfrm>
          <a:custGeom>
            <a:avLst/>
            <a:gdLst/>
            <a:ahLst/>
            <a:cxnLst/>
            <a:rect l="l" t="t" r="r" b="b"/>
            <a:pathLst>
              <a:path w="1591309" h="2668270">
                <a:moveTo>
                  <a:pt x="0" y="2667994"/>
                </a:moveTo>
                <a:lnTo>
                  <a:pt x="1318648" y="2667994"/>
                </a:lnTo>
                <a:lnTo>
                  <a:pt x="1367893" y="2663642"/>
                </a:lnTo>
                <a:lnTo>
                  <a:pt x="1414146" y="2651089"/>
                </a:lnTo>
                <a:lnTo>
                  <a:pt x="1456658" y="2631091"/>
                </a:lnTo>
                <a:lnTo>
                  <a:pt x="1494683" y="2604404"/>
                </a:lnTo>
                <a:lnTo>
                  <a:pt x="1527471" y="2571785"/>
                </a:lnTo>
                <a:lnTo>
                  <a:pt x="1554275" y="2533988"/>
                </a:lnTo>
                <a:lnTo>
                  <a:pt x="1574347" y="2491772"/>
                </a:lnTo>
                <a:lnTo>
                  <a:pt x="1586939" y="2445890"/>
                </a:lnTo>
                <a:lnTo>
                  <a:pt x="1591303" y="2397100"/>
                </a:lnTo>
                <a:lnTo>
                  <a:pt x="1591303" y="270903"/>
                </a:lnTo>
                <a:lnTo>
                  <a:pt x="1586939" y="222104"/>
                </a:lnTo>
                <a:lnTo>
                  <a:pt x="1574347" y="176217"/>
                </a:lnTo>
                <a:lnTo>
                  <a:pt x="1554275" y="133998"/>
                </a:lnTo>
                <a:lnTo>
                  <a:pt x="1527471" y="96201"/>
                </a:lnTo>
                <a:lnTo>
                  <a:pt x="1494683" y="63583"/>
                </a:lnTo>
                <a:lnTo>
                  <a:pt x="1456658" y="36898"/>
                </a:lnTo>
                <a:lnTo>
                  <a:pt x="1414146" y="16902"/>
                </a:lnTo>
                <a:lnTo>
                  <a:pt x="1367893" y="4351"/>
                </a:lnTo>
                <a:lnTo>
                  <a:pt x="1318648" y="0"/>
                </a:lnTo>
                <a:lnTo>
                  <a:pt x="1067633" y="0"/>
                </a:lnTo>
              </a:path>
            </a:pathLst>
          </a:custGeom>
          <a:ln w="6730">
            <a:solidFill>
              <a:srgbClr val="FFFFFF"/>
            </a:solidFill>
          </a:ln>
        </p:spPr>
        <p:txBody>
          <a:bodyPr wrap="square" lIns="0" tIns="0" rIns="0" bIns="0" rtlCol="0"/>
          <a:lstStyle/>
          <a:p>
            <a:endParaRPr lang="es-CO" noProof="0" dirty="0"/>
          </a:p>
        </p:txBody>
      </p:sp>
    </p:spTree>
    <p:extLst>
      <p:ext uri="{BB962C8B-B14F-4D97-AF65-F5344CB8AC3E}">
        <p14:creationId xmlns:p14="http://schemas.microsoft.com/office/powerpoint/2010/main" val="2000260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0AD7F-2D20-4C5A-8681-2889C2868CFF}"/>
            </a:ext>
          </a:extLst>
        </p:cNvPr>
        <p:cNvGrpSpPr/>
        <p:nvPr/>
      </p:nvGrpSpPr>
      <p:grpSpPr>
        <a:xfrm>
          <a:off x="0" y="0"/>
          <a:ext cx="0" cy="0"/>
          <a:chOff x="0" y="0"/>
          <a:chExt cx="0" cy="0"/>
        </a:xfrm>
      </p:grpSpPr>
      <p:sp>
        <p:nvSpPr>
          <p:cNvPr id="8" name="AutoShape 11">
            <a:extLst>
              <a:ext uri="{FF2B5EF4-FFF2-40B4-BE49-F238E27FC236}">
                <a16:creationId xmlns:a16="http://schemas.microsoft.com/office/drawing/2014/main" id="{B2F7A514-FC0B-A6DC-CE3B-9DDDE920CA49}"/>
              </a:ext>
            </a:extLst>
          </p:cNvPr>
          <p:cNvSpPr/>
          <p:nvPr/>
        </p:nvSpPr>
        <p:spPr>
          <a:xfrm>
            <a:off x="255988" y="1498599"/>
            <a:ext cx="2052000" cy="972000"/>
          </a:xfrm>
          <a:prstGeom prst="rect">
            <a:avLst/>
          </a:prstGeom>
          <a:solidFill>
            <a:srgbClr val="8DD873"/>
          </a:solidFill>
          <a:effectLst>
            <a:outerShdw blurRad="63500" sx="102000" sy="102000" algn="ctr" rotWithShape="0">
              <a:prstClr val="black">
                <a:alpha val="40000"/>
              </a:prstClr>
            </a:outerShdw>
          </a:effectLst>
          <a:scene3d>
            <a:camera prst="orthographicFront"/>
            <a:lightRig rig="threePt" dir="t"/>
          </a:scene3d>
          <a:sp3d>
            <a:bevelT/>
          </a:sp3d>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9" name="AutoShape 12">
            <a:extLst>
              <a:ext uri="{FF2B5EF4-FFF2-40B4-BE49-F238E27FC236}">
                <a16:creationId xmlns:a16="http://schemas.microsoft.com/office/drawing/2014/main" id="{38294EF9-63B9-7B38-657E-073DF0BE762F}"/>
              </a:ext>
            </a:extLst>
          </p:cNvPr>
          <p:cNvSpPr/>
          <p:nvPr/>
        </p:nvSpPr>
        <p:spPr>
          <a:xfrm>
            <a:off x="2673875" y="1498599"/>
            <a:ext cx="2052000" cy="972000"/>
          </a:xfrm>
          <a:prstGeom prst="rect">
            <a:avLst/>
          </a:prstGeom>
          <a:solidFill>
            <a:srgbClr val="00B0F0"/>
          </a:solidFill>
          <a:effectLst>
            <a:outerShdw blurRad="63500" sx="102000" sy="102000" algn="ctr" rotWithShape="0">
              <a:prstClr val="black">
                <a:alpha val="40000"/>
              </a:prstClr>
            </a:outerShdw>
          </a:effectLst>
          <a:scene3d>
            <a:camera prst="orthographicFront"/>
            <a:lightRig rig="threePt" dir="t"/>
          </a:scene3d>
          <a:sp3d>
            <a:bevelT/>
          </a:sp3d>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AutoShape 13">
            <a:extLst>
              <a:ext uri="{FF2B5EF4-FFF2-40B4-BE49-F238E27FC236}">
                <a16:creationId xmlns:a16="http://schemas.microsoft.com/office/drawing/2014/main" id="{16F7C170-67CA-6319-AF26-EF476C4B9F51}"/>
              </a:ext>
            </a:extLst>
          </p:cNvPr>
          <p:cNvSpPr/>
          <p:nvPr/>
        </p:nvSpPr>
        <p:spPr>
          <a:xfrm>
            <a:off x="5078481" y="1498599"/>
            <a:ext cx="2052000" cy="972000"/>
          </a:xfrm>
          <a:prstGeom prst="rect">
            <a:avLst/>
          </a:prstGeom>
          <a:solidFill>
            <a:srgbClr val="FFC000"/>
          </a:solidFill>
          <a:effectLst>
            <a:outerShdw blurRad="63500" sx="102000" sy="102000" algn="ctr" rotWithShape="0">
              <a:prstClr val="black">
                <a:alpha val="40000"/>
              </a:prstClr>
            </a:outerShdw>
          </a:effectLst>
          <a:scene3d>
            <a:camera prst="orthographicFront"/>
            <a:lightRig rig="threePt" dir="t"/>
          </a:scene3d>
          <a:sp3d>
            <a:bevelT/>
          </a:sp3d>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1" name="AutoShape 14">
            <a:extLst>
              <a:ext uri="{FF2B5EF4-FFF2-40B4-BE49-F238E27FC236}">
                <a16:creationId xmlns:a16="http://schemas.microsoft.com/office/drawing/2014/main" id="{F717FB4A-A588-ED32-DD7B-7E9809F263BC}"/>
              </a:ext>
            </a:extLst>
          </p:cNvPr>
          <p:cNvSpPr/>
          <p:nvPr/>
        </p:nvSpPr>
        <p:spPr>
          <a:xfrm>
            <a:off x="7466127" y="1498598"/>
            <a:ext cx="2052000" cy="972000"/>
          </a:xfrm>
          <a:prstGeom prst="rect">
            <a:avLst/>
          </a:prstGeom>
          <a:solidFill>
            <a:schemeClr val="accent1">
              <a:lumMod val="75000"/>
            </a:schemeClr>
          </a:solidFill>
          <a:effectLst>
            <a:outerShdw blurRad="63500" sx="102000" sy="102000" algn="ctr" rotWithShape="0">
              <a:prstClr val="black">
                <a:alpha val="40000"/>
              </a:prstClr>
            </a:outerShdw>
          </a:effectLst>
          <a:scene3d>
            <a:camera prst="orthographicFront"/>
            <a:lightRig rig="threePt" dir="t"/>
          </a:scene3d>
          <a:sp3d>
            <a:bevelT/>
          </a:sp3d>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2" name="AutoShape 15">
            <a:extLst>
              <a:ext uri="{FF2B5EF4-FFF2-40B4-BE49-F238E27FC236}">
                <a16:creationId xmlns:a16="http://schemas.microsoft.com/office/drawing/2014/main" id="{F9F51E9A-B5ED-8DDE-1C35-2DC3EB0D469E}"/>
              </a:ext>
            </a:extLst>
          </p:cNvPr>
          <p:cNvSpPr/>
          <p:nvPr/>
        </p:nvSpPr>
        <p:spPr>
          <a:xfrm>
            <a:off x="9868227" y="1498598"/>
            <a:ext cx="2052000" cy="972000"/>
          </a:xfrm>
          <a:prstGeom prst="rect">
            <a:avLst/>
          </a:prstGeom>
          <a:solidFill>
            <a:srgbClr val="00B4B0"/>
          </a:solidFill>
          <a:effectLst>
            <a:outerShdw blurRad="63500" sx="102000" sy="102000" algn="ctr" rotWithShape="0">
              <a:prstClr val="black">
                <a:alpha val="40000"/>
              </a:prstClr>
            </a:outerShdw>
          </a:effectLst>
          <a:scene3d>
            <a:camera prst="orthographicFront"/>
            <a:lightRig rig="threePt" dir="t"/>
          </a:scene3d>
          <a:sp3d>
            <a:bevelT/>
          </a:sp3d>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grpSp>
        <p:nvGrpSpPr>
          <p:cNvPr id="13" name="Group 16">
            <a:extLst>
              <a:ext uri="{FF2B5EF4-FFF2-40B4-BE49-F238E27FC236}">
                <a16:creationId xmlns:a16="http://schemas.microsoft.com/office/drawing/2014/main" id="{9C9A50B2-68D4-04E7-6C73-B64E8801D7C3}"/>
              </a:ext>
            </a:extLst>
          </p:cNvPr>
          <p:cNvGrpSpPr/>
          <p:nvPr/>
        </p:nvGrpSpPr>
        <p:grpSpPr>
          <a:xfrm>
            <a:off x="323227" y="2603062"/>
            <a:ext cx="1899123" cy="1546169"/>
            <a:chOff x="-1" y="38100"/>
            <a:chExt cx="3292264" cy="3092337"/>
          </a:xfrm>
        </p:grpSpPr>
        <p:sp>
          <p:nvSpPr>
            <p:cNvPr id="14" name="TextBox 17">
              <a:extLst>
                <a:ext uri="{FF2B5EF4-FFF2-40B4-BE49-F238E27FC236}">
                  <a16:creationId xmlns:a16="http://schemas.microsoft.com/office/drawing/2014/main" id="{5C00046E-48AF-EFFD-290A-35E40365911D}"/>
                </a:ext>
              </a:extLst>
            </p:cNvPr>
            <p:cNvSpPr txBox="1"/>
            <p:nvPr/>
          </p:nvSpPr>
          <p:spPr>
            <a:xfrm>
              <a:off x="97999" y="976002"/>
              <a:ext cx="3107504" cy="2154435"/>
            </a:xfrm>
            <a:prstGeom prst="rect">
              <a:avLst/>
            </a:prstGeom>
          </p:spPr>
          <p:txBody>
            <a:bodyPr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La desconcentración del sistema de inspección, vigilancia y control liderado desde la SNS al tiempo que el fortalecimiento de la transparencia de sus procesos liquidatarios.</a:t>
              </a:r>
            </a:p>
          </p:txBody>
        </p:sp>
        <p:sp>
          <p:nvSpPr>
            <p:cNvPr id="15" name="TextBox 18">
              <a:extLst>
                <a:ext uri="{FF2B5EF4-FFF2-40B4-BE49-F238E27FC236}">
                  <a16:creationId xmlns:a16="http://schemas.microsoft.com/office/drawing/2014/main" id="{962AE24F-E015-3369-9CE3-8B754EB27459}"/>
                </a:ext>
              </a:extLst>
            </p:cNvPr>
            <p:cNvSpPr txBox="1"/>
            <p:nvPr/>
          </p:nvSpPr>
          <p:spPr>
            <a:xfrm>
              <a:off x="-1" y="38100"/>
              <a:ext cx="3292264" cy="646330"/>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50" b="1" i="0" u="none" strike="noStrike" kern="1200" cap="none"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Desconcentración del IVC</a:t>
              </a:r>
              <a:r>
                <a:rPr kumimoji="0" lang="es-CO" sz="105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 </a:t>
              </a:r>
            </a:p>
          </p:txBody>
        </p:sp>
      </p:grpSp>
      <p:sp>
        <p:nvSpPr>
          <p:cNvPr id="16" name="TextBox 19">
            <a:extLst>
              <a:ext uri="{FF2B5EF4-FFF2-40B4-BE49-F238E27FC236}">
                <a16:creationId xmlns:a16="http://schemas.microsoft.com/office/drawing/2014/main" id="{FBE10F9A-434A-58CA-4ACB-74821739E0C5}"/>
              </a:ext>
            </a:extLst>
          </p:cNvPr>
          <p:cNvSpPr txBox="1"/>
          <p:nvPr/>
        </p:nvSpPr>
        <p:spPr>
          <a:xfrm>
            <a:off x="1433383" y="1818597"/>
            <a:ext cx="490836" cy="297902"/>
          </a:xfrm>
          <a:prstGeom prst="rect">
            <a:avLst/>
          </a:prstGeom>
        </p:spPr>
        <p:txBody>
          <a:bodyPr wrap="square" lIns="0" tIns="0" rIns="0" bIns="0" rtlCol="0" anchor="t">
            <a:spAutoFit/>
          </a:bodyPr>
          <a:lstStyle/>
          <a:p>
            <a:pPr marL="0" marR="0" lvl="0" indent="0" algn="ct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01</a:t>
            </a:r>
          </a:p>
        </p:txBody>
      </p:sp>
      <p:sp>
        <p:nvSpPr>
          <p:cNvPr id="17" name="TextBox 20">
            <a:extLst>
              <a:ext uri="{FF2B5EF4-FFF2-40B4-BE49-F238E27FC236}">
                <a16:creationId xmlns:a16="http://schemas.microsoft.com/office/drawing/2014/main" id="{49C70241-1945-2F60-A3B9-9FC3179C0FED}"/>
              </a:ext>
            </a:extLst>
          </p:cNvPr>
          <p:cNvSpPr txBox="1"/>
          <p:nvPr/>
        </p:nvSpPr>
        <p:spPr>
          <a:xfrm>
            <a:off x="3778392" y="1818597"/>
            <a:ext cx="490836" cy="297902"/>
          </a:xfrm>
          <a:prstGeom prst="rect">
            <a:avLst/>
          </a:prstGeom>
        </p:spPr>
        <p:txBody>
          <a:bodyPr wrap="square" lIns="0" tIns="0" rIns="0" bIns="0" rtlCol="0" anchor="t">
            <a:spAutoFit/>
          </a:bodyPr>
          <a:lstStyle/>
          <a:p>
            <a:pPr marL="0" marR="0" lvl="0" indent="0" algn="ct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02</a:t>
            </a:r>
          </a:p>
        </p:txBody>
      </p:sp>
      <p:sp>
        <p:nvSpPr>
          <p:cNvPr id="18" name="TextBox 21">
            <a:extLst>
              <a:ext uri="{FF2B5EF4-FFF2-40B4-BE49-F238E27FC236}">
                <a16:creationId xmlns:a16="http://schemas.microsoft.com/office/drawing/2014/main" id="{337867BC-5396-F503-D1F7-022D380CBDFD}"/>
              </a:ext>
            </a:extLst>
          </p:cNvPr>
          <p:cNvSpPr txBox="1"/>
          <p:nvPr/>
        </p:nvSpPr>
        <p:spPr>
          <a:xfrm>
            <a:off x="6284604" y="1843603"/>
            <a:ext cx="577835" cy="297902"/>
          </a:xfrm>
          <a:prstGeom prst="rect">
            <a:avLst/>
          </a:prstGeom>
        </p:spPr>
        <p:txBody>
          <a:bodyPr wrap="square" lIns="0" tIns="0" rIns="0" bIns="0" rtlCol="0" anchor="t">
            <a:spAutoFit/>
          </a:bodyPr>
          <a:lstStyle/>
          <a:p>
            <a:pPr marL="0" marR="0" lvl="0" indent="0" algn="ct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03</a:t>
            </a:r>
          </a:p>
        </p:txBody>
      </p:sp>
      <p:sp>
        <p:nvSpPr>
          <p:cNvPr id="19" name="TextBox 22">
            <a:extLst>
              <a:ext uri="{FF2B5EF4-FFF2-40B4-BE49-F238E27FC236}">
                <a16:creationId xmlns:a16="http://schemas.microsoft.com/office/drawing/2014/main" id="{7A896153-57EC-A48C-2279-C1EBA17578F7}"/>
              </a:ext>
            </a:extLst>
          </p:cNvPr>
          <p:cNvSpPr txBox="1"/>
          <p:nvPr/>
        </p:nvSpPr>
        <p:spPr>
          <a:xfrm>
            <a:off x="8594694" y="1835647"/>
            <a:ext cx="599583" cy="297902"/>
          </a:xfrm>
          <a:prstGeom prst="rect">
            <a:avLst/>
          </a:prstGeom>
        </p:spPr>
        <p:txBody>
          <a:bodyPr wrap="square" lIns="0" tIns="0" rIns="0" bIns="0" rtlCol="0" anchor="t">
            <a:spAutoFit/>
          </a:bodyPr>
          <a:lstStyle/>
          <a:p>
            <a:pPr marL="0" marR="0" lvl="0" indent="0" algn="ct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04</a:t>
            </a:r>
          </a:p>
        </p:txBody>
      </p:sp>
      <p:sp>
        <p:nvSpPr>
          <p:cNvPr id="20" name="TextBox 23">
            <a:extLst>
              <a:ext uri="{FF2B5EF4-FFF2-40B4-BE49-F238E27FC236}">
                <a16:creationId xmlns:a16="http://schemas.microsoft.com/office/drawing/2014/main" id="{A35FDF84-8E11-DDCB-00A7-4C9A39A767C1}"/>
              </a:ext>
            </a:extLst>
          </p:cNvPr>
          <p:cNvSpPr txBox="1"/>
          <p:nvPr/>
        </p:nvSpPr>
        <p:spPr>
          <a:xfrm>
            <a:off x="11031819" y="1835647"/>
            <a:ext cx="599583" cy="297902"/>
          </a:xfrm>
          <a:prstGeom prst="rect">
            <a:avLst/>
          </a:prstGeom>
        </p:spPr>
        <p:txBody>
          <a:bodyPr wrap="square" lIns="0" tIns="0" rIns="0" bIns="0" rtlCol="0" anchor="t">
            <a:spAutoFit/>
          </a:bodyPr>
          <a:lstStyle/>
          <a:p>
            <a:pPr marL="0" marR="0" lvl="0" indent="0" algn="ctr" defTabSz="609630" rtl="0" eaLnBrk="1" fontAlgn="auto" latinLnBrk="0" hangingPunct="1">
              <a:lnSpc>
                <a:spcPts val="2592"/>
              </a:lnSpc>
              <a:spcBef>
                <a:spcPts val="0"/>
              </a:spcBef>
              <a:spcAft>
                <a:spcPts val="0"/>
              </a:spcAft>
              <a:buClrTx/>
              <a:buSzTx/>
              <a:buFontTx/>
              <a:buNone/>
              <a:tabLst/>
              <a:defRPr/>
            </a:pPr>
            <a:r>
              <a:rPr kumimoji="0" lang="es-CO" b="1" i="0" u="none" strike="noStrike" kern="1200" cap="none"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05</a:t>
            </a:r>
          </a:p>
        </p:txBody>
      </p:sp>
      <p:grpSp>
        <p:nvGrpSpPr>
          <p:cNvPr id="21" name="Group 24">
            <a:extLst>
              <a:ext uri="{FF2B5EF4-FFF2-40B4-BE49-F238E27FC236}">
                <a16:creationId xmlns:a16="http://schemas.microsoft.com/office/drawing/2014/main" id="{815B2B0B-5146-722F-A0A1-1108E6CEE481}"/>
              </a:ext>
            </a:extLst>
          </p:cNvPr>
          <p:cNvGrpSpPr/>
          <p:nvPr/>
        </p:nvGrpSpPr>
        <p:grpSpPr>
          <a:xfrm>
            <a:off x="2681656" y="2489580"/>
            <a:ext cx="1968626" cy="2172628"/>
            <a:chOff x="1" y="-104775"/>
            <a:chExt cx="3128443" cy="4345255"/>
          </a:xfrm>
        </p:grpSpPr>
        <p:sp>
          <p:nvSpPr>
            <p:cNvPr id="22" name="TextBox 25">
              <a:extLst>
                <a:ext uri="{FF2B5EF4-FFF2-40B4-BE49-F238E27FC236}">
                  <a16:creationId xmlns:a16="http://schemas.microsoft.com/office/drawing/2014/main" id="{2CCBB3F4-9FD3-0687-D238-B0620CCE7ED6}"/>
                </a:ext>
              </a:extLst>
            </p:cNvPr>
            <p:cNvSpPr txBox="1"/>
            <p:nvPr/>
          </p:nvSpPr>
          <p:spPr>
            <a:xfrm>
              <a:off x="191066" y="854939"/>
              <a:ext cx="2937378" cy="3385541"/>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La revisión del gasto en salud, promoviendo una asignación de recursos más eficiente acorde con los riesgos en salud de la población, y en función de resultados medidos como mínimo, en términos de mortalidad y morbilidad prematura potencialmente evitable</a:t>
              </a:r>
            </a:p>
          </p:txBody>
        </p:sp>
        <p:sp>
          <p:nvSpPr>
            <p:cNvPr id="23" name="TextBox 26">
              <a:extLst>
                <a:ext uri="{FF2B5EF4-FFF2-40B4-BE49-F238E27FC236}">
                  <a16:creationId xmlns:a16="http://schemas.microsoft.com/office/drawing/2014/main" id="{E4F0C67C-79D9-2FFE-6D0F-4C91D9582C2E}"/>
                </a:ext>
              </a:extLst>
            </p:cNvPr>
            <p:cNvSpPr txBox="1"/>
            <p:nvPr/>
          </p:nvSpPr>
          <p:spPr>
            <a:xfrm>
              <a:off x="1" y="-104775"/>
              <a:ext cx="3107504" cy="572594"/>
            </a:xfrm>
            <a:prstGeom prst="rect">
              <a:avLst/>
            </a:prstGeom>
          </p:spPr>
          <p:txBody>
            <a:bodyPr lIns="0" tIns="0" rIns="0" bIns="0" rtlCol="0" anchor="t">
              <a:spAutoFit/>
            </a:bodyPr>
            <a:lstStyle/>
            <a:p>
              <a:pPr marL="0" marR="0" lvl="0" indent="0" algn="ctr" defTabSz="609630" rtl="0" eaLnBrk="1" fontAlgn="auto" latinLnBrk="0" hangingPunct="1">
                <a:lnSpc>
                  <a:spcPts val="2727"/>
                </a:lnSpc>
                <a:spcBef>
                  <a:spcPts val="0"/>
                </a:spcBef>
                <a:spcAft>
                  <a:spcPts val="0"/>
                </a:spcAft>
                <a:buClrTx/>
                <a:buSzTx/>
                <a:buFontTx/>
                <a:buNone/>
                <a:tabLst/>
                <a:defRPr/>
              </a:pPr>
              <a:r>
                <a:rPr kumimoji="0" lang="es-CO" sz="1100" b="1" i="0" u="none" strike="noStrike" kern="1200" cap="none"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Gasto en salud</a:t>
              </a:r>
            </a:p>
          </p:txBody>
        </p:sp>
      </p:grpSp>
      <p:sp>
        <p:nvSpPr>
          <p:cNvPr id="24" name="CuadroTexto 23">
            <a:extLst>
              <a:ext uri="{FF2B5EF4-FFF2-40B4-BE49-F238E27FC236}">
                <a16:creationId xmlns:a16="http://schemas.microsoft.com/office/drawing/2014/main" id="{AF5F949B-CA8C-1EB2-28E2-D05A0AC3988A}"/>
              </a:ext>
            </a:extLst>
          </p:cNvPr>
          <p:cNvSpPr txBox="1"/>
          <p:nvPr/>
        </p:nvSpPr>
        <p:spPr>
          <a:xfrm>
            <a:off x="1281988" y="216927"/>
            <a:ext cx="8006506" cy="954107"/>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s-CO" sz="280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Arial" panose="020B0604020202020204" pitchFamily="34" charset="0"/>
              </a:rPr>
              <a:t>Acciones Supersalud en Plan Nacional de Desarrollo 2022-2026</a:t>
            </a:r>
          </a:p>
        </p:txBody>
      </p:sp>
      <p:grpSp>
        <p:nvGrpSpPr>
          <p:cNvPr id="25" name="Group 24">
            <a:extLst>
              <a:ext uri="{FF2B5EF4-FFF2-40B4-BE49-F238E27FC236}">
                <a16:creationId xmlns:a16="http://schemas.microsoft.com/office/drawing/2014/main" id="{02A9F952-ACCA-2809-70E9-B6FF9FAB19E6}"/>
              </a:ext>
            </a:extLst>
          </p:cNvPr>
          <p:cNvGrpSpPr/>
          <p:nvPr/>
        </p:nvGrpSpPr>
        <p:grpSpPr>
          <a:xfrm>
            <a:off x="5099719" y="2480394"/>
            <a:ext cx="2030761" cy="2560211"/>
            <a:chOff x="-14496" y="-180975"/>
            <a:chExt cx="3121999" cy="5120422"/>
          </a:xfrm>
        </p:grpSpPr>
        <p:sp>
          <p:nvSpPr>
            <p:cNvPr id="26" name="TextBox 25">
              <a:extLst>
                <a:ext uri="{FF2B5EF4-FFF2-40B4-BE49-F238E27FC236}">
                  <a16:creationId xmlns:a16="http://schemas.microsoft.com/office/drawing/2014/main" id="{672D0589-C945-F2F0-4641-49EFDF61566A}"/>
                </a:ext>
              </a:extLst>
            </p:cNvPr>
            <p:cNvSpPr txBox="1"/>
            <p:nvPr/>
          </p:nvSpPr>
          <p:spPr>
            <a:xfrm>
              <a:off x="-14496" y="630575"/>
              <a:ext cx="3017993" cy="4308872"/>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El fortalecimiento del sistema de pago, la restitución de recursos, la auditoría y la rendición de cuentas de los recursos de salud, con transparencia e integridad, garantizando el seguimiento en tiempo real, la continuidad y ampliación de la capacidad de giro directo de los recursos a los prestadores de servicios de salud, así como, el fortalecimiento de los sistemas de administración y seguimiento de los recursos por parte de la ADRES.</a:t>
              </a:r>
            </a:p>
          </p:txBody>
        </p:sp>
        <p:sp>
          <p:nvSpPr>
            <p:cNvPr id="27" name="TextBox 26">
              <a:extLst>
                <a:ext uri="{FF2B5EF4-FFF2-40B4-BE49-F238E27FC236}">
                  <a16:creationId xmlns:a16="http://schemas.microsoft.com/office/drawing/2014/main" id="{F5838DB5-0C08-DBAB-0A03-1330C08065B5}"/>
                </a:ext>
              </a:extLst>
            </p:cNvPr>
            <p:cNvSpPr txBox="1"/>
            <p:nvPr/>
          </p:nvSpPr>
          <p:spPr>
            <a:xfrm>
              <a:off x="0" y="-180975"/>
              <a:ext cx="3107503" cy="572594"/>
            </a:xfrm>
            <a:prstGeom prst="rect">
              <a:avLst/>
            </a:prstGeom>
          </p:spPr>
          <p:txBody>
            <a:bodyPr lIns="0" tIns="0" rIns="0" bIns="0" rtlCol="0" anchor="ctr">
              <a:spAutoFit/>
            </a:bodyPr>
            <a:lstStyle/>
            <a:p>
              <a:pPr marL="0" marR="0" lvl="0" indent="0" algn="ctr" defTabSz="609630" rtl="0" eaLnBrk="1" fontAlgn="auto" latinLnBrk="0" hangingPunct="1">
                <a:lnSpc>
                  <a:spcPts val="2727"/>
                </a:lnSpc>
                <a:spcBef>
                  <a:spcPts val="0"/>
                </a:spcBef>
                <a:spcAft>
                  <a:spcPts val="0"/>
                </a:spcAft>
                <a:buClrTx/>
                <a:buSzTx/>
                <a:buFontTx/>
                <a:buNone/>
                <a:tabLst/>
                <a:defRPr/>
              </a:pPr>
              <a:r>
                <a:rPr kumimoji="0" lang="es-CO" sz="1050" b="1" i="0" u="none" strike="noStrike" kern="1200" cap="none"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Sistema de pago</a:t>
              </a:r>
            </a:p>
          </p:txBody>
        </p:sp>
      </p:grpSp>
      <p:grpSp>
        <p:nvGrpSpPr>
          <p:cNvPr id="28" name="Group 24">
            <a:extLst>
              <a:ext uri="{FF2B5EF4-FFF2-40B4-BE49-F238E27FC236}">
                <a16:creationId xmlns:a16="http://schemas.microsoft.com/office/drawing/2014/main" id="{3E937FE0-7E19-1817-87AC-818128D4DBE4}"/>
              </a:ext>
            </a:extLst>
          </p:cNvPr>
          <p:cNvGrpSpPr/>
          <p:nvPr/>
        </p:nvGrpSpPr>
        <p:grpSpPr>
          <a:xfrm>
            <a:off x="7506233" y="2602996"/>
            <a:ext cx="1955449" cy="2610168"/>
            <a:chOff x="-80729" y="-22225"/>
            <a:chExt cx="3107503" cy="5220331"/>
          </a:xfrm>
        </p:grpSpPr>
        <p:sp>
          <p:nvSpPr>
            <p:cNvPr id="29" name="TextBox 25">
              <a:extLst>
                <a:ext uri="{FF2B5EF4-FFF2-40B4-BE49-F238E27FC236}">
                  <a16:creationId xmlns:a16="http://schemas.microsoft.com/office/drawing/2014/main" id="{B2539FE4-806A-333A-68A1-00783C2FA371}"/>
                </a:ext>
              </a:extLst>
            </p:cNvPr>
            <p:cNvSpPr txBox="1"/>
            <p:nvPr/>
          </p:nvSpPr>
          <p:spPr>
            <a:xfrm>
              <a:off x="-14495" y="581462"/>
              <a:ext cx="3017994" cy="4616644"/>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El mejoramiento de la capacidad de movilización de recursos internos, como los impuestos saludables en alcohol, tabaco, alimentos y bebidas ultra procesadas y azucaradas, así como los recursos provenientes de los juegos de suerte y azar, loterías y apuestas permanentes o chance articulado con el plan estratégico intersectorial para promover hábitos saludables.</a:t>
              </a:r>
            </a:p>
          </p:txBody>
        </p:sp>
        <p:sp>
          <p:nvSpPr>
            <p:cNvPr id="30" name="TextBox 26">
              <a:extLst>
                <a:ext uri="{FF2B5EF4-FFF2-40B4-BE49-F238E27FC236}">
                  <a16:creationId xmlns:a16="http://schemas.microsoft.com/office/drawing/2014/main" id="{5AB512E8-D53F-BD1E-2A87-9B1BFDE8194E}"/>
                </a:ext>
              </a:extLst>
            </p:cNvPr>
            <p:cNvSpPr txBox="1"/>
            <p:nvPr/>
          </p:nvSpPr>
          <p:spPr>
            <a:xfrm>
              <a:off x="-80729" y="-22225"/>
              <a:ext cx="3107503" cy="323166"/>
            </a:xfrm>
            <a:prstGeom prst="rect">
              <a:avLst/>
            </a:prstGeom>
          </p:spPr>
          <p:txBody>
            <a:bodyPr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50" b="1" i="0" u="none" strike="noStrike" kern="1200" cap="none"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Movilización de recursos </a:t>
              </a:r>
            </a:p>
          </p:txBody>
        </p:sp>
      </p:grpSp>
      <p:grpSp>
        <p:nvGrpSpPr>
          <p:cNvPr id="31" name="Group 24">
            <a:extLst>
              <a:ext uri="{FF2B5EF4-FFF2-40B4-BE49-F238E27FC236}">
                <a16:creationId xmlns:a16="http://schemas.microsoft.com/office/drawing/2014/main" id="{EFF15464-94BF-11AE-69FC-47E4FCEA365C}"/>
              </a:ext>
            </a:extLst>
          </p:cNvPr>
          <p:cNvGrpSpPr/>
          <p:nvPr/>
        </p:nvGrpSpPr>
        <p:grpSpPr>
          <a:xfrm>
            <a:off x="9945351" y="2608482"/>
            <a:ext cx="1871155" cy="1323599"/>
            <a:chOff x="284739" y="-28575"/>
            <a:chExt cx="3107503" cy="2647198"/>
          </a:xfrm>
        </p:grpSpPr>
        <p:sp>
          <p:nvSpPr>
            <p:cNvPr id="32" name="TextBox 25">
              <a:extLst>
                <a:ext uri="{FF2B5EF4-FFF2-40B4-BE49-F238E27FC236}">
                  <a16:creationId xmlns:a16="http://schemas.microsoft.com/office/drawing/2014/main" id="{41D84B5D-02E5-E5BE-F689-29C368D2AE7C}"/>
                </a:ext>
              </a:extLst>
            </p:cNvPr>
            <p:cNvSpPr txBox="1"/>
            <p:nvPr/>
          </p:nvSpPr>
          <p:spPr>
            <a:xfrm>
              <a:off x="640896" y="771963"/>
              <a:ext cx="2429507" cy="1846660"/>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a:noFill/>
                  </a:ln>
                  <a:solidFill>
                    <a:srgbClr val="191919"/>
                  </a:solidFill>
                  <a:effectLst/>
                  <a:uLnTx/>
                  <a:uFillTx/>
                  <a:latin typeface="Verdana" panose="020B0604030504040204" pitchFamily="34" charset="0"/>
                  <a:ea typeface="Verdana" panose="020B0604030504040204" pitchFamily="34" charset="0"/>
                  <a:cs typeface="+mn-cs"/>
                </a:rPr>
                <a:t>Implementar mecanismos de regulación de precios, incluyendo la evaluación por valor terapéutico.</a:t>
              </a:r>
            </a:p>
          </p:txBody>
        </p:sp>
        <p:sp>
          <p:nvSpPr>
            <p:cNvPr id="33" name="TextBox 26">
              <a:extLst>
                <a:ext uri="{FF2B5EF4-FFF2-40B4-BE49-F238E27FC236}">
                  <a16:creationId xmlns:a16="http://schemas.microsoft.com/office/drawing/2014/main" id="{9B35309F-A6EC-5EE9-0CFF-21AC93687289}"/>
                </a:ext>
              </a:extLst>
            </p:cNvPr>
            <p:cNvSpPr txBox="1"/>
            <p:nvPr/>
          </p:nvSpPr>
          <p:spPr>
            <a:xfrm>
              <a:off x="284739" y="-28575"/>
              <a:ext cx="3107503" cy="323166"/>
            </a:xfrm>
            <a:prstGeom prst="rect">
              <a:avLst/>
            </a:prstGeom>
          </p:spPr>
          <p:txBody>
            <a:bodyPr lIns="0" tIns="0" rIns="0" bIns="0" rtlCol="0" anchor="t">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50" b="1" i="0" u="none" strike="noStrike" kern="1200" cap="none" normalizeH="0" baseline="0" noProof="0" dirty="0">
                  <a:ln>
                    <a:noFill/>
                  </a:ln>
                  <a:solidFill>
                    <a:srgbClr val="32B4A8"/>
                  </a:solidFill>
                  <a:effectLst/>
                  <a:uLnTx/>
                  <a:uFillTx/>
                  <a:latin typeface="Verdana" panose="020B0604030504040204" pitchFamily="34" charset="0"/>
                  <a:ea typeface="Verdana" panose="020B0604030504040204" pitchFamily="34" charset="0"/>
                  <a:cs typeface="+mn-cs"/>
                </a:rPr>
                <a:t>Regulación de precios</a:t>
              </a:r>
            </a:p>
          </p:txBody>
        </p:sp>
      </p:grpSp>
      <p:pic>
        <p:nvPicPr>
          <p:cNvPr id="34" name="Gráfico 33" descr="Ciclismo en compañía contorno">
            <a:extLst>
              <a:ext uri="{FF2B5EF4-FFF2-40B4-BE49-F238E27FC236}">
                <a16:creationId xmlns:a16="http://schemas.microsoft.com/office/drawing/2014/main" id="{47C5967C-03D5-2018-39E2-6741D9A5955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13090" y="1544367"/>
            <a:ext cx="803378" cy="862523"/>
          </a:xfrm>
          <a:prstGeom prst="rect">
            <a:avLst/>
          </a:prstGeom>
        </p:spPr>
      </p:pic>
      <p:pic>
        <p:nvPicPr>
          <p:cNvPr id="35" name="Gráfico 34" descr="Dinero volando con relleno sólido">
            <a:extLst>
              <a:ext uri="{FF2B5EF4-FFF2-40B4-BE49-F238E27FC236}">
                <a16:creationId xmlns:a16="http://schemas.microsoft.com/office/drawing/2014/main" id="{C3DFB426-1992-515C-39F2-2164F61DAB8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71468" y="1644936"/>
            <a:ext cx="664674" cy="713607"/>
          </a:xfrm>
          <a:prstGeom prst="rect">
            <a:avLst/>
          </a:prstGeom>
        </p:spPr>
      </p:pic>
      <p:pic>
        <p:nvPicPr>
          <p:cNvPr id="36" name="Gráfico 35" descr="Dinero contorno">
            <a:extLst>
              <a:ext uri="{FF2B5EF4-FFF2-40B4-BE49-F238E27FC236}">
                <a16:creationId xmlns:a16="http://schemas.microsoft.com/office/drawing/2014/main" id="{ECE225E6-2CE8-8AC1-2EF2-416FC6BF35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49969" y="1574531"/>
            <a:ext cx="775283" cy="832359"/>
          </a:xfrm>
          <a:prstGeom prst="rect">
            <a:avLst/>
          </a:prstGeom>
        </p:spPr>
      </p:pic>
      <p:pic>
        <p:nvPicPr>
          <p:cNvPr id="38" name="Gráfico 37" descr="Estetoscopio con relleno sólido">
            <a:extLst>
              <a:ext uri="{FF2B5EF4-FFF2-40B4-BE49-F238E27FC236}">
                <a16:creationId xmlns:a16="http://schemas.microsoft.com/office/drawing/2014/main" id="{C8B952DD-47B7-30BC-DB76-925DDE9366D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938110" y="1640983"/>
            <a:ext cx="654927" cy="703143"/>
          </a:xfrm>
          <a:prstGeom prst="rect">
            <a:avLst/>
          </a:prstGeom>
        </p:spPr>
      </p:pic>
      <p:sp>
        <p:nvSpPr>
          <p:cNvPr id="39" name="CuadroTexto 38">
            <a:extLst>
              <a:ext uri="{FF2B5EF4-FFF2-40B4-BE49-F238E27FC236}">
                <a16:creationId xmlns:a16="http://schemas.microsoft.com/office/drawing/2014/main" id="{6DD257F8-859C-5FDA-376A-46A4EFE2D83E}"/>
              </a:ext>
            </a:extLst>
          </p:cNvPr>
          <p:cNvSpPr txBox="1"/>
          <p:nvPr/>
        </p:nvSpPr>
        <p:spPr>
          <a:xfrm>
            <a:off x="108403" y="6004964"/>
            <a:ext cx="2341826" cy="707886"/>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solidFill>
                  <a:schemeClr val="accent6"/>
                </a:solidFill>
                <a:uLnTx/>
                <a:uFillTx/>
                <a:latin typeface="Verdana" panose="020B0604030504040204" pitchFamily="34" charset="0"/>
                <a:ea typeface="Verdana" panose="020B0604030504040204" pitchFamily="34" charset="0"/>
                <a:cs typeface="+mn-cs"/>
              </a:rPr>
              <a:t>Delegada para Entidades Territoriales y Generadores, Recaudadores y Administradores de recursos del SGSSS</a:t>
            </a:r>
          </a:p>
        </p:txBody>
      </p:sp>
      <p:sp>
        <p:nvSpPr>
          <p:cNvPr id="40" name="CuadroTexto 39">
            <a:extLst>
              <a:ext uri="{FF2B5EF4-FFF2-40B4-BE49-F238E27FC236}">
                <a16:creationId xmlns:a16="http://schemas.microsoft.com/office/drawing/2014/main" id="{6CD26B7E-4D56-BF2B-DFA8-5248B79E8D4E}"/>
              </a:ext>
            </a:extLst>
          </p:cNvPr>
          <p:cNvSpPr txBox="1"/>
          <p:nvPr/>
        </p:nvSpPr>
        <p:spPr>
          <a:xfrm>
            <a:off x="2668857" y="6086724"/>
            <a:ext cx="2044827" cy="400110"/>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solidFill>
                  <a:srgbClr val="00B0F0"/>
                </a:solidFill>
                <a:uLnTx/>
                <a:uFillTx/>
                <a:latin typeface="Verdana" panose="020B0604030504040204" pitchFamily="34" charset="0"/>
                <a:ea typeface="Verdana" panose="020B0604030504040204" pitchFamily="34" charset="0"/>
                <a:cs typeface="+mn-cs"/>
              </a:rPr>
              <a:t>Delegada para Prestadores de Servicios de Salud</a:t>
            </a:r>
          </a:p>
        </p:txBody>
      </p:sp>
      <p:sp>
        <p:nvSpPr>
          <p:cNvPr id="41" name="CuadroTexto 40">
            <a:extLst>
              <a:ext uri="{FF2B5EF4-FFF2-40B4-BE49-F238E27FC236}">
                <a16:creationId xmlns:a16="http://schemas.microsoft.com/office/drawing/2014/main" id="{852373CC-C5D5-8C4E-2967-5A5E3296D1FA}"/>
              </a:ext>
            </a:extLst>
          </p:cNvPr>
          <p:cNvSpPr txBox="1"/>
          <p:nvPr/>
        </p:nvSpPr>
        <p:spPr>
          <a:xfrm>
            <a:off x="5085653" y="6363723"/>
            <a:ext cx="2044827" cy="246221"/>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noFill/>
                </a:ln>
                <a:solidFill>
                  <a:srgbClr val="FFC000"/>
                </a:solidFill>
                <a:uLnTx/>
                <a:uFillTx/>
                <a:latin typeface="Verdana" panose="020B0604030504040204" pitchFamily="34" charset="0"/>
                <a:ea typeface="Verdana" panose="020B0604030504040204" pitchFamily="34" charset="0"/>
                <a:cs typeface="+mn-cs"/>
              </a:rPr>
              <a:t>Secretaría General</a:t>
            </a:r>
          </a:p>
        </p:txBody>
      </p:sp>
      <p:sp>
        <p:nvSpPr>
          <p:cNvPr id="42" name="CuadroTexto 41">
            <a:extLst>
              <a:ext uri="{FF2B5EF4-FFF2-40B4-BE49-F238E27FC236}">
                <a16:creationId xmlns:a16="http://schemas.microsoft.com/office/drawing/2014/main" id="{2F42BF08-FD60-FC63-0B2E-8A825EADDBE1}"/>
              </a:ext>
            </a:extLst>
          </p:cNvPr>
          <p:cNvSpPr txBox="1"/>
          <p:nvPr/>
        </p:nvSpPr>
        <p:spPr>
          <a:xfrm>
            <a:off x="7283664" y="6054019"/>
            <a:ext cx="2406141" cy="707886"/>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solidFill>
                  <a:srgbClr val="004E9A"/>
                </a:solidFill>
                <a:uLnTx/>
                <a:uFillTx/>
                <a:latin typeface="Verdana" panose="020B0604030504040204" pitchFamily="34" charset="0"/>
                <a:ea typeface="Verdana" panose="020B0604030504040204" pitchFamily="34" charset="0"/>
                <a:cs typeface="+mn-cs"/>
              </a:rPr>
              <a:t>Delegada para Entidades Territoriales y Generadores, Recaudadores y Administradores de recursos del SGSSS</a:t>
            </a:r>
          </a:p>
        </p:txBody>
      </p:sp>
      <p:sp>
        <p:nvSpPr>
          <p:cNvPr id="43" name="CuadroTexto 42">
            <a:extLst>
              <a:ext uri="{FF2B5EF4-FFF2-40B4-BE49-F238E27FC236}">
                <a16:creationId xmlns:a16="http://schemas.microsoft.com/office/drawing/2014/main" id="{06F8736C-29F3-3E06-DC86-F498A20FF907}"/>
              </a:ext>
            </a:extLst>
          </p:cNvPr>
          <p:cNvSpPr txBox="1"/>
          <p:nvPr/>
        </p:nvSpPr>
        <p:spPr>
          <a:xfrm>
            <a:off x="9872844" y="6071984"/>
            <a:ext cx="2029198" cy="707886"/>
          </a:xfrm>
          <a:prstGeom prst="rect">
            <a:avLst/>
          </a:prstGeom>
          <a:noFill/>
        </p:spPr>
        <p:txBody>
          <a:bodyPr wrap="square">
            <a:spAutoFit/>
          </a:bodyPr>
          <a:lstStyle/>
          <a:p>
            <a:pPr marL="0" marR="0" lvl="0" indent="0" algn="ctr" defTabSz="609630" rtl="0" eaLnBrk="1" fontAlgn="ctr" latinLnBrk="0" hangingPunct="1">
              <a:lnSpc>
                <a:spcPct val="100000"/>
              </a:lnSpc>
              <a:spcBef>
                <a:spcPts val="0"/>
              </a:spcBef>
              <a:spcAft>
                <a:spcPts val="0"/>
              </a:spcAft>
              <a:buClrTx/>
              <a:buSzTx/>
              <a:buFontTx/>
              <a:buNone/>
              <a:tabLst/>
              <a:defRPr/>
            </a:pPr>
            <a:r>
              <a:rPr kumimoji="0" lang="es-CO" sz="1000" b="0" i="0" u="none" strike="noStrike" kern="1200" cap="none" normalizeH="0" baseline="0" noProof="0" dirty="0">
                <a:ln w="0"/>
                <a:solidFill>
                  <a:srgbClr val="00B4B0"/>
                </a:solidFill>
                <a:uLnTx/>
                <a:uFillTx/>
                <a:latin typeface="Verdana" panose="020B0604030504040204" pitchFamily="34" charset="0"/>
                <a:ea typeface="Verdana" panose="020B0604030504040204" pitchFamily="34" charset="0"/>
                <a:cs typeface="+mn-cs"/>
              </a:rPr>
              <a:t>Delegada  para Operadores Logísticos de Tecnologías en Salud y Gestores Farmacéuticos</a:t>
            </a:r>
          </a:p>
        </p:txBody>
      </p:sp>
      <p:sp>
        <p:nvSpPr>
          <p:cNvPr id="2" name="CuadroTexto 1">
            <a:extLst>
              <a:ext uri="{FF2B5EF4-FFF2-40B4-BE49-F238E27FC236}">
                <a16:creationId xmlns:a16="http://schemas.microsoft.com/office/drawing/2014/main" id="{8629FB85-AAD2-7664-A87B-06C164A171F7}"/>
              </a:ext>
            </a:extLst>
          </p:cNvPr>
          <p:cNvSpPr txBox="1"/>
          <p:nvPr/>
        </p:nvSpPr>
        <p:spPr>
          <a:xfrm>
            <a:off x="282174" y="4605973"/>
            <a:ext cx="2025814" cy="1015663"/>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uLnTx/>
                <a:uFillTx/>
                <a:latin typeface="Verdana" panose="020B0604030504040204" pitchFamily="34" charset="0"/>
                <a:ea typeface="Verdana" panose="020B0604030504040204" pitchFamily="34" charset="0"/>
                <a:cs typeface="+mn-cs"/>
              </a:rPr>
              <a:t>Indicador PES 108: </a:t>
            </a:r>
            <a:r>
              <a:rPr kumimoji="0" lang="es-CO" sz="1000" b="1" i="0" u="none" strike="noStrike" kern="1200" cap="none" normalizeH="0" baseline="0" noProof="0" dirty="0">
                <a:ln w="0"/>
                <a:solidFill>
                  <a:schemeClr val="accent6"/>
                </a:solidFill>
                <a:uLnTx/>
                <a:uFillTx/>
                <a:latin typeface="Verdana" panose="020B0604030504040204" pitchFamily="34" charset="0"/>
                <a:ea typeface="Verdana" panose="020B0604030504040204" pitchFamily="34" charset="0"/>
                <a:cs typeface="+mn-cs"/>
              </a:rPr>
              <a:t>Porcentaje total de actores del sistema con acciones de inspección y vigilancia por parte de la Dirección Regional</a:t>
            </a:r>
          </a:p>
        </p:txBody>
      </p:sp>
      <p:sp>
        <p:nvSpPr>
          <p:cNvPr id="44" name="CuadroTexto 43">
            <a:extLst>
              <a:ext uri="{FF2B5EF4-FFF2-40B4-BE49-F238E27FC236}">
                <a16:creationId xmlns:a16="http://schemas.microsoft.com/office/drawing/2014/main" id="{3FDB77E7-E051-FD5D-5F07-671F2CABF18F}"/>
              </a:ext>
            </a:extLst>
          </p:cNvPr>
          <p:cNvSpPr txBox="1"/>
          <p:nvPr/>
        </p:nvSpPr>
        <p:spPr>
          <a:xfrm>
            <a:off x="2699379" y="4901248"/>
            <a:ext cx="2025814" cy="1015663"/>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uLnTx/>
                <a:uFillTx/>
                <a:latin typeface="Verdana" panose="020B0604030504040204" pitchFamily="34" charset="0"/>
                <a:ea typeface="Verdana" panose="020B0604030504040204" pitchFamily="34" charset="0"/>
                <a:cs typeface="+mn-cs"/>
              </a:rPr>
              <a:t>Indicador PES 110: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solidFill>
                  <a:srgbClr val="00B0F0"/>
                </a:solidFill>
                <a:uLnTx/>
                <a:uFillTx/>
                <a:latin typeface="Verdana" panose="020B0604030504040204" pitchFamily="34" charset="0"/>
                <a:ea typeface="Verdana" panose="020B0604030504040204" pitchFamily="34" charset="0"/>
                <a:cs typeface="+mn-cs"/>
              </a:rPr>
              <a:t>Acciones de inspección y vigilancia ejecutadas a los prestadores priorizados durante el período de evaluación</a:t>
            </a:r>
          </a:p>
        </p:txBody>
      </p:sp>
      <p:sp>
        <p:nvSpPr>
          <p:cNvPr id="45" name="CuadroTexto 44">
            <a:extLst>
              <a:ext uri="{FF2B5EF4-FFF2-40B4-BE49-F238E27FC236}">
                <a16:creationId xmlns:a16="http://schemas.microsoft.com/office/drawing/2014/main" id="{013D27D2-6BDE-8465-A3CE-D103BDC7F1F6}"/>
              </a:ext>
            </a:extLst>
          </p:cNvPr>
          <p:cNvSpPr txBox="1"/>
          <p:nvPr/>
        </p:nvSpPr>
        <p:spPr>
          <a:xfrm>
            <a:off x="5104666" y="5413123"/>
            <a:ext cx="2025814" cy="861774"/>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noFill/>
                </a:ln>
                <a:uLnTx/>
                <a:uFillTx/>
                <a:latin typeface="Verdana" panose="020B0604030504040204" pitchFamily="34" charset="0"/>
                <a:ea typeface="Verdana" panose="020B0604030504040204" pitchFamily="34" charset="0"/>
                <a:cs typeface="+mn-cs"/>
              </a:rPr>
              <a:t>Indicador PES 117: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noFill/>
                </a:ln>
                <a:solidFill>
                  <a:srgbClr val="FFC000"/>
                </a:solidFill>
                <a:uLnTx/>
                <a:uFillTx/>
                <a:latin typeface="Verdana" panose="020B0604030504040204" pitchFamily="34" charset="0"/>
                <a:ea typeface="Verdana" panose="020B0604030504040204" pitchFamily="34" charset="0"/>
                <a:cs typeface="+mn-cs"/>
              </a:rPr>
              <a:t>Recaudo de la contribución a favor de la Superintendencia Nacional de Salud.</a:t>
            </a:r>
          </a:p>
        </p:txBody>
      </p:sp>
      <p:sp>
        <p:nvSpPr>
          <p:cNvPr id="46" name="CuadroTexto 45">
            <a:extLst>
              <a:ext uri="{FF2B5EF4-FFF2-40B4-BE49-F238E27FC236}">
                <a16:creationId xmlns:a16="http://schemas.microsoft.com/office/drawing/2014/main" id="{095EFAEE-604E-87FC-0D7E-6A014B1E8DA6}"/>
              </a:ext>
            </a:extLst>
          </p:cNvPr>
          <p:cNvSpPr txBox="1"/>
          <p:nvPr/>
        </p:nvSpPr>
        <p:spPr>
          <a:xfrm>
            <a:off x="7463185" y="5208219"/>
            <a:ext cx="2025814" cy="861774"/>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uLnTx/>
                <a:uFillTx/>
                <a:latin typeface="Verdana" panose="020B0604030504040204" pitchFamily="34" charset="0"/>
                <a:ea typeface="Verdana" panose="020B0604030504040204" pitchFamily="34" charset="0"/>
                <a:cs typeface="+mn-cs"/>
              </a:rPr>
              <a:t>Indicador PES 115: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solidFill>
                  <a:srgbClr val="004E9A"/>
                </a:solidFill>
                <a:uLnTx/>
                <a:uFillTx/>
                <a:latin typeface="Verdana" panose="020B0604030504040204" pitchFamily="34" charset="0"/>
                <a:ea typeface="Verdana" panose="020B0604030504040204" pitchFamily="34" charset="0"/>
                <a:cs typeface="+mn-cs"/>
              </a:rPr>
              <a:t>Porcentaje de alertas generadas en desarrollo de las acciones de IV a GRARS</a:t>
            </a:r>
          </a:p>
        </p:txBody>
      </p:sp>
      <p:sp>
        <p:nvSpPr>
          <p:cNvPr id="47" name="CuadroTexto 46">
            <a:extLst>
              <a:ext uri="{FF2B5EF4-FFF2-40B4-BE49-F238E27FC236}">
                <a16:creationId xmlns:a16="http://schemas.microsoft.com/office/drawing/2014/main" id="{C217F82D-B505-6140-4786-383D280C14F7}"/>
              </a:ext>
            </a:extLst>
          </p:cNvPr>
          <p:cNvSpPr txBox="1"/>
          <p:nvPr/>
        </p:nvSpPr>
        <p:spPr>
          <a:xfrm>
            <a:off x="9987671" y="4250494"/>
            <a:ext cx="1836737" cy="1477328"/>
          </a:xfrm>
          <a:prstGeom prst="rect">
            <a:avLst/>
          </a:prstGeom>
          <a:noFill/>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uLnTx/>
                <a:uFillTx/>
                <a:latin typeface="Verdana" panose="020B0604030504040204" pitchFamily="34" charset="0"/>
                <a:ea typeface="Verdana" panose="020B0604030504040204" pitchFamily="34" charset="0"/>
                <a:cs typeface="+mn-cs"/>
              </a:rPr>
              <a:t>Indicador PES 111: </a:t>
            </a: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s-CO" sz="1000" b="1" i="0" u="none" strike="noStrike" kern="1200" cap="none" normalizeH="0" baseline="0" noProof="0" dirty="0">
                <a:ln w="0"/>
                <a:solidFill>
                  <a:srgbClr val="00B4B0"/>
                </a:solidFill>
                <a:uLnTx/>
                <a:uFillTx/>
                <a:latin typeface="Verdana" panose="020B0604030504040204" pitchFamily="34" charset="0"/>
                <a:ea typeface="Verdana" panose="020B0604030504040204" pitchFamily="34" charset="0"/>
                <a:cs typeface="+mn-cs"/>
              </a:rPr>
              <a:t>Porcentaje de fórmulas de medicamentos Plan de Beneficios en Salud dispensadas de manera completa por el Gestor Farmacéutico (GF).</a:t>
            </a:r>
          </a:p>
        </p:txBody>
      </p:sp>
      <p:pic>
        <p:nvPicPr>
          <p:cNvPr id="50" name="Gráfico 49" descr="Audiencia objetivo con relleno sólido">
            <a:extLst>
              <a:ext uri="{FF2B5EF4-FFF2-40B4-BE49-F238E27FC236}">
                <a16:creationId xmlns:a16="http://schemas.microsoft.com/office/drawing/2014/main" id="{E9607966-7CD2-70E5-6911-D9943AAFBA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159811" y="1572831"/>
            <a:ext cx="790293" cy="848474"/>
          </a:xfrm>
          <a:prstGeom prst="rect">
            <a:avLst/>
          </a:prstGeom>
        </p:spPr>
      </p:pic>
      <p:sp>
        <p:nvSpPr>
          <p:cNvPr id="48" name="Rectángulo 47">
            <a:extLst>
              <a:ext uri="{FF2B5EF4-FFF2-40B4-BE49-F238E27FC236}">
                <a16:creationId xmlns:a16="http://schemas.microsoft.com/office/drawing/2014/main" id="{85690FDF-82BD-7D92-B7F1-3226E94C4925}"/>
              </a:ext>
            </a:extLst>
          </p:cNvPr>
          <p:cNvSpPr/>
          <p:nvPr/>
        </p:nvSpPr>
        <p:spPr>
          <a:xfrm>
            <a:off x="255988" y="2470598"/>
            <a:ext cx="2030760" cy="3446313"/>
          </a:xfrm>
          <a:prstGeom prst="rect">
            <a:avLst/>
          </a:prstGeom>
          <a:noFill/>
          <a:ln w="19050">
            <a:solidFill>
              <a:srgbClr val="8DD87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51" name="Rectángulo 50">
            <a:extLst>
              <a:ext uri="{FF2B5EF4-FFF2-40B4-BE49-F238E27FC236}">
                <a16:creationId xmlns:a16="http://schemas.microsoft.com/office/drawing/2014/main" id="{5C45C4BE-FE24-A3CF-48A9-9E9E836D3657}"/>
              </a:ext>
            </a:extLst>
          </p:cNvPr>
          <p:cNvSpPr/>
          <p:nvPr/>
        </p:nvSpPr>
        <p:spPr>
          <a:xfrm>
            <a:off x="2684154" y="2471014"/>
            <a:ext cx="2030760" cy="3446313"/>
          </a:xfrm>
          <a:prstGeom prst="rect">
            <a:avLst/>
          </a:prstGeom>
          <a:noFill/>
          <a:ln w="19050">
            <a:solidFill>
              <a:srgbClr val="00B0F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53" name="Rectángulo 52">
            <a:extLst>
              <a:ext uri="{FF2B5EF4-FFF2-40B4-BE49-F238E27FC236}">
                <a16:creationId xmlns:a16="http://schemas.microsoft.com/office/drawing/2014/main" id="{61A0C84D-43CA-260F-B7CE-1361C357FE88}"/>
              </a:ext>
            </a:extLst>
          </p:cNvPr>
          <p:cNvSpPr/>
          <p:nvPr/>
        </p:nvSpPr>
        <p:spPr>
          <a:xfrm>
            <a:off x="5075742" y="2469714"/>
            <a:ext cx="2030760" cy="3839825"/>
          </a:xfrm>
          <a:prstGeom prst="rect">
            <a:avLst/>
          </a:prstGeom>
          <a:noFill/>
          <a:ln w="19050">
            <a:solidFill>
              <a:srgbClr val="FFCC05"/>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55" name="Rectángulo 54">
            <a:extLst>
              <a:ext uri="{FF2B5EF4-FFF2-40B4-BE49-F238E27FC236}">
                <a16:creationId xmlns:a16="http://schemas.microsoft.com/office/drawing/2014/main" id="{496B38D1-9D00-7618-21EB-A9E7B081468F}"/>
              </a:ext>
            </a:extLst>
          </p:cNvPr>
          <p:cNvSpPr/>
          <p:nvPr/>
        </p:nvSpPr>
        <p:spPr>
          <a:xfrm>
            <a:off x="7476042" y="2469715"/>
            <a:ext cx="2030760" cy="3600278"/>
          </a:xfrm>
          <a:prstGeom prst="rect">
            <a:avLst/>
          </a:prstGeom>
          <a:noFill/>
          <a:ln w="19050">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
        <p:nvSpPr>
          <p:cNvPr id="57" name="Rectángulo 56">
            <a:extLst>
              <a:ext uri="{FF2B5EF4-FFF2-40B4-BE49-F238E27FC236}">
                <a16:creationId xmlns:a16="http://schemas.microsoft.com/office/drawing/2014/main" id="{EA4F8FF6-6684-FACE-F68A-55514A68110A}"/>
              </a:ext>
            </a:extLst>
          </p:cNvPr>
          <p:cNvSpPr/>
          <p:nvPr/>
        </p:nvSpPr>
        <p:spPr>
          <a:xfrm>
            <a:off x="9865836" y="2469715"/>
            <a:ext cx="2030760" cy="3600278"/>
          </a:xfrm>
          <a:prstGeom prst="rect">
            <a:avLst/>
          </a:prstGeom>
          <a:noFill/>
          <a:ln w="19050">
            <a:solidFill>
              <a:srgbClr val="32B4A8"/>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noProof="0" dirty="0"/>
          </a:p>
        </p:txBody>
      </p:sp>
    </p:spTree>
    <p:extLst>
      <p:ext uri="{BB962C8B-B14F-4D97-AF65-F5344CB8AC3E}">
        <p14:creationId xmlns:p14="http://schemas.microsoft.com/office/powerpoint/2010/main" val="3011069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A8EDE-626B-4177-64C9-33AC79117EC8}"/>
            </a:ext>
          </a:extLst>
        </p:cNvPr>
        <p:cNvGrpSpPr/>
        <p:nvPr/>
      </p:nvGrpSpPr>
      <p:grpSpPr>
        <a:xfrm>
          <a:off x="0" y="0"/>
          <a:ext cx="0" cy="0"/>
          <a:chOff x="0" y="0"/>
          <a:chExt cx="0" cy="0"/>
        </a:xfrm>
      </p:grpSpPr>
      <p:sp>
        <p:nvSpPr>
          <p:cNvPr id="17" name="CuadroTexto 16">
            <a:extLst>
              <a:ext uri="{FF2B5EF4-FFF2-40B4-BE49-F238E27FC236}">
                <a16:creationId xmlns:a16="http://schemas.microsoft.com/office/drawing/2014/main" id="{FE2894A5-B027-1374-CA21-0F732E6BDED0}"/>
              </a:ext>
            </a:extLst>
          </p:cNvPr>
          <p:cNvSpPr txBox="1"/>
          <p:nvPr/>
        </p:nvSpPr>
        <p:spPr>
          <a:xfrm>
            <a:off x="1206478" y="234250"/>
            <a:ext cx="6789858" cy="954107"/>
          </a:xfrm>
          <a:prstGeom prst="rect">
            <a:avLst/>
          </a:prstGeom>
          <a:noFill/>
        </p:spPr>
        <p:txBody>
          <a:bodyPr wrap="square" lIns="91440" tIns="45720" rIns="91440" bIns="45720" anchor="t">
            <a:spAutoFit/>
          </a:bodyPr>
          <a:lstStyle/>
          <a:p>
            <a:r>
              <a:rPr lang="es-CO" sz="2800" noProof="0" dirty="0">
                <a:solidFill>
                  <a:schemeClr val="bg1"/>
                </a:solidFill>
                <a:latin typeface="Verdana" panose="020B0604030504040204" pitchFamily="34" charset="0"/>
                <a:ea typeface="Verdana" panose="020B0604030504040204" pitchFamily="34" charset="0"/>
                <a:cs typeface="Arial" panose="020B0604020202020204" pitchFamily="34" charset="0"/>
              </a:rPr>
              <a:t>Resultados Acciones Estratégicas Plan Nacional de Desarrollo </a:t>
            </a:r>
          </a:p>
        </p:txBody>
      </p:sp>
      <p:sp>
        <p:nvSpPr>
          <p:cNvPr id="14" name="Freeform: Shape 95">
            <a:extLst>
              <a:ext uri="{FF2B5EF4-FFF2-40B4-BE49-F238E27FC236}">
                <a16:creationId xmlns:a16="http://schemas.microsoft.com/office/drawing/2014/main" id="{C66C0108-841E-9D87-6ABF-C515D905E33C}"/>
              </a:ext>
            </a:extLst>
          </p:cNvPr>
          <p:cNvSpPr/>
          <p:nvPr/>
        </p:nvSpPr>
        <p:spPr>
          <a:xfrm>
            <a:off x="619269" y="1895725"/>
            <a:ext cx="4653339" cy="419579"/>
          </a:xfrm>
          <a:prstGeom prst="roundRect">
            <a:avLst/>
          </a:prstGeom>
          <a:solidFill>
            <a:srgbClr val="F2F4F7"/>
          </a:solidFill>
          <a:ln w="7577" cap="flat">
            <a:noFill/>
            <a:prstDash val="solid"/>
            <a:miter/>
          </a:ln>
        </p:spPr>
        <p:txBody>
          <a:bodyPr rtlCol="0" anchor="ctr"/>
          <a:lstStyle/>
          <a:p>
            <a:pPr algn="ctr" defTabSz="2438522">
              <a:defRPr/>
            </a:pPr>
            <a:r>
              <a:rPr lang="es-CO" sz="1200" noProof="0" dirty="0">
                <a:latin typeface="Verdana" panose="020B0604030504040204" pitchFamily="34" charset="0"/>
                <a:ea typeface="Verdana" panose="020B0604030504040204" pitchFamily="34" charset="0"/>
              </a:rPr>
              <a:t>Seguridad Humana y Justicia Social</a:t>
            </a:r>
          </a:p>
        </p:txBody>
      </p:sp>
      <p:sp>
        <p:nvSpPr>
          <p:cNvPr id="20" name="CuadroTexto 19">
            <a:extLst>
              <a:ext uri="{FF2B5EF4-FFF2-40B4-BE49-F238E27FC236}">
                <a16:creationId xmlns:a16="http://schemas.microsoft.com/office/drawing/2014/main" id="{BAE5A352-D400-9C20-9143-1D98F56936C3}"/>
              </a:ext>
            </a:extLst>
          </p:cNvPr>
          <p:cNvSpPr txBox="1"/>
          <p:nvPr/>
        </p:nvSpPr>
        <p:spPr>
          <a:xfrm>
            <a:off x="619269" y="1546142"/>
            <a:ext cx="4644000"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Eje transformacional </a:t>
            </a:r>
          </a:p>
        </p:txBody>
      </p:sp>
      <p:sp>
        <p:nvSpPr>
          <p:cNvPr id="21" name="Freeform: Shape 95">
            <a:extLst>
              <a:ext uri="{FF2B5EF4-FFF2-40B4-BE49-F238E27FC236}">
                <a16:creationId xmlns:a16="http://schemas.microsoft.com/office/drawing/2014/main" id="{E34F3703-A917-FD9A-E50A-E05073931CF2}"/>
              </a:ext>
            </a:extLst>
          </p:cNvPr>
          <p:cNvSpPr/>
          <p:nvPr/>
        </p:nvSpPr>
        <p:spPr>
          <a:xfrm>
            <a:off x="5605924" y="1899822"/>
            <a:ext cx="5955555" cy="427467"/>
          </a:xfrm>
          <a:prstGeom prst="roundRect">
            <a:avLst/>
          </a:prstGeom>
          <a:solidFill>
            <a:srgbClr val="F2F4F7"/>
          </a:solidFill>
          <a:ln w="7577" cap="flat">
            <a:noFill/>
            <a:prstDash val="solid"/>
            <a:miter/>
          </a:ln>
        </p:spPr>
        <p:txBody>
          <a:bodyPr rtlCol="0" anchor="ctr"/>
          <a:lstStyle/>
          <a:p>
            <a:pPr algn="ctr"/>
            <a:r>
              <a:rPr lang="es-CO" sz="1200" noProof="0" dirty="0">
                <a:latin typeface="Verdana" panose="020B0604030504040204" pitchFamily="34" charset="0"/>
                <a:ea typeface="Verdana" panose="020B0604030504040204" pitchFamily="34" charset="0"/>
              </a:rPr>
              <a:t>Superación de privaciones como fundamento de la dignidad humana y condiciones básicas para el bienestar</a:t>
            </a:r>
          </a:p>
        </p:txBody>
      </p:sp>
      <p:sp>
        <p:nvSpPr>
          <p:cNvPr id="22" name="CuadroTexto 21">
            <a:extLst>
              <a:ext uri="{FF2B5EF4-FFF2-40B4-BE49-F238E27FC236}">
                <a16:creationId xmlns:a16="http://schemas.microsoft.com/office/drawing/2014/main" id="{213BCC9C-0689-BF82-504D-33DB91DEA8B9}"/>
              </a:ext>
            </a:extLst>
          </p:cNvPr>
          <p:cNvSpPr txBox="1"/>
          <p:nvPr/>
        </p:nvSpPr>
        <p:spPr>
          <a:xfrm>
            <a:off x="5722659" y="1550240"/>
            <a:ext cx="5955555" cy="306467"/>
          </a:xfrm>
          <a:prstGeom prst="flowChartAlternateProcess">
            <a:avLst/>
          </a:prstGeom>
          <a:solidFill>
            <a:srgbClr val="32B4A8"/>
          </a:solidFill>
        </p:spPr>
        <p:txBody>
          <a:bodyPr wrap="square" lIns="180000">
            <a:spAutoFit/>
          </a:bodyPr>
          <a:lstStyle/>
          <a:p>
            <a:pPr algn="ctr"/>
            <a:r>
              <a:rPr lang="es-CO" sz="1200" b="1" noProof="0" dirty="0">
                <a:solidFill>
                  <a:schemeClr val="bg1"/>
                </a:solidFill>
                <a:latin typeface="Verdana" panose="020B0604030504040204" pitchFamily="34" charset="0"/>
                <a:ea typeface="Verdana" panose="020B0604030504040204" pitchFamily="34" charset="0"/>
              </a:rPr>
              <a:t>Catalizador</a:t>
            </a:r>
          </a:p>
        </p:txBody>
      </p:sp>
      <p:sp>
        <p:nvSpPr>
          <p:cNvPr id="23" name="CuadroTexto 22">
            <a:extLst>
              <a:ext uri="{FF2B5EF4-FFF2-40B4-BE49-F238E27FC236}">
                <a16:creationId xmlns:a16="http://schemas.microsoft.com/office/drawing/2014/main" id="{39F54BC6-08C4-D908-1B8C-46B4C1144204}"/>
              </a:ext>
            </a:extLst>
          </p:cNvPr>
          <p:cNvSpPr txBox="1"/>
          <p:nvPr/>
        </p:nvSpPr>
        <p:spPr>
          <a:xfrm>
            <a:off x="210288" y="2755062"/>
            <a:ext cx="2074606"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Estrategia</a:t>
            </a:r>
          </a:p>
        </p:txBody>
      </p:sp>
      <p:sp>
        <p:nvSpPr>
          <p:cNvPr id="25" name="CuadroTexto 24">
            <a:extLst>
              <a:ext uri="{FF2B5EF4-FFF2-40B4-BE49-F238E27FC236}">
                <a16:creationId xmlns:a16="http://schemas.microsoft.com/office/drawing/2014/main" id="{D5BDC041-93C6-5C0E-C06F-3E9F6F639DC5}"/>
              </a:ext>
            </a:extLst>
          </p:cNvPr>
          <p:cNvSpPr txBox="1"/>
          <p:nvPr/>
        </p:nvSpPr>
        <p:spPr>
          <a:xfrm>
            <a:off x="332724" y="3178034"/>
            <a:ext cx="1876465" cy="920637"/>
          </a:xfrm>
          <a:prstGeom prst="rect">
            <a:avLst/>
          </a:prstGeom>
          <a:noFill/>
        </p:spPr>
        <p:txBody>
          <a:bodyPr wrap="square">
            <a:spAutoFit/>
          </a:bodyPr>
          <a:lstStyle/>
          <a:p>
            <a:pPr algn="ctr">
              <a:lnSpc>
                <a:spcPct val="115000"/>
              </a:lnSpc>
              <a:spcAft>
                <a:spcPts val="800"/>
              </a:spcAft>
              <a:buNone/>
            </a:pPr>
            <a:r>
              <a:rPr lang="es-CO" sz="1200" b="0" noProof="0" dirty="0">
                <a:effectLst/>
                <a:latin typeface="Verdana" panose="020B0604030504040204" pitchFamily="34" charset="0"/>
                <a:ea typeface="Verdana" panose="020B0604030504040204" pitchFamily="34" charset="0"/>
                <a:cs typeface="Times New Roman" panose="02020603050405020304" pitchFamily="18" charset="0"/>
              </a:rPr>
              <a:t>Más gobernanza y gobernabilidad, mejores sistemas de información en salud</a:t>
            </a:r>
          </a:p>
        </p:txBody>
      </p:sp>
      <p:sp>
        <p:nvSpPr>
          <p:cNvPr id="26" name="CuadroTexto 25">
            <a:extLst>
              <a:ext uri="{FF2B5EF4-FFF2-40B4-BE49-F238E27FC236}">
                <a16:creationId xmlns:a16="http://schemas.microsoft.com/office/drawing/2014/main" id="{DC411665-40AD-1F2B-B751-62C61C31C044}"/>
              </a:ext>
            </a:extLst>
          </p:cNvPr>
          <p:cNvSpPr txBox="1"/>
          <p:nvPr/>
        </p:nvSpPr>
        <p:spPr>
          <a:xfrm>
            <a:off x="2889793" y="2791555"/>
            <a:ext cx="1735393" cy="283539"/>
          </a:xfrm>
          <a:prstGeom prst="rect">
            <a:avLst/>
          </a:prstGeom>
          <a:noFill/>
        </p:spPr>
        <p:txBody>
          <a:bodyPr wrap="square">
            <a:spAutoFit/>
          </a:bodyPr>
          <a:lstStyle/>
          <a:p>
            <a:pPr algn="ctr">
              <a:lnSpc>
                <a:spcPct val="115000"/>
              </a:lnSpc>
              <a:spcAft>
                <a:spcPts val="800"/>
              </a:spcAft>
              <a:buNone/>
            </a:pPr>
            <a:r>
              <a:rPr lang="es-CO" sz="1200" b="1" kern="100" noProof="0" dirty="0">
                <a:solidFill>
                  <a:srgbClr val="32B4A8"/>
                </a:solidFill>
                <a:latin typeface="Verdana" panose="020B0604030504040204" pitchFamily="34" charset="0"/>
                <a:ea typeface="Verdana" panose="020B0604030504040204" pitchFamily="34" charset="0"/>
                <a:cs typeface="Times New Roman"/>
              </a:rPr>
              <a:t>Indicador</a:t>
            </a:r>
            <a:r>
              <a:rPr lang="es-CO" sz="1200" b="1" noProof="0" dirty="0">
                <a:effectLst/>
                <a:latin typeface="Verdana" panose="020B0604030504040204" pitchFamily="34" charset="0"/>
                <a:ea typeface="Verdana" panose="020B0604030504040204" pitchFamily="34" charset="0"/>
              </a:rPr>
              <a:t> </a:t>
            </a:r>
            <a:endParaRPr lang="es-CO" sz="1200" b="1" noProof="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7" name="CuadroTexto 26">
            <a:extLst>
              <a:ext uri="{FF2B5EF4-FFF2-40B4-BE49-F238E27FC236}">
                <a16:creationId xmlns:a16="http://schemas.microsoft.com/office/drawing/2014/main" id="{FE6B2608-1EE9-D6B9-DF53-6E4126867EC9}"/>
              </a:ext>
            </a:extLst>
          </p:cNvPr>
          <p:cNvSpPr txBox="1"/>
          <p:nvPr/>
        </p:nvSpPr>
        <p:spPr>
          <a:xfrm>
            <a:off x="2729705" y="3125557"/>
            <a:ext cx="2165297" cy="1200329"/>
          </a:xfrm>
          <a:prstGeom prst="rect">
            <a:avLst/>
          </a:prstGeom>
          <a:noFill/>
        </p:spPr>
        <p:txBody>
          <a:bodyPr wrap="square">
            <a:spAutoFit/>
          </a:bodyPr>
          <a:lstStyle/>
          <a:p>
            <a:pPr algn="ctr"/>
            <a:r>
              <a:rPr lang="es-CO" sz="1200" b="1" noProof="0" dirty="0">
                <a:solidFill>
                  <a:schemeClr val="accent1">
                    <a:lumMod val="75000"/>
                  </a:schemeClr>
                </a:solidFill>
                <a:latin typeface="Verdana" panose="020B0604030504040204" pitchFamily="34" charset="0"/>
                <a:ea typeface="Verdana" panose="020B0604030504040204" pitchFamily="34" charset="0"/>
              </a:rPr>
              <a:t> </a:t>
            </a:r>
            <a:r>
              <a:rPr lang="es-CO" sz="1200" b="1" noProof="0" dirty="0">
                <a:latin typeface="Verdana" panose="020B0604030504040204" pitchFamily="34" charset="0"/>
                <a:ea typeface="Verdana" panose="020B0604030504040204" pitchFamily="34" charset="0"/>
                <a:cs typeface="Times New Roman" panose="02020603050405020304" pitchFamily="18" charset="0"/>
              </a:rPr>
              <a:t>Actores del sistema con acciones de inspección y vigilancia por parte de las Direcciones Regionales</a:t>
            </a:r>
          </a:p>
        </p:txBody>
      </p:sp>
      <p:sp>
        <p:nvSpPr>
          <p:cNvPr id="28" name="CuadroTexto 27">
            <a:extLst>
              <a:ext uri="{FF2B5EF4-FFF2-40B4-BE49-F238E27FC236}">
                <a16:creationId xmlns:a16="http://schemas.microsoft.com/office/drawing/2014/main" id="{78CB3F34-91A1-BEA6-9920-58550BECBBE1}"/>
              </a:ext>
            </a:extLst>
          </p:cNvPr>
          <p:cNvSpPr txBox="1"/>
          <p:nvPr/>
        </p:nvSpPr>
        <p:spPr>
          <a:xfrm>
            <a:off x="5253031" y="3298866"/>
            <a:ext cx="3298320" cy="646331"/>
          </a:xfrm>
          <a:prstGeom prst="rect">
            <a:avLst/>
          </a:prstGeom>
          <a:noFill/>
        </p:spPr>
        <p:txBody>
          <a:bodyPr wrap="square" lIns="91440" tIns="45720" rIns="91440" bIns="45720" anchor="t">
            <a:spAutoFit/>
          </a:bodyPr>
          <a:lstStyle/>
          <a:p>
            <a:pPr algn="ctr"/>
            <a:r>
              <a:rPr lang="es-CO" sz="1200" b="1" noProof="0" dirty="0">
                <a:solidFill>
                  <a:schemeClr val="accent1">
                    <a:lumMod val="75000"/>
                  </a:schemeClr>
                </a:solidFill>
                <a:latin typeface="Verdana" panose="020B0604030504040204" pitchFamily="34" charset="0"/>
                <a:ea typeface="Verdana" panose="020B0604030504040204" pitchFamily="34" charset="0"/>
              </a:rPr>
              <a:t>9</a:t>
            </a:r>
            <a:r>
              <a:rPr lang="es-CO" sz="1200" kern="1200" noProof="0" dirty="0">
                <a:effectLst/>
                <a:latin typeface="Verdana" panose="020B0604030504040204" pitchFamily="34" charset="0"/>
                <a:ea typeface="Verdana" panose="020B0604030504040204" pitchFamily="34" charset="0"/>
              </a:rPr>
              <a:t> </a:t>
            </a:r>
            <a:r>
              <a:rPr lang="es-CO" sz="1200" noProof="0" dirty="0">
                <a:latin typeface="Verdana" panose="020B0604030504040204" pitchFamily="34" charset="0"/>
                <a:ea typeface="Verdana" panose="020B0604030504040204" pitchFamily="34" charset="0"/>
              </a:rPr>
              <a:t>Actores</a:t>
            </a:r>
            <a:r>
              <a:rPr lang="es-CO" sz="1200" kern="1200" noProof="0" dirty="0">
                <a:effectLst/>
                <a:latin typeface="Verdana" panose="020B0604030504040204" pitchFamily="34" charset="0"/>
                <a:ea typeface="Verdana" panose="020B0604030504040204" pitchFamily="34" charset="0"/>
              </a:rPr>
              <a:t> del Sistema con acciones IV </a:t>
            </a:r>
          </a:p>
          <a:p>
            <a:pPr algn="ctr"/>
            <a:r>
              <a:rPr lang="es-CO" sz="1200" b="1" noProof="0" dirty="0">
                <a:solidFill>
                  <a:schemeClr val="accent1">
                    <a:lumMod val="75000"/>
                  </a:schemeClr>
                </a:solidFill>
                <a:latin typeface="Verdana" panose="020B0604030504040204" pitchFamily="34" charset="0"/>
                <a:ea typeface="Verdana" panose="020B0604030504040204" pitchFamily="34" charset="0"/>
              </a:rPr>
              <a:t>8,14</a:t>
            </a:r>
            <a:r>
              <a:rPr lang="es-CO" sz="1200" kern="1200" noProof="0" dirty="0">
                <a:effectLst/>
                <a:latin typeface="Verdana" panose="020B0604030504040204" pitchFamily="34" charset="0"/>
                <a:ea typeface="Verdana" panose="020B0604030504040204" pitchFamily="34" charset="0"/>
              </a:rPr>
              <a:t> actores con cumplimiento</a:t>
            </a:r>
          </a:p>
          <a:p>
            <a:pPr algn="ctr"/>
            <a:r>
              <a:rPr lang="es-CO" sz="1200" b="1" noProof="0" dirty="0">
                <a:solidFill>
                  <a:schemeClr val="accent1">
                    <a:lumMod val="75000"/>
                  </a:schemeClr>
                </a:solidFill>
                <a:latin typeface="Verdana" panose="020B0604030504040204" pitchFamily="34" charset="0"/>
                <a:ea typeface="Verdana" panose="020B0604030504040204" pitchFamily="34" charset="0"/>
              </a:rPr>
              <a:t>90,44% </a:t>
            </a:r>
            <a:r>
              <a:rPr lang="es-CO" sz="1200" kern="1200" noProof="0" dirty="0">
                <a:solidFill>
                  <a:schemeClr val="tx1"/>
                </a:solidFill>
                <a:effectLst/>
                <a:latin typeface="Verdana" panose="020B0604030504040204" pitchFamily="34" charset="0"/>
                <a:ea typeface="Verdana" panose="020B0604030504040204" pitchFamily="34" charset="0"/>
                <a:cs typeface="+mn-cs"/>
              </a:rPr>
              <a:t>de avance</a:t>
            </a:r>
            <a:endParaRPr lang="es-CO" sz="1200" noProof="0" dirty="0">
              <a:latin typeface="Verdana" panose="020B0604030504040204" pitchFamily="34" charset="0"/>
              <a:ea typeface="Verdana" panose="020B0604030504040204" pitchFamily="34" charset="0"/>
            </a:endParaRPr>
          </a:p>
        </p:txBody>
      </p:sp>
      <p:sp>
        <p:nvSpPr>
          <p:cNvPr id="29" name="CuadroTexto 28">
            <a:extLst>
              <a:ext uri="{FF2B5EF4-FFF2-40B4-BE49-F238E27FC236}">
                <a16:creationId xmlns:a16="http://schemas.microsoft.com/office/drawing/2014/main" id="{7D8B77DA-16F5-5902-1518-0597D3EA1CC1}"/>
              </a:ext>
            </a:extLst>
          </p:cNvPr>
          <p:cNvSpPr txBox="1"/>
          <p:nvPr/>
        </p:nvSpPr>
        <p:spPr>
          <a:xfrm>
            <a:off x="5468945" y="2793678"/>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cuatrienio</a:t>
            </a:r>
          </a:p>
        </p:txBody>
      </p:sp>
      <p:cxnSp>
        <p:nvCxnSpPr>
          <p:cNvPr id="30" name="Conector recto 29">
            <a:extLst>
              <a:ext uri="{FF2B5EF4-FFF2-40B4-BE49-F238E27FC236}">
                <a16:creationId xmlns:a16="http://schemas.microsoft.com/office/drawing/2014/main" id="{D97C129C-A0A1-534C-D37A-08FA2B18D196}"/>
              </a:ext>
            </a:extLst>
          </p:cNvPr>
          <p:cNvCxnSpPr>
            <a:cxnSpLocks/>
          </p:cNvCxnSpPr>
          <p:nvPr/>
        </p:nvCxnSpPr>
        <p:spPr>
          <a:xfrm>
            <a:off x="2470787" y="2755062"/>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1" name="Abrir llave 30">
            <a:extLst>
              <a:ext uri="{FF2B5EF4-FFF2-40B4-BE49-F238E27FC236}">
                <a16:creationId xmlns:a16="http://schemas.microsoft.com/office/drawing/2014/main" id="{D8512BDC-AD20-8E0C-938B-5D4AF0C43121}"/>
              </a:ext>
            </a:extLst>
          </p:cNvPr>
          <p:cNvSpPr/>
          <p:nvPr/>
        </p:nvSpPr>
        <p:spPr>
          <a:xfrm>
            <a:off x="8491656" y="2668069"/>
            <a:ext cx="326977" cy="1874134"/>
          </a:xfrm>
          <a:prstGeom prst="leftBrace">
            <a:avLst>
              <a:gd name="adj1" fmla="val 54942"/>
              <a:gd name="adj2" fmla="val 50449"/>
            </a:avLst>
          </a:prstGeom>
          <a:ln>
            <a:solidFill>
              <a:srgbClr val="0B539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200" noProof="0" dirty="0">
              <a:ln>
                <a:solidFill>
                  <a:schemeClr val="tx1"/>
                </a:solidFill>
                <a:prstDash val="dash"/>
              </a:ln>
              <a:latin typeface="Verdana" panose="020B0604030504040204" pitchFamily="34" charset="0"/>
              <a:ea typeface="Verdana" panose="020B0604030504040204" pitchFamily="34" charset="0"/>
            </a:endParaRPr>
          </a:p>
        </p:txBody>
      </p:sp>
      <p:sp>
        <p:nvSpPr>
          <p:cNvPr id="32" name="CuadroTexto 31">
            <a:extLst>
              <a:ext uri="{FF2B5EF4-FFF2-40B4-BE49-F238E27FC236}">
                <a16:creationId xmlns:a16="http://schemas.microsoft.com/office/drawing/2014/main" id="{3A2156F4-AB73-831B-A21A-A4AD13E2F717}"/>
              </a:ext>
            </a:extLst>
          </p:cNvPr>
          <p:cNvSpPr txBox="1"/>
          <p:nvPr/>
        </p:nvSpPr>
        <p:spPr>
          <a:xfrm>
            <a:off x="299696" y="4681636"/>
            <a:ext cx="11592607" cy="1815882"/>
          </a:xfrm>
          <a:prstGeom prst="rect">
            <a:avLst/>
          </a:prstGeom>
          <a:noFill/>
          <a:ln>
            <a:solidFill>
              <a:srgbClr val="2CA095"/>
            </a:solidFill>
            <a:prstDash val="dash"/>
          </a:ln>
        </p:spPr>
        <p:txBody>
          <a:bodyPr wrap="square">
            <a:spAutoFit/>
          </a:bodyPr>
          <a:lstStyle/>
          <a:p>
            <a:pPr algn="l"/>
            <a:r>
              <a:rPr lang="es-CO" sz="1200" b="1" noProof="0" dirty="0">
                <a:solidFill>
                  <a:srgbClr val="0B5394"/>
                </a:solidFill>
                <a:latin typeface="Verdana" panose="020B0604030504040204" pitchFamily="34" charset="0"/>
                <a:ea typeface="Verdana" panose="020B0604030504040204" pitchFamily="34" charset="0"/>
              </a:rPr>
              <a:t>Reporte de análisis de resultados del segundo trimestre:</a:t>
            </a:r>
          </a:p>
          <a:p>
            <a:pPr algn="l"/>
            <a:endParaRPr lang="es-CO" sz="1200" b="1" noProof="0" dirty="0">
              <a:solidFill>
                <a:srgbClr val="0B5394"/>
              </a:solidFill>
              <a:latin typeface="Verdana" panose="020B0604030504040204" pitchFamily="34" charset="0"/>
              <a:ea typeface="Verdana" panose="020B0604030504040204" pitchFamily="34" charset="0"/>
            </a:endParaRP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Durante el segundo trimestre del 2026, se ejecutó 1 Mesa de IV con Generadores, Recaudadores o Administradores de Recursos del SGSSS en la que participó la Dirección Regional Nororiental, en la ciudad Bucaramanga el día 16 de abril teniendo como objetivo efectuar seguimiento al cumplimiento de las funciones y competencias a cargo de la Entidad Territorial (ET), relacionadas con el proceso de fiscalización para el recaudo de las rentas cedidas que respaldan la financiación del Sistema General de Seguridad Social en Salud, especialmente en lo concerniente al régimen subsidiado, así como al pago de los recursos de esfuerzo propio pendientes de giro a las Entidades Promotoras de Salud (EPS). </a:t>
            </a:r>
          </a:p>
          <a:p>
            <a:pPr marL="171450" indent="-171450" algn="l">
              <a:buClr>
                <a:srgbClr val="004E9A"/>
              </a:buClr>
              <a:buSzPct val="120000"/>
              <a:buFont typeface="Wingdings" panose="05000000000000000000" pitchFamily="2" charset="2"/>
              <a:buChar char="Ø"/>
            </a:pPr>
            <a:endPar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endParaRPr>
          </a:p>
          <a:p>
            <a:pPr marL="285750" indent="-285750" algn="l">
              <a:buClr>
                <a:srgbClr val="004E9A"/>
              </a:buClr>
              <a:buSzPct val="120000"/>
              <a:buFont typeface="Wingdings" panose="05000000000000000000" pitchFamily="2" charset="2"/>
              <a:buChar char="Ø"/>
            </a:pPr>
            <a:r>
              <a:rPr lang="es-CO" sz="1100" b="0" i="0" u="none" strike="noStrike" kern="1200" baseline="0" noProof="0" dirty="0">
                <a:solidFill>
                  <a:schemeClr val="tx1"/>
                </a:solidFill>
                <a:latin typeface="Verdana" panose="020B0604030504040204" pitchFamily="34" charset="0"/>
                <a:ea typeface="Verdana" panose="020B0604030504040204" pitchFamily="34" charset="0"/>
                <a:cs typeface="+mn-cs"/>
              </a:rPr>
              <a:t>Así mismo, se realizaron 2 auditorías en los departamentos de Antioquia el 22 de julio y Meta el 8 de abril, contando con la participación de las Direcciones Regionales de Andina y Orinoquia. </a:t>
            </a:r>
          </a:p>
        </p:txBody>
      </p:sp>
      <p:cxnSp>
        <p:nvCxnSpPr>
          <p:cNvPr id="33" name="Conector recto 32">
            <a:extLst>
              <a:ext uri="{FF2B5EF4-FFF2-40B4-BE49-F238E27FC236}">
                <a16:creationId xmlns:a16="http://schemas.microsoft.com/office/drawing/2014/main" id="{AC490CB1-3E67-ED84-B87D-30311A79FED9}"/>
              </a:ext>
            </a:extLst>
          </p:cNvPr>
          <p:cNvCxnSpPr>
            <a:cxnSpLocks/>
          </p:cNvCxnSpPr>
          <p:nvPr/>
        </p:nvCxnSpPr>
        <p:spPr>
          <a:xfrm>
            <a:off x="5115827" y="2740815"/>
            <a:ext cx="4133" cy="178714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F76FF5C8-48B5-A58F-C553-0EFFC30A9FD3}"/>
              </a:ext>
            </a:extLst>
          </p:cNvPr>
          <p:cNvSpPr txBox="1"/>
          <p:nvPr/>
        </p:nvSpPr>
        <p:spPr>
          <a:xfrm>
            <a:off x="8818633" y="3071731"/>
            <a:ext cx="2921408" cy="1384995"/>
          </a:xfrm>
          <a:prstGeom prst="rect">
            <a:avLst/>
          </a:prstGeom>
          <a:noFill/>
        </p:spPr>
        <p:txBody>
          <a:bodyPr wrap="square">
            <a:spAutoFit/>
          </a:bodyPr>
          <a:lstStyle/>
          <a:p>
            <a:pPr algn="ctr"/>
            <a:r>
              <a:rPr lang="es-CO" sz="1200" b="0" i="0" noProof="0" dirty="0">
                <a:solidFill>
                  <a:srgbClr val="333333"/>
                </a:solidFill>
                <a:effectLst/>
                <a:latin typeface="Verdana" panose="020B0604030504040204" pitchFamily="34" charset="0"/>
                <a:ea typeface="Verdana" panose="020B0604030504040204" pitchFamily="34" charset="0"/>
              </a:rPr>
              <a:t> </a:t>
            </a:r>
            <a:r>
              <a:rPr lang="es-CO" sz="1200" kern="1200" noProof="0" dirty="0">
                <a:latin typeface="Verdana" panose="020B0604030504040204" pitchFamily="34" charset="0"/>
                <a:ea typeface="Verdana" panose="020B0604030504040204" pitchFamily="34" charset="0"/>
              </a:rPr>
              <a:t>Ahora bien, teniendo en cuenta que la meta del año 2026 de este indicador es 34% (3 actores) y que cada actor pesa 11,33%, tenemos un avance en </a:t>
            </a:r>
            <a:r>
              <a:rPr lang="es-CO" sz="1200" b="1" kern="1200" noProof="0" dirty="0">
                <a:latin typeface="Verdana" panose="020B0604030504040204" pitchFamily="34" charset="0"/>
                <a:ea typeface="Verdana" panose="020B0604030504040204" pitchFamily="34" charset="0"/>
              </a:rPr>
              <a:t>el segundo trimestre de 24,25% </a:t>
            </a:r>
          </a:p>
          <a:p>
            <a:pPr algn="ctr"/>
            <a:r>
              <a:rPr lang="es-CO" sz="1200" kern="1200" noProof="0" dirty="0">
                <a:latin typeface="Verdana" panose="020B0604030504040204" pitchFamily="34" charset="0"/>
                <a:ea typeface="Verdana" panose="020B0604030504040204" pitchFamily="34" charset="0"/>
              </a:rPr>
              <a:t>(2,14 actores) del 34% (3 actores)</a:t>
            </a:r>
          </a:p>
        </p:txBody>
      </p:sp>
      <p:sp>
        <p:nvSpPr>
          <p:cNvPr id="35" name="CuadroTexto 34">
            <a:extLst>
              <a:ext uri="{FF2B5EF4-FFF2-40B4-BE49-F238E27FC236}">
                <a16:creationId xmlns:a16="http://schemas.microsoft.com/office/drawing/2014/main" id="{7A5D0AF9-6502-D4EC-16CA-B1639A9798B1}"/>
              </a:ext>
            </a:extLst>
          </p:cNvPr>
          <p:cNvSpPr txBox="1"/>
          <p:nvPr/>
        </p:nvSpPr>
        <p:spPr>
          <a:xfrm>
            <a:off x="8698247" y="2753515"/>
            <a:ext cx="2902325" cy="283539"/>
          </a:xfrm>
          <a:prstGeom prst="rect">
            <a:avLst/>
          </a:prstGeom>
          <a:noFill/>
        </p:spPr>
        <p:txBody>
          <a:bodyPr wrap="square">
            <a:spAutoFit/>
          </a:bodyPr>
          <a:lstStyle>
            <a:defPPr>
              <a:defRPr lang="es-CO"/>
            </a:defPPr>
            <a:lvl1pPr algn="ctr">
              <a:lnSpc>
                <a:spcPct val="115000"/>
              </a:lnSpc>
              <a:spcAft>
                <a:spcPts val="800"/>
              </a:spcAft>
              <a:buNone/>
              <a:defRPr b="1">
                <a:effectLst/>
                <a:latin typeface="Nunito Sans" pitchFamily="2" charset="0"/>
              </a:defRPr>
            </a:lvl1pPr>
          </a:lstStyle>
          <a:p>
            <a:r>
              <a:rPr lang="es-CO" sz="1200" kern="100" noProof="0" dirty="0">
                <a:solidFill>
                  <a:srgbClr val="32B4A8"/>
                </a:solidFill>
                <a:latin typeface="Verdana" panose="020B0604030504040204" pitchFamily="34" charset="0"/>
                <a:ea typeface="Verdana" panose="020B0604030504040204" pitchFamily="34" charset="0"/>
                <a:cs typeface="Times New Roman"/>
              </a:rPr>
              <a:t>Avance 2T:2026</a:t>
            </a:r>
          </a:p>
        </p:txBody>
      </p:sp>
    </p:spTree>
    <p:extLst>
      <p:ext uri="{BB962C8B-B14F-4D97-AF65-F5344CB8AC3E}">
        <p14:creationId xmlns:p14="http://schemas.microsoft.com/office/powerpoint/2010/main" val="15338605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Esquema de Publicación" ma:contentTypeID="0x0101006C70C9CFFF10F647A97BB5C9232AAEE50066F95A7D9CAE134C823E3669235409DD" ma:contentTypeVersion="34" ma:contentTypeDescription="Campos definidos por la oficina de planeación" ma:contentTypeScope="" ma:versionID="3691301fd513291dccabbaa5f38815a4">
  <xsd:schema xmlns:xsd="http://www.w3.org/2001/XMLSchema" xmlns:xs="http://www.w3.org/2001/XMLSchema" xmlns:p="http://schemas.microsoft.com/office/2006/metadata/properties" xmlns:ns1="http://schemas.microsoft.com/sharepoint/v3" xmlns:ns2="b6565643-c00f-44ce-b5d1-532a85e4382c" xmlns:ns3="cfd7d055-4c42-4b1a-a19c-7e601acfe3a8" xmlns:ns4="http://schemas.microsoft.com/sharepoint/v3/fields" targetNamespace="http://schemas.microsoft.com/office/2006/metadata/properties" ma:root="true" ma:fieldsID="d82c39a7726afbf49cf64a0d33adfde0" ns1:_="" ns2:_="" ns3:_="" ns4:_="">
    <xsd:import namespace="http://schemas.microsoft.com/sharepoint/v3"/>
    <xsd:import namespace="b6565643-c00f-44ce-b5d1-532a85e4382c"/>
    <xsd:import namespace="cfd7d055-4c42-4b1a-a19c-7e601acfe3a8"/>
    <xsd:import namespace="http://schemas.microsoft.com/sharepoint/v3/fields"/>
    <xsd:element name="properties">
      <xsd:complexType>
        <xsd:sequence>
          <xsd:element name="documentManagement">
            <xsd:complexType>
              <xsd:all>
                <xsd:element ref="ns2:Numero"/>
                <xsd:element ref="ns2:Descripcion"/>
                <xsd:element ref="ns2:Fecha_x0020_de_x0020_inicio_x0020_de_x0020_publicación"/>
                <xsd:element ref="ns2:Fecha_x0020_final_x0020_de_x0020_publicación" minOccurs="0"/>
                <xsd:element ref="ns2:Ano_Plantilla"/>
                <xsd:element ref="ns2:Mes_Plantilla"/>
                <xsd:element ref="ns2:Fecha_x0020_de_x0020_generación_x0020_de_x0020_la_x0020_información"/>
                <xsd:element ref="ns3:Nombre_x0020_del_x0020_responsable_x0020_de_x0020_producción" minOccurs="0"/>
                <xsd:element ref="ns3:Código_x0020_nombre_x0020_del_x0020_reponsable_x0020_producción" minOccurs="0"/>
                <xsd:element ref="ns3:Serie" minOccurs="0"/>
                <xsd:element ref="ns3:Sub-Serie" minOccurs="0"/>
                <xsd:element ref="ns3:Tipo_x0020_Documental" minOccurs="0"/>
                <xsd:element ref="ns2:Tipo_de_Norma"/>
                <xsd:element ref="ns1:Language" minOccurs="0"/>
                <xsd:element ref="ns2:Medio_de_conservacion_y_x002f_o_soporte"/>
                <xsd:element ref="ns4:_Format"/>
                <xsd:element ref="ns2:Frecuencia_de_actualizacion"/>
                <xsd:element ref="ns2:Informacion_publicada_o_disponible"/>
                <xsd:element ref="ns3:Responsable_x0020_de_x0020_la_x0020_información" minOccurs="0"/>
                <xsd:element ref="ns3:Código_x0020_responsable_x0020_de_x0020_la_x0020_información" minOccurs="0"/>
                <xsd:element ref="ns2:Estado_Plantilla"/>
                <xsd:element ref="ns2:_dlc_DocIdPersistId" minOccurs="0"/>
                <xsd:element ref="ns2:_dlc_DocIdUrl" minOccurs="0"/>
                <xsd:element ref="ns2:_dlc_Doc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nguage" ma:index="16" nillable="true" ma:displayName="Idioma" ma:description="Establece el Idioma, lengua o dialecto en que se encuentra la información." ma:format="Dropdown" ma:internalName="Language" ma:readOnly="false">
      <xsd:simpleType>
        <xsd:restriction base="dms:Choice">
          <xsd:enumeration value="Árabe (Arabia Saudí)"/>
          <xsd:enumeration value="Búlgaro (Bulgaria)"/>
          <xsd:enumeration value="Chino (Hong Kong, RAE)"/>
          <xsd:enumeration value="Chino (República Popular China)"/>
          <xsd:enumeration value="Chino (Taiwán)"/>
          <xsd:enumeration value="Croata (Croacia)"/>
          <xsd:enumeration value="Checo (República Checa)"/>
          <xsd:enumeration value="Danés (Dinamarca)"/>
          <xsd:enumeration value="Neerlandés (Países Bajos)"/>
          <xsd:enumeration value="Inglés"/>
          <xsd:enumeration value="Estonio (Estonia)"/>
          <xsd:enumeration value="Finés (Finlandia)"/>
          <xsd:enumeration value="Francés (Francia)"/>
          <xsd:enumeration value="Alemán (Alemania)"/>
          <xsd:enumeration value="Griego (Grecia)"/>
          <xsd:enumeration value="Hebreo (Israel)"/>
          <xsd:enumeration value="Hindi (India)"/>
          <xsd:enumeration value="Húngaro (Hungría)"/>
          <xsd:enumeration value="Indonesio (Indonesia)"/>
          <xsd:enumeration value="Italiano (Italia)"/>
          <xsd:enumeration value="Japonés (Japón)"/>
          <xsd:enumeration value="Coreano (Corea)"/>
          <xsd:enumeration value="Letón (Letonia)"/>
          <xsd:enumeration value="Lituano (Lituania)"/>
          <xsd:enumeration value="Malayo (Malasia)"/>
          <xsd:enumeration value="Noruego (Bokmal) (Noruega)"/>
          <xsd:enumeration value="Polaco (Polonia)"/>
          <xsd:enumeration value="Portugués (Brasil)"/>
          <xsd:enumeration value="Portugués (Portugal)"/>
          <xsd:enumeration value="Rumano (Rumania)"/>
          <xsd:enumeration value="Ruso (Rusia)"/>
          <xsd:enumeration value="Serbio (latino) (Serbia)"/>
          <xsd:enumeration value="Eslovaco (Eslovaquia)"/>
          <xsd:enumeration value="Esloveno (Eslovenia)"/>
          <xsd:enumeration value="Español (España)"/>
          <xsd:enumeration value="Sueco (Suecia)"/>
          <xsd:enumeration value="Tailandés (Tailandia)"/>
          <xsd:enumeration value="Turco (Turquía)"/>
          <xsd:enumeration value="Ucraniano (Ucrania)"/>
          <xsd:enumeration value="Urdu (República Islámica de Pakistán)"/>
          <xsd:enumeration value="Vietnamita (Vietnam)"/>
        </xsd:restriction>
      </xsd:simpleType>
    </xsd:element>
  </xsd:schema>
  <xsd:schema xmlns:xsd="http://www.w3.org/2001/XMLSchema" xmlns:xs="http://www.w3.org/2001/XMLSchema" xmlns:dms="http://schemas.microsoft.com/office/2006/documentManagement/types" xmlns:pc="http://schemas.microsoft.com/office/infopath/2007/PartnerControls" targetNamespace="b6565643-c00f-44ce-b5d1-532a85e4382c" elementFormDefault="qualified">
    <xsd:import namespace="http://schemas.microsoft.com/office/2006/documentManagement/types"/>
    <xsd:import namespace="http://schemas.microsoft.com/office/infopath/2007/PartnerControls"/>
    <xsd:element name="Numero" ma:index="1" ma:displayName="Número" ma:description="Consecutivo o identificador único de documento que la dependencia crea al momento de publicar la información." ma:internalName="Numero" ma:readOnly="false">
      <xsd:simpleType>
        <xsd:restriction base="dms:Text">
          <xsd:maxLength value="255"/>
        </xsd:restriction>
      </xsd:simpleType>
    </xsd:element>
    <xsd:element name="Descripcion" ma:index="3" ma:displayName="Descripción" ma:description="Defina brevemente de qué se trata la información. máximo 200 caracteres." ma:internalName="Descripcion">
      <xsd:simpleType>
        <xsd:restriction base="dms:Note">
          <xsd:maxLength value="255"/>
        </xsd:restriction>
      </xsd:simpleType>
    </xsd:element>
    <xsd:element name="Fecha_x0020_de_x0020_inicio_x0020_de_x0020_publicación" ma:index="4" ma:displayName="Fecha creación documento" ma:description="Corresponde a la fecha que se publica o se programa la publicación del documento dentro de portal web." ma:format="DateOnly" ma:internalName="Fecha_x0020_de_x0020_inicio_x0020_de_x0020_publicaci_x00f3_n">
      <xsd:simpleType>
        <xsd:restriction base="dms:DateTime"/>
      </xsd:simpleType>
    </xsd:element>
    <xsd:element name="Fecha_x0020_final_x0020_de_x0020_publicación" ma:index="5" nillable="true" ma:displayName="Fecha final de publicación" ma:description="Corresponde a la fecha en la que se debe des publicar automáticamente el documento dentro de portal web." ma:format="DateOnly" ma:internalName="Fecha_x0020_final_x0020_de_x0020_publicaci_x00f3_n" ma:readOnly="false">
      <xsd:simpleType>
        <xsd:restriction base="dms:DateTime"/>
      </xsd:simpleType>
    </xsd:element>
    <xsd:element name="Ano_Plantilla" ma:index="6" ma:displayName="Año creación documento" ma:description="Corresponde al año de publicación del documento. Este dato ayudará a filtrar el documento al usuario final del portal web." ma:internalName="Ano_Plantilla">
      <xsd:simpleType>
        <xsd:restriction base="dms:Text">
          <xsd:maxLength value="5"/>
        </xsd:restriction>
      </xsd:simpleType>
    </xsd:element>
    <xsd:element name="Mes_Plantilla" ma:index="7" ma:displayName="Mes creación documento" ma:description="Corresponde al mes de publicación del documento. Este dato ayudará a filtrar el documento al usuario final del portal web." ma:format="Dropdown" ma:internalName="Mes_Plantilla" ma:readOnly="false">
      <xsd:simpleType>
        <xsd:restriction base="dms:Choice">
          <xsd:enumeration value="enero"/>
          <xsd:enumeration value="febrero"/>
          <xsd:enumeration value="marzo"/>
          <xsd:enumeration value="abril"/>
          <xsd:enumeration value="mayo"/>
          <xsd:enumeration value="junio"/>
          <xsd:enumeration value="julio"/>
          <xsd:enumeration value="agosto"/>
          <xsd:enumeration value="septiembre"/>
          <xsd:enumeration value="octubre"/>
          <xsd:enumeration value="noviembre"/>
          <xsd:enumeration value="diciembre"/>
        </xsd:restriction>
      </xsd:simpleType>
    </xsd:element>
    <xsd:element name="Fecha_x0020_de_x0020_generación_x0020_de_x0020_la_x0020_información" ma:index="8" ma:displayName="Fecha de generación de la información" ma:description="• Identifique la fecha cuando se creó la información. Esta fecha no puede ser igual a la fecha de publicación." ma:format="DateOnly" ma:internalName="Fecha_x0020_de_x0020_generaci_x00f3_n_x0020_de_x0020_la_x0020_informaci_x00f3_n" ma:readOnly="false">
      <xsd:simpleType>
        <xsd:restriction base="dms:DateTime"/>
      </xsd:simpleType>
    </xsd:element>
    <xsd:element name="Tipo_de_Norma" ma:index="15" ma:displayName="Tipo de Norma" ma:description="Seleccione una categoría (Campo solo aplica si el documento se refiere a una Normatividad. De lo contrario seleccione la palabra no aplica)." ma:format="Dropdown" ma:internalName="Tipo_de_Norma" ma:readOnly="false">
      <xsd:simpleType>
        <xsd:restriction base="dms:Choice">
          <xsd:enumeration value="Boletín Jurídico"/>
          <xsd:enumeration value="Cartas Circulares"/>
          <xsd:enumeration value="Circular Única"/>
          <xsd:enumeration value="Circulares Conjuntas"/>
          <xsd:enumeration value="Circulares Externas"/>
          <xsd:enumeration value="Conceptos"/>
          <xsd:enumeration value="Constitución Política"/>
          <xsd:enumeration value="Decretos"/>
          <xsd:enumeration value="Leyes"/>
          <xsd:enumeration value="Resoluciones"/>
          <xsd:enumeration value="No aplica"/>
        </xsd:restriction>
      </xsd:simpleType>
    </xsd:element>
    <xsd:element name="Medio_de_conservacion_y_x002f_o_soporte" ma:index="17" ma:displayName="Medio de conservación y/o soporte" ma:description="Defina si el documento es: &#10;o Documento físico, documentos se encuentra impreso.                &#10;o Documento electrónico, documento que se encuentra creado y publicado en formato PDF con OCR.&#10;o Documento digital, documento escaneado del documento físico, sin OCR.&#10;" ma:format="Dropdown" ma:internalName="Medio_de_conservacion_y_x002F_o_soporte" ma:readOnly="false">
      <xsd:simpleType>
        <xsd:restriction base="dms:Choice">
          <xsd:enumeration value="Documento físico"/>
          <xsd:enumeration value="Documento electrónico"/>
          <xsd:enumeration value="Documento Digital"/>
        </xsd:restriction>
      </xsd:simpleType>
    </xsd:element>
    <xsd:element name="Frecuencia_de_actualizacion" ma:index="19" ma:displayName="Frecuencia de actualización" ma:description="Identifica la periodicidad o el segmento de tiempo con la que actualiza la información, de acuerdo a su naturaleza y a la normativa aplicable." ma:format="Dropdown" ma:internalName="Frecuencia_de_actualizacion" ma:readOnly="false">
      <xsd:simpleType>
        <xsd:restriction base="dms:Choice">
          <xsd:enumeration value="Cada minuto"/>
          <xsd:enumeration value="Cada hora"/>
          <xsd:enumeration value="Medio Día"/>
          <xsd:enumeration value="Diaria"/>
          <xsd:enumeration value="Semanal"/>
          <xsd:enumeration value="Mensual"/>
          <xsd:enumeration value="Bimestral"/>
          <xsd:enumeration value="Trimestral"/>
          <xsd:enumeration value="Cuatrimestral"/>
          <xsd:enumeration value="Semestral"/>
          <xsd:enumeration value="Anual"/>
          <xsd:enumeration value="Histórica"/>
          <xsd:enumeration value="Por demanda"/>
        </xsd:restriction>
      </xsd:simpleType>
    </xsd:element>
    <xsd:element name="Informacion_publicada_o_disponible" ma:index="20" ma:displayName="Información publicada y/o disponible" ma:description="Indica el lugar donde se encuentra publicado o puede ser consultado el documento. Digite el URL o la sección donde publicará el documento Ej. Superintendencia/políticas, Planes y Programas/plan anual de gestión." ma:internalName="Informacion_publicada_o_disponible" ma:readOnly="false">
      <xsd:simpleType>
        <xsd:restriction base="dms:Text">
          <xsd:maxLength value="250"/>
        </xsd:restriction>
      </xsd:simpleType>
    </xsd:element>
    <xsd:element name="Estado_Plantilla" ma:index="23" ma:displayName="Estado" ma:description="Corresponde a los planes y programas que se encuentra en vigencia (Si no aplica, seleccione la palabra no aplica dentro de la lista)." ma:format="Dropdown" ma:internalName="Estado_Plantilla" ma:readOnly="false">
      <xsd:simpleType>
        <xsd:restriction base="dms:Choice">
          <xsd:enumeration value="En ejecución"/>
          <xsd:enumeration value="En estudio"/>
          <xsd:enumeration value="Obsolesencia"/>
          <xsd:enumeration value="No Aplica"/>
        </xsd:restriction>
      </xsd:simpleType>
    </xsd:element>
    <xsd:element name="_dlc_DocIdPersistId" ma:index="26" nillable="true" ma:displayName="Persist ID" ma:description="Keep ID on add." ma:hidden="true" ma:internalName="_dlc_DocIdPersistId" ma:readOnly="true">
      <xsd:simpleType>
        <xsd:restriction base="dms:Boolean"/>
      </xsd:simpleType>
    </xsd:element>
    <xsd:element name="_dlc_DocIdUrl" ma:index="28"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29" nillable="true" ma:displayName="Valor de Id. de documento" ma:description="El valor del identificador de documento asignado a este elemento." ma:internalName="_dlc_DocId"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fd7d055-4c42-4b1a-a19c-7e601acfe3a8" elementFormDefault="qualified">
    <xsd:import namespace="http://schemas.microsoft.com/office/2006/documentManagement/types"/>
    <xsd:import namespace="http://schemas.microsoft.com/office/infopath/2007/PartnerControls"/>
    <xsd:element name="Nombre_x0020_del_x0020_responsable_x0020_de_x0020_producción" ma:index="9" nillable="true" ma:displayName="Nombre del responsable de producción" ma:description="Corresponde al nombre de la dependencia encargada de la Producción de la información para efectos de permitir su correcta elaboración" ma:list="{331b8b40-eab9-4f7a-ba9a-3a78d4f6757a}" ma:internalName="Nombre_x0020_del_x0020_responsable_x0020_de_x0020_producci_x00f3_n" ma:showField="Dependencias" ma:web="cfd7d055-4c42-4b1a-a19c-7e601acfe3a8">
      <xsd:simpleType>
        <xsd:restriction base="dms:Lookup"/>
      </xsd:simpleType>
    </xsd:element>
    <xsd:element name="Código_x0020_nombre_x0020_del_x0020_reponsable_x0020_producción" ma:index="10" nillable="true" ma:displayName="Código nombre del reponsable producción" ma:description="Corresponde al Código de la dependencia encargada de la Producción de la información para efectos de permitir su correcta elaboración (este código sale de su TRD)" ma:list="{48eb45d6-5726-4fb9-98e1-916d4146ecee}" ma:internalName="C_x00f3_digo_x0020_nombre_x0020_del_x0020_reponsable_x0020_producci_x00f3_n" ma:showField="Codigos_x0020_Dependencias" ma:web="cfd7d055-4c42-4b1a-a19c-7e601acfe3a8">
      <xsd:simpleType>
        <xsd:restriction base="dms:Lookup"/>
      </xsd:simpleType>
    </xsd:element>
    <xsd:element name="Serie" ma:index="11" nillable="true" ma:displayName="Serie" ma:description="Este dato corresponde a la clasificación documental de cada documento" ma:list="{2a520cbf-0b6d-47f2-bf44-989acf1ea930}" ma:internalName="Serie" ma:showField="Series" ma:web="cfd7d055-4c42-4b1a-a19c-7e601acfe3a8">
      <xsd:simpleType>
        <xsd:restriction base="dms:Lookup"/>
      </xsd:simpleType>
    </xsd:element>
    <xsd:element name="Sub-Serie" ma:index="12" nillable="true" ma:displayName="Sub-Serie" ma:description="Este dato corresponde a la clasificación documental de cada documento" ma:list="{bee6c201-a5c7-45a5-a2d8-9f78e19912cb}" ma:internalName="Sub_x002d_Serie" ma:showField="SubSeries" ma:web="cfd7d055-4c42-4b1a-a19c-7e601acfe3a8">
      <xsd:simpleType>
        <xsd:restriction base="dms:Lookup"/>
      </xsd:simpleType>
    </xsd:element>
    <xsd:element name="Tipo_x0020_Documental" ma:index="13" nillable="true" ma:displayName="Tipo Documental" ma:description="Este dato corresponde a la clasificación documental del documento a cargar" ma:list="{2f099887-1550-4e1d-bbaa-a4cfb5a13b9c}" ma:internalName="Tipo_x0020_Documental" ma:showField="Tipologias" ma:web="cfd7d055-4c42-4b1a-a19c-7e601acfe3a8">
      <xsd:simpleType>
        <xsd:restriction base="dms:Lookup"/>
      </xsd:simpleType>
    </xsd:element>
    <xsd:element name="Responsable_x0020_de_x0020_la_x0020_información" ma:index="21" nillable="true" ma:displayName="Responsable de la información" ma:description="Corresponde al nombre de la dependencia encargada administrar y publicar la información." ma:list="{331b8b40-eab9-4f7a-ba9a-3a78d4f6757a}" ma:internalName="Responsable_x0020_de_x0020_la_x0020_informaci_x00f3_n" ma:showField="Dependencias" ma:web="cfd7d055-4c42-4b1a-a19c-7e601acfe3a8">
      <xsd:simpleType>
        <xsd:restriction base="dms:Lookup"/>
      </xsd:simpleType>
    </xsd:element>
    <xsd:element name="Código_x0020_responsable_x0020_de_x0020_la_x0020_información" ma:index="22" nillable="true" ma:displayName="Código responsable de la información" ma:description="Corresponde al Código de la dependencia encargada administrar y publicar la información. Este dato corresponde a la clasificación documental de cada documento" ma:list="{48eb45d6-5726-4fb9-98e1-916d4146ecee}" ma:internalName="C_x00f3_digo_x0020_responsable_x0020_de_x0020_la_x0020_informaci_x00f3_n" ma:showField="Codigos_x0020_Dependencias" ma:web="cfd7d055-4c42-4b1a-a19c-7e601acfe3a8">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Format" ma:index="18" ma:displayName="Formato" ma:description="Identifica la forma, tamaño o modo en la que se presenta la información o se permite su visualización o consulta, tales como: hoja de cálculo, imagen, audio, video, documento de texto, etc." ma:format="Dropdown" ma:internalName="_Format" ma:readOnly="false">
      <xsd:simpleType>
        <xsd:restriction base="dms:Choice">
          <xsd:enumeration value="Hoja de calculo"/>
          <xsd:enumeration value="Documento de texto"/>
          <xsd:enumeration value="Audio"/>
          <xsd:enumeration value="Video"/>
          <xsd:enumeration value="Imagen"/>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32" ma:displayName="Tipo de contenido"/>
        <xsd:element ref="dc:title" maxOccurs="1" ma:index="2" ma:displayName="Título"/>
        <xsd:element ref="dc:subject" minOccurs="0" maxOccurs="1"/>
        <xsd:element ref="dc:description" minOccurs="0" maxOccurs="1"/>
        <xsd:element name="keywords" maxOccurs="1" ma:index="14" ma:displayName="Palabras Claves">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umero xmlns="b6565643-c00f-44ce-b5d1-532a85e4382c">CC</Numero>
    <Language xmlns="http://schemas.microsoft.com/sharepoint/v3">Español (España)</Language>
    <Responsable_x0020_de_x0020_la_x0020_información xmlns="cfd7d055-4c42-4b1a-a19c-7e601acfe3a8">35</Responsable_x0020_de_x0020_la_x0020_información>
    <Fecha_x0020_de_x0020_generación_x0020_de_x0020_la_x0020_información xmlns="b6565643-c00f-44ce-b5d1-532a85e4382c">2026-06-30T05:00:00+00:00</Fecha_x0020_de_x0020_generación_x0020_de_x0020_la_x0020_información>
    <Serie xmlns="cfd7d055-4c42-4b1a-a19c-7e601acfe3a8">129</Serie>
    <Tipo_de_Norma xmlns="b6565643-c00f-44ce-b5d1-532a85e4382c">Leyes</Tipo_de_Norma>
    <Fecha_x0020_final_x0020_de_x0020_publicación xmlns="b6565643-c00f-44ce-b5d1-532a85e4382c" xsi:nil="true"/>
    <Frecuencia_de_actualizacion xmlns="b6565643-c00f-44ce-b5d1-532a85e4382c">Trimestral</Frecuencia_de_actualizacion>
    <Mes_Plantilla xmlns="b6565643-c00f-44ce-b5d1-532a85e4382c">septiembre</Mes_Plantilla>
    <Nombre_x0020_del_x0020_responsable_x0020_de_x0020_producción xmlns="cfd7d055-4c42-4b1a-a19c-7e601acfe3a8">35</Nombre_x0020_del_x0020_responsable_x0020_de_x0020_producción>
    <Código_x0020_nombre_x0020_del_x0020_reponsable_x0020_producción xmlns="cfd7d055-4c42-4b1a-a19c-7e601acfe3a8">35</Código_x0020_nombre_x0020_del_x0020_reponsable_x0020_producción>
    <Código_x0020_responsable_x0020_de_x0020_la_x0020_información xmlns="cfd7d055-4c42-4b1a-a19c-7e601acfe3a8">35</Código_x0020_responsable_x0020_de_x0020_la_x0020_información>
    <_Format xmlns="http://schemas.microsoft.com/sharepoint/v3/fields">Documento de texto</_Format>
    <Descripcion xmlns="b6565643-c00f-44ce-b5d1-532a85e4382c">Presentación Informe ejecución: Plan Nacional de desarrollo -PND, Plan Estratégico Sectorial -PES, Plan Estratégico Institucional -PEI, Plan Anual de Gestión -PAG - Planes Decreto 612 correspondiente al segundo trimestre (abril-mayo-junio) de 2026</Descripcion>
    <Ano_Plantilla xmlns="b6565643-c00f-44ce-b5d1-532a85e4382c">2026</Ano_Plantilla>
    <Sub-Serie xmlns="cfd7d055-4c42-4b1a-a19c-7e601acfe3a8">192</Sub-Serie>
    <Informacion_publicada_o_disponible xmlns="b6565643-c00f-44ce-b5d1-532a85e4382c">https://www.supersalud.gov.co/es-co/nuestra-entidad/control/informes-institucionales</Informacion_publicada_o_disponible>
    <Medio_de_conservacion_y_x002f_o_soporte xmlns="b6565643-c00f-44ce-b5d1-532a85e4382c">Documento electrónico</Medio_de_conservacion_y_x002f_o_soporte>
    <Estado_Plantilla xmlns="b6565643-c00f-44ce-b5d1-532a85e4382c">En ejecución</Estado_Plantilla>
    <Fecha_x0020_de_x0020_inicio_x0020_de_x0020_publicación xmlns="b6565643-c00f-44ce-b5d1-532a85e4382c">2026-09-01T05:00:00+00:00</Fecha_x0020_de_x0020_inicio_x0020_de_x0020_publicación>
    <Tipo_x0020_Documental xmlns="cfd7d055-4c42-4b1a-a19c-7e601acfe3a8">1817</Tipo_x0020_Documental>
    <_dlc_DocId xmlns="b6565643-c00f-44ce-b5d1-532a85e4382c">XQAF2AT3N76N-135-403</_dlc_DocId>
    <_dlc_DocIdUrl xmlns="b6565643-c00f-44ce-b5d1-532a85e4382c">
      <Url>https://docs.supersalud.gov.co/PortalWeb/planeacion/_layouts/15/DocIdRedir.aspx?ID=XQAF2AT3N76N-135-403</Url>
      <Description>XQAF2AT3N76N-135-403</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A4FC2BF9-DFC2-4137-9C06-B24864F699F2}">
  <ds:schemaRefs>
    <ds:schemaRef ds:uri="http://schemas.microsoft.com/sharepoint/v3/contenttype/forms"/>
  </ds:schemaRefs>
</ds:datastoreItem>
</file>

<file path=customXml/itemProps2.xml><?xml version="1.0" encoding="utf-8"?>
<ds:datastoreItem xmlns:ds="http://schemas.openxmlformats.org/officeDocument/2006/customXml" ds:itemID="{C4786D95-BDE7-47CC-BB06-B8D56A524A09}"/>
</file>

<file path=customXml/itemProps3.xml><?xml version="1.0" encoding="utf-8"?>
<ds:datastoreItem xmlns:ds="http://schemas.openxmlformats.org/officeDocument/2006/customXml" ds:itemID="{A1E1CF92-6BB9-4D20-B9D1-2E6EC7917717}">
  <ds:schemaRefs>
    <ds:schemaRef ds:uri="e08f44b2-7c34-4b17-b577-bb772d2280b8"/>
    <ds:schemaRef ds:uri="http://purl.org/dc/terms/"/>
    <ds:schemaRef ds:uri="http://schemas.microsoft.com/office/infopath/2007/PartnerControls"/>
    <ds:schemaRef ds:uri="http://schemas.openxmlformats.org/package/2006/metadata/core-properties"/>
    <ds:schemaRef ds:uri="http://www.w3.org/XML/1998/namespace"/>
    <ds:schemaRef ds:uri="http://purl.org/dc/dcmitype/"/>
    <ds:schemaRef ds:uri="http://purl.org/dc/elements/1.1/"/>
    <ds:schemaRef ds:uri="http://schemas.microsoft.com/office/2006/documentManagement/types"/>
    <ds:schemaRef ds:uri="http://schemas.microsoft.com/office/2006/metadata/properties"/>
    <ds:schemaRef ds:uri="7d3129a3-69dc-4816-84a2-0587400208f3"/>
  </ds:schemaRefs>
</ds:datastoreItem>
</file>

<file path=customXml/itemProps4.xml><?xml version="1.0" encoding="utf-8"?>
<ds:datastoreItem xmlns:ds="http://schemas.openxmlformats.org/officeDocument/2006/customXml" ds:itemID="{48A99972-510B-4EE3-B8DC-7049B25E7E6A}"/>
</file>

<file path=docProps/app.xml><?xml version="1.0" encoding="utf-8"?>
<Properties xmlns="http://schemas.openxmlformats.org/officeDocument/2006/extended-properties" xmlns:vt="http://schemas.openxmlformats.org/officeDocument/2006/docPropsVTypes">
  <Template/>
  <TotalTime>2461</TotalTime>
  <Words>17032</Words>
  <Application>Microsoft Office PowerPoint</Application>
  <PresentationFormat>Panorámica</PresentationFormat>
  <Paragraphs>1646</Paragraphs>
  <Slides>70</Slides>
  <Notes>7</Notes>
  <HiddenSlides>0</HiddenSlides>
  <MMClips>0</MMClips>
  <ScaleCrop>false</ScaleCrop>
  <HeadingPairs>
    <vt:vector size="6" baseType="variant">
      <vt:variant>
        <vt:lpstr>Fuentes usadas</vt:lpstr>
      </vt:variant>
      <vt:variant>
        <vt:i4>12</vt:i4>
      </vt:variant>
      <vt:variant>
        <vt:lpstr>Tema</vt:lpstr>
      </vt:variant>
      <vt:variant>
        <vt:i4>4</vt:i4>
      </vt:variant>
      <vt:variant>
        <vt:lpstr>Títulos de diapositiva</vt:lpstr>
      </vt:variant>
      <vt:variant>
        <vt:i4>70</vt:i4>
      </vt:variant>
    </vt:vector>
  </HeadingPairs>
  <TitlesOfParts>
    <vt:vector size="86" baseType="lpstr">
      <vt:lpstr>Aptos</vt:lpstr>
      <vt:lpstr>Arial</vt:lpstr>
      <vt:lpstr>Calibri</vt:lpstr>
      <vt:lpstr>Helvetica</vt:lpstr>
      <vt:lpstr>Montserrat Black</vt:lpstr>
      <vt:lpstr>Montserrat SemiBold</vt:lpstr>
      <vt:lpstr>Nunito Sans Black</vt:lpstr>
      <vt:lpstr>Open Sans</vt:lpstr>
      <vt:lpstr>Tahoma</vt:lpstr>
      <vt:lpstr>Verdana</vt:lpstr>
      <vt:lpstr>Verdana </vt:lpstr>
      <vt:lpstr>Wingdings</vt:lpstr>
      <vt:lpstr>Office Theme</vt:lpstr>
      <vt:lpstr>1_Tema de Office</vt:lpstr>
      <vt:lpstr>2_Tema de Office</vt:lpstr>
      <vt:lpstr>3_Tema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PND-PES-PEI- PAG -PLANES DECRETO 612 - 2026 - Trimestre II</dc:title>
  <dc:creator>Catalina Cortes Murcia</dc:creator>
  <cp:keywords>planes estrategicos e institucionales, 2026 supersalud, seguimiento</cp:keywords>
  <cp:lastModifiedBy>Adriana Maria Guerrero Ladino</cp:lastModifiedBy>
  <cp:revision>13</cp:revision>
  <dcterms:created xsi:type="dcterms:W3CDTF">2025-01-14T19:23:00Z</dcterms:created>
  <dcterms:modified xsi:type="dcterms:W3CDTF">2026-09-02T22:40:31Z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2024-11-21T00:00:00Z</vt:filetime>
  </property>
  <property fmtid="{D5CDD505-2E9C-101B-9397-08002B2CF9AE}" pid="3" name="Creator">
    <vt:lpwstr>Microsoft® PowerPoint® para Microsoft 365</vt:lpwstr>
  </property>
  <property fmtid="{D5CDD505-2E9C-101B-9397-08002B2CF9AE}" pid="4" name="LastSaved">
    <vt:filetime>2025-01-14T00:00:00Z</vt:filetime>
  </property>
  <property fmtid="{D5CDD505-2E9C-101B-9397-08002B2CF9AE}" pid="5" name="Producer">
    <vt:lpwstr>Microsoft® PowerPoint® para Microsoft 365</vt:lpwstr>
  </property>
  <property fmtid="{D5CDD505-2E9C-101B-9397-08002B2CF9AE}" pid="6" name="ContentTypeId">
    <vt:lpwstr>0x0101006C70C9CFFF10F647A97BB5C9232AAEE50066F95A7D9CAE134C823E3669235409DD</vt:lpwstr>
  </property>
  <property fmtid="{D5CDD505-2E9C-101B-9397-08002B2CF9AE}" pid="7" name="_dlc_DocIdItemGuid">
    <vt:lpwstr>4e8b849c-30a2-46cc-93e5-dfba6d14d634</vt:lpwstr>
  </property>
</Properties>
</file>