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FEB"/>
    <a:srgbClr val="CCCCFF"/>
    <a:srgbClr val="D1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5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presProps" Target="pres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E621-A079-4CFD-BE0B-6568E239D5D0}" type="datetimeFigureOut">
              <a:rPr lang="es-419" smtClean="0"/>
              <a:t>29/1/2024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FF0A-1C7D-497F-AEC1-EDC005CAE31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129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2FF0A-1C7D-497F-AEC1-EDC005CAE318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667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2FF0A-1C7D-497F-AEC1-EDC005CAE318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16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>
          <a:xfrm>
            <a:off x="0" y="-298"/>
            <a:ext cx="8299938" cy="68582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B9D4674-D1F1-85F6-998B-4375858C5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1047" y="3104699"/>
            <a:ext cx="1983960" cy="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33F25D2-53CE-020A-2FF6-D76E08B14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1B70198-4BBE-9E6D-85E0-F7249775F0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829" y="269631"/>
            <a:ext cx="1390438" cy="4806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16A457F-A477-6107-325F-0F3F1A5412CC}"/>
              </a:ext>
            </a:extLst>
          </p:cNvPr>
          <p:cNvSpPr txBox="1"/>
          <p:nvPr userDrawn="1"/>
        </p:nvSpPr>
        <p:spPr>
          <a:xfrm>
            <a:off x="5093163" y="6633584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bg1"/>
                </a:solidFill>
                <a:latin typeface="Verdana" panose="020B0604030504040204" pitchFamily="34" charset="0"/>
              </a:rPr>
              <a:t>www.supersalud.gov.co</a:t>
            </a: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17C0FCB-D697-DD41-A3B3-CF058B5AB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06D31BB-94D7-8B03-02DB-8A1ED8089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829" y="269631"/>
            <a:ext cx="1390438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8F2D224-5C29-AB45-A677-53F5A3BA06B5}"/>
              </a:ext>
            </a:extLst>
          </p:cNvPr>
          <p:cNvSpPr txBox="1"/>
          <p:nvPr userDrawn="1"/>
        </p:nvSpPr>
        <p:spPr>
          <a:xfrm>
            <a:off x="5093163" y="6633584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bg1"/>
                </a:solidFill>
                <a:latin typeface="Verdana" panose="020B0604030504040204" pitchFamily="34" charset="0"/>
              </a:rPr>
              <a:t>www.supersalud.gov.co</a:t>
            </a:r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6;p23" descr="se refiere a los 2 objetivos específicos del proyecto de inversión">
            <a:extLst>
              <a:ext uri="{FF2B5EF4-FFF2-40B4-BE49-F238E27FC236}">
                <a16:creationId xmlns:a16="http://schemas.microsoft.com/office/drawing/2014/main" id="{12523B5C-5254-27E2-1CF6-D0B8570B4CC9}"/>
              </a:ext>
            </a:extLst>
          </p:cNvPr>
          <p:cNvSpPr/>
          <p:nvPr/>
        </p:nvSpPr>
        <p:spPr>
          <a:xfrm>
            <a:off x="8074437" y="5274203"/>
            <a:ext cx="3342399" cy="105992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36;p23" descr="se refiere al objetivo general del proyecto de inversión">
            <a:extLst>
              <a:ext uri="{FF2B5EF4-FFF2-40B4-BE49-F238E27FC236}">
                <a16:creationId xmlns:a16="http://schemas.microsoft.com/office/drawing/2014/main" id="{D21D4F3A-16A5-9648-AB16-57CB06921FF2}"/>
              </a:ext>
            </a:extLst>
          </p:cNvPr>
          <p:cNvSpPr/>
          <p:nvPr/>
        </p:nvSpPr>
        <p:spPr>
          <a:xfrm>
            <a:off x="8652000" y="4188671"/>
            <a:ext cx="3189916" cy="83481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36;p23" descr="relaciona el presupuesto asignado para la vigencia 2024 que permitirá la ejecución del proyecto de inversión">
            <a:extLst>
              <a:ext uri="{FF2B5EF4-FFF2-40B4-BE49-F238E27FC236}">
                <a16:creationId xmlns:a16="http://schemas.microsoft.com/office/drawing/2014/main" id="{BA0CE98D-EC6E-BA03-3CD1-9BF5F96127C5}"/>
              </a:ext>
            </a:extLst>
          </p:cNvPr>
          <p:cNvSpPr/>
          <p:nvPr/>
        </p:nvSpPr>
        <p:spPr>
          <a:xfrm>
            <a:off x="8737725" y="3186068"/>
            <a:ext cx="2762075" cy="57794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36;p23" descr="el número corresponde a la identificación del proyecto de inversión">
            <a:extLst>
              <a:ext uri="{FF2B5EF4-FFF2-40B4-BE49-F238E27FC236}">
                <a16:creationId xmlns:a16="http://schemas.microsoft.com/office/drawing/2014/main" id="{2E95B13E-F678-3235-BDF1-2A2FABE59FDC}"/>
              </a:ext>
            </a:extLst>
          </p:cNvPr>
          <p:cNvSpPr/>
          <p:nvPr/>
        </p:nvSpPr>
        <p:spPr>
          <a:xfrm>
            <a:off x="8445748" y="2191822"/>
            <a:ext cx="2912899" cy="55071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36;p23" descr="relaciona a las 3 Dependencias ejecutoras del proyecto de inversión">
            <a:extLst>
              <a:ext uri="{FF2B5EF4-FFF2-40B4-BE49-F238E27FC236}">
                <a16:creationId xmlns:a16="http://schemas.microsoft.com/office/drawing/2014/main" id="{D0CB0F21-B18A-8DC8-5EEE-8B9D5E4A08B8}"/>
              </a:ext>
            </a:extLst>
          </p:cNvPr>
          <p:cNvSpPr/>
          <p:nvPr/>
        </p:nvSpPr>
        <p:spPr>
          <a:xfrm>
            <a:off x="7445623" y="1166512"/>
            <a:ext cx="3913025" cy="82181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455951CC-5536-FDA5-6999-348B636358D3}"/>
              </a:ext>
            </a:extLst>
          </p:cNvPr>
          <p:cNvSpPr txBox="1">
            <a:spLocks/>
          </p:cNvSpPr>
          <p:nvPr/>
        </p:nvSpPr>
        <p:spPr>
          <a:xfrm>
            <a:off x="2331801" y="2997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7. Fortalecimiento del Sistema Integrado de gestión en la provisión de los servicios de la Supersalud a sus grupos de valor dentro del SGSSS nacional</a:t>
            </a:r>
            <a:endParaRPr lang="es-CO" sz="1600" b="1" dirty="0"/>
          </a:p>
        </p:txBody>
      </p:sp>
      <p:pic>
        <p:nvPicPr>
          <p:cNvPr id="17" name="Imagen 16" descr="imagen para ambientar la presentacion">
            <a:extLst>
              <a:ext uri="{FF2B5EF4-FFF2-40B4-BE49-F238E27FC236}">
                <a16:creationId xmlns:a16="http://schemas.microsoft.com/office/drawing/2014/main" id="{0EFC68D7-7818-DB2C-E37C-A507DE3C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12411" r="6541" b="11779"/>
          <a:stretch/>
        </p:blipFill>
        <p:spPr>
          <a:xfrm>
            <a:off x="238125" y="2381249"/>
            <a:ext cx="4906575" cy="2752725"/>
          </a:xfrm>
          <a:prstGeom prst="rect">
            <a:avLst/>
          </a:prstGeom>
        </p:spPr>
      </p:pic>
      <p:sp>
        <p:nvSpPr>
          <p:cNvPr id="18" name="Google Shape;346;p23">
            <a:extLst>
              <a:ext uri="{FF2B5EF4-FFF2-40B4-BE49-F238E27FC236}">
                <a16:creationId xmlns:a16="http://schemas.microsoft.com/office/drawing/2014/main" id="{C213D890-C9A1-27AA-D240-BB2AFE700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1725" y="1390649"/>
            <a:ext cx="4497625" cy="4895851"/>
          </a:xfrm>
          <a:prstGeom prst="arc">
            <a:avLst>
              <a:gd name="adj1" fmla="val 16200000"/>
              <a:gd name="adj2" fmla="val 539994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355;p23">
            <a:extLst>
              <a:ext uri="{FF2B5EF4-FFF2-40B4-BE49-F238E27FC236}">
                <a16:creationId xmlns:a16="http://schemas.microsoft.com/office/drawing/2014/main" id="{EFF10EF6-4985-374E-CCC6-B0E94AEB5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941275" y="1609700"/>
            <a:ext cx="14589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356;p23">
            <a:extLst>
              <a:ext uri="{FF2B5EF4-FFF2-40B4-BE49-F238E27FC236}">
                <a16:creationId xmlns:a16="http://schemas.microsoft.com/office/drawing/2014/main" id="{3E21D6EE-90BD-58BC-B899-0C0AD89F4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5844425" y="2470450"/>
            <a:ext cx="15306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357;p23">
            <a:extLst>
              <a:ext uri="{FF2B5EF4-FFF2-40B4-BE49-F238E27FC236}">
                <a16:creationId xmlns:a16="http://schemas.microsoft.com/office/drawing/2014/main" id="{7413D43A-AD60-67E7-B0EE-C0EDEE220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6210299" y="3464550"/>
            <a:ext cx="1530600" cy="0"/>
          </a:xfrm>
          <a:prstGeom prst="straightConnector1">
            <a:avLst/>
          </a:prstGeom>
          <a:noFill/>
          <a:ln w="952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" name="Google Shape;358;p23">
            <a:extLst>
              <a:ext uri="{FF2B5EF4-FFF2-40B4-BE49-F238E27FC236}">
                <a16:creationId xmlns:a16="http://schemas.microsoft.com/office/drawing/2014/main" id="{24236C1D-5D36-8A2F-7285-AD2C45F96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6124575" y="4592000"/>
            <a:ext cx="139710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" name="Google Shape;358;p23">
            <a:extLst>
              <a:ext uri="{FF2B5EF4-FFF2-40B4-BE49-F238E27FC236}">
                <a16:creationId xmlns:a16="http://schemas.microsoft.com/office/drawing/2014/main" id="{B056D188-0786-3FB8-3B9E-0C6D21104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334000" y="5796600"/>
            <a:ext cx="1734465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" name="Google Shape;347;p23">
            <a:extLst>
              <a:ext uri="{FF2B5EF4-FFF2-40B4-BE49-F238E27FC236}">
                <a16:creationId xmlns:a16="http://schemas.microsoft.com/office/drawing/2014/main" id="{7BB31268-C603-83E4-9163-E6C643F1C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5272" y="1262512"/>
            <a:ext cx="1371877" cy="6809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47;p23">
            <a:extLst>
              <a:ext uri="{FF2B5EF4-FFF2-40B4-BE49-F238E27FC236}">
                <a16:creationId xmlns:a16="http://schemas.microsoft.com/office/drawing/2014/main" id="{5036CF7B-9151-BABC-DB40-9AC821C4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5025" y="2129982"/>
            <a:ext cx="1276975" cy="6809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47;p23">
            <a:extLst>
              <a:ext uri="{FF2B5EF4-FFF2-40B4-BE49-F238E27FC236}">
                <a16:creationId xmlns:a16="http://schemas.microsoft.com/office/drawing/2014/main" id="{0E22B26A-BBE7-C6C1-72F5-949C12C5C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3900" y="3124082"/>
            <a:ext cx="1276975" cy="6809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47;p23">
            <a:extLst>
              <a:ext uri="{FF2B5EF4-FFF2-40B4-BE49-F238E27FC236}">
                <a16:creationId xmlns:a16="http://schemas.microsoft.com/office/drawing/2014/main" id="{143BDE78-6EF9-A98E-0C6F-DCF9867D3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1675" y="4251531"/>
            <a:ext cx="1276975" cy="680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47;p23">
            <a:extLst>
              <a:ext uri="{FF2B5EF4-FFF2-40B4-BE49-F238E27FC236}">
                <a16:creationId xmlns:a16="http://schemas.microsoft.com/office/drawing/2014/main" id="{9E4B6F45-14BC-B39B-1E64-4A6A22A4E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6339" y="5474322"/>
            <a:ext cx="1276975" cy="68093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ADE2CAF-F2F1-BEF9-1A92-C471E632B56A}"/>
              </a:ext>
            </a:extLst>
          </p:cNvPr>
          <p:cNvSpPr txBox="1"/>
          <p:nvPr/>
        </p:nvSpPr>
        <p:spPr>
          <a:xfrm>
            <a:off x="6295747" y="1377119"/>
            <a:ext cx="14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Dependencias 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6BF9FC5-0848-2B94-B0CA-35056A88CD97}"/>
              </a:ext>
            </a:extLst>
          </p:cNvPr>
          <p:cNvSpPr txBox="1"/>
          <p:nvPr/>
        </p:nvSpPr>
        <p:spPr>
          <a:xfrm>
            <a:off x="7358788" y="2319267"/>
            <a:ext cx="1336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1F41380-ED7E-7C44-DE1B-8129618C4CC6}"/>
              </a:ext>
            </a:extLst>
          </p:cNvPr>
          <p:cNvSpPr txBox="1"/>
          <p:nvPr/>
        </p:nvSpPr>
        <p:spPr>
          <a:xfrm>
            <a:off x="7673402" y="3215952"/>
            <a:ext cx="133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73253C-7984-7BE6-C8E2-FB16C1C02BD5}"/>
              </a:ext>
            </a:extLst>
          </p:cNvPr>
          <p:cNvSpPr txBox="1"/>
          <p:nvPr/>
        </p:nvSpPr>
        <p:spPr>
          <a:xfrm>
            <a:off x="7492138" y="4347997"/>
            <a:ext cx="133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26DFFBC-1CEF-943E-C6AB-94F8A7C6A2B8}"/>
              </a:ext>
            </a:extLst>
          </p:cNvPr>
          <p:cNvSpPr txBox="1"/>
          <p:nvPr/>
        </p:nvSpPr>
        <p:spPr>
          <a:xfrm>
            <a:off x="6976802" y="5551421"/>
            <a:ext cx="133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B0FF57-588B-1E16-584F-94A29E92B55F}"/>
              </a:ext>
            </a:extLst>
          </p:cNvPr>
          <p:cNvSpPr txBox="1"/>
          <p:nvPr/>
        </p:nvSpPr>
        <p:spPr>
          <a:xfrm>
            <a:off x="7717243" y="1178365"/>
            <a:ext cx="360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de Innovación y Desarrollo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Administrativa – Grupo de Recursos Físicos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894083F-8967-B6B9-FFEC-F788763D79F2}"/>
              </a:ext>
            </a:extLst>
          </p:cNvPr>
          <p:cNvSpPr txBox="1"/>
          <p:nvPr/>
        </p:nvSpPr>
        <p:spPr>
          <a:xfrm>
            <a:off x="8983287" y="2329422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202300000000357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A0313EF-7A4A-E0A0-F402-EAFBA6EE8068}"/>
              </a:ext>
            </a:extLst>
          </p:cNvPr>
          <p:cNvSpPr txBox="1"/>
          <p:nvPr/>
        </p:nvSpPr>
        <p:spPr>
          <a:xfrm>
            <a:off x="9415548" y="3326049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$ 686.754.065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BC439BC-1C3B-1C14-F3BF-415A30DA7513}"/>
              </a:ext>
            </a:extLst>
          </p:cNvPr>
          <p:cNvSpPr txBox="1"/>
          <p:nvPr/>
        </p:nvSpPr>
        <p:spPr>
          <a:xfrm>
            <a:off x="8828186" y="4195744"/>
            <a:ext cx="343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Fortalecer el Sistema Integrado de </a:t>
            </a:r>
          </a:p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Gestión en la provisión de servicios de la</a:t>
            </a:r>
          </a:p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Supersalud a sus grupos de valor dentro </a:t>
            </a:r>
          </a:p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del SGSSS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B09DBB1-0678-6F97-605D-A7AB9A3277FB}"/>
              </a:ext>
            </a:extLst>
          </p:cNvPr>
          <p:cNvSpPr txBox="1"/>
          <p:nvPr/>
        </p:nvSpPr>
        <p:spPr>
          <a:xfrm>
            <a:off x="8217312" y="5312606"/>
            <a:ext cx="3431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Optimizar la operativización de los componentes y lineamientos del sistema integrado de gestión.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Fomentar la cultura de la planeación y seguimiento en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24553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31;p25" descr="Se relacionan los 2 objetivos específicos del proyecto de inversión">
            <a:extLst>
              <a:ext uri="{FF2B5EF4-FFF2-40B4-BE49-F238E27FC236}">
                <a16:creationId xmlns:a16="http://schemas.microsoft.com/office/drawing/2014/main" id="{6B06BCBB-2FA4-25A3-CCF4-3654D2E15181}"/>
              </a:ext>
            </a:extLst>
          </p:cNvPr>
          <p:cNvSpPr/>
          <p:nvPr/>
        </p:nvSpPr>
        <p:spPr>
          <a:xfrm>
            <a:off x="9373680" y="3097173"/>
            <a:ext cx="2551620" cy="2343066"/>
          </a:xfrm>
          <a:custGeom>
            <a:avLst/>
            <a:gdLst/>
            <a:ahLst/>
            <a:cxnLst/>
            <a:rect l="l" t="t" r="r" b="b"/>
            <a:pathLst>
              <a:path w="90382" h="143088" extrusionOk="0">
                <a:moveTo>
                  <a:pt x="7726" y="1"/>
                </a:moveTo>
                <a:lnTo>
                  <a:pt x="6139" y="107"/>
                </a:lnTo>
                <a:lnTo>
                  <a:pt x="3387" y="1271"/>
                </a:lnTo>
                <a:lnTo>
                  <a:pt x="1271" y="3387"/>
                </a:lnTo>
                <a:lnTo>
                  <a:pt x="106" y="6245"/>
                </a:lnTo>
                <a:lnTo>
                  <a:pt x="1" y="7832"/>
                </a:lnTo>
                <a:lnTo>
                  <a:pt x="1" y="135362"/>
                </a:lnTo>
                <a:lnTo>
                  <a:pt x="106" y="136949"/>
                </a:lnTo>
                <a:lnTo>
                  <a:pt x="1271" y="139701"/>
                </a:lnTo>
                <a:lnTo>
                  <a:pt x="3387" y="141817"/>
                </a:lnTo>
                <a:lnTo>
                  <a:pt x="6139" y="142982"/>
                </a:lnTo>
                <a:lnTo>
                  <a:pt x="7726" y="143087"/>
                </a:lnTo>
                <a:lnTo>
                  <a:pt x="82550" y="143087"/>
                </a:lnTo>
                <a:lnTo>
                  <a:pt x="84138" y="142982"/>
                </a:lnTo>
                <a:lnTo>
                  <a:pt x="86889" y="141817"/>
                </a:lnTo>
                <a:lnTo>
                  <a:pt x="89006" y="139701"/>
                </a:lnTo>
                <a:lnTo>
                  <a:pt x="90276" y="136949"/>
                </a:lnTo>
                <a:lnTo>
                  <a:pt x="90382" y="135362"/>
                </a:lnTo>
                <a:lnTo>
                  <a:pt x="90382" y="7832"/>
                </a:lnTo>
                <a:lnTo>
                  <a:pt x="90276" y="6245"/>
                </a:lnTo>
                <a:lnTo>
                  <a:pt x="89006" y="3387"/>
                </a:lnTo>
                <a:lnTo>
                  <a:pt x="86889" y="1271"/>
                </a:lnTo>
                <a:lnTo>
                  <a:pt x="84138" y="107"/>
                </a:lnTo>
                <a:lnTo>
                  <a:pt x="82550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31;p25" descr="se relaciona el objetivo general del proyecto de inversión">
            <a:extLst>
              <a:ext uri="{FF2B5EF4-FFF2-40B4-BE49-F238E27FC236}">
                <a16:creationId xmlns:a16="http://schemas.microsoft.com/office/drawing/2014/main" id="{8DE8CE28-53F4-12AA-EA5C-EAF29F8CAAFC}"/>
              </a:ext>
            </a:extLst>
          </p:cNvPr>
          <p:cNvSpPr/>
          <p:nvPr/>
        </p:nvSpPr>
        <p:spPr>
          <a:xfrm>
            <a:off x="7494985" y="3097173"/>
            <a:ext cx="1668065" cy="2343066"/>
          </a:xfrm>
          <a:custGeom>
            <a:avLst/>
            <a:gdLst/>
            <a:ahLst/>
            <a:cxnLst/>
            <a:rect l="l" t="t" r="r" b="b"/>
            <a:pathLst>
              <a:path w="90382" h="143088" extrusionOk="0">
                <a:moveTo>
                  <a:pt x="7726" y="1"/>
                </a:moveTo>
                <a:lnTo>
                  <a:pt x="6139" y="107"/>
                </a:lnTo>
                <a:lnTo>
                  <a:pt x="3387" y="1271"/>
                </a:lnTo>
                <a:lnTo>
                  <a:pt x="1271" y="3387"/>
                </a:lnTo>
                <a:lnTo>
                  <a:pt x="106" y="6245"/>
                </a:lnTo>
                <a:lnTo>
                  <a:pt x="1" y="7832"/>
                </a:lnTo>
                <a:lnTo>
                  <a:pt x="1" y="135362"/>
                </a:lnTo>
                <a:lnTo>
                  <a:pt x="106" y="136949"/>
                </a:lnTo>
                <a:lnTo>
                  <a:pt x="1271" y="139701"/>
                </a:lnTo>
                <a:lnTo>
                  <a:pt x="3387" y="141817"/>
                </a:lnTo>
                <a:lnTo>
                  <a:pt x="6139" y="142982"/>
                </a:lnTo>
                <a:lnTo>
                  <a:pt x="7726" y="143087"/>
                </a:lnTo>
                <a:lnTo>
                  <a:pt x="82550" y="143087"/>
                </a:lnTo>
                <a:lnTo>
                  <a:pt x="84138" y="142982"/>
                </a:lnTo>
                <a:lnTo>
                  <a:pt x="86889" y="141817"/>
                </a:lnTo>
                <a:lnTo>
                  <a:pt x="89006" y="139701"/>
                </a:lnTo>
                <a:lnTo>
                  <a:pt x="90276" y="136949"/>
                </a:lnTo>
                <a:lnTo>
                  <a:pt x="90382" y="135362"/>
                </a:lnTo>
                <a:lnTo>
                  <a:pt x="90382" y="7832"/>
                </a:lnTo>
                <a:lnTo>
                  <a:pt x="90276" y="6245"/>
                </a:lnTo>
                <a:lnTo>
                  <a:pt x="89006" y="3387"/>
                </a:lnTo>
                <a:lnTo>
                  <a:pt x="86889" y="1271"/>
                </a:lnTo>
                <a:lnTo>
                  <a:pt x="84138" y="107"/>
                </a:lnTo>
                <a:lnTo>
                  <a:pt x="82550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31;p25" descr="se relaciona el presupuesto asignado para el proyecto para la vigencia 2024">
            <a:extLst>
              <a:ext uri="{FF2B5EF4-FFF2-40B4-BE49-F238E27FC236}">
                <a16:creationId xmlns:a16="http://schemas.microsoft.com/office/drawing/2014/main" id="{3B19A582-AFD7-495C-5877-B53F6566238A}"/>
              </a:ext>
            </a:extLst>
          </p:cNvPr>
          <p:cNvSpPr/>
          <p:nvPr/>
        </p:nvSpPr>
        <p:spPr>
          <a:xfrm>
            <a:off x="5355997" y="3097173"/>
            <a:ext cx="1480005" cy="2343066"/>
          </a:xfrm>
          <a:custGeom>
            <a:avLst/>
            <a:gdLst/>
            <a:ahLst/>
            <a:cxnLst/>
            <a:rect l="l" t="t" r="r" b="b"/>
            <a:pathLst>
              <a:path w="90382" h="143088" extrusionOk="0">
                <a:moveTo>
                  <a:pt x="7726" y="1"/>
                </a:moveTo>
                <a:lnTo>
                  <a:pt x="6139" y="107"/>
                </a:lnTo>
                <a:lnTo>
                  <a:pt x="3387" y="1271"/>
                </a:lnTo>
                <a:lnTo>
                  <a:pt x="1271" y="3387"/>
                </a:lnTo>
                <a:lnTo>
                  <a:pt x="106" y="6245"/>
                </a:lnTo>
                <a:lnTo>
                  <a:pt x="1" y="7832"/>
                </a:lnTo>
                <a:lnTo>
                  <a:pt x="1" y="135362"/>
                </a:lnTo>
                <a:lnTo>
                  <a:pt x="106" y="136949"/>
                </a:lnTo>
                <a:lnTo>
                  <a:pt x="1271" y="139701"/>
                </a:lnTo>
                <a:lnTo>
                  <a:pt x="3387" y="141817"/>
                </a:lnTo>
                <a:lnTo>
                  <a:pt x="6139" y="142982"/>
                </a:lnTo>
                <a:lnTo>
                  <a:pt x="7726" y="143087"/>
                </a:lnTo>
                <a:lnTo>
                  <a:pt x="82550" y="143087"/>
                </a:lnTo>
                <a:lnTo>
                  <a:pt x="84138" y="142982"/>
                </a:lnTo>
                <a:lnTo>
                  <a:pt x="86889" y="141817"/>
                </a:lnTo>
                <a:lnTo>
                  <a:pt x="89006" y="139701"/>
                </a:lnTo>
                <a:lnTo>
                  <a:pt x="90276" y="136949"/>
                </a:lnTo>
                <a:lnTo>
                  <a:pt x="90382" y="135362"/>
                </a:lnTo>
                <a:lnTo>
                  <a:pt x="90382" y="7832"/>
                </a:lnTo>
                <a:lnTo>
                  <a:pt x="90276" y="6245"/>
                </a:lnTo>
                <a:lnTo>
                  <a:pt x="89006" y="3387"/>
                </a:lnTo>
                <a:lnTo>
                  <a:pt x="86889" y="1271"/>
                </a:lnTo>
                <a:lnTo>
                  <a:pt x="84138" y="107"/>
                </a:lnTo>
                <a:lnTo>
                  <a:pt x="82550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31;p25" descr="se relaciona el número que identifica al proyecto de inversión">
            <a:extLst>
              <a:ext uri="{FF2B5EF4-FFF2-40B4-BE49-F238E27FC236}">
                <a16:creationId xmlns:a16="http://schemas.microsoft.com/office/drawing/2014/main" id="{95B06B9B-DD09-2609-8E4B-5364E3ECBD0F}"/>
              </a:ext>
            </a:extLst>
          </p:cNvPr>
          <p:cNvSpPr/>
          <p:nvPr/>
        </p:nvSpPr>
        <p:spPr>
          <a:xfrm>
            <a:off x="3126427" y="3097173"/>
            <a:ext cx="1480005" cy="2343066"/>
          </a:xfrm>
          <a:custGeom>
            <a:avLst/>
            <a:gdLst/>
            <a:ahLst/>
            <a:cxnLst/>
            <a:rect l="l" t="t" r="r" b="b"/>
            <a:pathLst>
              <a:path w="90382" h="143088" extrusionOk="0">
                <a:moveTo>
                  <a:pt x="7726" y="1"/>
                </a:moveTo>
                <a:lnTo>
                  <a:pt x="6139" y="107"/>
                </a:lnTo>
                <a:lnTo>
                  <a:pt x="3387" y="1271"/>
                </a:lnTo>
                <a:lnTo>
                  <a:pt x="1271" y="3387"/>
                </a:lnTo>
                <a:lnTo>
                  <a:pt x="106" y="6245"/>
                </a:lnTo>
                <a:lnTo>
                  <a:pt x="1" y="7832"/>
                </a:lnTo>
                <a:lnTo>
                  <a:pt x="1" y="135362"/>
                </a:lnTo>
                <a:lnTo>
                  <a:pt x="106" y="136949"/>
                </a:lnTo>
                <a:lnTo>
                  <a:pt x="1271" y="139701"/>
                </a:lnTo>
                <a:lnTo>
                  <a:pt x="3387" y="141817"/>
                </a:lnTo>
                <a:lnTo>
                  <a:pt x="6139" y="142982"/>
                </a:lnTo>
                <a:lnTo>
                  <a:pt x="7726" y="143087"/>
                </a:lnTo>
                <a:lnTo>
                  <a:pt x="82550" y="143087"/>
                </a:lnTo>
                <a:lnTo>
                  <a:pt x="84138" y="142982"/>
                </a:lnTo>
                <a:lnTo>
                  <a:pt x="86889" y="141817"/>
                </a:lnTo>
                <a:lnTo>
                  <a:pt x="89006" y="139701"/>
                </a:lnTo>
                <a:lnTo>
                  <a:pt x="90276" y="136949"/>
                </a:lnTo>
                <a:lnTo>
                  <a:pt x="90382" y="135362"/>
                </a:lnTo>
                <a:lnTo>
                  <a:pt x="90382" y="7832"/>
                </a:lnTo>
                <a:lnTo>
                  <a:pt x="90276" y="6245"/>
                </a:lnTo>
                <a:lnTo>
                  <a:pt x="89006" y="3387"/>
                </a:lnTo>
                <a:lnTo>
                  <a:pt x="86889" y="1271"/>
                </a:lnTo>
                <a:lnTo>
                  <a:pt x="84138" y="107"/>
                </a:lnTo>
                <a:lnTo>
                  <a:pt x="82550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31;p25" descr="se relaciona la Dependencia ejecutora del proyecto de inversión">
            <a:extLst>
              <a:ext uri="{FF2B5EF4-FFF2-40B4-BE49-F238E27FC236}">
                <a16:creationId xmlns:a16="http://schemas.microsoft.com/office/drawing/2014/main" id="{E74841A4-127A-0FD2-B930-FEA75E15AFD2}"/>
              </a:ext>
            </a:extLst>
          </p:cNvPr>
          <p:cNvSpPr/>
          <p:nvPr/>
        </p:nvSpPr>
        <p:spPr>
          <a:xfrm>
            <a:off x="860728" y="3097173"/>
            <a:ext cx="1480005" cy="2343066"/>
          </a:xfrm>
          <a:custGeom>
            <a:avLst/>
            <a:gdLst/>
            <a:ahLst/>
            <a:cxnLst/>
            <a:rect l="l" t="t" r="r" b="b"/>
            <a:pathLst>
              <a:path w="90382" h="143088" extrusionOk="0">
                <a:moveTo>
                  <a:pt x="7726" y="1"/>
                </a:moveTo>
                <a:lnTo>
                  <a:pt x="6139" y="107"/>
                </a:lnTo>
                <a:lnTo>
                  <a:pt x="3387" y="1271"/>
                </a:lnTo>
                <a:lnTo>
                  <a:pt x="1271" y="3387"/>
                </a:lnTo>
                <a:lnTo>
                  <a:pt x="106" y="6245"/>
                </a:lnTo>
                <a:lnTo>
                  <a:pt x="1" y="7832"/>
                </a:lnTo>
                <a:lnTo>
                  <a:pt x="1" y="135362"/>
                </a:lnTo>
                <a:lnTo>
                  <a:pt x="106" y="136949"/>
                </a:lnTo>
                <a:lnTo>
                  <a:pt x="1271" y="139701"/>
                </a:lnTo>
                <a:lnTo>
                  <a:pt x="3387" y="141817"/>
                </a:lnTo>
                <a:lnTo>
                  <a:pt x="6139" y="142982"/>
                </a:lnTo>
                <a:lnTo>
                  <a:pt x="7726" y="143087"/>
                </a:lnTo>
                <a:lnTo>
                  <a:pt x="82550" y="143087"/>
                </a:lnTo>
                <a:lnTo>
                  <a:pt x="84138" y="142982"/>
                </a:lnTo>
                <a:lnTo>
                  <a:pt x="86889" y="141817"/>
                </a:lnTo>
                <a:lnTo>
                  <a:pt x="89006" y="139701"/>
                </a:lnTo>
                <a:lnTo>
                  <a:pt x="90276" y="136949"/>
                </a:lnTo>
                <a:lnTo>
                  <a:pt x="90382" y="135362"/>
                </a:lnTo>
                <a:lnTo>
                  <a:pt x="90382" y="7832"/>
                </a:lnTo>
                <a:lnTo>
                  <a:pt x="90276" y="6245"/>
                </a:lnTo>
                <a:lnTo>
                  <a:pt x="89006" y="3387"/>
                </a:lnTo>
                <a:lnTo>
                  <a:pt x="86889" y="1271"/>
                </a:lnTo>
                <a:lnTo>
                  <a:pt x="84138" y="107"/>
                </a:lnTo>
                <a:lnTo>
                  <a:pt x="82550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25;p25">
            <a:extLst>
              <a:ext uri="{FF2B5EF4-FFF2-40B4-BE49-F238E27FC236}">
                <a16:creationId xmlns:a16="http://schemas.microsoft.com/office/drawing/2014/main" id="{44D34FB6-F984-5C7C-0E25-D8126206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277" y="5581640"/>
            <a:ext cx="942774" cy="642964"/>
          </a:xfrm>
          <a:custGeom>
            <a:avLst/>
            <a:gdLst/>
            <a:ahLst/>
            <a:cxnLst/>
            <a:rect l="l" t="t" r="r" b="b"/>
            <a:pathLst>
              <a:path w="57574" h="39265" extrusionOk="0">
                <a:moveTo>
                  <a:pt x="1" y="1"/>
                </a:moveTo>
                <a:lnTo>
                  <a:pt x="1" y="39265"/>
                </a:lnTo>
                <a:lnTo>
                  <a:pt x="9632" y="32915"/>
                </a:lnTo>
                <a:lnTo>
                  <a:pt x="11748" y="31645"/>
                </a:lnTo>
                <a:lnTo>
                  <a:pt x="16405" y="29528"/>
                </a:lnTo>
                <a:lnTo>
                  <a:pt x="21485" y="28258"/>
                </a:lnTo>
                <a:lnTo>
                  <a:pt x="26671" y="27517"/>
                </a:lnTo>
                <a:lnTo>
                  <a:pt x="31962" y="27623"/>
                </a:lnTo>
                <a:lnTo>
                  <a:pt x="37148" y="28364"/>
                </a:lnTo>
                <a:lnTo>
                  <a:pt x="42016" y="29740"/>
                </a:lnTo>
                <a:lnTo>
                  <a:pt x="46673" y="31857"/>
                </a:lnTo>
                <a:lnTo>
                  <a:pt x="48790" y="33232"/>
                </a:lnTo>
                <a:lnTo>
                  <a:pt x="57574" y="39265"/>
                </a:lnTo>
                <a:lnTo>
                  <a:pt x="57574" y="1"/>
                </a:lnTo>
                <a:lnTo>
                  <a:pt x="48790" y="5927"/>
                </a:lnTo>
                <a:lnTo>
                  <a:pt x="46673" y="7303"/>
                </a:lnTo>
                <a:lnTo>
                  <a:pt x="42122" y="9420"/>
                </a:lnTo>
                <a:lnTo>
                  <a:pt x="37148" y="10902"/>
                </a:lnTo>
                <a:lnTo>
                  <a:pt x="31962" y="11642"/>
                </a:lnTo>
                <a:lnTo>
                  <a:pt x="26671" y="11642"/>
                </a:lnTo>
                <a:lnTo>
                  <a:pt x="21485" y="11007"/>
                </a:lnTo>
                <a:lnTo>
                  <a:pt x="16511" y="9632"/>
                </a:lnTo>
                <a:lnTo>
                  <a:pt x="11854" y="7621"/>
                </a:lnTo>
                <a:lnTo>
                  <a:pt x="9632" y="62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312D2B67-9C72-55DD-56AF-2C274EAE7003}"/>
              </a:ext>
            </a:extLst>
          </p:cNvPr>
          <p:cNvSpPr txBox="1">
            <a:spLocks/>
          </p:cNvSpPr>
          <p:nvPr/>
        </p:nvSpPr>
        <p:spPr>
          <a:xfrm>
            <a:off x="2331801" y="2997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8. Optimización del aprovisionamiento, desarrollo de servicios y soluciones de tecnologías de la información que soportan las acciones de IVC al SGSSS nacional</a:t>
            </a:r>
            <a:endParaRPr lang="es-CO" sz="1600" b="1" dirty="0"/>
          </a:p>
        </p:txBody>
      </p:sp>
      <p:sp>
        <p:nvSpPr>
          <p:cNvPr id="3" name="Google Shape;424;p25">
            <a:extLst>
              <a:ext uri="{FF2B5EF4-FFF2-40B4-BE49-F238E27FC236}">
                <a16:creationId xmlns:a16="http://schemas.microsoft.com/office/drawing/2014/main" id="{CFCF4368-640E-1743-FCA3-C643F185A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0727" y="5581640"/>
            <a:ext cx="942774" cy="642964"/>
          </a:xfrm>
          <a:custGeom>
            <a:avLst/>
            <a:gdLst/>
            <a:ahLst/>
            <a:cxnLst/>
            <a:rect l="l" t="t" r="r" b="b"/>
            <a:pathLst>
              <a:path w="57574" h="39265" extrusionOk="0">
                <a:moveTo>
                  <a:pt x="1" y="1"/>
                </a:moveTo>
                <a:lnTo>
                  <a:pt x="1" y="39265"/>
                </a:lnTo>
                <a:lnTo>
                  <a:pt x="9632" y="32915"/>
                </a:lnTo>
                <a:lnTo>
                  <a:pt x="11748" y="31645"/>
                </a:lnTo>
                <a:lnTo>
                  <a:pt x="16405" y="29528"/>
                </a:lnTo>
                <a:lnTo>
                  <a:pt x="21485" y="28258"/>
                </a:lnTo>
                <a:lnTo>
                  <a:pt x="26671" y="27517"/>
                </a:lnTo>
                <a:lnTo>
                  <a:pt x="31962" y="27623"/>
                </a:lnTo>
                <a:lnTo>
                  <a:pt x="37148" y="28364"/>
                </a:lnTo>
                <a:lnTo>
                  <a:pt x="42016" y="29740"/>
                </a:lnTo>
                <a:lnTo>
                  <a:pt x="46673" y="31857"/>
                </a:lnTo>
                <a:lnTo>
                  <a:pt x="48790" y="33232"/>
                </a:lnTo>
                <a:lnTo>
                  <a:pt x="57574" y="39265"/>
                </a:lnTo>
                <a:lnTo>
                  <a:pt x="57574" y="1"/>
                </a:lnTo>
                <a:lnTo>
                  <a:pt x="48790" y="5927"/>
                </a:lnTo>
                <a:lnTo>
                  <a:pt x="46673" y="7303"/>
                </a:lnTo>
                <a:lnTo>
                  <a:pt x="42122" y="9420"/>
                </a:lnTo>
                <a:lnTo>
                  <a:pt x="37148" y="10902"/>
                </a:lnTo>
                <a:lnTo>
                  <a:pt x="31962" y="11642"/>
                </a:lnTo>
                <a:lnTo>
                  <a:pt x="26671" y="11642"/>
                </a:lnTo>
                <a:lnTo>
                  <a:pt x="21485" y="11007"/>
                </a:lnTo>
                <a:lnTo>
                  <a:pt x="16511" y="9632"/>
                </a:lnTo>
                <a:lnTo>
                  <a:pt x="11854" y="7621"/>
                </a:lnTo>
                <a:lnTo>
                  <a:pt x="9632" y="62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25;p25">
            <a:extLst>
              <a:ext uri="{FF2B5EF4-FFF2-40B4-BE49-F238E27FC236}">
                <a16:creationId xmlns:a16="http://schemas.microsoft.com/office/drawing/2014/main" id="{634DE028-777A-D5E1-0684-82D3406C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0002" y="5581640"/>
            <a:ext cx="942774" cy="642964"/>
          </a:xfrm>
          <a:custGeom>
            <a:avLst/>
            <a:gdLst/>
            <a:ahLst/>
            <a:cxnLst/>
            <a:rect l="l" t="t" r="r" b="b"/>
            <a:pathLst>
              <a:path w="57574" h="39265" extrusionOk="0">
                <a:moveTo>
                  <a:pt x="1" y="1"/>
                </a:moveTo>
                <a:lnTo>
                  <a:pt x="1" y="39265"/>
                </a:lnTo>
                <a:lnTo>
                  <a:pt x="9632" y="32915"/>
                </a:lnTo>
                <a:lnTo>
                  <a:pt x="11748" y="31645"/>
                </a:lnTo>
                <a:lnTo>
                  <a:pt x="16405" y="29528"/>
                </a:lnTo>
                <a:lnTo>
                  <a:pt x="21485" y="28258"/>
                </a:lnTo>
                <a:lnTo>
                  <a:pt x="26671" y="27517"/>
                </a:lnTo>
                <a:lnTo>
                  <a:pt x="31962" y="27623"/>
                </a:lnTo>
                <a:lnTo>
                  <a:pt x="37148" y="28364"/>
                </a:lnTo>
                <a:lnTo>
                  <a:pt x="42016" y="29740"/>
                </a:lnTo>
                <a:lnTo>
                  <a:pt x="46673" y="31857"/>
                </a:lnTo>
                <a:lnTo>
                  <a:pt x="48790" y="33232"/>
                </a:lnTo>
                <a:lnTo>
                  <a:pt x="57574" y="39265"/>
                </a:lnTo>
                <a:lnTo>
                  <a:pt x="57574" y="1"/>
                </a:lnTo>
                <a:lnTo>
                  <a:pt x="48790" y="5927"/>
                </a:lnTo>
                <a:lnTo>
                  <a:pt x="46673" y="7303"/>
                </a:lnTo>
                <a:lnTo>
                  <a:pt x="42122" y="9420"/>
                </a:lnTo>
                <a:lnTo>
                  <a:pt x="37148" y="10902"/>
                </a:lnTo>
                <a:lnTo>
                  <a:pt x="31962" y="11642"/>
                </a:lnTo>
                <a:lnTo>
                  <a:pt x="26671" y="11642"/>
                </a:lnTo>
                <a:lnTo>
                  <a:pt x="21485" y="11007"/>
                </a:lnTo>
                <a:lnTo>
                  <a:pt x="16511" y="9632"/>
                </a:lnTo>
                <a:lnTo>
                  <a:pt x="11854" y="7621"/>
                </a:lnTo>
                <a:lnTo>
                  <a:pt x="9632" y="62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26;p25">
            <a:extLst>
              <a:ext uri="{FF2B5EF4-FFF2-40B4-BE49-F238E27FC236}">
                <a16:creationId xmlns:a16="http://schemas.microsoft.com/office/drawing/2014/main" id="{8130FF97-63AE-0743-93BA-E6952E54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0710" y="5120630"/>
            <a:ext cx="1528541" cy="1530260"/>
          </a:xfrm>
          <a:custGeom>
            <a:avLst/>
            <a:gdLst/>
            <a:ahLst/>
            <a:cxnLst/>
            <a:rect l="l" t="t" r="r" b="b"/>
            <a:pathLst>
              <a:path w="93346" h="93451" extrusionOk="0">
                <a:moveTo>
                  <a:pt x="46673" y="0"/>
                </a:moveTo>
                <a:lnTo>
                  <a:pt x="43498" y="106"/>
                </a:lnTo>
                <a:lnTo>
                  <a:pt x="37360" y="847"/>
                </a:lnTo>
                <a:lnTo>
                  <a:pt x="31539" y="2434"/>
                </a:lnTo>
                <a:lnTo>
                  <a:pt x="25930" y="4763"/>
                </a:lnTo>
                <a:lnTo>
                  <a:pt x="20638" y="7832"/>
                </a:lnTo>
                <a:lnTo>
                  <a:pt x="15876" y="11536"/>
                </a:lnTo>
                <a:lnTo>
                  <a:pt x="11537" y="15769"/>
                </a:lnTo>
                <a:lnTo>
                  <a:pt x="7727" y="20743"/>
                </a:lnTo>
                <a:lnTo>
                  <a:pt x="6139" y="23389"/>
                </a:lnTo>
                <a:lnTo>
                  <a:pt x="4657" y="26141"/>
                </a:lnTo>
                <a:lnTo>
                  <a:pt x="2329" y="31750"/>
                </a:lnTo>
                <a:lnTo>
                  <a:pt x="742" y="37677"/>
                </a:lnTo>
                <a:lnTo>
                  <a:pt x="1" y="43709"/>
                </a:lnTo>
                <a:lnTo>
                  <a:pt x="1" y="49742"/>
                </a:lnTo>
                <a:lnTo>
                  <a:pt x="742" y="55774"/>
                </a:lnTo>
                <a:lnTo>
                  <a:pt x="2329" y="61701"/>
                </a:lnTo>
                <a:lnTo>
                  <a:pt x="4657" y="67416"/>
                </a:lnTo>
                <a:lnTo>
                  <a:pt x="6139" y="70062"/>
                </a:lnTo>
                <a:lnTo>
                  <a:pt x="7727" y="72813"/>
                </a:lnTo>
                <a:lnTo>
                  <a:pt x="11537" y="77682"/>
                </a:lnTo>
                <a:lnTo>
                  <a:pt x="15876" y="81915"/>
                </a:lnTo>
                <a:lnTo>
                  <a:pt x="20638" y="85619"/>
                </a:lnTo>
                <a:lnTo>
                  <a:pt x="25930" y="88688"/>
                </a:lnTo>
                <a:lnTo>
                  <a:pt x="31539" y="91017"/>
                </a:lnTo>
                <a:lnTo>
                  <a:pt x="37360" y="92604"/>
                </a:lnTo>
                <a:lnTo>
                  <a:pt x="43498" y="93451"/>
                </a:lnTo>
                <a:lnTo>
                  <a:pt x="49742" y="93451"/>
                </a:lnTo>
                <a:lnTo>
                  <a:pt x="55881" y="92604"/>
                </a:lnTo>
                <a:lnTo>
                  <a:pt x="61701" y="91017"/>
                </a:lnTo>
                <a:lnTo>
                  <a:pt x="67311" y="88688"/>
                </a:lnTo>
                <a:lnTo>
                  <a:pt x="72602" y="85619"/>
                </a:lnTo>
                <a:lnTo>
                  <a:pt x="77365" y="81915"/>
                </a:lnTo>
                <a:lnTo>
                  <a:pt x="81704" y="77682"/>
                </a:lnTo>
                <a:lnTo>
                  <a:pt x="85514" y="72813"/>
                </a:lnTo>
                <a:lnTo>
                  <a:pt x="87101" y="70062"/>
                </a:lnTo>
                <a:lnTo>
                  <a:pt x="88583" y="67416"/>
                </a:lnTo>
                <a:lnTo>
                  <a:pt x="90911" y="61701"/>
                </a:lnTo>
                <a:lnTo>
                  <a:pt x="92499" y="55774"/>
                </a:lnTo>
                <a:lnTo>
                  <a:pt x="93345" y="49742"/>
                </a:lnTo>
                <a:lnTo>
                  <a:pt x="93345" y="43709"/>
                </a:lnTo>
                <a:lnTo>
                  <a:pt x="92499" y="37677"/>
                </a:lnTo>
                <a:lnTo>
                  <a:pt x="90911" y="31750"/>
                </a:lnTo>
                <a:lnTo>
                  <a:pt x="88583" y="26141"/>
                </a:lnTo>
                <a:lnTo>
                  <a:pt x="87101" y="23389"/>
                </a:lnTo>
                <a:lnTo>
                  <a:pt x="85514" y="20743"/>
                </a:lnTo>
                <a:lnTo>
                  <a:pt x="81704" y="15769"/>
                </a:lnTo>
                <a:lnTo>
                  <a:pt x="77365" y="11536"/>
                </a:lnTo>
                <a:lnTo>
                  <a:pt x="72602" y="7832"/>
                </a:lnTo>
                <a:lnTo>
                  <a:pt x="67311" y="4763"/>
                </a:lnTo>
                <a:lnTo>
                  <a:pt x="61701" y="2434"/>
                </a:lnTo>
                <a:lnTo>
                  <a:pt x="55881" y="847"/>
                </a:lnTo>
                <a:lnTo>
                  <a:pt x="49742" y="106"/>
                </a:lnTo>
                <a:lnTo>
                  <a:pt x="4667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32;p25">
            <a:extLst>
              <a:ext uri="{FF2B5EF4-FFF2-40B4-BE49-F238E27FC236}">
                <a16:creationId xmlns:a16="http://schemas.microsoft.com/office/drawing/2014/main" id="{A1EE92F3-7EEC-5A62-4E7A-FB63C3634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1324" y="5573589"/>
            <a:ext cx="942774" cy="642964"/>
          </a:xfrm>
          <a:custGeom>
            <a:avLst/>
            <a:gdLst/>
            <a:ahLst/>
            <a:cxnLst/>
            <a:rect l="l" t="t" r="r" b="b"/>
            <a:pathLst>
              <a:path w="57574" h="39265" extrusionOk="0">
                <a:moveTo>
                  <a:pt x="1" y="1"/>
                </a:moveTo>
                <a:lnTo>
                  <a:pt x="1" y="39265"/>
                </a:lnTo>
                <a:lnTo>
                  <a:pt x="9632" y="32915"/>
                </a:lnTo>
                <a:lnTo>
                  <a:pt x="11748" y="31645"/>
                </a:lnTo>
                <a:lnTo>
                  <a:pt x="16405" y="29528"/>
                </a:lnTo>
                <a:lnTo>
                  <a:pt x="21485" y="28258"/>
                </a:lnTo>
                <a:lnTo>
                  <a:pt x="26671" y="27517"/>
                </a:lnTo>
                <a:lnTo>
                  <a:pt x="31962" y="27623"/>
                </a:lnTo>
                <a:lnTo>
                  <a:pt x="37148" y="28364"/>
                </a:lnTo>
                <a:lnTo>
                  <a:pt x="42016" y="29740"/>
                </a:lnTo>
                <a:lnTo>
                  <a:pt x="46673" y="31857"/>
                </a:lnTo>
                <a:lnTo>
                  <a:pt x="48790" y="33232"/>
                </a:lnTo>
                <a:lnTo>
                  <a:pt x="57574" y="39265"/>
                </a:lnTo>
                <a:lnTo>
                  <a:pt x="57574" y="1"/>
                </a:lnTo>
                <a:lnTo>
                  <a:pt x="48790" y="5927"/>
                </a:lnTo>
                <a:lnTo>
                  <a:pt x="46673" y="7303"/>
                </a:lnTo>
                <a:lnTo>
                  <a:pt x="42122" y="9420"/>
                </a:lnTo>
                <a:lnTo>
                  <a:pt x="37148" y="10902"/>
                </a:lnTo>
                <a:lnTo>
                  <a:pt x="31962" y="11642"/>
                </a:lnTo>
                <a:lnTo>
                  <a:pt x="26671" y="11642"/>
                </a:lnTo>
                <a:lnTo>
                  <a:pt x="21485" y="11007"/>
                </a:lnTo>
                <a:lnTo>
                  <a:pt x="16511" y="9632"/>
                </a:lnTo>
                <a:lnTo>
                  <a:pt x="11854" y="7621"/>
                </a:lnTo>
                <a:lnTo>
                  <a:pt x="9632" y="62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33;p25">
            <a:extLst>
              <a:ext uri="{FF2B5EF4-FFF2-40B4-BE49-F238E27FC236}">
                <a16:creationId xmlns:a16="http://schemas.microsoft.com/office/drawing/2014/main" id="{C70303A8-2749-5845-8192-1D76E14CB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835" y="5120630"/>
            <a:ext cx="1528541" cy="1530260"/>
          </a:xfrm>
          <a:custGeom>
            <a:avLst/>
            <a:gdLst/>
            <a:ahLst/>
            <a:cxnLst/>
            <a:rect l="l" t="t" r="r" b="b"/>
            <a:pathLst>
              <a:path w="93346" h="93451" extrusionOk="0">
                <a:moveTo>
                  <a:pt x="46673" y="0"/>
                </a:moveTo>
                <a:lnTo>
                  <a:pt x="43498" y="106"/>
                </a:lnTo>
                <a:lnTo>
                  <a:pt x="37360" y="847"/>
                </a:lnTo>
                <a:lnTo>
                  <a:pt x="31539" y="2434"/>
                </a:lnTo>
                <a:lnTo>
                  <a:pt x="25930" y="4763"/>
                </a:lnTo>
                <a:lnTo>
                  <a:pt x="20638" y="7832"/>
                </a:lnTo>
                <a:lnTo>
                  <a:pt x="15876" y="11536"/>
                </a:lnTo>
                <a:lnTo>
                  <a:pt x="11537" y="15769"/>
                </a:lnTo>
                <a:lnTo>
                  <a:pt x="7727" y="20743"/>
                </a:lnTo>
                <a:lnTo>
                  <a:pt x="6139" y="23389"/>
                </a:lnTo>
                <a:lnTo>
                  <a:pt x="4657" y="26141"/>
                </a:lnTo>
                <a:lnTo>
                  <a:pt x="2329" y="31750"/>
                </a:lnTo>
                <a:lnTo>
                  <a:pt x="742" y="37677"/>
                </a:lnTo>
                <a:lnTo>
                  <a:pt x="1" y="43709"/>
                </a:lnTo>
                <a:lnTo>
                  <a:pt x="1" y="49742"/>
                </a:lnTo>
                <a:lnTo>
                  <a:pt x="742" y="55774"/>
                </a:lnTo>
                <a:lnTo>
                  <a:pt x="2329" y="61701"/>
                </a:lnTo>
                <a:lnTo>
                  <a:pt x="4657" y="67416"/>
                </a:lnTo>
                <a:lnTo>
                  <a:pt x="6139" y="70062"/>
                </a:lnTo>
                <a:lnTo>
                  <a:pt x="7727" y="72813"/>
                </a:lnTo>
                <a:lnTo>
                  <a:pt x="11537" y="77682"/>
                </a:lnTo>
                <a:lnTo>
                  <a:pt x="15876" y="81915"/>
                </a:lnTo>
                <a:lnTo>
                  <a:pt x="20638" y="85619"/>
                </a:lnTo>
                <a:lnTo>
                  <a:pt x="25930" y="88688"/>
                </a:lnTo>
                <a:lnTo>
                  <a:pt x="31539" y="91017"/>
                </a:lnTo>
                <a:lnTo>
                  <a:pt x="37360" y="92604"/>
                </a:lnTo>
                <a:lnTo>
                  <a:pt x="43498" y="93451"/>
                </a:lnTo>
                <a:lnTo>
                  <a:pt x="49742" y="93451"/>
                </a:lnTo>
                <a:lnTo>
                  <a:pt x="55881" y="92604"/>
                </a:lnTo>
                <a:lnTo>
                  <a:pt x="61701" y="91017"/>
                </a:lnTo>
                <a:lnTo>
                  <a:pt x="67311" y="88688"/>
                </a:lnTo>
                <a:lnTo>
                  <a:pt x="72602" y="85619"/>
                </a:lnTo>
                <a:lnTo>
                  <a:pt x="77365" y="81915"/>
                </a:lnTo>
                <a:lnTo>
                  <a:pt x="81704" y="77682"/>
                </a:lnTo>
                <a:lnTo>
                  <a:pt x="85514" y="72813"/>
                </a:lnTo>
                <a:lnTo>
                  <a:pt x="87101" y="70062"/>
                </a:lnTo>
                <a:lnTo>
                  <a:pt x="88583" y="67416"/>
                </a:lnTo>
                <a:lnTo>
                  <a:pt x="90911" y="61701"/>
                </a:lnTo>
                <a:lnTo>
                  <a:pt x="92499" y="55774"/>
                </a:lnTo>
                <a:lnTo>
                  <a:pt x="93345" y="49742"/>
                </a:lnTo>
                <a:lnTo>
                  <a:pt x="93345" y="43709"/>
                </a:lnTo>
                <a:lnTo>
                  <a:pt x="92499" y="37677"/>
                </a:lnTo>
                <a:lnTo>
                  <a:pt x="90911" y="31750"/>
                </a:lnTo>
                <a:lnTo>
                  <a:pt x="88583" y="26141"/>
                </a:lnTo>
                <a:lnTo>
                  <a:pt x="87101" y="23389"/>
                </a:lnTo>
                <a:lnTo>
                  <a:pt x="85514" y="20743"/>
                </a:lnTo>
                <a:lnTo>
                  <a:pt x="81704" y="15769"/>
                </a:lnTo>
                <a:lnTo>
                  <a:pt x="77365" y="11536"/>
                </a:lnTo>
                <a:lnTo>
                  <a:pt x="72602" y="7832"/>
                </a:lnTo>
                <a:lnTo>
                  <a:pt x="67311" y="4763"/>
                </a:lnTo>
                <a:lnTo>
                  <a:pt x="61701" y="2434"/>
                </a:lnTo>
                <a:lnTo>
                  <a:pt x="55881" y="847"/>
                </a:lnTo>
                <a:lnTo>
                  <a:pt x="49742" y="106"/>
                </a:lnTo>
                <a:lnTo>
                  <a:pt x="4667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37;p25">
            <a:extLst>
              <a:ext uri="{FF2B5EF4-FFF2-40B4-BE49-F238E27FC236}">
                <a16:creationId xmlns:a16="http://schemas.microsoft.com/office/drawing/2014/main" id="{247F49FE-1E33-3CFF-2BBA-51CA9D54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2160" y="5120630"/>
            <a:ext cx="1528541" cy="1530260"/>
          </a:xfrm>
          <a:custGeom>
            <a:avLst/>
            <a:gdLst/>
            <a:ahLst/>
            <a:cxnLst/>
            <a:rect l="l" t="t" r="r" b="b"/>
            <a:pathLst>
              <a:path w="93346" h="93451" extrusionOk="0">
                <a:moveTo>
                  <a:pt x="46673" y="0"/>
                </a:moveTo>
                <a:lnTo>
                  <a:pt x="43498" y="106"/>
                </a:lnTo>
                <a:lnTo>
                  <a:pt x="37360" y="847"/>
                </a:lnTo>
                <a:lnTo>
                  <a:pt x="31539" y="2434"/>
                </a:lnTo>
                <a:lnTo>
                  <a:pt x="25930" y="4763"/>
                </a:lnTo>
                <a:lnTo>
                  <a:pt x="20638" y="7832"/>
                </a:lnTo>
                <a:lnTo>
                  <a:pt x="15876" y="11536"/>
                </a:lnTo>
                <a:lnTo>
                  <a:pt x="11537" y="15769"/>
                </a:lnTo>
                <a:lnTo>
                  <a:pt x="7727" y="20743"/>
                </a:lnTo>
                <a:lnTo>
                  <a:pt x="6139" y="23389"/>
                </a:lnTo>
                <a:lnTo>
                  <a:pt x="4657" y="26141"/>
                </a:lnTo>
                <a:lnTo>
                  <a:pt x="2329" y="31750"/>
                </a:lnTo>
                <a:lnTo>
                  <a:pt x="742" y="37677"/>
                </a:lnTo>
                <a:lnTo>
                  <a:pt x="1" y="43709"/>
                </a:lnTo>
                <a:lnTo>
                  <a:pt x="1" y="49742"/>
                </a:lnTo>
                <a:lnTo>
                  <a:pt x="742" y="55774"/>
                </a:lnTo>
                <a:lnTo>
                  <a:pt x="2329" y="61701"/>
                </a:lnTo>
                <a:lnTo>
                  <a:pt x="4657" y="67416"/>
                </a:lnTo>
                <a:lnTo>
                  <a:pt x="6139" y="70062"/>
                </a:lnTo>
                <a:lnTo>
                  <a:pt x="7727" y="72813"/>
                </a:lnTo>
                <a:lnTo>
                  <a:pt x="11537" y="77682"/>
                </a:lnTo>
                <a:lnTo>
                  <a:pt x="15876" y="81915"/>
                </a:lnTo>
                <a:lnTo>
                  <a:pt x="20638" y="85619"/>
                </a:lnTo>
                <a:lnTo>
                  <a:pt x="25930" y="88688"/>
                </a:lnTo>
                <a:lnTo>
                  <a:pt x="31539" y="91017"/>
                </a:lnTo>
                <a:lnTo>
                  <a:pt x="37360" y="92604"/>
                </a:lnTo>
                <a:lnTo>
                  <a:pt x="43498" y="93451"/>
                </a:lnTo>
                <a:lnTo>
                  <a:pt x="49742" y="93451"/>
                </a:lnTo>
                <a:lnTo>
                  <a:pt x="55881" y="92604"/>
                </a:lnTo>
                <a:lnTo>
                  <a:pt x="61701" y="91017"/>
                </a:lnTo>
                <a:lnTo>
                  <a:pt x="67311" y="88688"/>
                </a:lnTo>
                <a:lnTo>
                  <a:pt x="72602" y="85619"/>
                </a:lnTo>
                <a:lnTo>
                  <a:pt x="77365" y="81915"/>
                </a:lnTo>
                <a:lnTo>
                  <a:pt x="81704" y="77682"/>
                </a:lnTo>
                <a:lnTo>
                  <a:pt x="85514" y="72813"/>
                </a:lnTo>
                <a:lnTo>
                  <a:pt x="87101" y="70062"/>
                </a:lnTo>
                <a:lnTo>
                  <a:pt x="88583" y="67416"/>
                </a:lnTo>
                <a:lnTo>
                  <a:pt x="90911" y="61701"/>
                </a:lnTo>
                <a:lnTo>
                  <a:pt x="92499" y="55774"/>
                </a:lnTo>
                <a:lnTo>
                  <a:pt x="93345" y="49742"/>
                </a:lnTo>
                <a:lnTo>
                  <a:pt x="93345" y="43709"/>
                </a:lnTo>
                <a:lnTo>
                  <a:pt x="92499" y="37677"/>
                </a:lnTo>
                <a:lnTo>
                  <a:pt x="90911" y="31750"/>
                </a:lnTo>
                <a:lnTo>
                  <a:pt x="88583" y="26141"/>
                </a:lnTo>
                <a:lnTo>
                  <a:pt x="87101" y="23389"/>
                </a:lnTo>
                <a:lnTo>
                  <a:pt x="85514" y="20743"/>
                </a:lnTo>
                <a:lnTo>
                  <a:pt x="81704" y="15769"/>
                </a:lnTo>
                <a:lnTo>
                  <a:pt x="77365" y="11536"/>
                </a:lnTo>
                <a:lnTo>
                  <a:pt x="72602" y="7832"/>
                </a:lnTo>
                <a:lnTo>
                  <a:pt x="67311" y="4763"/>
                </a:lnTo>
                <a:lnTo>
                  <a:pt x="61701" y="2434"/>
                </a:lnTo>
                <a:lnTo>
                  <a:pt x="55881" y="847"/>
                </a:lnTo>
                <a:lnTo>
                  <a:pt x="49742" y="106"/>
                </a:lnTo>
                <a:lnTo>
                  <a:pt x="4667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41;p25">
            <a:extLst>
              <a:ext uri="{FF2B5EF4-FFF2-40B4-BE49-F238E27FC236}">
                <a16:creationId xmlns:a16="http://schemas.microsoft.com/office/drawing/2014/main" id="{B307FDA3-0278-7E3D-B6DE-19DC543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3660" y="5120630"/>
            <a:ext cx="1528541" cy="1530260"/>
          </a:xfrm>
          <a:custGeom>
            <a:avLst/>
            <a:gdLst/>
            <a:ahLst/>
            <a:cxnLst/>
            <a:rect l="l" t="t" r="r" b="b"/>
            <a:pathLst>
              <a:path w="93346" h="93451" extrusionOk="0">
                <a:moveTo>
                  <a:pt x="46673" y="0"/>
                </a:moveTo>
                <a:lnTo>
                  <a:pt x="43498" y="106"/>
                </a:lnTo>
                <a:lnTo>
                  <a:pt x="37360" y="847"/>
                </a:lnTo>
                <a:lnTo>
                  <a:pt x="31539" y="2434"/>
                </a:lnTo>
                <a:lnTo>
                  <a:pt x="25930" y="4763"/>
                </a:lnTo>
                <a:lnTo>
                  <a:pt x="20638" y="7832"/>
                </a:lnTo>
                <a:lnTo>
                  <a:pt x="15876" y="11536"/>
                </a:lnTo>
                <a:lnTo>
                  <a:pt x="11537" y="15769"/>
                </a:lnTo>
                <a:lnTo>
                  <a:pt x="7727" y="20743"/>
                </a:lnTo>
                <a:lnTo>
                  <a:pt x="6139" y="23389"/>
                </a:lnTo>
                <a:lnTo>
                  <a:pt x="4657" y="26141"/>
                </a:lnTo>
                <a:lnTo>
                  <a:pt x="2329" y="31750"/>
                </a:lnTo>
                <a:lnTo>
                  <a:pt x="742" y="37677"/>
                </a:lnTo>
                <a:lnTo>
                  <a:pt x="1" y="43709"/>
                </a:lnTo>
                <a:lnTo>
                  <a:pt x="1" y="49742"/>
                </a:lnTo>
                <a:lnTo>
                  <a:pt x="742" y="55774"/>
                </a:lnTo>
                <a:lnTo>
                  <a:pt x="2329" y="61701"/>
                </a:lnTo>
                <a:lnTo>
                  <a:pt x="4657" y="67416"/>
                </a:lnTo>
                <a:lnTo>
                  <a:pt x="6139" y="70062"/>
                </a:lnTo>
                <a:lnTo>
                  <a:pt x="7727" y="72813"/>
                </a:lnTo>
                <a:lnTo>
                  <a:pt x="11537" y="77682"/>
                </a:lnTo>
                <a:lnTo>
                  <a:pt x="15876" y="81915"/>
                </a:lnTo>
                <a:lnTo>
                  <a:pt x="20638" y="85619"/>
                </a:lnTo>
                <a:lnTo>
                  <a:pt x="25930" y="88688"/>
                </a:lnTo>
                <a:lnTo>
                  <a:pt x="31539" y="91017"/>
                </a:lnTo>
                <a:lnTo>
                  <a:pt x="37360" y="92604"/>
                </a:lnTo>
                <a:lnTo>
                  <a:pt x="43498" y="93451"/>
                </a:lnTo>
                <a:lnTo>
                  <a:pt x="49742" y="93451"/>
                </a:lnTo>
                <a:lnTo>
                  <a:pt x="55881" y="92604"/>
                </a:lnTo>
                <a:lnTo>
                  <a:pt x="61701" y="91017"/>
                </a:lnTo>
                <a:lnTo>
                  <a:pt x="67311" y="88688"/>
                </a:lnTo>
                <a:lnTo>
                  <a:pt x="72602" y="85619"/>
                </a:lnTo>
                <a:lnTo>
                  <a:pt x="77365" y="81915"/>
                </a:lnTo>
                <a:lnTo>
                  <a:pt x="81704" y="77682"/>
                </a:lnTo>
                <a:lnTo>
                  <a:pt x="85514" y="72813"/>
                </a:lnTo>
                <a:lnTo>
                  <a:pt x="87101" y="70062"/>
                </a:lnTo>
                <a:lnTo>
                  <a:pt x="88583" y="67416"/>
                </a:lnTo>
                <a:lnTo>
                  <a:pt x="90911" y="61701"/>
                </a:lnTo>
                <a:lnTo>
                  <a:pt x="92499" y="55774"/>
                </a:lnTo>
                <a:lnTo>
                  <a:pt x="93345" y="49742"/>
                </a:lnTo>
                <a:lnTo>
                  <a:pt x="93345" y="43709"/>
                </a:lnTo>
                <a:lnTo>
                  <a:pt x="92499" y="37677"/>
                </a:lnTo>
                <a:lnTo>
                  <a:pt x="90911" y="31750"/>
                </a:lnTo>
                <a:lnTo>
                  <a:pt x="88583" y="26141"/>
                </a:lnTo>
                <a:lnTo>
                  <a:pt x="87101" y="23389"/>
                </a:lnTo>
                <a:lnTo>
                  <a:pt x="85514" y="20743"/>
                </a:lnTo>
                <a:lnTo>
                  <a:pt x="81704" y="15769"/>
                </a:lnTo>
                <a:lnTo>
                  <a:pt x="77365" y="11536"/>
                </a:lnTo>
                <a:lnTo>
                  <a:pt x="72602" y="7832"/>
                </a:lnTo>
                <a:lnTo>
                  <a:pt x="67311" y="4763"/>
                </a:lnTo>
                <a:lnTo>
                  <a:pt x="61701" y="2434"/>
                </a:lnTo>
                <a:lnTo>
                  <a:pt x="55881" y="847"/>
                </a:lnTo>
                <a:lnTo>
                  <a:pt x="49742" y="106"/>
                </a:lnTo>
                <a:lnTo>
                  <a:pt x="46673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6;p25">
            <a:extLst>
              <a:ext uri="{FF2B5EF4-FFF2-40B4-BE49-F238E27FC236}">
                <a16:creationId xmlns:a16="http://schemas.microsoft.com/office/drawing/2014/main" id="{C28283CF-A300-50B4-BECF-676436F9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8945" y="5120630"/>
            <a:ext cx="1528541" cy="1530260"/>
          </a:xfrm>
          <a:custGeom>
            <a:avLst/>
            <a:gdLst/>
            <a:ahLst/>
            <a:cxnLst/>
            <a:rect l="l" t="t" r="r" b="b"/>
            <a:pathLst>
              <a:path w="93346" h="93451" extrusionOk="0">
                <a:moveTo>
                  <a:pt x="46673" y="0"/>
                </a:moveTo>
                <a:lnTo>
                  <a:pt x="43498" y="106"/>
                </a:lnTo>
                <a:lnTo>
                  <a:pt x="37360" y="847"/>
                </a:lnTo>
                <a:lnTo>
                  <a:pt x="31539" y="2434"/>
                </a:lnTo>
                <a:lnTo>
                  <a:pt x="25930" y="4763"/>
                </a:lnTo>
                <a:lnTo>
                  <a:pt x="20638" y="7832"/>
                </a:lnTo>
                <a:lnTo>
                  <a:pt x="15876" y="11536"/>
                </a:lnTo>
                <a:lnTo>
                  <a:pt x="11537" y="15769"/>
                </a:lnTo>
                <a:lnTo>
                  <a:pt x="7727" y="20743"/>
                </a:lnTo>
                <a:lnTo>
                  <a:pt x="6139" y="23389"/>
                </a:lnTo>
                <a:lnTo>
                  <a:pt x="4657" y="26141"/>
                </a:lnTo>
                <a:lnTo>
                  <a:pt x="2329" y="31750"/>
                </a:lnTo>
                <a:lnTo>
                  <a:pt x="742" y="37677"/>
                </a:lnTo>
                <a:lnTo>
                  <a:pt x="1" y="43709"/>
                </a:lnTo>
                <a:lnTo>
                  <a:pt x="1" y="49742"/>
                </a:lnTo>
                <a:lnTo>
                  <a:pt x="742" y="55774"/>
                </a:lnTo>
                <a:lnTo>
                  <a:pt x="2329" y="61701"/>
                </a:lnTo>
                <a:lnTo>
                  <a:pt x="4657" y="67416"/>
                </a:lnTo>
                <a:lnTo>
                  <a:pt x="6139" y="70062"/>
                </a:lnTo>
                <a:lnTo>
                  <a:pt x="7727" y="72813"/>
                </a:lnTo>
                <a:lnTo>
                  <a:pt x="11537" y="77682"/>
                </a:lnTo>
                <a:lnTo>
                  <a:pt x="15876" y="81915"/>
                </a:lnTo>
                <a:lnTo>
                  <a:pt x="20638" y="85619"/>
                </a:lnTo>
                <a:lnTo>
                  <a:pt x="25930" y="88688"/>
                </a:lnTo>
                <a:lnTo>
                  <a:pt x="31539" y="91017"/>
                </a:lnTo>
                <a:lnTo>
                  <a:pt x="37360" y="92604"/>
                </a:lnTo>
                <a:lnTo>
                  <a:pt x="43498" y="93451"/>
                </a:lnTo>
                <a:lnTo>
                  <a:pt x="49742" y="93451"/>
                </a:lnTo>
                <a:lnTo>
                  <a:pt x="55881" y="92604"/>
                </a:lnTo>
                <a:lnTo>
                  <a:pt x="61701" y="91017"/>
                </a:lnTo>
                <a:lnTo>
                  <a:pt x="67311" y="88688"/>
                </a:lnTo>
                <a:lnTo>
                  <a:pt x="72602" y="85619"/>
                </a:lnTo>
                <a:lnTo>
                  <a:pt x="77365" y="81915"/>
                </a:lnTo>
                <a:lnTo>
                  <a:pt x="81704" y="77682"/>
                </a:lnTo>
                <a:lnTo>
                  <a:pt x="85514" y="72813"/>
                </a:lnTo>
                <a:lnTo>
                  <a:pt x="87101" y="70062"/>
                </a:lnTo>
                <a:lnTo>
                  <a:pt x="88583" y="67416"/>
                </a:lnTo>
                <a:lnTo>
                  <a:pt x="90911" y="61701"/>
                </a:lnTo>
                <a:lnTo>
                  <a:pt x="92499" y="55774"/>
                </a:lnTo>
                <a:lnTo>
                  <a:pt x="93345" y="49742"/>
                </a:lnTo>
                <a:lnTo>
                  <a:pt x="93345" y="43709"/>
                </a:lnTo>
                <a:lnTo>
                  <a:pt x="92499" y="37677"/>
                </a:lnTo>
                <a:lnTo>
                  <a:pt x="90911" y="31750"/>
                </a:lnTo>
                <a:lnTo>
                  <a:pt x="88583" y="26141"/>
                </a:lnTo>
                <a:lnTo>
                  <a:pt x="87101" y="23389"/>
                </a:lnTo>
                <a:lnTo>
                  <a:pt x="85514" y="20743"/>
                </a:lnTo>
                <a:lnTo>
                  <a:pt x="81704" y="15769"/>
                </a:lnTo>
                <a:lnTo>
                  <a:pt x="77365" y="11536"/>
                </a:lnTo>
                <a:lnTo>
                  <a:pt x="72602" y="7832"/>
                </a:lnTo>
                <a:lnTo>
                  <a:pt x="67311" y="4763"/>
                </a:lnTo>
                <a:lnTo>
                  <a:pt x="61701" y="2434"/>
                </a:lnTo>
                <a:lnTo>
                  <a:pt x="55881" y="847"/>
                </a:lnTo>
                <a:lnTo>
                  <a:pt x="49742" y="106"/>
                </a:lnTo>
                <a:lnTo>
                  <a:pt x="4667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Imagen 25" descr="imagen para ambientar la presentacion">
            <a:extLst>
              <a:ext uri="{FF2B5EF4-FFF2-40B4-BE49-F238E27FC236}">
                <a16:creationId xmlns:a16="http://schemas.microsoft.com/office/drawing/2014/main" id="{DF6B5EBD-86EF-8704-AEAD-2BD7203CD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51" y="980723"/>
            <a:ext cx="7286625" cy="2030725"/>
          </a:xfrm>
          <a:prstGeom prst="rect">
            <a:avLst/>
          </a:prstGeom>
        </p:spPr>
      </p:pic>
      <p:sp>
        <p:nvSpPr>
          <p:cNvPr id="27" name="Google Shape;934;p32">
            <a:extLst>
              <a:ext uri="{FF2B5EF4-FFF2-40B4-BE49-F238E27FC236}">
                <a16:creationId xmlns:a16="http://schemas.microsoft.com/office/drawing/2014/main" id="{9CF9A4B9-AEAE-4E6D-4325-697B3B940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353" y="3132600"/>
            <a:ext cx="1386553" cy="44022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8" name="Google Shape;934;p32">
            <a:extLst>
              <a:ext uri="{FF2B5EF4-FFF2-40B4-BE49-F238E27FC236}">
                <a16:creationId xmlns:a16="http://schemas.microsoft.com/office/drawing/2014/main" id="{E7764253-84FD-3CBB-69B6-29EE6CC5A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4573" y="3122547"/>
            <a:ext cx="1386553" cy="450281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9" name="Google Shape;934;p32">
            <a:extLst>
              <a:ext uri="{FF2B5EF4-FFF2-40B4-BE49-F238E27FC236}">
                <a16:creationId xmlns:a16="http://schemas.microsoft.com/office/drawing/2014/main" id="{3CC371A7-81DD-2349-951B-0E794EC4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1772" y="3132800"/>
            <a:ext cx="1386553" cy="44002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0" name="Google Shape;934;p32">
            <a:extLst>
              <a:ext uri="{FF2B5EF4-FFF2-40B4-BE49-F238E27FC236}">
                <a16:creationId xmlns:a16="http://schemas.microsoft.com/office/drawing/2014/main" id="{98EBE200-C4B6-189E-3C23-5FDF79CDC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960" y="3122547"/>
            <a:ext cx="1386553" cy="45028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1" name="Google Shape;934;p32">
            <a:extLst>
              <a:ext uri="{FF2B5EF4-FFF2-40B4-BE49-F238E27FC236}">
                <a16:creationId xmlns:a16="http://schemas.microsoft.com/office/drawing/2014/main" id="{A44780A9-1C7F-9F2C-2340-3A9D9FE72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1200" y="3123275"/>
            <a:ext cx="2162175" cy="25900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5FB75C3-C0F6-8993-3F0D-4CA527EC40F3}"/>
              </a:ext>
            </a:extLst>
          </p:cNvPr>
          <p:cNvSpPr txBox="1"/>
          <p:nvPr/>
        </p:nvSpPr>
        <p:spPr>
          <a:xfrm>
            <a:off x="933528" y="3093474"/>
            <a:ext cx="135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Dependencia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BC800E2-CD7E-2882-9E4A-4AA05A499FE6}"/>
              </a:ext>
            </a:extLst>
          </p:cNvPr>
          <p:cNvSpPr txBox="1"/>
          <p:nvPr/>
        </p:nvSpPr>
        <p:spPr>
          <a:xfrm>
            <a:off x="3244692" y="3204688"/>
            <a:ext cx="127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F8EF9E0-B339-5607-07E2-C6255EB17A9B}"/>
              </a:ext>
            </a:extLst>
          </p:cNvPr>
          <p:cNvSpPr txBox="1"/>
          <p:nvPr/>
        </p:nvSpPr>
        <p:spPr>
          <a:xfrm>
            <a:off x="5473652" y="3093306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8E832A3-A353-EB8D-05BC-D02B7D6A6BC5}"/>
              </a:ext>
            </a:extLst>
          </p:cNvPr>
          <p:cNvSpPr txBox="1"/>
          <p:nvPr/>
        </p:nvSpPr>
        <p:spPr>
          <a:xfrm>
            <a:off x="7705615" y="3083949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98A2F06-D8CC-4681-C6D7-1F625A25971F}"/>
              </a:ext>
            </a:extLst>
          </p:cNvPr>
          <p:cNvSpPr txBox="1"/>
          <p:nvPr/>
        </p:nvSpPr>
        <p:spPr>
          <a:xfrm>
            <a:off x="9521159" y="3074505"/>
            <a:ext cx="2256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E736BE5-9D49-3FD6-F8EB-83CF1BF6B6FC}"/>
              </a:ext>
            </a:extLst>
          </p:cNvPr>
          <p:cNvSpPr txBox="1"/>
          <p:nvPr/>
        </p:nvSpPr>
        <p:spPr>
          <a:xfrm>
            <a:off x="892896" y="3744685"/>
            <a:ext cx="141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de Innovación y Desarrollo – Subdirección de Tecnologías de la Información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9390006-2F26-A0AB-223D-317AABFB7577}"/>
              </a:ext>
            </a:extLst>
          </p:cNvPr>
          <p:cNvSpPr txBox="1"/>
          <p:nvPr/>
        </p:nvSpPr>
        <p:spPr>
          <a:xfrm>
            <a:off x="3153451" y="4184417"/>
            <a:ext cx="145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202300000000352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DF8EF9A-76C1-1CB5-4245-271D5911570C}"/>
              </a:ext>
            </a:extLst>
          </p:cNvPr>
          <p:cNvSpPr txBox="1"/>
          <p:nvPr/>
        </p:nvSpPr>
        <p:spPr>
          <a:xfrm>
            <a:off x="5374147" y="4184416"/>
            <a:ext cx="145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$ 24.769.203.956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E662021-0CF6-9473-E182-BA5C7509207C}"/>
              </a:ext>
            </a:extLst>
          </p:cNvPr>
          <p:cNvSpPr txBox="1"/>
          <p:nvPr/>
        </p:nvSpPr>
        <p:spPr>
          <a:xfrm>
            <a:off x="7524458" y="3587320"/>
            <a:ext cx="1629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Fortalecer la implementación de estrategias metodológicas, de innovación, analítica, gestión tecnológica y gobernabilidad de datos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F91C639-221B-59C4-7E95-C3C6B8EFEC3F}"/>
              </a:ext>
            </a:extLst>
          </p:cNvPr>
          <p:cNvSpPr txBox="1"/>
          <p:nvPr/>
        </p:nvSpPr>
        <p:spPr>
          <a:xfrm>
            <a:off x="9373680" y="3398165"/>
            <a:ext cx="255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Optimizar la infraestructura tecnológica que soporta los sistemas de información, servicios, y tramites dispuestos por la entidad a los actores del SGSSS.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Mejorar la disposición de la información requerida en la ejecución de las acciones de IVC.</a:t>
            </a:r>
          </a:p>
        </p:txBody>
      </p:sp>
      <p:sp>
        <p:nvSpPr>
          <p:cNvPr id="43" name="Google Shape;568;p27">
            <a:extLst>
              <a:ext uri="{FF2B5EF4-FFF2-40B4-BE49-F238E27FC236}">
                <a16:creationId xmlns:a16="http://schemas.microsoft.com/office/drawing/2014/main" id="{7F0E00E2-1261-E730-2716-03AB9FCB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4710" y="5545014"/>
            <a:ext cx="679319" cy="642963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4" name="Google Shape;594;p28">
            <a:extLst>
              <a:ext uri="{FF2B5EF4-FFF2-40B4-BE49-F238E27FC236}">
                <a16:creationId xmlns:a16="http://schemas.microsoft.com/office/drawing/2014/main" id="{1D034B27-AEE0-98A4-840D-F13887DC4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4110" y="5562060"/>
            <a:ext cx="627060" cy="66254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903;p34">
            <a:extLst>
              <a:ext uri="{FF2B5EF4-FFF2-40B4-BE49-F238E27FC236}">
                <a16:creationId xmlns:a16="http://schemas.microsoft.com/office/drawing/2014/main" id="{22055BDE-AFFE-445C-7B1D-86CE579E1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07774" y="5510532"/>
            <a:ext cx="774551" cy="725070"/>
            <a:chOff x="-62890750" y="2296300"/>
            <a:chExt cx="330825" cy="317450"/>
          </a:xfrm>
          <a:solidFill>
            <a:schemeClr val="accent2">
              <a:lumMod val="75000"/>
            </a:schemeClr>
          </a:solidFill>
        </p:grpSpPr>
        <p:sp>
          <p:nvSpPr>
            <p:cNvPr id="46" name="Google Shape;904;p34">
              <a:extLst>
                <a:ext uri="{FF2B5EF4-FFF2-40B4-BE49-F238E27FC236}">
                  <a16:creationId xmlns:a16="http://schemas.microsoft.com/office/drawing/2014/main" id="{026F8678-D291-AD54-E98A-6CAA9C490D11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5;p34">
              <a:extLst>
                <a:ext uri="{FF2B5EF4-FFF2-40B4-BE49-F238E27FC236}">
                  <a16:creationId xmlns:a16="http://schemas.microsoft.com/office/drawing/2014/main" id="{0A2C5A21-6C8B-1118-72D8-D31BA15DC778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6;p34">
              <a:extLst>
                <a:ext uri="{FF2B5EF4-FFF2-40B4-BE49-F238E27FC236}">
                  <a16:creationId xmlns:a16="http://schemas.microsoft.com/office/drawing/2014/main" id="{B28CFC04-0322-21C2-7701-BC9555B5D5A5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899;p34">
            <a:extLst>
              <a:ext uri="{FF2B5EF4-FFF2-40B4-BE49-F238E27FC236}">
                <a16:creationId xmlns:a16="http://schemas.microsoft.com/office/drawing/2014/main" id="{0DC9DFC5-A86A-D2CE-6ACC-84775E0D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6069" y="5541430"/>
            <a:ext cx="712129" cy="642963"/>
            <a:chOff x="-64774725" y="1916550"/>
            <a:chExt cx="319000" cy="314400"/>
          </a:xfrm>
          <a:solidFill>
            <a:schemeClr val="accent1">
              <a:lumMod val="75000"/>
            </a:schemeClr>
          </a:solidFill>
        </p:grpSpPr>
        <p:sp>
          <p:nvSpPr>
            <p:cNvPr id="50" name="Google Shape;900;p34">
              <a:extLst>
                <a:ext uri="{FF2B5EF4-FFF2-40B4-BE49-F238E27FC236}">
                  <a16:creationId xmlns:a16="http://schemas.microsoft.com/office/drawing/2014/main" id="{5527FF88-878B-E725-DB26-DC4A5E2E42DC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1;p34">
              <a:extLst>
                <a:ext uri="{FF2B5EF4-FFF2-40B4-BE49-F238E27FC236}">
                  <a16:creationId xmlns:a16="http://schemas.microsoft.com/office/drawing/2014/main" id="{BBEB30F2-E9B3-2975-5C33-34738250E876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195;p41">
            <a:extLst>
              <a:ext uri="{FF2B5EF4-FFF2-40B4-BE49-F238E27FC236}">
                <a16:creationId xmlns:a16="http://schemas.microsoft.com/office/drawing/2014/main" id="{390F825D-BF91-C052-1BFA-603B8703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7446" y="5453851"/>
            <a:ext cx="862709" cy="784365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90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174F2BC-EF25-1686-4698-10566AFE0418}"/>
              </a:ext>
            </a:extLst>
          </p:cNvPr>
          <p:cNvSpPr txBox="1">
            <a:spLocks/>
          </p:cNvSpPr>
          <p:nvPr/>
        </p:nvSpPr>
        <p:spPr>
          <a:xfrm>
            <a:off x="2941605" y="626773"/>
            <a:ext cx="6687765" cy="6138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¿COMO CONSULTAR LA EJECUCIÓN DE LOS  PROYECTOS DE INVERSIÓN? </a:t>
            </a:r>
            <a:endParaRPr lang="es-CO" sz="18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308999-7540-141D-9EFE-8B62F6ABB388}"/>
              </a:ext>
            </a:extLst>
          </p:cNvPr>
          <p:cNvSpPr/>
          <p:nvPr/>
        </p:nvSpPr>
        <p:spPr>
          <a:xfrm>
            <a:off x="514269" y="1894662"/>
            <a:ext cx="10920594" cy="100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Superintendencia Nacional de Salud-Oficina Asesora de Planeación pone a disposición del público en General, a través de la página web, el seguimiento mensual de los proyectos de inversión en la siguiente ruta: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D330C9-FC71-4678-ACA3-8DCD97194547}"/>
              </a:ext>
            </a:extLst>
          </p:cNvPr>
          <p:cNvSpPr/>
          <p:nvPr/>
        </p:nvSpPr>
        <p:spPr>
          <a:xfrm>
            <a:off x="1289315" y="3429000"/>
            <a:ext cx="9370503" cy="56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http://www.supersalud.gov.co/es-co/nuestra-entidad/planeaci%C3%B3n/proyectos-de-inversion</a:t>
            </a:r>
            <a:endParaRPr lang="es-MX" sz="2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0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EC1B2EA-243C-07EC-8459-BCD2CFADF371}"/>
              </a:ext>
            </a:extLst>
          </p:cNvPr>
          <p:cNvSpPr txBox="1">
            <a:spLocks/>
          </p:cNvSpPr>
          <p:nvPr/>
        </p:nvSpPr>
        <p:spPr>
          <a:xfrm>
            <a:off x="524759" y="1315281"/>
            <a:ext cx="11142482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ork Sans Light"/>
              </a:rPr>
              <a:t>SUPERINTENDENCIA NACIONAL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ork Sans Light"/>
              </a:rPr>
              <a:t> DE SALUD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D7CD100-7166-9AF8-FCDB-4B59FBB04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95462"/>
              </p:ext>
            </p:extLst>
          </p:nvPr>
        </p:nvGraphicFramePr>
        <p:xfrm>
          <a:off x="976881" y="4755515"/>
          <a:ext cx="10515600" cy="640080"/>
        </p:xfrm>
        <a:graphic>
          <a:graphicData uri="http://schemas.openxmlformats.org/drawingml/2006/table">
            <a:tbl>
              <a:tblPr firstRow="1"/>
              <a:tblGrid>
                <a:gridCol w="10515600">
                  <a:extLst>
                    <a:ext uri="{9D8B030D-6E8A-4147-A177-3AD203B41FA5}">
                      <a16:colId xmlns:a16="http://schemas.microsoft.com/office/drawing/2014/main" val="606477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PBX: </a:t>
                      </a:r>
                      <a:r>
                        <a:rPr lang="es-MX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(57) (1) 744 2000 | </a:t>
                      </a:r>
                      <a:r>
                        <a:rPr lang="es-MX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 Gratuita Nacional: </a:t>
                      </a:r>
                      <a:r>
                        <a:rPr lang="es-MX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8000 513 700 | </a:t>
                      </a:r>
                      <a:r>
                        <a:rPr lang="es-MX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Fax: </a:t>
                      </a:r>
                      <a:r>
                        <a:rPr lang="es-MX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(57) (1) 744 2000    opción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87034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2DCFB2B-BEEF-F56E-6986-F341AB077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97484"/>
              </p:ext>
            </p:extLst>
          </p:nvPr>
        </p:nvGraphicFramePr>
        <p:xfrm>
          <a:off x="765089" y="2942051"/>
          <a:ext cx="10515600" cy="1463040"/>
        </p:xfrm>
        <a:graphic>
          <a:graphicData uri="http://schemas.openxmlformats.org/drawingml/2006/table">
            <a:tbl>
              <a:tblPr firstRow="1"/>
              <a:tblGrid>
                <a:gridCol w="10515600">
                  <a:extLst>
                    <a:ext uri="{9D8B030D-6E8A-4147-A177-3AD203B41FA5}">
                      <a16:colId xmlns:a16="http://schemas.microsoft.com/office/drawing/2014/main" val="1244030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Administrativa</a:t>
                      </a:r>
                      <a:b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68A </a:t>
                      </a:r>
                      <a:r>
                        <a:rPr lang="es-CO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24B - 10, Torre 3, Pisos 4, 9 y 10</a:t>
                      </a:r>
                    </a:p>
                    <a:p>
                      <a:pPr algn="ctr"/>
                      <a:b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Edificio Plaza Claro, Bogotá D.C.</a:t>
                      </a:r>
                      <a:b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a viernes 8:00 a.m. a 4:00 p.m.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4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5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descr="Las presentes filminas pretenden socializar los proyectos de inversión para la vigencia 2024 por parte de la Superintendencia Nacional de Salud&#10;">
            <a:extLst>
              <a:ext uri="{FF2B5EF4-FFF2-40B4-BE49-F238E27FC236}">
                <a16:creationId xmlns:a16="http://schemas.microsoft.com/office/drawing/2014/main" id="{8C0F66CF-CAF2-315C-5F2E-27B4C450413E}"/>
              </a:ext>
            </a:extLst>
          </p:cNvPr>
          <p:cNvSpPr/>
          <p:nvPr/>
        </p:nvSpPr>
        <p:spPr>
          <a:xfrm flipV="1">
            <a:off x="105290" y="4167391"/>
            <a:ext cx="8329583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+mj-lt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88A8B4F-ED69-8340-6203-B9E8B477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55411"/>
            <a:ext cx="8434873" cy="126896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ork Sans Light"/>
              </a:rPr>
              <a:t>PROYECTOS DE INVERSIÓN 2024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F5AE1E10-34B5-CCD4-B6AC-430D143D6598}"/>
              </a:ext>
            </a:extLst>
          </p:cNvPr>
          <p:cNvSpPr txBox="1">
            <a:spLocks/>
          </p:cNvSpPr>
          <p:nvPr/>
        </p:nvSpPr>
        <p:spPr>
          <a:xfrm>
            <a:off x="105290" y="4456126"/>
            <a:ext cx="8329583" cy="126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de la información:  Decreto No. 2295 de diciembre 29 de 2023 </a:t>
            </a:r>
            <a:r>
              <a:rPr lang="es-CO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cual se liquida el Presupuesto General de la Nación para la vigencia fiscal de 2024, se detallan las apropiaciones y se clasifican y definen sus gastos</a:t>
            </a:r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CO" sz="48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Oficina Asesora de Planeación</a:t>
            </a:r>
          </a:p>
          <a:p>
            <a:pPr marL="0" indent="0" algn="r">
              <a:buNone/>
            </a:pPr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Enero de 2024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SzPts val="1400"/>
            </a:pPr>
            <a:endParaRPr lang="es-E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EDF52E-B72D-11A4-7878-E1B5BA22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1955054" y="3414356"/>
            <a:ext cx="5183464" cy="61382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sz="16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RESUMEN DE PROYECTOS DE INVERSIÓN DE LA SUPERINTENDENCIA NACIONAL DE SALUD 2024</a:t>
            </a:r>
            <a:endParaRPr lang="es-CO" sz="16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0CA59D-980F-42F4-06C5-0A21E7738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16000"/>
              </p:ext>
            </p:extLst>
          </p:nvPr>
        </p:nvGraphicFramePr>
        <p:xfrm>
          <a:off x="1118681" y="1129536"/>
          <a:ext cx="10575315" cy="5183464"/>
        </p:xfrm>
        <a:graphic>
          <a:graphicData uri="http://schemas.openxmlformats.org/drawingml/2006/table">
            <a:tbl>
              <a:tblPr firstRow="1" lastRow="1"/>
              <a:tblGrid>
                <a:gridCol w="2683784">
                  <a:extLst>
                    <a:ext uri="{9D8B030D-6E8A-4147-A177-3AD203B41FA5}">
                      <a16:colId xmlns:a16="http://schemas.microsoft.com/office/drawing/2014/main" val="400806673"/>
                    </a:ext>
                  </a:extLst>
                </a:gridCol>
                <a:gridCol w="5183813">
                  <a:extLst>
                    <a:ext uri="{9D8B030D-6E8A-4147-A177-3AD203B41FA5}">
                      <a16:colId xmlns:a16="http://schemas.microsoft.com/office/drawing/2014/main" val="2916794522"/>
                    </a:ext>
                  </a:extLst>
                </a:gridCol>
                <a:gridCol w="2707718">
                  <a:extLst>
                    <a:ext uri="{9D8B030D-6E8A-4147-A177-3AD203B41FA5}">
                      <a16:colId xmlns:a16="http://schemas.microsoft.com/office/drawing/2014/main" val="4067226381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DE INVERSIÓN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2024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47774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$ 42.307.251.540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1.Fortalecimiento de la protección del usuario del sistema de salud, a través de mecanismos de inspección y vigilancia y la promoción de la participación de los ciudadanos nacional.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$ 27.354.328.639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26989"/>
                  </a:ext>
                </a:extLst>
              </a:tr>
              <a:tr h="535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$ 42.307.251.540</a:t>
                      </a:r>
                    </a:p>
                    <a:p>
                      <a:pPr algn="l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Mejoramiento en la ejecución de las acciones de supervisión y control frente a la gestión en el SGSSS de los vigilados de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$ 11.221.561.979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81908"/>
                  </a:ext>
                </a:extLst>
              </a:tr>
              <a:tr h="539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$ 42.307.251.540</a:t>
                      </a:r>
                    </a:p>
                    <a:p>
                      <a:pPr algn="l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Fortalecimiento del conocimiento de los ciudadanos del funcionamiento del SGSSS, sus derechos y deberes en salud, y las acciones y resultados de la gestión de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$ 3.731.360.922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07682"/>
                  </a:ext>
                </a:extLst>
              </a:tr>
              <a:tr h="514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Aseguramiento y prestación integral de servicios en salud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$ 841.649.952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Optimización de la utilización de los mecanismos de administración de justicia dispuestos por la Supersalud en la resolución de conflictos entre los actores del SGSSS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$ 841.649.952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70379"/>
                  </a:ext>
                </a:extLst>
              </a:tr>
              <a:tr h="59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$ 36.564.289.427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Desarrollo de la gestión estratégica del talento humano en la Supersalud a nivel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$ 2.575.000.000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63105"/>
                  </a:ext>
                </a:extLst>
              </a:tr>
              <a:tr h="62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$ 36.564.289.427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Fortalecimiento de la administración de la gestión documental en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$ 8.533.331.406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52352"/>
                  </a:ext>
                </a:extLst>
              </a:tr>
              <a:tr h="6197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$ 36.564.289.427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Fortalecimiento del sistema integrado de gestión en la provisión de los servicios de la Supersalud a sus grupos de valor dentro del SGSSS nacional 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$ 686.754.065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07897"/>
                  </a:ext>
                </a:extLst>
              </a:tr>
              <a:tr h="63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$ 36.564.289.427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Optimización del aprovisionamiento, desarrollo de servicios y soluciones de tecnologías de la información que soportan las acciones de IVC al SGSSS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$ 24.769.203.956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667"/>
                  </a:ext>
                </a:extLst>
              </a:tr>
              <a:tr h="2140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TOTAL, SUPERINTENDENCIA NACIONAL DE SALUD       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$ 79.713.190.919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 descr="Imágen para ambientar la presentación">
            <a:extLst>
              <a:ext uri="{FF2B5EF4-FFF2-40B4-BE49-F238E27FC236}">
                <a16:creationId xmlns:a16="http://schemas.microsoft.com/office/drawing/2014/main" id="{F2C109D0-EFAB-11E9-E8EC-175C84B8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020" r="6223" b="1"/>
          <a:stretch/>
        </p:blipFill>
        <p:spPr>
          <a:xfrm>
            <a:off x="7143662" y="2044380"/>
            <a:ext cx="4833670" cy="3139461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1A5FD0FC-95D6-02F9-D2F3-7CDF58A54782}"/>
              </a:ext>
            </a:extLst>
          </p:cNvPr>
          <p:cNvSpPr txBox="1">
            <a:spLocks/>
          </p:cNvSpPr>
          <p:nvPr/>
        </p:nvSpPr>
        <p:spPr>
          <a:xfrm>
            <a:off x="2107660" y="476655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1.Fortalecimiento de la protección del usuario del sistema de salud, a través de mecanismos de inspección y vigilancia y la promoción de la participación de los ciudadanos nacional.</a:t>
            </a:r>
            <a:endParaRPr lang="es-CO" sz="1600" b="1" dirty="0"/>
          </a:p>
        </p:txBody>
      </p:sp>
      <p:sp>
        <p:nvSpPr>
          <p:cNvPr id="17" name="Google Shape;429;p22">
            <a:extLst>
              <a:ext uri="{FF2B5EF4-FFF2-40B4-BE49-F238E27FC236}">
                <a16:creationId xmlns:a16="http://schemas.microsoft.com/office/drawing/2014/main" id="{DAB4144D-C762-7DEA-A170-34E753E6D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82951" y="2297220"/>
            <a:ext cx="2863364" cy="282925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30;p22">
            <a:extLst>
              <a:ext uri="{FF2B5EF4-FFF2-40B4-BE49-F238E27FC236}">
                <a16:creationId xmlns:a16="http://schemas.microsoft.com/office/drawing/2014/main" id="{FC8D5535-1760-509C-4572-306915FF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490" y="2461842"/>
            <a:ext cx="2562285" cy="25000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" name="Google Shape;287;p19">
            <a:extLst>
              <a:ext uri="{FF2B5EF4-FFF2-40B4-BE49-F238E27FC236}">
                <a16:creationId xmlns:a16="http://schemas.microsoft.com/office/drawing/2014/main" id="{AC5B737B-DE03-9137-83EE-239D3C33A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660009" y="2184968"/>
            <a:ext cx="0" cy="158598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85;p19">
            <a:extLst>
              <a:ext uri="{FF2B5EF4-FFF2-40B4-BE49-F238E27FC236}">
                <a16:creationId xmlns:a16="http://schemas.microsoft.com/office/drawing/2014/main" id="{B27FEE66-6D97-1DA8-EAC6-9AD283267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660009" y="1798118"/>
            <a:ext cx="773700" cy="77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286;p19">
            <a:extLst>
              <a:ext uri="{FF2B5EF4-FFF2-40B4-BE49-F238E27FC236}">
                <a16:creationId xmlns:a16="http://schemas.microsoft.com/office/drawing/2014/main" id="{F2B93E94-FF35-3DCE-3D18-86FC7BFC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46859" y="1798117"/>
            <a:ext cx="495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" name="Google Shape;292;p19">
            <a:extLst>
              <a:ext uri="{FF2B5EF4-FFF2-40B4-BE49-F238E27FC236}">
                <a16:creationId xmlns:a16="http://schemas.microsoft.com/office/drawing/2014/main" id="{F9D99814-2E1D-4D3A-7991-9BD2BAF1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0351" y="3776371"/>
            <a:ext cx="120500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Google Shape;289;p19">
            <a:extLst>
              <a:ext uri="{FF2B5EF4-FFF2-40B4-BE49-F238E27FC236}">
                <a16:creationId xmlns:a16="http://schemas.microsoft.com/office/drawing/2014/main" id="{A03EA3FD-0734-C513-3893-2D66D004A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660010" y="5102142"/>
            <a:ext cx="773874" cy="77387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90;p19">
            <a:extLst>
              <a:ext uri="{FF2B5EF4-FFF2-40B4-BE49-F238E27FC236}">
                <a16:creationId xmlns:a16="http://schemas.microsoft.com/office/drawing/2014/main" id="{D92B8BFA-96AF-85EF-02CD-216F6A9F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0"/>
          </p:cNvCxnSpPr>
          <p:nvPr/>
        </p:nvCxnSpPr>
        <p:spPr>
          <a:xfrm>
            <a:off x="4046947" y="5876016"/>
            <a:ext cx="49548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" name="Google Shape;291;p19">
            <a:extLst>
              <a:ext uri="{FF2B5EF4-FFF2-40B4-BE49-F238E27FC236}">
                <a16:creationId xmlns:a16="http://schemas.microsoft.com/office/drawing/2014/main" id="{BBE343B9-36AE-21A8-A5BB-55315EC4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3660010" y="3744378"/>
            <a:ext cx="0" cy="17447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29043-472C-4501-1A1A-7901F1996C79}"/>
              </a:ext>
            </a:extLst>
          </p:cNvPr>
          <p:cNvSpPr txBox="1"/>
          <p:nvPr/>
        </p:nvSpPr>
        <p:spPr>
          <a:xfrm>
            <a:off x="751036" y="3082659"/>
            <a:ext cx="2327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la Protección al Usuario</a:t>
            </a:r>
          </a:p>
          <a:p>
            <a:pPr algn="ctr"/>
            <a:r>
              <a:rPr lang="es-419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responsable</a:t>
            </a:r>
          </a:p>
        </p:txBody>
      </p:sp>
      <p:sp>
        <p:nvSpPr>
          <p:cNvPr id="11" name="Google Shape;264;p19" descr="se refiere al código que identifica el proyecto de inversión">
            <a:extLst>
              <a:ext uri="{FF2B5EF4-FFF2-40B4-BE49-F238E27FC236}">
                <a16:creationId xmlns:a16="http://schemas.microsoft.com/office/drawing/2014/main" id="{F20D05B1-183B-A7E3-E1B1-DB3A090F36E6}"/>
              </a:ext>
            </a:extLst>
          </p:cNvPr>
          <p:cNvSpPr/>
          <p:nvPr/>
        </p:nvSpPr>
        <p:spPr>
          <a:xfrm rot="16200000">
            <a:off x="5386701" y="566240"/>
            <a:ext cx="850122" cy="24997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5;p19">
            <a:extLst>
              <a:ext uri="{FF2B5EF4-FFF2-40B4-BE49-F238E27FC236}">
                <a16:creationId xmlns:a16="http://schemas.microsoft.com/office/drawing/2014/main" id="{94E4B9CB-65B3-478A-8AA0-76A21A62FF5A}"/>
              </a:ext>
            </a:extLst>
          </p:cNvPr>
          <p:cNvSpPr/>
          <p:nvPr/>
        </p:nvSpPr>
        <p:spPr>
          <a:xfrm>
            <a:off x="5501612" y="1614947"/>
            <a:ext cx="2532183" cy="3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202300000000354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DE2C44-2BB5-83C2-A552-285B016BF789}"/>
              </a:ext>
            </a:extLst>
          </p:cNvPr>
          <p:cNvSpPr txBox="1"/>
          <p:nvPr/>
        </p:nvSpPr>
        <p:spPr>
          <a:xfrm>
            <a:off x="4686019" y="1613451"/>
            <a:ext cx="8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BPIN</a:t>
            </a:r>
          </a:p>
        </p:txBody>
      </p:sp>
      <p:sp>
        <p:nvSpPr>
          <p:cNvPr id="14" name="Google Shape;264;p19" descr="hace referencia al objetivo general del proyecto de inversión">
            <a:extLst>
              <a:ext uri="{FF2B5EF4-FFF2-40B4-BE49-F238E27FC236}">
                <a16:creationId xmlns:a16="http://schemas.microsoft.com/office/drawing/2014/main" id="{68B9F4B6-AA90-825A-8BF4-F77E2FC0DA94}"/>
              </a:ext>
            </a:extLst>
          </p:cNvPr>
          <p:cNvSpPr/>
          <p:nvPr/>
        </p:nvSpPr>
        <p:spPr>
          <a:xfrm rot="16200000">
            <a:off x="5031739" y="2523017"/>
            <a:ext cx="1585983" cy="25321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5;p19">
            <a:extLst>
              <a:ext uri="{FF2B5EF4-FFF2-40B4-BE49-F238E27FC236}">
                <a16:creationId xmlns:a16="http://schemas.microsoft.com/office/drawing/2014/main" id="{3B38128F-C040-936E-FEE6-96FBAEE6A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633" y="3161489"/>
            <a:ext cx="2564618" cy="12446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E1D2301-B325-EB19-A3B6-F08A4BACB5DA}"/>
              </a:ext>
            </a:extLst>
          </p:cNvPr>
          <p:cNvSpPr txBox="1"/>
          <p:nvPr/>
        </p:nvSpPr>
        <p:spPr>
          <a:xfrm>
            <a:off x="4628916" y="3523752"/>
            <a:ext cx="101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12E4E4D-B38A-5C9E-1218-15F934F12CBB}"/>
              </a:ext>
            </a:extLst>
          </p:cNvPr>
          <p:cNvSpPr txBox="1"/>
          <p:nvPr/>
        </p:nvSpPr>
        <p:spPr>
          <a:xfrm>
            <a:off x="5692995" y="3293770"/>
            <a:ext cx="234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Fortalecer la implementación de acciones de IV en la atención al usuario, la participación ciudadana y control social  en el SGSSS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64;p19" descr="se refiere a los 2 objetivos específicos del proyecto">
            <a:extLst>
              <a:ext uri="{FF2B5EF4-FFF2-40B4-BE49-F238E27FC236}">
                <a16:creationId xmlns:a16="http://schemas.microsoft.com/office/drawing/2014/main" id="{0F8C1A8F-BE97-989F-A057-FD6FB13CAAE9}"/>
              </a:ext>
            </a:extLst>
          </p:cNvPr>
          <p:cNvSpPr/>
          <p:nvPr/>
        </p:nvSpPr>
        <p:spPr>
          <a:xfrm rot="16200000">
            <a:off x="5161625" y="4614292"/>
            <a:ext cx="1290550" cy="25289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65;p19">
            <a:extLst>
              <a:ext uri="{FF2B5EF4-FFF2-40B4-BE49-F238E27FC236}">
                <a16:creationId xmlns:a16="http://schemas.microsoft.com/office/drawing/2014/main" id="{4CE68925-C909-C861-ACB0-D4F49C80E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2995" y="5274047"/>
            <a:ext cx="2564618" cy="618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65;p19">
            <a:extLst>
              <a:ext uri="{FF2B5EF4-FFF2-40B4-BE49-F238E27FC236}">
                <a16:creationId xmlns:a16="http://schemas.microsoft.com/office/drawing/2014/main" id="{CDCF8E87-1072-5242-AD4E-15AA22208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2995" y="5932957"/>
            <a:ext cx="2564618" cy="5586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3575AC4-BBD9-AE91-54AC-4FAADF2F84A8}"/>
              </a:ext>
            </a:extLst>
          </p:cNvPr>
          <p:cNvSpPr txBox="1"/>
          <p:nvPr/>
        </p:nvSpPr>
        <p:spPr>
          <a:xfrm>
            <a:off x="5811762" y="5292228"/>
            <a:ext cx="2499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Incrementar el nivel de la participación ciudadana y el ejercicio del control social en el SGSSS</a:t>
            </a: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DDF23D8-C4E4-C215-6ECB-84209510163D}"/>
              </a:ext>
            </a:extLst>
          </p:cNvPr>
          <p:cNvSpPr txBox="1"/>
          <p:nvPr/>
        </p:nvSpPr>
        <p:spPr>
          <a:xfrm>
            <a:off x="5806900" y="5918508"/>
            <a:ext cx="2499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MX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2. Mejorar la atención a los usuarios del SGSSS en los diferentes canales de atención</a:t>
            </a: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4EAB92-5997-37AB-BAF1-A94DA34428BC}"/>
              </a:ext>
            </a:extLst>
          </p:cNvPr>
          <p:cNvSpPr txBox="1"/>
          <p:nvPr/>
        </p:nvSpPr>
        <p:spPr>
          <a:xfrm>
            <a:off x="4584497" y="5624134"/>
            <a:ext cx="117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Objetivo Específicos</a:t>
            </a:r>
          </a:p>
        </p:txBody>
      </p:sp>
      <p:cxnSp>
        <p:nvCxnSpPr>
          <p:cNvPr id="33" name="Google Shape;292;p19" descr="se refiere a la asignación: presupuesto del proyecto para la vigencia 2024">
            <a:extLst>
              <a:ext uri="{FF2B5EF4-FFF2-40B4-BE49-F238E27FC236}">
                <a16:creationId xmlns:a16="http://schemas.microsoft.com/office/drawing/2014/main" id="{5DC35804-C26C-5A84-B042-A21814F1A5B2}"/>
              </a:ext>
            </a:extLst>
          </p:cNvPr>
          <p:cNvCxnSpPr>
            <a:cxnSpLocks/>
          </p:cNvCxnSpPr>
          <p:nvPr/>
        </p:nvCxnSpPr>
        <p:spPr>
          <a:xfrm>
            <a:off x="1926598" y="5126475"/>
            <a:ext cx="0" cy="2918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" name="Google Shape;264;p19">
            <a:extLst>
              <a:ext uri="{FF2B5EF4-FFF2-40B4-BE49-F238E27FC236}">
                <a16:creationId xmlns:a16="http://schemas.microsoft.com/office/drawing/2014/main" id="{D0A653C3-11A9-0A05-2473-6FE832F8F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716075" y="4450946"/>
            <a:ext cx="460033" cy="23901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8E4B1B3-D83C-0D1A-0C9D-AC8F124216AB}"/>
              </a:ext>
            </a:extLst>
          </p:cNvPr>
          <p:cNvSpPr txBox="1"/>
          <p:nvPr/>
        </p:nvSpPr>
        <p:spPr>
          <a:xfrm>
            <a:off x="958696" y="5385551"/>
            <a:ext cx="19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Presupuesto 2024</a:t>
            </a:r>
          </a:p>
          <a:p>
            <a:pPr algn="ctr"/>
            <a:r>
              <a:rPr lang="af-ZA" sz="1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$ 27.354.328.639</a:t>
            </a:r>
            <a:endParaRPr lang="es-419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2F8487A8-1B83-3DF9-7AD8-8FE291CBF5F2}"/>
              </a:ext>
            </a:extLst>
          </p:cNvPr>
          <p:cNvSpPr txBox="1">
            <a:spLocks/>
          </p:cNvSpPr>
          <p:nvPr/>
        </p:nvSpPr>
        <p:spPr>
          <a:xfrm>
            <a:off x="2062766" y="193594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2. Mejoramiento en la ejecución de las acciones de supervisión y control frente a la gestión en el SGSSS de los vigilados de la Supersalud Nacional</a:t>
            </a:r>
            <a:endParaRPr lang="es-CO" sz="1600" b="1" dirty="0"/>
          </a:p>
        </p:txBody>
      </p:sp>
      <p:sp>
        <p:nvSpPr>
          <p:cNvPr id="3" name="Google Shape;1532;p45">
            <a:extLst>
              <a:ext uri="{FF2B5EF4-FFF2-40B4-BE49-F238E27FC236}">
                <a16:creationId xmlns:a16="http://schemas.microsoft.com/office/drawing/2014/main" id="{72203586-9AAC-DA80-0DEA-E6576A67D8F6}"/>
              </a:ext>
            </a:extLst>
          </p:cNvPr>
          <p:cNvSpPr/>
          <p:nvPr/>
        </p:nvSpPr>
        <p:spPr>
          <a:xfrm>
            <a:off x="287664" y="1501941"/>
            <a:ext cx="545348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200" dirty="0"/>
          </a:p>
        </p:txBody>
      </p:sp>
      <p:sp>
        <p:nvSpPr>
          <p:cNvPr id="5" name="Google Shape;1534;p45">
            <a:extLst>
              <a:ext uri="{FF2B5EF4-FFF2-40B4-BE49-F238E27FC236}">
                <a16:creationId xmlns:a16="http://schemas.microsoft.com/office/drawing/2014/main" id="{D2847445-6EE7-D819-177C-A1828BDE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010" y="1501941"/>
            <a:ext cx="2882955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6" name="Google Shape;1537;p45">
            <a:extLst>
              <a:ext uri="{FF2B5EF4-FFF2-40B4-BE49-F238E27FC236}">
                <a16:creationId xmlns:a16="http://schemas.microsoft.com/office/drawing/2014/main" id="{99137E71-4E63-9E7C-E6FD-52162364EBA9}"/>
              </a:ext>
            </a:extLst>
          </p:cNvPr>
          <p:cNvSpPr/>
          <p:nvPr/>
        </p:nvSpPr>
        <p:spPr>
          <a:xfrm>
            <a:off x="287662" y="3334035"/>
            <a:ext cx="545349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1200" dirty="0"/>
          </a:p>
        </p:txBody>
      </p:sp>
      <p:sp>
        <p:nvSpPr>
          <p:cNvPr id="7" name="Google Shape;1539;p45">
            <a:extLst>
              <a:ext uri="{FF2B5EF4-FFF2-40B4-BE49-F238E27FC236}">
                <a16:creationId xmlns:a16="http://schemas.microsoft.com/office/drawing/2014/main" id="{CD0A7DBD-23D1-A9DB-DDBC-2D38DD359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011" y="3334036"/>
            <a:ext cx="2882954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8" name="Google Shape;1542;p45">
            <a:extLst>
              <a:ext uri="{FF2B5EF4-FFF2-40B4-BE49-F238E27FC236}">
                <a16:creationId xmlns:a16="http://schemas.microsoft.com/office/drawing/2014/main" id="{BF324B46-B6DB-EB49-9B63-0E63B2CEE4A0}"/>
              </a:ext>
            </a:extLst>
          </p:cNvPr>
          <p:cNvSpPr/>
          <p:nvPr/>
        </p:nvSpPr>
        <p:spPr>
          <a:xfrm>
            <a:off x="300304" y="3823131"/>
            <a:ext cx="545349" cy="735622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1200" dirty="0"/>
          </a:p>
        </p:txBody>
      </p:sp>
      <p:sp>
        <p:nvSpPr>
          <p:cNvPr id="9" name="Google Shape;1544;p45">
            <a:extLst>
              <a:ext uri="{FF2B5EF4-FFF2-40B4-BE49-F238E27FC236}">
                <a16:creationId xmlns:a16="http://schemas.microsoft.com/office/drawing/2014/main" id="{42A20468-FAF2-E700-57E2-572AA8F6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381" y="3823131"/>
            <a:ext cx="2860582" cy="729107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0" name="Google Shape;1547;p45">
            <a:extLst>
              <a:ext uri="{FF2B5EF4-FFF2-40B4-BE49-F238E27FC236}">
                <a16:creationId xmlns:a16="http://schemas.microsoft.com/office/drawing/2014/main" id="{18258056-2DAE-FA39-AA7A-EB6E1EA711DA}"/>
              </a:ext>
            </a:extLst>
          </p:cNvPr>
          <p:cNvSpPr/>
          <p:nvPr/>
        </p:nvSpPr>
        <p:spPr>
          <a:xfrm>
            <a:off x="294145" y="4651960"/>
            <a:ext cx="561237" cy="416508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sz="1200" dirty="0"/>
          </a:p>
        </p:txBody>
      </p:sp>
      <p:sp>
        <p:nvSpPr>
          <p:cNvPr id="11" name="Google Shape;1549;p45">
            <a:extLst>
              <a:ext uri="{FF2B5EF4-FFF2-40B4-BE49-F238E27FC236}">
                <a16:creationId xmlns:a16="http://schemas.microsoft.com/office/drawing/2014/main" id="{BB73EFE9-4709-BBC2-1F42-2ED4993BA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652" y="4645294"/>
            <a:ext cx="2870311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2" name="Google Shape;1547;p45">
            <a:extLst>
              <a:ext uri="{FF2B5EF4-FFF2-40B4-BE49-F238E27FC236}">
                <a16:creationId xmlns:a16="http://schemas.microsoft.com/office/drawing/2014/main" id="{11E4B22C-901E-9D75-602C-E2121AD55E8A}"/>
              </a:ext>
            </a:extLst>
          </p:cNvPr>
          <p:cNvSpPr/>
          <p:nvPr/>
        </p:nvSpPr>
        <p:spPr>
          <a:xfrm>
            <a:off x="294144" y="5160512"/>
            <a:ext cx="538865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07</a:t>
            </a:r>
            <a:endParaRPr sz="1200" dirty="0"/>
          </a:p>
        </p:txBody>
      </p:sp>
      <p:sp>
        <p:nvSpPr>
          <p:cNvPr id="13" name="Google Shape;1549;p45">
            <a:extLst>
              <a:ext uri="{FF2B5EF4-FFF2-40B4-BE49-F238E27FC236}">
                <a16:creationId xmlns:a16="http://schemas.microsoft.com/office/drawing/2014/main" id="{A46A1C25-5A33-3336-3C82-EE82B2C6E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009" y="5157151"/>
            <a:ext cx="2882955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4" name="Google Shape;1547;p45">
            <a:extLst>
              <a:ext uri="{FF2B5EF4-FFF2-40B4-BE49-F238E27FC236}">
                <a16:creationId xmlns:a16="http://schemas.microsoft.com/office/drawing/2014/main" id="{E70EDF4E-D080-C422-30D4-1AF59C8DAB0B}"/>
              </a:ext>
            </a:extLst>
          </p:cNvPr>
          <p:cNvSpPr/>
          <p:nvPr/>
        </p:nvSpPr>
        <p:spPr>
          <a:xfrm>
            <a:off x="315592" y="5668340"/>
            <a:ext cx="517418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08</a:t>
            </a:r>
            <a:endParaRPr sz="1200" dirty="0"/>
          </a:p>
        </p:txBody>
      </p:sp>
      <p:sp>
        <p:nvSpPr>
          <p:cNvPr id="15" name="Google Shape;1549;p45">
            <a:extLst>
              <a:ext uri="{FF2B5EF4-FFF2-40B4-BE49-F238E27FC236}">
                <a16:creationId xmlns:a16="http://schemas.microsoft.com/office/drawing/2014/main" id="{86F27AB3-CA17-FC1C-573D-902D7173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653" y="5674142"/>
            <a:ext cx="2870312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6" name="Google Shape;1547;p45">
            <a:extLst>
              <a:ext uri="{FF2B5EF4-FFF2-40B4-BE49-F238E27FC236}">
                <a16:creationId xmlns:a16="http://schemas.microsoft.com/office/drawing/2014/main" id="{BEFFFDCB-E400-C890-14FA-6CE54B5B8499}"/>
              </a:ext>
            </a:extLst>
          </p:cNvPr>
          <p:cNvSpPr/>
          <p:nvPr/>
        </p:nvSpPr>
        <p:spPr>
          <a:xfrm>
            <a:off x="310033" y="6173363"/>
            <a:ext cx="517418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09</a:t>
            </a:r>
            <a:endParaRPr sz="1200" dirty="0"/>
          </a:p>
        </p:txBody>
      </p:sp>
      <p:sp>
        <p:nvSpPr>
          <p:cNvPr id="17" name="Google Shape;1549;p45">
            <a:extLst>
              <a:ext uri="{FF2B5EF4-FFF2-40B4-BE49-F238E27FC236}">
                <a16:creationId xmlns:a16="http://schemas.microsoft.com/office/drawing/2014/main" id="{5C035F12-0EAB-9CBB-DA0E-9B1836217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451" y="6173364"/>
            <a:ext cx="2888514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" name="Google Shape;1532;p45">
            <a:extLst>
              <a:ext uri="{FF2B5EF4-FFF2-40B4-BE49-F238E27FC236}">
                <a16:creationId xmlns:a16="http://schemas.microsoft.com/office/drawing/2014/main" id="{0744F95E-BC75-8BD4-ABDB-7F30EC07979F}"/>
              </a:ext>
            </a:extLst>
          </p:cNvPr>
          <p:cNvSpPr/>
          <p:nvPr/>
        </p:nvSpPr>
        <p:spPr>
          <a:xfrm>
            <a:off x="287663" y="2012010"/>
            <a:ext cx="545349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200" dirty="0"/>
          </a:p>
        </p:txBody>
      </p:sp>
      <p:sp>
        <p:nvSpPr>
          <p:cNvPr id="19" name="Google Shape;1534;p45">
            <a:extLst>
              <a:ext uri="{FF2B5EF4-FFF2-40B4-BE49-F238E27FC236}">
                <a16:creationId xmlns:a16="http://schemas.microsoft.com/office/drawing/2014/main" id="{63946BCC-562A-27C8-DD5C-046C92826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011" y="2012010"/>
            <a:ext cx="2882954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" name="Google Shape;1532;p45">
            <a:extLst>
              <a:ext uri="{FF2B5EF4-FFF2-40B4-BE49-F238E27FC236}">
                <a16:creationId xmlns:a16="http://schemas.microsoft.com/office/drawing/2014/main" id="{23F2B3F3-A463-802E-43AB-0707F15A367F}"/>
              </a:ext>
            </a:extLst>
          </p:cNvPr>
          <p:cNvSpPr/>
          <p:nvPr/>
        </p:nvSpPr>
        <p:spPr>
          <a:xfrm>
            <a:off x="294145" y="2523518"/>
            <a:ext cx="538866" cy="7259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200" dirty="0"/>
          </a:p>
        </p:txBody>
      </p:sp>
      <p:sp>
        <p:nvSpPr>
          <p:cNvPr id="21" name="Google Shape;1534;p45">
            <a:extLst>
              <a:ext uri="{FF2B5EF4-FFF2-40B4-BE49-F238E27FC236}">
                <a16:creationId xmlns:a16="http://schemas.microsoft.com/office/drawing/2014/main" id="{5B0EE0AD-ACD9-469D-8A01-FC69A5524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011" y="2523519"/>
            <a:ext cx="2882954" cy="7259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FF148D7-6EB6-C5E1-1C55-E9B4864AA47A}"/>
              </a:ext>
            </a:extLst>
          </p:cNvPr>
          <p:cNvSpPr txBox="1"/>
          <p:nvPr/>
        </p:nvSpPr>
        <p:spPr>
          <a:xfrm>
            <a:off x="806684" y="1499044"/>
            <a:ext cx="23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de Investigaciones Administrativas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EBFBDE7-E635-CDE5-608C-E99E9F5F7CA5}"/>
              </a:ext>
            </a:extLst>
          </p:cNvPr>
          <p:cNvSpPr txBox="1"/>
          <p:nvPr/>
        </p:nvSpPr>
        <p:spPr>
          <a:xfrm>
            <a:off x="796956" y="1987713"/>
            <a:ext cx="28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Entidades de Aseguramiento en Salud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B0DABD-C1C4-AE79-463D-C7E28409098F}"/>
              </a:ext>
            </a:extLst>
          </p:cNvPr>
          <p:cNvSpPr txBox="1"/>
          <p:nvPr/>
        </p:nvSpPr>
        <p:spPr>
          <a:xfrm>
            <a:off x="803634" y="2481223"/>
            <a:ext cx="269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Entidades Territoriales Generadores Recaudadores y Administradores de Recursos SGSSS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A2C4BCF-831C-CF6E-B892-FF90A1A05A0C}"/>
              </a:ext>
            </a:extLst>
          </p:cNvPr>
          <p:cNvSpPr txBox="1"/>
          <p:nvPr/>
        </p:nvSpPr>
        <p:spPr>
          <a:xfrm>
            <a:off x="796955" y="3334429"/>
            <a:ext cx="28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Prestadores de Servicio de Salud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7378638-5582-E352-E215-A5062744F08E}"/>
              </a:ext>
            </a:extLst>
          </p:cNvPr>
          <p:cNvSpPr txBox="1"/>
          <p:nvPr/>
        </p:nvSpPr>
        <p:spPr>
          <a:xfrm>
            <a:off x="796954" y="3871550"/>
            <a:ext cx="28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Operadores Logísticos de Tecnologías en Salud y Gestores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1C1B87-FC8E-5584-C9EC-454732149104}"/>
              </a:ext>
            </a:extLst>
          </p:cNvPr>
          <p:cNvSpPr txBox="1"/>
          <p:nvPr/>
        </p:nvSpPr>
        <p:spPr>
          <a:xfrm>
            <a:off x="807995" y="4645920"/>
            <a:ext cx="28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Despacho Superintendente Nacional de Salud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6AD610-80C5-43A8-9997-8A94656E9C86}"/>
              </a:ext>
            </a:extLst>
          </p:cNvPr>
          <p:cNvSpPr txBox="1"/>
          <p:nvPr/>
        </p:nvSpPr>
        <p:spPr>
          <a:xfrm>
            <a:off x="796953" y="5224426"/>
            <a:ext cx="281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de Innovación y Desarrollo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D0EFE9-DE51-76B1-74B4-0DAA1101E0E1}"/>
              </a:ext>
            </a:extLst>
          </p:cNvPr>
          <p:cNvSpPr txBox="1"/>
          <p:nvPr/>
        </p:nvSpPr>
        <p:spPr>
          <a:xfrm>
            <a:off x="807995" y="5739987"/>
            <a:ext cx="281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Oficina de Liquidaciones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BCA8AA2-7725-1C72-A8BB-ADAA4CD646C7}"/>
              </a:ext>
            </a:extLst>
          </p:cNvPr>
          <p:cNvSpPr txBox="1"/>
          <p:nvPr/>
        </p:nvSpPr>
        <p:spPr>
          <a:xfrm>
            <a:off x="807995" y="6246830"/>
            <a:ext cx="281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Jurídica</a:t>
            </a:r>
          </a:p>
        </p:txBody>
      </p:sp>
      <p:sp>
        <p:nvSpPr>
          <p:cNvPr id="50" name="Google Shape;1534;p45">
            <a:extLst>
              <a:ext uri="{FF2B5EF4-FFF2-40B4-BE49-F238E27FC236}">
                <a16:creationId xmlns:a16="http://schemas.microsoft.com/office/drawing/2014/main" id="{F69BC8F0-EDAB-EDA6-F0A5-F45B77464148}"/>
              </a:ext>
            </a:extLst>
          </p:cNvPr>
          <p:cNvSpPr/>
          <p:nvPr/>
        </p:nvSpPr>
        <p:spPr>
          <a:xfrm>
            <a:off x="1109958" y="1001942"/>
            <a:ext cx="1905616" cy="4239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Dependencias Responsables</a:t>
            </a:r>
            <a:endParaRPr sz="1200" b="1" dirty="0"/>
          </a:p>
        </p:txBody>
      </p:sp>
      <p:sp>
        <p:nvSpPr>
          <p:cNvPr id="51" name="Google Shape;608;p25">
            <a:extLst>
              <a:ext uri="{FF2B5EF4-FFF2-40B4-BE49-F238E27FC236}">
                <a16:creationId xmlns:a16="http://schemas.microsoft.com/office/drawing/2014/main" id="{245ED86F-88B9-1105-2C08-CA8E60C9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725689" y="1715713"/>
            <a:ext cx="586121" cy="336900"/>
          </a:xfrm>
          <a:custGeom>
            <a:avLst/>
            <a:gdLst/>
            <a:ahLst/>
            <a:cxnLst/>
            <a:rect l="l" t="t" r="r" b="b"/>
            <a:pathLst>
              <a:path w="71950" h="13476" extrusionOk="0">
                <a:moveTo>
                  <a:pt x="0" y="13476"/>
                </a:moveTo>
                <a:lnTo>
                  <a:pt x="13477" y="0"/>
                </a:lnTo>
                <a:lnTo>
                  <a:pt x="7195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53" name="Google Shape;613;p25">
            <a:extLst>
              <a:ext uri="{FF2B5EF4-FFF2-40B4-BE49-F238E27FC236}">
                <a16:creationId xmlns:a16="http://schemas.microsoft.com/office/drawing/2014/main" id="{67B0A642-7DD6-BA56-FCCC-FAE0F2378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5692" y="6078267"/>
            <a:ext cx="586117" cy="337125"/>
          </a:xfrm>
          <a:custGeom>
            <a:avLst/>
            <a:gdLst/>
            <a:ahLst/>
            <a:cxnLst/>
            <a:rect l="l" t="t" r="r" b="b"/>
            <a:pathLst>
              <a:path w="97925" h="13485" extrusionOk="0">
                <a:moveTo>
                  <a:pt x="97925" y="0"/>
                </a:moveTo>
                <a:lnTo>
                  <a:pt x="84301" y="13476"/>
                </a:lnTo>
                <a:lnTo>
                  <a:pt x="0" y="1348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CO"/>
          </a:p>
        </p:txBody>
      </p:sp>
      <p:cxnSp>
        <p:nvCxnSpPr>
          <p:cNvPr id="54" name="Google Shape;599;p25">
            <a:extLst>
              <a:ext uri="{FF2B5EF4-FFF2-40B4-BE49-F238E27FC236}">
                <a16:creationId xmlns:a16="http://schemas.microsoft.com/office/drawing/2014/main" id="{00314F8D-CE82-1366-2878-67E33CA1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809" y="2052613"/>
            <a:ext cx="0" cy="403966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99;p25">
            <a:extLst>
              <a:ext uri="{FF2B5EF4-FFF2-40B4-BE49-F238E27FC236}">
                <a16:creationId xmlns:a16="http://schemas.microsoft.com/office/drawing/2014/main" id="{1B26E23D-3448-7BE6-72A1-F0D149C4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809" y="2055153"/>
            <a:ext cx="52283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99;p25">
            <a:extLst>
              <a:ext uri="{FF2B5EF4-FFF2-40B4-BE49-F238E27FC236}">
                <a16:creationId xmlns:a16="http://schemas.microsoft.com/office/drawing/2014/main" id="{5B942EA6-04E5-228D-6D5C-DE90C22D8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809" y="4161364"/>
            <a:ext cx="52283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9;p25">
            <a:extLst>
              <a:ext uri="{FF2B5EF4-FFF2-40B4-BE49-F238E27FC236}">
                <a16:creationId xmlns:a16="http://schemas.microsoft.com/office/drawing/2014/main" id="{7A9A37E5-DF39-3D1E-3F19-B9A95830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809" y="5895957"/>
            <a:ext cx="52283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" name="Google Shape;1203;p38" descr="el código BPIN es el número es el código que identifica al proyecto de inversión">
            <a:extLst>
              <a:ext uri="{FF2B5EF4-FFF2-40B4-BE49-F238E27FC236}">
                <a16:creationId xmlns:a16="http://schemas.microsoft.com/office/drawing/2014/main" id="{2B3AFD87-5145-A21A-F1F1-58601118F23A}"/>
              </a:ext>
            </a:extLst>
          </p:cNvPr>
          <p:cNvGrpSpPr/>
          <p:nvPr/>
        </p:nvGrpSpPr>
        <p:grpSpPr>
          <a:xfrm>
            <a:off x="4705535" y="1518543"/>
            <a:ext cx="2080355" cy="707545"/>
            <a:chOff x="6787256" y="1475373"/>
            <a:chExt cx="1646519" cy="1777917"/>
          </a:xfrm>
        </p:grpSpPr>
        <p:sp>
          <p:nvSpPr>
            <p:cNvPr id="70" name="Google Shape;1208;p38">
              <a:extLst>
                <a:ext uri="{FF2B5EF4-FFF2-40B4-BE49-F238E27FC236}">
                  <a16:creationId xmlns:a16="http://schemas.microsoft.com/office/drawing/2014/main" id="{43137787-6206-1724-8E6D-D9FC16A82B82}"/>
                </a:ext>
              </a:extLst>
            </p:cNvPr>
            <p:cNvSpPr/>
            <p:nvPr/>
          </p:nvSpPr>
          <p:spPr>
            <a:xfrm>
              <a:off x="6888555" y="1563999"/>
              <a:ext cx="1545220" cy="1689291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1209;p38">
              <a:extLst>
                <a:ext uri="{FF2B5EF4-FFF2-40B4-BE49-F238E27FC236}">
                  <a16:creationId xmlns:a16="http://schemas.microsoft.com/office/drawing/2014/main" id="{C3121CFD-ABB2-37F8-C2E3-26E8DA4E51EB}"/>
                </a:ext>
              </a:extLst>
            </p:cNvPr>
            <p:cNvSpPr/>
            <p:nvPr/>
          </p:nvSpPr>
          <p:spPr>
            <a:xfrm>
              <a:off x="6787256" y="1475373"/>
              <a:ext cx="1193133" cy="74501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BPIN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Google Shape;1212;p38">
              <a:extLst>
                <a:ext uri="{FF2B5EF4-FFF2-40B4-BE49-F238E27FC236}">
                  <a16:creationId xmlns:a16="http://schemas.microsoft.com/office/drawing/2014/main" id="{B667024C-174A-2B2F-2D34-EEFEEE3F91DF}"/>
                </a:ext>
              </a:extLst>
            </p:cNvPr>
            <p:cNvSpPr txBox="1"/>
            <p:nvPr/>
          </p:nvSpPr>
          <p:spPr>
            <a:xfrm>
              <a:off x="6920878" y="2458367"/>
              <a:ext cx="1486363" cy="632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202300000000353</a:t>
              </a:r>
              <a:endParaRPr sz="1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75" name="Google Shape;1203;p38" descr="se refiere al objetivo general del proyecto de inversión">
            <a:extLst>
              <a:ext uri="{FF2B5EF4-FFF2-40B4-BE49-F238E27FC236}">
                <a16:creationId xmlns:a16="http://schemas.microsoft.com/office/drawing/2014/main" id="{75CD703C-13BE-D3A0-6501-A4F362539F91}"/>
              </a:ext>
            </a:extLst>
          </p:cNvPr>
          <p:cNvGrpSpPr/>
          <p:nvPr/>
        </p:nvGrpSpPr>
        <p:grpSpPr>
          <a:xfrm>
            <a:off x="4656895" y="3221044"/>
            <a:ext cx="2870883" cy="1695855"/>
            <a:chOff x="6787256" y="1475373"/>
            <a:chExt cx="1646519" cy="2903156"/>
          </a:xfrm>
        </p:grpSpPr>
        <p:sp>
          <p:nvSpPr>
            <p:cNvPr id="76" name="Google Shape;1208;p38">
              <a:extLst>
                <a:ext uri="{FF2B5EF4-FFF2-40B4-BE49-F238E27FC236}">
                  <a16:creationId xmlns:a16="http://schemas.microsoft.com/office/drawing/2014/main" id="{4749E7AF-5E6D-9581-9D38-A43624026416}"/>
                </a:ext>
              </a:extLst>
            </p:cNvPr>
            <p:cNvSpPr/>
            <p:nvPr/>
          </p:nvSpPr>
          <p:spPr>
            <a:xfrm>
              <a:off x="6888555" y="1564000"/>
              <a:ext cx="1545220" cy="2814529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1209;p38">
              <a:extLst>
                <a:ext uri="{FF2B5EF4-FFF2-40B4-BE49-F238E27FC236}">
                  <a16:creationId xmlns:a16="http://schemas.microsoft.com/office/drawing/2014/main" id="{16B6B2FF-3C3E-23C4-5434-215D61B52676}"/>
                </a:ext>
              </a:extLst>
            </p:cNvPr>
            <p:cNvSpPr/>
            <p:nvPr/>
          </p:nvSpPr>
          <p:spPr>
            <a:xfrm>
              <a:off x="6787256" y="1475373"/>
              <a:ext cx="1193133" cy="887748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Objetivo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General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Google Shape;1212;p38">
              <a:extLst>
                <a:ext uri="{FF2B5EF4-FFF2-40B4-BE49-F238E27FC236}">
                  <a16:creationId xmlns:a16="http://schemas.microsoft.com/office/drawing/2014/main" id="{71A3EED5-1772-31B4-CE71-2BEA3740489D}"/>
                </a:ext>
              </a:extLst>
            </p:cNvPr>
            <p:cNvSpPr txBox="1"/>
            <p:nvPr/>
          </p:nvSpPr>
          <p:spPr>
            <a:xfrm>
              <a:off x="6935093" y="2451749"/>
              <a:ext cx="1486363" cy="191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Mejoramiento la ejecución de las acciones y supervisión y control frente a la gestión en el SGSSS de los vigilados de la Supersalud</a:t>
              </a:r>
              <a:endParaRPr sz="1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80" name="Google Shape;1203;p38" descr="se refiere a los 2 objetivos específicos del proyecto de inversión ">
            <a:extLst>
              <a:ext uri="{FF2B5EF4-FFF2-40B4-BE49-F238E27FC236}">
                <a16:creationId xmlns:a16="http://schemas.microsoft.com/office/drawing/2014/main" id="{9FF547A2-05AE-CC8F-A733-CB1D9CE98994}"/>
              </a:ext>
            </a:extLst>
          </p:cNvPr>
          <p:cNvGrpSpPr/>
          <p:nvPr/>
        </p:nvGrpSpPr>
        <p:grpSpPr>
          <a:xfrm>
            <a:off x="4550087" y="4987379"/>
            <a:ext cx="5189202" cy="1644084"/>
            <a:chOff x="6784152" y="1475373"/>
            <a:chExt cx="1691025" cy="2903156"/>
          </a:xfrm>
        </p:grpSpPr>
        <p:sp>
          <p:nvSpPr>
            <p:cNvPr id="81" name="Google Shape;1208;p38">
              <a:extLst>
                <a:ext uri="{FF2B5EF4-FFF2-40B4-BE49-F238E27FC236}">
                  <a16:creationId xmlns:a16="http://schemas.microsoft.com/office/drawing/2014/main" id="{14A06A97-8037-AD0D-0D65-7904B90FA00A}"/>
                </a:ext>
              </a:extLst>
            </p:cNvPr>
            <p:cNvSpPr/>
            <p:nvPr/>
          </p:nvSpPr>
          <p:spPr>
            <a:xfrm>
              <a:off x="6882347" y="1563999"/>
              <a:ext cx="1545220" cy="2814530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1209;p38">
              <a:extLst>
                <a:ext uri="{FF2B5EF4-FFF2-40B4-BE49-F238E27FC236}">
                  <a16:creationId xmlns:a16="http://schemas.microsoft.com/office/drawing/2014/main" id="{9D89F96A-D0C8-745C-A13A-A6CAF0826A1B}"/>
                </a:ext>
              </a:extLst>
            </p:cNvPr>
            <p:cNvSpPr/>
            <p:nvPr/>
          </p:nvSpPr>
          <p:spPr>
            <a:xfrm>
              <a:off x="6784152" y="1475373"/>
              <a:ext cx="1193133" cy="705588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Objetivo Especificos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Google Shape;1212;p38">
              <a:extLst>
                <a:ext uri="{FF2B5EF4-FFF2-40B4-BE49-F238E27FC236}">
                  <a16:creationId xmlns:a16="http://schemas.microsoft.com/office/drawing/2014/main" id="{CD4839D8-FBB0-F914-8278-DAD809CC1104}"/>
                </a:ext>
              </a:extLst>
            </p:cNvPr>
            <p:cNvSpPr txBox="1"/>
            <p:nvPr/>
          </p:nvSpPr>
          <p:spPr>
            <a:xfrm>
              <a:off x="6929957" y="2289854"/>
              <a:ext cx="1545220" cy="1910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lvl="0" indent="-228600" rtl="0"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Mejorar la oportunidad en la definición y seguimiento a las acciones de control.</a:t>
              </a:r>
            </a:p>
            <a:p>
              <a:pPr marL="228600" lvl="0" indent="-228600" rtl="0"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Optimizar las estrategias e instrumentos de fortalecimiento de las funciones desarrolladas por los vigilados en el Sector Salud.</a:t>
              </a:r>
            </a:p>
            <a:p>
              <a:pPr marL="228600" lvl="0" indent="-228600" rtl="0"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Fortalecer el seguimiento, monitoreo y evaluación a los sujetos vigilados en los diversos temas de supervisión.</a:t>
              </a:r>
              <a:endParaRPr sz="1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pic>
        <p:nvPicPr>
          <p:cNvPr id="85" name="Imagen 84" descr="imagen para ambientar la presentación">
            <a:extLst>
              <a:ext uri="{FF2B5EF4-FFF2-40B4-BE49-F238E27FC236}">
                <a16:creationId xmlns:a16="http://schemas.microsoft.com/office/drawing/2014/main" id="{EB5376CA-9B94-7C83-B8BF-63A3A9AB1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7098" r="3037" b="12043"/>
          <a:stretch/>
        </p:blipFill>
        <p:spPr>
          <a:xfrm>
            <a:off x="7607796" y="1280879"/>
            <a:ext cx="4512868" cy="3469922"/>
          </a:xfrm>
          <a:prstGeom prst="rect">
            <a:avLst/>
          </a:prstGeom>
        </p:spPr>
      </p:pic>
      <p:cxnSp>
        <p:nvCxnSpPr>
          <p:cNvPr id="86" name="Google Shape;599;p25">
            <a:extLst>
              <a:ext uri="{FF2B5EF4-FFF2-40B4-BE49-F238E27FC236}">
                <a16:creationId xmlns:a16="http://schemas.microsoft.com/office/drawing/2014/main" id="{442C2493-EB4E-7B86-02A8-F50C4D776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809" y="2893353"/>
            <a:ext cx="522838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7" name="Google Shape;1203;p38" descr="se refiere al presupuesto asignado del proyecto para la vigencia 2024">
            <a:extLst>
              <a:ext uri="{FF2B5EF4-FFF2-40B4-BE49-F238E27FC236}">
                <a16:creationId xmlns:a16="http://schemas.microsoft.com/office/drawing/2014/main" id="{4543CF9B-92CC-2AC9-947C-147DF19F97DC}"/>
              </a:ext>
            </a:extLst>
          </p:cNvPr>
          <p:cNvGrpSpPr/>
          <p:nvPr/>
        </p:nvGrpSpPr>
        <p:grpSpPr>
          <a:xfrm>
            <a:off x="4676960" y="2356743"/>
            <a:ext cx="2590613" cy="713598"/>
            <a:chOff x="6787256" y="1475373"/>
            <a:chExt cx="1646519" cy="1475625"/>
          </a:xfrm>
        </p:grpSpPr>
        <p:sp>
          <p:nvSpPr>
            <p:cNvPr id="88" name="Google Shape;1208;p38">
              <a:extLst>
                <a:ext uri="{FF2B5EF4-FFF2-40B4-BE49-F238E27FC236}">
                  <a16:creationId xmlns:a16="http://schemas.microsoft.com/office/drawing/2014/main" id="{08A051CC-4189-7A41-0A6F-94F261203B4B}"/>
                </a:ext>
              </a:extLst>
            </p:cNvPr>
            <p:cNvSpPr/>
            <p:nvPr/>
          </p:nvSpPr>
          <p:spPr>
            <a:xfrm>
              <a:off x="6888555" y="1564000"/>
              <a:ext cx="1545220" cy="1333469"/>
            </a:xfrm>
            <a:custGeom>
              <a:avLst/>
              <a:gdLst/>
              <a:ahLst/>
              <a:cxnLst/>
              <a:rect l="l" t="t" r="r" b="b"/>
              <a:pathLst>
                <a:path w="52305" h="84273" extrusionOk="0">
                  <a:moveTo>
                    <a:pt x="1" y="1"/>
                  </a:moveTo>
                  <a:lnTo>
                    <a:pt x="1" y="84273"/>
                  </a:lnTo>
                  <a:lnTo>
                    <a:pt x="52305" y="84273"/>
                  </a:lnTo>
                  <a:lnTo>
                    <a:pt x="5230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1209;p38">
              <a:extLst>
                <a:ext uri="{FF2B5EF4-FFF2-40B4-BE49-F238E27FC236}">
                  <a16:creationId xmlns:a16="http://schemas.microsoft.com/office/drawing/2014/main" id="{94E40F5A-7967-C0F1-6F49-296E3E9E45FB}"/>
                </a:ext>
              </a:extLst>
            </p:cNvPr>
            <p:cNvSpPr/>
            <p:nvPr/>
          </p:nvSpPr>
          <p:spPr>
            <a:xfrm>
              <a:off x="6787256" y="1475373"/>
              <a:ext cx="1193133" cy="74501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4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419" sz="1600" dirty="0">
                  <a:latin typeface="Arial" panose="020B0604020202020204" pitchFamily="34" charset="0"/>
                  <a:cs typeface="Arial" panose="020B0604020202020204" pitchFamily="34" charset="0"/>
                </a:rPr>
                <a:t>Presupuesto 2024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1212;p38">
              <a:extLst>
                <a:ext uri="{FF2B5EF4-FFF2-40B4-BE49-F238E27FC236}">
                  <a16:creationId xmlns:a16="http://schemas.microsoft.com/office/drawing/2014/main" id="{4284543E-885E-D724-E16F-6521405217AC}"/>
                </a:ext>
              </a:extLst>
            </p:cNvPr>
            <p:cNvSpPr txBox="1"/>
            <p:nvPr/>
          </p:nvSpPr>
          <p:spPr>
            <a:xfrm>
              <a:off x="6920172" y="2318897"/>
              <a:ext cx="1486363" cy="63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$ 11.221.561.979</a:t>
              </a:r>
              <a:endParaRPr sz="1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44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796;p29" descr="Se refiere al objetivo específico del proyecto">
            <a:extLst>
              <a:ext uri="{FF2B5EF4-FFF2-40B4-BE49-F238E27FC236}">
                <a16:creationId xmlns:a16="http://schemas.microsoft.com/office/drawing/2014/main" id="{DDEC131C-3EE5-FB07-7841-614E8991A0CD}"/>
              </a:ext>
            </a:extLst>
          </p:cNvPr>
          <p:cNvSpPr/>
          <p:nvPr/>
        </p:nvSpPr>
        <p:spPr>
          <a:xfrm>
            <a:off x="5672573" y="4771799"/>
            <a:ext cx="1941057" cy="888711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38" name="Google Shape;796;p29" descr="se refiere al objetivo general del proyecto de inversión">
            <a:extLst>
              <a:ext uri="{FF2B5EF4-FFF2-40B4-BE49-F238E27FC236}">
                <a16:creationId xmlns:a16="http://schemas.microsoft.com/office/drawing/2014/main" id="{9ADBE7EE-CCC9-6B48-6BD6-5F5C7AF51CC4}"/>
              </a:ext>
            </a:extLst>
          </p:cNvPr>
          <p:cNvSpPr/>
          <p:nvPr/>
        </p:nvSpPr>
        <p:spPr>
          <a:xfrm>
            <a:off x="5665219" y="3419210"/>
            <a:ext cx="1953210" cy="961639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37" name="Google Shape;796;p29" descr="el código BPIN se refiere al número que identifica al proyecto de inversión">
            <a:extLst>
              <a:ext uri="{FF2B5EF4-FFF2-40B4-BE49-F238E27FC236}">
                <a16:creationId xmlns:a16="http://schemas.microsoft.com/office/drawing/2014/main" id="{ECCEF9F0-B45B-E760-6F8A-E01D8E6E7B4E}"/>
              </a:ext>
            </a:extLst>
          </p:cNvPr>
          <p:cNvSpPr/>
          <p:nvPr/>
        </p:nvSpPr>
        <p:spPr>
          <a:xfrm>
            <a:off x="5665219" y="2300976"/>
            <a:ext cx="1920697" cy="741272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36" name="Google Shape;796;p29" descr="relaciona a la Dependencia responsable de la ejecución del proyecto de inversión">
            <a:extLst>
              <a:ext uri="{FF2B5EF4-FFF2-40B4-BE49-F238E27FC236}">
                <a16:creationId xmlns:a16="http://schemas.microsoft.com/office/drawing/2014/main" id="{67D654A4-3530-A22F-77A0-59DAB7A3ABC8}"/>
              </a:ext>
            </a:extLst>
          </p:cNvPr>
          <p:cNvSpPr/>
          <p:nvPr/>
        </p:nvSpPr>
        <p:spPr>
          <a:xfrm>
            <a:off x="5672750" y="1056643"/>
            <a:ext cx="1843568" cy="869367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F55C2CA5-5B1F-52A5-EA7C-12248A7AE4F9}"/>
              </a:ext>
            </a:extLst>
          </p:cNvPr>
          <p:cNvSpPr txBox="1">
            <a:spLocks/>
          </p:cNvSpPr>
          <p:nvPr/>
        </p:nvSpPr>
        <p:spPr>
          <a:xfrm>
            <a:off x="2198451" y="2616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3. Fortalecimiento del conocimiento de los ciudadanos del funcionamiento del SGSSS, sus derechos y deberes en salud, y las acciones y resultados de la gestión de la Supersalud Nacional</a:t>
            </a:r>
            <a:endParaRPr lang="es-CO" sz="1600" b="1" dirty="0"/>
          </a:p>
        </p:txBody>
      </p:sp>
      <p:grpSp>
        <p:nvGrpSpPr>
          <p:cNvPr id="5" name="Google Shape;960;p33">
            <a:extLst>
              <a:ext uri="{FF2B5EF4-FFF2-40B4-BE49-F238E27FC236}">
                <a16:creationId xmlns:a16="http://schemas.microsoft.com/office/drawing/2014/main" id="{7A96D4FC-E764-911D-3256-ACBA6B89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6373" y="1920567"/>
            <a:ext cx="2983062" cy="384484"/>
            <a:chOff x="3223810" y="2091615"/>
            <a:chExt cx="2985777" cy="741454"/>
          </a:xfrm>
        </p:grpSpPr>
        <p:sp>
          <p:nvSpPr>
            <p:cNvPr id="6" name="Google Shape;961;p33">
              <a:extLst>
                <a:ext uri="{FF2B5EF4-FFF2-40B4-BE49-F238E27FC236}">
                  <a16:creationId xmlns:a16="http://schemas.microsoft.com/office/drawing/2014/main" id="{8C9FFD11-560A-9139-1AE8-E8B677D3B2DD}"/>
                </a:ext>
              </a:extLst>
            </p:cNvPr>
            <p:cNvSpPr/>
            <p:nvPr/>
          </p:nvSpPr>
          <p:spPr>
            <a:xfrm>
              <a:off x="3223810" y="2091615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0" y="1"/>
                  </a:moveTo>
                  <a:lnTo>
                    <a:pt x="4501" y="13645"/>
                  </a:lnTo>
                  <a:lnTo>
                    <a:pt x="0" y="27302"/>
                  </a:lnTo>
                  <a:lnTo>
                    <a:pt x="105442" y="27302"/>
                  </a:lnTo>
                  <a:lnTo>
                    <a:pt x="109943" y="13645"/>
                  </a:lnTo>
                  <a:lnTo>
                    <a:pt x="105442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" name="Google Shape;962;p33">
              <a:extLst>
                <a:ext uri="{FF2B5EF4-FFF2-40B4-BE49-F238E27FC236}">
                  <a16:creationId xmlns:a16="http://schemas.microsoft.com/office/drawing/2014/main" id="{B979CAA4-11E5-4ADA-5091-9F4D1146772F}"/>
                </a:ext>
              </a:extLst>
            </p:cNvPr>
            <p:cNvSpPr/>
            <p:nvPr/>
          </p:nvSpPr>
          <p:spPr>
            <a:xfrm>
              <a:off x="3223810" y="2091615"/>
              <a:ext cx="2687017" cy="117076"/>
            </a:xfrm>
            <a:custGeom>
              <a:avLst/>
              <a:gdLst/>
              <a:ahLst/>
              <a:cxnLst/>
              <a:rect l="l" t="t" r="r" b="b"/>
              <a:pathLst>
                <a:path w="98942" h="4311" extrusionOk="0">
                  <a:moveTo>
                    <a:pt x="0" y="1"/>
                  </a:moveTo>
                  <a:lnTo>
                    <a:pt x="1417" y="4311"/>
                  </a:lnTo>
                  <a:lnTo>
                    <a:pt x="98941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70;p33">
            <a:extLst>
              <a:ext uri="{FF2B5EF4-FFF2-40B4-BE49-F238E27FC236}">
                <a16:creationId xmlns:a16="http://schemas.microsoft.com/office/drawing/2014/main" id="{00F4B844-5330-E674-B54A-D46F7CD59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3745" y="2295524"/>
            <a:ext cx="4026448" cy="750983"/>
            <a:chOff x="2934425" y="2833029"/>
            <a:chExt cx="2985777" cy="741128"/>
          </a:xfrm>
        </p:grpSpPr>
        <p:sp>
          <p:nvSpPr>
            <p:cNvPr id="16" name="Google Shape;971;p33">
              <a:extLst>
                <a:ext uri="{FF2B5EF4-FFF2-40B4-BE49-F238E27FC236}">
                  <a16:creationId xmlns:a16="http://schemas.microsoft.com/office/drawing/2014/main" id="{DA6F6DB8-CA08-1CB8-99DD-4E90BDD17A18}"/>
                </a:ext>
              </a:extLst>
            </p:cNvPr>
            <p:cNvSpPr/>
            <p:nvPr/>
          </p:nvSpPr>
          <p:spPr>
            <a:xfrm>
              <a:off x="2934425" y="2833029"/>
              <a:ext cx="2985777" cy="741128"/>
            </a:xfrm>
            <a:custGeom>
              <a:avLst/>
              <a:gdLst/>
              <a:ahLst/>
              <a:cxnLst/>
              <a:rect l="l" t="t" r="r" b="b"/>
              <a:pathLst>
                <a:path w="109943" h="27290" extrusionOk="0">
                  <a:moveTo>
                    <a:pt x="4501" y="1"/>
                  </a:moveTo>
                  <a:lnTo>
                    <a:pt x="0" y="13645"/>
                  </a:lnTo>
                  <a:lnTo>
                    <a:pt x="4501" y="27290"/>
                  </a:lnTo>
                  <a:lnTo>
                    <a:pt x="109943" y="27290"/>
                  </a:lnTo>
                  <a:lnTo>
                    <a:pt x="105442" y="13645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7" name="Google Shape;972;p33">
              <a:extLst>
                <a:ext uri="{FF2B5EF4-FFF2-40B4-BE49-F238E27FC236}">
                  <a16:creationId xmlns:a16="http://schemas.microsoft.com/office/drawing/2014/main" id="{E01345D7-5A04-E123-FB5D-70464CFC2F66}"/>
                </a:ext>
              </a:extLst>
            </p:cNvPr>
            <p:cNvSpPr/>
            <p:nvPr/>
          </p:nvSpPr>
          <p:spPr>
            <a:xfrm>
              <a:off x="3147825" y="2833029"/>
              <a:ext cx="2772373" cy="121285"/>
            </a:xfrm>
            <a:custGeom>
              <a:avLst/>
              <a:gdLst/>
              <a:ahLst/>
              <a:cxnLst/>
              <a:rect l="l" t="t" r="r" b="b"/>
              <a:pathLst>
                <a:path w="102085" h="4466" extrusionOk="0">
                  <a:moveTo>
                    <a:pt x="0" y="1"/>
                  </a:moveTo>
                  <a:lnTo>
                    <a:pt x="100608" y="4466"/>
                  </a:lnTo>
                  <a:lnTo>
                    <a:pt x="102085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76;p33">
            <a:extLst>
              <a:ext uri="{FF2B5EF4-FFF2-40B4-BE49-F238E27FC236}">
                <a16:creationId xmlns:a16="http://schemas.microsoft.com/office/drawing/2014/main" id="{91D82675-A863-19BE-F460-80BC16884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3745" y="1040213"/>
            <a:ext cx="3864755" cy="889922"/>
          </a:xfrm>
          <a:custGeom>
            <a:avLst/>
            <a:gdLst>
              <a:gd name="connsiteX0" fmla="*/ 4501 w 109943"/>
              <a:gd name="connsiteY0" fmla="*/ 0 h 27301"/>
              <a:gd name="connsiteX1" fmla="*/ 0 w 109943"/>
              <a:gd name="connsiteY1" fmla="*/ 13656 h 27301"/>
              <a:gd name="connsiteX2" fmla="*/ 4501 w 109943"/>
              <a:gd name="connsiteY2" fmla="*/ 27301 h 27301"/>
              <a:gd name="connsiteX3" fmla="*/ 109943 w 109943"/>
              <a:gd name="connsiteY3" fmla="*/ 27301 h 27301"/>
              <a:gd name="connsiteX4" fmla="*/ 103649 w 109943"/>
              <a:gd name="connsiteY4" fmla="*/ 13357 h 27301"/>
              <a:gd name="connsiteX5" fmla="*/ 109943 w 109943"/>
              <a:gd name="connsiteY5" fmla="*/ 0 h 27301"/>
              <a:gd name="connsiteX6" fmla="*/ 4501 w 109943"/>
              <a:gd name="connsiteY6" fmla="*/ 0 h 27301"/>
              <a:gd name="connsiteX0" fmla="*/ 4501 w 109943"/>
              <a:gd name="connsiteY0" fmla="*/ 0 h 27301"/>
              <a:gd name="connsiteX1" fmla="*/ 0 w 109943"/>
              <a:gd name="connsiteY1" fmla="*/ 13656 h 27301"/>
              <a:gd name="connsiteX2" fmla="*/ 4501 w 109943"/>
              <a:gd name="connsiteY2" fmla="*/ 27301 h 27301"/>
              <a:gd name="connsiteX3" fmla="*/ 109943 w 109943"/>
              <a:gd name="connsiteY3" fmla="*/ 27301 h 27301"/>
              <a:gd name="connsiteX4" fmla="*/ 104725 w 109943"/>
              <a:gd name="connsiteY4" fmla="*/ 13357 h 27301"/>
              <a:gd name="connsiteX5" fmla="*/ 109943 w 109943"/>
              <a:gd name="connsiteY5" fmla="*/ 0 h 27301"/>
              <a:gd name="connsiteX6" fmla="*/ 4501 w 109943"/>
              <a:gd name="connsiteY6" fmla="*/ 0 h 2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43" h="27301" extrusionOk="0">
                <a:moveTo>
                  <a:pt x="4501" y="0"/>
                </a:moveTo>
                <a:lnTo>
                  <a:pt x="0" y="13656"/>
                </a:lnTo>
                <a:lnTo>
                  <a:pt x="4501" y="27301"/>
                </a:lnTo>
                <a:lnTo>
                  <a:pt x="109943" y="27301"/>
                </a:lnTo>
                <a:lnTo>
                  <a:pt x="104725" y="13357"/>
                </a:lnTo>
                <a:lnTo>
                  <a:pt x="109943" y="0"/>
                </a:lnTo>
                <a:lnTo>
                  <a:pt x="450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oogle Shape;970;p33">
            <a:extLst>
              <a:ext uri="{FF2B5EF4-FFF2-40B4-BE49-F238E27FC236}">
                <a16:creationId xmlns:a16="http://schemas.microsoft.com/office/drawing/2014/main" id="{C5EA3ADC-1851-48CC-B509-C6400E795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2923" y="3406945"/>
            <a:ext cx="4047878" cy="983429"/>
            <a:chOff x="2934425" y="2833029"/>
            <a:chExt cx="2985777" cy="741128"/>
          </a:xfrm>
        </p:grpSpPr>
        <p:sp>
          <p:nvSpPr>
            <p:cNvPr id="25" name="Google Shape;971;p33">
              <a:extLst>
                <a:ext uri="{FF2B5EF4-FFF2-40B4-BE49-F238E27FC236}">
                  <a16:creationId xmlns:a16="http://schemas.microsoft.com/office/drawing/2014/main" id="{A208F0E4-0FCC-6DA3-B745-97A0EE356A0D}"/>
                </a:ext>
              </a:extLst>
            </p:cNvPr>
            <p:cNvSpPr/>
            <p:nvPr/>
          </p:nvSpPr>
          <p:spPr>
            <a:xfrm>
              <a:off x="2934425" y="2833029"/>
              <a:ext cx="2985777" cy="741128"/>
            </a:xfrm>
            <a:custGeom>
              <a:avLst/>
              <a:gdLst/>
              <a:ahLst/>
              <a:cxnLst/>
              <a:rect l="l" t="t" r="r" b="b"/>
              <a:pathLst>
                <a:path w="109943" h="27290" extrusionOk="0">
                  <a:moveTo>
                    <a:pt x="4501" y="1"/>
                  </a:moveTo>
                  <a:lnTo>
                    <a:pt x="0" y="13645"/>
                  </a:lnTo>
                  <a:lnTo>
                    <a:pt x="4501" y="27290"/>
                  </a:lnTo>
                  <a:lnTo>
                    <a:pt x="109943" y="27290"/>
                  </a:lnTo>
                  <a:lnTo>
                    <a:pt x="105442" y="13645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972;p33">
              <a:extLst>
                <a:ext uri="{FF2B5EF4-FFF2-40B4-BE49-F238E27FC236}">
                  <a16:creationId xmlns:a16="http://schemas.microsoft.com/office/drawing/2014/main" id="{57A3B2EA-528D-F5B9-AF09-EEB8EAE62534}"/>
                </a:ext>
              </a:extLst>
            </p:cNvPr>
            <p:cNvSpPr/>
            <p:nvPr/>
          </p:nvSpPr>
          <p:spPr>
            <a:xfrm>
              <a:off x="3147825" y="2833029"/>
              <a:ext cx="2772373" cy="121285"/>
            </a:xfrm>
            <a:custGeom>
              <a:avLst/>
              <a:gdLst/>
              <a:ahLst/>
              <a:cxnLst/>
              <a:rect l="l" t="t" r="r" b="b"/>
              <a:pathLst>
                <a:path w="102085" h="4466" extrusionOk="0">
                  <a:moveTo>
                    <a:pt x="0" y="1"/>
                  </a:moveTo>
                  <a:lnTo>
                    <a:pt x="100608" y="4466"/>
                  </a:lnTo>
                  <a:lnTo>
                    <a:pt x="102085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Imagen 27" descr="imagen para ambientar la presentacion">
            <a:extLst>
              <a:ext uri="{FF2B5EF4-FFF2-40B4-BE49-F238E27FC236}">
                <a16:creationId xmlns:a16="http://schemas.microsoft.com/office/drawing/2014/main" id="{BBE27FFD-AA62-F448-B0D7-5E013BB6E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10212" r="3475" b="15177"/>
          <a:stretch/>
        </p:blipFill>
        <p:spPr>
          <a:xfrm>
            <a:off x="243431" y="1367201"/>
            <a:ext cx="5065666" cy="480642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53F38C1-78F0-BB94-9BFC-A4EAEBC15372}"/>
              </a:ext>
            </a:extLst>
          </p:cNvPr>
          <p:cNvSpPr txBox="1"/>
          <p:nvPr/>
        </p:nvSpPr>
        <p:spPr>
          <a:xfrm>
            <a:off x="7264165" y="1171335"/>
            <a:ext cx="305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rPr>
              <a:t>Oficina Asesora de Comunicaciones Estratégica e Imagen Institucional</a:t>
            </a:r>
            <a:endParaRPr lang="es-419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13B761C-4659-5544-3C54-1C2192168C02}"/>
              </a:ext>
            </a:extLst>
          </p:cNvPr>
          <p:cNvSpPr txBox="1"/>
          <p:nvPr/>
        </p:nvSpPr>
        <p:spPr>
          <a:xfrm>
            <a:off x="5679663" y="1219977"/>
            <a:ext cx="130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Dependencia Responsable</a:t>
            </a:r>
          </a:p>
        </p:txBody>
      </p:sp>
      <p:sp>
        <p:nvSpPr>
          <p:cNvPr id="41" name="Google Shape;971;p33">
            <a:extLst>
              <a:ext uri="{FF2B5EF4-FFF2-40B4-BE49-F238E27FC236}">
                <a16:creationId xmlns:a16="http://schemas.microsoft.com/office/drawing/2014/main" id="{7706FEE9-3E9C-2952-DCA7-201B3C77E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1066" y="1040213"/>
            <a:ext cx="1355715" cy="886786"/>
          </a:xfrm>
          <a:custGeom>
            <a:avLst/>
            <a:gdLst>
              <a:gd name="connsiteX0" fmla="*/ 8043 w 113485"/>
              <a:gd name="connsiteY0" fmla="*/ 0 h 27289"/>
              <a:gd name="connsiteX1" fmla="*/ 0 w 113485"/>
              <a:gd name="connsiteY1" fmla="*/ 13644 h 27289"/>
              <a:gd name="connsiteX2" fmla="*/ 8043 w 113485"/>
              <a:gd name="connsiteY2" fmla="*/ 27289 h 27289"/>
              <a:gd name="connsiteX3" fmla="*/ 113485 w 113485"/>
              <a:gd name="connsiteY3" fmla="*/ 27289 h 27289"/>
              <a:gd name="connsiteX4" fmla="*/ 108984 w 113485"/>
              <a:gd name="connsiteY4" fmla="*/ 13644 h 27289"/>
              <a:gd name="connsiteX5" fmla="*/ 113485 w 113485"/>
              <a:gd name="connsiteY5" fmla="*/ 0 h 27289"/>
              <a:gd name="connsiteX6" fmla="*/ 8043 w 113485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12059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0349 w 115791"/>
              <a:gd name="connsiteY0" fmla="*/ 0 h 27289"/>
              <a:gd name="connsiteX1" fmla="*/ 0 w 115791"/>
              <a:gd name="connsiteY1" fmla="*/ 13644 h 27289"/>
              <a:gd name="connsiteX2" fmla="*/ 10349 w 115791"/>
              <a:gd name="connsiteY2" fmla="*/ 27289 h 27289"/>
              <a:gd name="connsiteX3" fmla="*/ 115791 w 115791"/>
              <a:gd name="connsiteY3" fmla="*/ 27289 h 27289"/>
              <a:gd name="connsiteX4" fmla="*/ 106677 w 115791"/>
              <a:gd name="connsiteY4" fmla="*/ 13644 h 27289"/>
              <a:gd name="connsiteX5" fmla="*/ 115791 w 115791"/>
              <a:gd name="connsiteY5" fmla="*/ 0 h 27289"/>
              <a:gd name="connsiteX6" fmla="*/ 10349 w 115791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649 w 117091"/>
              <a:gd name="connsiteY0" fmla="*/ 0 h 27289"/>
              <a:gd name="connsiteX1" fmla="*/ 0 w 117091"/>
              <a:gd name="connsiteY1" fmla="*/ 13361 h 27289"/>
              <a:gd name="connsiteX2" fmla="*/ 11649 w 117091"/>
              <a:gd name="connsiteY2" fmla="*/ 27289 h 27289"/>
              <a:gd name="connsiteX3" fmla="*/ 117091 w 117091"/>
              <a:gd name="connsiteY3" fmla="*/ 27289 h 27289"/>
              <a:gd name="connsiteX4" fmla="*/ 107977 w 117091"/>
              <a:gd name="connsiteY4" fmla="*/ 13644 h 27289"/>
              <a:gd name="connsiteX5" fmla="*/ 117091 w 117091"/>
              <a:gd name="connsiteY5" fmla="*/ 0 h 27289"/>
              <a:gd name="connsiteX6" fmla="*/ 11649 w 117091"/>
              <a:gd name="connsiteY6" fmla="*/ 0 h 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91" h="27289" extrusionOk="0">
                <a:moveTo>
                  <a:pt x="11649" y="0"/>
                </a:moveTo>
                <a:lnTo>
                  <a:pt x="0" y="13361"/>
                </a:lnTo>
                <a:lnTo>
                  <a:pt x="11649" y="27289"/>
                </a:lnTo>
                <a:lnTo>
                  <a:pt x="117091" y="27289"/>
                </a:lnTo>
                <a:lnTo>
                  <a:pt x="107977" y="13644"/>
                </a:lnTo>
                <a:lnTo>
                  <a:pt x="117091" y="0"/>
                </a:lnTo>
                <a:lnTo>
                  <a:pt x="11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3" name="Google Shape;971;p33">
            <a:extLst>
              <a:ext uri="{FF2B5EF4-FFF2-40B4-BE49-F238E27FC236}">
                <a16:creationId xmlns:a16="http://schemas.microsoft.com/office/drawing/2014/main" id="{8E1C7300-DD05-5CAF-5642-0ADEB11C1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1065" y="2297375"/>
            <a:ext cx="1355715" cy="732921"/>
          </a:xfrm>
          <a:custGeom>
            <a:avLst/>
            <a:gdLst>
              <a:gd name="connsiteX0" fmla="*/ 8043 w 113485"/>
              <a:gd name="connsiteY0" fmla="*/ 0 h 27289"/>
              <a:gd name="connsiteX1" fmla="*/ 0 w 113485"/>
              <a:gd name="connsiteY1" fmla="*/ 13644 h 27289"/>
              <a:gd name="connsiteX2" fmla="*/ 8043 w 113485"/>
              <a:gd name="connsiteY2" fmla="*/ 27289 h 27289"/>
              <a:gd name="connsiteX3" fmla="*/ 113485 w 113485"/>
              <a:gd name="connsiteY3" fmla="*/ 27289 h 27289"/>
              <a:gd name="connsiteX4" fmla="*/ 108984 w 113485"/>
              <a:gd name="connsiteY4" fmla="*/ 13644 h 27289"/>
              <a:gd name="connsiteX5" fmla="*/ 113485 w 113485"/>
              <a:gd name="connsiteY5" fmla="*/ 0 h 27289"/>
              <a:gd name="connsiteX6" fmla="*/ 8043 w 113485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12059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0349 w 115791"/>
              <a:gd name="connsiteY0" fmla="*/ 0 h 27289"/>
              <a:gd name="connsiteX1" fmla="*/ 0 w 115791"/>
              <a:gd name="connsiteY1" fmla="*/ 13644 h 27289"/>
              <a:gd name="connsiteX2" fmla="*/ 10349 w 115791"/>
              <a:gd name="connsiteY2" fmla="*/ 27289 h 27289"/>
              <a:gd name="connsiteX3" fmla="*/ 115791 w 115791"/>
              <a:gd name="connsiteY3" fmla="*/ 27289 h 27289"/>
              <a:gd name="connsiteX4" fmla="*/ 106677 w 115791"/>
              <a:gd name="connsiteY4" fmla="*/ 13644 h 27289"/>
              <a:gd name="connsiteX5" fmla="*/ 115791 w 115791"/>
              <a:gd name="connsiteY5" fmla="*/ 0 h 27289"/>
              <a:gd name="connsiteX6" fmla="*/ 10349 w 115791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649 w 117091"/>
              <a:gd name="connsiteY0" fmla="*/ 0 h 27289"/>
              <a:gd name="connsiteX1" fmla="*/ 0 w 117091"/>
              <a:gd name="connsiteY1" fmla="*/ 13361 h 27289"/>
              <a:gd name="connsiteX2" fmla="*/ 11649 w 117091"/>
              <a:gd name="connsiteY2" fmla="*/ 27289 h 27289"/>
              <a:gd name="connsiteX3" fmla="*/ 117091 w 117091"/>
              <a:gd name="connsiteY3" fmla="*/ 27289 h 27289"/>
              <a:gd name="connsiteX4" fmla="*/ 107977 w 117091"/>
              <a:gd name="connsiteY4" fmla="*/ 13644 h 27289"/>
              <a:gd name="connsiteX5" fmla="*/ 117091 w 117091"/>
              <a:gd name="connsiteY5" fmla="*/ 0 h 27289"/>
              <a:gd name="connsiteX6" fmla="*/ 11649 w 117091"/>
              <a:gd name="connsiteY6" fmla="*/ 0 h 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91" h="27289" extrusionOk="0">
                <a:moveTo>
                  <a:pt x="11649" y="0"/>
                </a:moveTo>
                <a:lnTo>
                  <a:pt x="0" y="13361"/>
                </a:lnTo>
                <a:lnTo>
                  <a:pt x="11649" y="27289"/>
                </a:lnTo>
                <a:lnTo>
                  <a:pt x="117091" y="27289"/>
                </a:lnTo>
                <a:lnTo>
                  <a:pt x="107977" y="13644"/>
                </a:lnTo>
                <a:lnTo>
                  <a:pt x="117091" y="0"/>
                </a:lnTo>
                <a:lnTo>
                  <a:pt x="11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4" name="Google Shape;971;p33">
            <a:extLst>
              <a:ext uri="{FF2B5EF4-FFF2-40B4-BE49-F238E27FC236}">
                <a16:creationId xmlns:a16="http://schemas.microsoft.com/office/drawing/2014/main" id="{95610E32-AC34-D7EC-FD0B-7C04AB03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1064" y="3409685"/>
            <a:ext cx="1355715" cy="972000"/>
          </a:xfrm>
          <a:custGeom>
            <a:avLst/>
            <a:gdLst>
              <a:gd name="connsiteX0" fmla="*/ 8043 w 113485"/>
              <a:gd name="connsiteY0" fmla="*/ 0 h 27289"/>
              <a:gd name="connsiteX1" fmla="*/ 0 w 113485"/>
              <a:gd name="connsiteY1" fmla="*/ 13644 h 27289"/>
              <a:gd name="connsiteX2" fmla="*/ 8043 w 113485"/>
              <a:gd name="connsiteY2" fmla="*/ 27289 h 27289"/>
              <a:gd name="connsiteX3" fmla="*/ 113485 w 113485"/>
              <a:gd name="connsiteY3" fmla="*/ 27289 h 27289"/>
              <a:gd name="connsiteX4" fmla="*/ 108984 w 113485"/>
              <a:gd name="connsiteY4" fmla="*/ 13644 h 27289"/>
              <a:gd name="connsiteX5" fmla="*/ 113485 w 113485"/>
              <a:gd name="connsiteY5" fmla="*/ 0 h 27289"/>
              <a:gd name="connsiteX6" fmla="*/ 8043 w 113485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12059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0349 w 115791"/>
              <a:gd name="connsiteY0" fmla="*/ 0 h 27289"/>
              <a:gd name="connsiteX1" fmla="*/ 0 w 115791"/>
              <a:gd name="connsiteY1" fmla="*/ 13644 h 27289"/>
              <a:gd name="connsiteX2" fmla="*/ 10349 w 115791"/>
              <a:gd name="connsiteY2" fmla="*/ 27289 h 27289"/>
              <a:gd name="connsiteX3" fmla="*/ 115791 w 115791"/>
              <a:gd name="connsiteY3" fmla="*/ 27289 h 27289"/>
              <a:gd name="connsiteX4" fmla="*/ 106677 w 115791"/>
              <a:gd name="connsiteY4" fmla="*/ 13644 h 27289"/>
              <a:gd name="connsiteX5" fmla="*/ 115791 w 115791"/>
              <a:gd name="connsiteY5" fmla="*/ 0 h 27289"/>
              <a:gd name="connsiteX6" fmla="*/ 10349 w 115791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649 w 117091"/>
              <a:gd name="connsiteY0" fmla="*/ 0 h 27289"/>
              <a:gd name="connsiteX1" fmla="*/ 0 w 117091"/>
              <a:gd name="connsiteY1" fmla="*/ 13361 h 27289"/>
              <a:gd name="connsiteX2" fmla="*/ 11649 w 117091"/>
              <a:gd name="connsiteY2" fmla="*/ 27289 h 27289"/>
              <a:gd name="connsiteX3" fmla="*/ 117091 w 117091"/>
              <a:gd name="connsiteY3" fmla="*/ 27289 h 27289"/>
              <a:gd name="connsiteX4" fmla="*/ 107977 w 117091"/>
              <a:gd name="connsiteY4" fmla="*/ 13644 h 27289"/>
              <a:gd name="connsiteX5" fmla="*/ 117091 w 117091"/>
              <a:gd name="connsiteY5" fmla="*/ 0 h 27289"/>
              <a:gd name="connsiteX6" fmla="*/ 11649 w 117091"/>
              <a:gd name="connsiteY6" fmla="*/ 0 h 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91" h="27289" extrusionOk="0">
                <a:moveTo>
                  <a:pt x="11649" y="0"/>
                </a:moveTo>
                <a:lnTo>
                  <a:pt x="0" y="13361"/>
                </a:lnTo>
                <a:lnTo>
                  <a:pt x="11649" y="27289"/>
                </a:lnTo>
                <a:lnTo>
                  <a:pt x="117091" y="27289"/>
                </a:lnTo>
                <a:lnTo>
                  <a:pt x="107977" y="13644"/>
                </a:lnTo>
                <a:lnTo>
                  <a:pt x="117091" y="0"/>
                </a:lnTo>
                <a:lnTo>
                  <a:pt x="11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46" name="Google Shape;960;p33">
            <a:extLst>
              <a:ext uri="{FF2B5EF4-FFF2-40B4-BE49-F238E27FC236}">
                <a16:creationId xmlns:a16="http://schemas.microsoft.com/office/drawing/2014/main" id="{51804E4B-9C60-24AA-65A6-8E2F70B2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6373" y="3037164"/>
            <a:ext cx="2983062" cy="384484"/>
            <a:chOff x="3223810" y="2091615"/>
            <a:chExt cx="2985777" cy="741454"/>
          </a:xfrm>
        </p:grpSpPr>
        <p:sp>
          <p:nvSpPr>
            <p:cNvPr id="47" name="Google Shape;961;p33">
              <a:extLst>
                <a:ext uri="{FF2B5EF4-FFF2-40B4-BE49-F238E27FC236}">
                  <a16:creationId xmlns:a16="http://schemas.microsoft.com/office/drawing/2014/main" id="{D3DB4CB1-DCC4-5F2C-0F4B-E03DE7AAD925}"/>
                </a:ext>
              </a:extLst>
            </p:cNvPr>
            <p:cNvSpPr/>
            <p:nvPr/>
          </p:nvSpPr>
          <p:spPr>
            <a:xfrm>
              <a:off x="3223810" y="2091615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0" y="1"/>
                  </a:moveTo>
                  <a:lnTo>
                    <a:pt x="4501" y="13645"/>
                  </a:lnTo>
                  <a:lnTo>
                    <a:pt x="0" y="27302"/>
                  </a:lnTo>
                  <a:lnTo>
                    <a:pt x="105442" y="27302"/>
                  </a:lnTo>
                  <a:lnTo>
                    <a:pt x="109943" y="13645"/>
                  </a:lnTo>
                  <a:lnTo>
                    <a:pt x="105442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8" name="Google Shape;962;p33">
              <a:extLst>
                <a:ext uri="{FF2B5EF4-FFF2-40B4-BE49-F238E27FC236}">
                  <a16:creationId xmlns:a16="http://schemas.microsoft.com/office/drawing/2014/main" id="{3FA341E5-37CB-8E82-8C22-889F84B8410C}"/>
                </a:ext>
              </a:extLst>
            </p:cNvPr>
            <p:cNvSpPr/>
            <p:nvPr/>
          </p:nvSpPr>
          <p:spPr>
            <a:xfrm>
              <a:off x="3223810" y="2091615"/>
              <a:ext cx="2687017" cy="117076"/>
            </a:xfrm>
            <a:custGeom>
              <a:avLst/>
              <a:gdLst/>
              <a:ahLst/>
              <a:cxnLst/>
              <a:rect l="l" t="t" r="r" b="b"/>
              <a:pathLst>
                <a:path w="98942" h="4311" extrusionOk="0">
                  <a:moveTo>
                    <a:pt x="0" y="1"/>
                  </a:moveTo>
                  <a:lnTo>
                    <a:pt x="1417" y="4311"/>
                  </a:lnTo>
                  <a:lnTo>
                    <a:pt x="98941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767;p28">
            <a:extLst>
              <a:ext uri="{FF2B5EF4-FFF2-40B4-BE49-F238E27FC236}">
                <a16:creationId xmlns:a16="http://schemas.microsoft.com/office/drawing/2014/main" id="{86B05C8F-8C38-EAF7-0A0F-F3812102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08619" y="1094103"/>
            <a:ext cx="609600" cy="739737"/>
            <a:chOff x="1333682" y="3344330"/>
            <a:chExt cx="271213" cy="383088"/>
          </a:xfrm>
        </p:grpSpPr>
        <p:sp>
          <p:nvSpPr>
            <p:cNvPr id="50" name="Google Shape;768;p28">
              <a:extLst>
                <a:ext uri="{FF2B5EF4-FFF2-40B4-BE49-F238E27FC236}">
                  <a16:creationId xmlns:a16="http://schemas.microsoft.com/office/drawing/2014/main" id="{41009ED4-2548-5115-F75A-4AC8245DC5DA}"/>
                </a:ext>
              </a:extLst>
            </p:cNvPr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769;p28">
              <a:extLst>
                <a:ext uri="{FF2B5EF4-FFF2-40B4-BE49-F238E27FC236}">
                  <a16:creationId xmlns:a16="http://schemas.microsoft.com/office/drawing/2014/main" id="{967E964B-F777-8077-10CC-493E9E60E02C}"/>
                </a:ext>
              </a:extLst>
            </p:cNvPr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0;p28">
              <a:extLst>
                <a:ext uri="{FF2B5EF4-FFF2-40B4-BE49-F238E27FC236}">
                  <a16:creationId xmlns:a16="http://schemas.microsoft.com/office/drawing/2014/main" id="{944CF4D5-8897-C647-9587-4634FDE57789}"/>
                </a:ext>
              </a:extLst>
            </p:cNvPr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1;p28">
              <a:extLst>
                <a:ext uri="{FF2B5EF4-FFF2-40B4-BE49-F238E27FC236}">
                  <a16:creationId xmlns:a16="http://schemas.microsoft.com/office/drawing/2014/main" id="{32E57636-63EF-9065-8BD2-FC4DC6F97442}"/>
                </a:ext>
              </a:extLst>
            </p:cNvPr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2;p28">
              <a:extLst>
                <a:ext uri="{FF2B5EF4-FFF2-40B4-BE49-F238E27FC236}">
                  <a16:creationId xmlns:a16="http://schemas.microsoft.com/office/drawing/2014/main" id="{F08005DE-22B1-9239-14CF-E284DEE8EAA9}"/>
                </a:ext>
              </a:extLst>
            </p:cNvPr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3;p28">
              <a:extLst>
                <a:ext uri="{FF2B5EF4-FFF2-40B4-BE49-F238E27FC236}">
                  <a16:creationId xmlns:a16="http://schemas.microsoft.com/office/drawing/2014/main" id="{D943D43B-3716-2FBA-4A0D-6012362CF1D2}"/>
                </a:ext>
              </a:extLst>
            </p:cNvPr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4;p28">
              <a:extLst>
                <a:ext uri="{FF2B5EF4-FFF2-40B4-BE49-F238E27FC236}">
                  <a16:creationId xmlns:a16="http://schemas.microsoft.com/office/drawing/2014/main" id="{46982AE0-F29F-8869-9150-9946FCE16DA4}"/>
                </a:ext>
              </a:extLst>
            </p:cNvPr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5;p28">
              <a:extLst>
                <a:ext uri="{FF2B5EF4-FFF2-40B4-BE49-F238E27FC236}">
                  <a16:creationId xmlns:a16="http://schemas.microsoft.com/office/drawing/2014/main" id="{8B6773A2-685B-BDDE-A711-D78E6094A391}"/>
                </a:ext>
              </a:extLst>
            </p:cNvPr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6;p28">
              <a:extLst>
                <a:ext uri="{FF2B5EF4-FFF2-40B4-BE49-F238E27FC236}">
                  <a16:creationId xmlns:a16="http://schemas.microsoft.com/office/drawing/2014/main" id="{30168391-17A0-352E-DB7D-8B412D2A0546}"/>
                </a:ext>
              </a:extLst>
            </p:cNvPr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7;p28">
              <a:extLst>
                <a:ext uri="{FF2B5EF4-FFF2-40B4-BE49-F238E27FC236}">
                  <a16:creationId xmlns:a16="http://schemas.microsoft.com/office/drawing/2014/main" id="{520B7A51-9579-01FE-2C55-419C332FBC97}"/>
                </a:ext>
              </a:extLst>
            </p:cNvPr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8;p28">
              <a:extLst>
                <a:ext uri="{FF2B5EF4-FFF2-40B4-BE49-F238E27FC236}">
                  <a16:creationId xmlns:a16="http://schemas.microsoft.com/office/drawing/2014/main" id="{3A38F627-3AD2-D310-D311-8F19BF4DB417}"/>
                </a:ext>
              </a:extLst>
            </p:cNvPr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1A0B60E-6933-0AB8-B744-2C52574194BE}"/>
              </a:ext>
            </a:extLst>
          </p:cNvPr>
          <p:cNvSpPr txBox="1"/>
          <p:nvPr/>
        </p:nvSpPr>
        <p:spPr>
          <a:xfrm>
            <a:off x="5692476" y="2460638"/>
            <a:ext cx="130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1D351DD-B27F-C49D-D8F2-4B7972091CC1}"/>
              </a:ext>
            </a:extLst>
          </p:cNvPr>
          <p:cNvSpPr txBox="1"/>
          <p:nvPr/>
        </p:nvSpPr>
        <p:spPr>
          <a:xfrm>
            <a:off x="7733371" y="2506785"/>
            <a:ext cx="254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202300000000356</a:t>
            </a:r>
          </a:p>
        </p:txBody>
      </p:sp>
      <p:sp>
        <p:nvSpPr>
          <p:cNvPr id="63" name="Google Shape;970;p36">
            <a:extLst>
              <a:ext uri="{FF2B5EF4-FFF2-40B4-BE49-F238E27FC236}">
                <a16:creationId xmlns:a16="http://schemas.microsoft.com/office/drawing/2014/main" id="{04ACFAAB-BADD-8FEA-389E-CE6FB6B6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0886" y="2375145"/>
            <a:ext cx="702793" cy="620569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B224B78-CBE2-85F1-C317-6A3C039B7681}"/>
              </a:ext>
            </a:extLst>
          </p:cNvPr>
          <p:cNvSpPr txBox="1"/>
          <p:nvPr/>
        </p:nvSpPr>
        <p:spPr>
          <a:xfrm>
            <a:off x="5698310" y="3634074"/>
            <a:ext cx="124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grpSp>
        <p:nvGrpSpPr>
          <p:cNvPr id="65" name="Google Shape;970;p33">
            <a:extLst>
              <a:ext uri="{FF2B5EF4-FFF2-40B4-BE49-F238E27FC236}">
                <a16:creationId xmlns:a16="http://schemas.microsoft.com/office/drawing/2014/main" id="{6230BD4C-0D8E-6E63-7BA3-5D04E919D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2923" y="4767024"/>
            <a:ext cx="4069128" cy="900352"/>
            <a:chOff x="2934425" y="2833029"/>
            <a:chExt cx="2985777" cy="741128"/>
          </a:xfrm>
        </p:grpSpPr>
        <p:sp>
          <p:nvSpPr>
            <p:cNvPr id="66" name="Google Shape;971;p33">
              <a:extLst>
                <a:ext uri="{FF2B5EF4-FFF2-40B4-BE49-F238E27FC236}">
                  <a16:creationId xmlns:a16="http://schemas.microsoft.com/office/drawing/2014/main" id="{888F80CF-E06D-4C94-BD4C-B23B92C4551A}"/>
                </a:ext>
              </a:extLst>
            </p:cNvPr>
            <p:cNvSpPr/>
            <p:nvPr/>
          </p:nvSpPr>
          <p:spPr>
            <a:xfrm>
              <a:off x="2934425" y="2833029"/>
              <a:ext cx="2985777" cy="741128"/>
            </a:xfrm>
            <a:custGeom>
              <a:avLst/>
              <a:gdLst/>
              <a:ahLst/>
              <a:cxnLst/>
              <a:rect l="l" t="t" r="r" b="b"/>
              <a:pathLst>
                <a:path w="109943" h="27290" extrusionOk="0">
                  <a:moveTo>
                    <a:pt x="4501" y="1"/>
                  </a:moveTo>
                  <a:lnTo>
                    <a:pt x="0" y="13645"/>
                  </a:lnTo>
                  <a:lnTo>
                    <a:pt x="4501" y="27290"/>
                  </a:lnTo>
                  <a:lnTo>
                    <a:pt x="109943" y="27290"/>
                  </a:lnTo>
                  <a:lnTo>
                    <a:pt x="105442" y="13645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67" name="Google Shape;972;p33">
              <a:extLst>
                <a:ext uri="{FF2B5EF4-FFF2-40B4-BE49-F238E27FC236}">
                  <a16:creationId xmlns:a16="http://schemas.microsoft.com/office/drawing/2014/main" id="{9A84CD79-45A9-38CE-2299-32641BD79EB5}"/>
                </a:ext>
              </a:extLst>
            </p:cNvPr>
            <p:cNvSpPr/>
            <p:nvPr/>
          </p:nvSpPr>
          <p:spPr>
            <a:xfrm>
              <a:off x="3147825" y="2833029"/>
              <a:ext cx="2772373" cy="121285"/>
            </a:xfrm>
            <a:custGeom>
              <a:avLst/>
              <a:gdLst/>
              <a:ahLst/>
              <a:cxnLst/>
              <a:rect l="l" t="t" r="r" b="b"/>
              <a:pathLst>
                <a:path w="102085" h="4466" extrusionOk="0">
                  <a:moveTo>
                    <a:pt x="0" y="1"/>
                  </a:moveTo>
                  <a:lnTo>
                    <a:pt x="100608" y="4466"/>
                  </a:lnTo>
                  <a:lnTo>
                    <a:pt x="102085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971;p33">
            <a:extLst>
              <a:ext uri="{FF2B5EF4-FFF2-40B4-BE49-F238E27FC236}">
                <a16:creationId xmlns:a16="http://schemas.microsoft.com/office/drawing/2014/main" id="{3B179E41-1D9C-BE5A-ECC4-46CD3D07A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1063" y="4761591"/>
            <a:ext cx="1355715" cy="898917"/>
          </a:xfrm>
          <a:custGeom>
            <a:avLst/>
            <a:gdLst>
              <a:gd name="connsiteX0" fmla="*/ 8043 w 113485"/>
              <a:gd name="connsiteY0" fmla="*/ 0 h 27289"/>
              <a:gd name="connsiteX1" fmla="*/ 0 w 113485"/>
              <a:gd name="connsiteY1" fmla="*/ 13644 h 27289"/>
              <a:gd name="connsiteX2" fmla="*/ 8043 w 113485"/>
              <a:gd name="connsiteY2" fmla="*/ 27289 h 27289"/>
              <a:gd name="connsiteX3" fmla="*/ 113485 w 113485"/>
              <a:gd name="connsiteY3" fmla="*/ 27289 h 27289"/>
              <a:gd name="connsiteX4" fmla="*/ 108984 w 113485"/>
              <a:gd name="connsiteY4" fmla="*/ 13644 h 27289"/>
              <a:gd name="connsiteX5" fmla="*/ 113485 w 113485"/>
              <a:gd name="connsiteY5" fmla="*/ 0 h 27289"/>
              <a:gd name="connsiteX6" fmla="*/ 8043 w 113485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12059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0349 w 115791"/>
              <a:gd name="connsiteY0" fmla="*/ 0 h 27289"/>
              <a:gd name="connsiteX1" fmla="*/ 0 w 115791"/>
              <a:gd name="connsiteY1" fmla="*/ 13644 h 27289"/>
              <a:gd name="connsiteX2" fmla="*/ 10349 w 115791"/>
              <a:gd name="connsiteY2" fmla="*/ 27289 h 27289"/>
              <a:gd name="connsiteX3" fmla="*/ 115791 w 115791"/>
              <a:gd name="connsiteY3" fmla="*/ 27289 h 27289"/>
              <a:gd name="connsiteX4" fmla="*/ 106677 w 115791"/>
              <a:gd name="connsiteY4" fmla="*/ 13644 h 27289"/>
              <a:gd name="connsiteX5" fmla="*/ 115791 w 115791"/>
              <a:gd name="connsiteY5" fmla="*/ 0 h 27289"/>
              <a:gd name="connsiteX6" fmla="*/ 10349 w 115791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649 w 117091"/>
              <a:gd name="connsiteY0" fmla="*/ 0 h 27289"/>
              <a:gd name="connsiteX1" fmla="*/ 0 w 117091"/>
              <a:gd name="connsiteY1" fmla="*/ 13361 h 27289"/>
              <a:gd name="connsiteX2" fmla="*/ 11649 w 117091"/>
              <a:gd name="connsiteY2" fmla="*/ 27289 h 27289"/>
              <a:gd name="connsiteX3" fmla="*/ 117091 w 117091"/>
              <a:gd name="connsiteY3" fmla="*/ 27289 h 27289"/>
              <a:gd name="connsiteX4" fmla="*/ 107977 w 117091"/>
              <a:gd name="connsiteY4" fmla="*/ 13644 h 27289"/>
              <a:gd name="connsiteX5" fmla="*/ 117091 w 117091"/>
              <a:gd name="connsiteY5" fmla="*/ 0 h 27289"/>
              <a:gd name="connsiteX6" fmla="*/ 11649 w 117091"/>
              <a:gd name="connsiteY6" fmla="*/ 0 h 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91" h="27289" extrusionOk="0">
                <a:moveTo>
                  <a:pt x="11649" y="0"/>
                </a:moveTo>
                <a:lnTo>
                  <a:pt x="0" y="13361"/>
                </a:lnTo>
                <a:lnTo>
                  <a:pt x="11649" y="27289"/>
                </a:lnTo>
                <a:lnTo>
                  <a:pt x="117091" y="27289"/>
                </a:lnTo>
                <a:lnTo>
                  <a:pt x="107977" y="13644"/>
                </a:lnTo>
                <a:lnTo>
                  <a:pt x="117091" y="0"/>
                </a:lnTo>
                <a:lnTo>
                  <a:pt x="11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E4FC4E6-7143-3A5A-E1D7-A3CC7D8F9115}"/>
              </a:ext>
            </a:extLst>
          </p:cNvPr>
          <p:cNvSpPr txBox="1"/>
          <p:nvPr/>
        </p:nvSpPr>
        <p:spPr>
          <a:xfrm>
            <a:off x="7313613" y="4887883"/>
            <a:ext cx="30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Lograr la continuidad y desarrollo de las estrategias y campañas de comunicación informativa y organizacional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5645F95-ED79-E07B-7742-4337C863E998}"/>
              </a:ext>
            </a:extLst>
          </p:cNvPr>
          <p:cNvSpPr txBox="1"/>
          <p:nvPr/>
        </p:nvSpPr>
        <p:spPr>
          <a:xfrm>
            <a:off x="7273690" y="3445143"/>
            <a:ext cx="3392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rPr>
              <a:t>Fortalecimiento el conocimiento de los ciudadanos del funcionamiento del SGSSS, sus derechos y deberes en salud, y las acciones y resultados de la gestión de la Superintendencia Nacional de Salud</a:t>
            </a:r>
            <a:endParaRPr lang="es-419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oogle Shape;920;p35">
            <a:extLst>
              <a:ext uri="{FF2B5EF4-FFF2-40B4-BE49-F238E27FC236}">
                <a16:creationId xmlns:a16="http://schemas.microsoft.com/office/drawing/2014/main" id="{D1CBAD25-BA5B-135A-D60D-CE2324A1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8619" y="3547127"/>
            <a:ext cx="648692" cy="697115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960;p33">
            <a:extLst>
              <a:ext uri="{FF2B5EF4-FFF2-40B4-BE49-F238E27FC236}">
                <a16:creationId xmlns:a16="http://schemas.microsoft.com/office/drawing/2014/main" id="{8ED3E6A5-1C03-EE11-F5EC-DB93D68DC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6373" y="4389379"/>
            <a:ext cx="2983062" cy="384484"/>
            <a:chOff x="3223810" y="2091615"/>
            <a:chExt cx="2985777" cy="741454"/>
          </a:xfrm>
        </p:grpSpPr>
        <p:sp>
          <p:nvSpPr>
            <p:cNvPr id="74" name="Google Shape;961;p33">
              <a:extLst>
                <a:ext uri="{FF2B5EF4-FFF2-40B4-BE49-F238E27FC236}">
                  <a16:creationId xmlns:a16="http://schemas.microsoft.com/office/drawing/2014/main" id="{AB52FEA8-9C8C-6851-0345-7E37C601D992}"/>
                </a:ext>
              </a:extLst>
            </p:cNvPr>
            <p:cNvSpPr/>
            <p:nvPr/>
          </p:nvSpPr>
          <p:spPr>
            <a:xfrm>
              <a:off x="3223810" y="2091615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0" y="1"/>
                  </a:moveTo>
                  <a:lnTo>
                    <a:pt x="4501" y="13645"/>
                  </a:lnTo>
                  <a:lnTo>
                    <a:pt x="0" y="27302"/>
                  </a:lnTo>
                  <a:lnTo>
                    <a:pt x="105442" y="27302"/>
                  </a:lnTo>
                  <a:lnTo>
                    <a:pt x="109943" y="13645"/>
                  </a:lnTo>
                  <a:lnTo>
                    <a:pt x="105442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5" name="Google Shape;962;p33">
              <a:extLst>
                <a:ext uri="{FF2B5EF4-FFF2-40B4-BE49-F238E27FC236}">
                  <a16:creationId xmlns:a16="http://schemas.microsoft.com/office/drawing/2014/main" id="{84AB15BD-15DD-D84E-1438-0124DB387DDA}"/>
                </a:ext>
              </a:extLst>
            </p:cNvPr>
            <p:cNvSpPr/>
            <p:nvPr/>
          </p:nvSpPr>
          <p:spPr>
            <a:xfrm>
              <a:off x="3223810" y="2091615"/>
              <a:ext cx="2687017" cy="117076"/>
            </a:xfrm>
            <a:custGeom>
              <a:avLst/>
              <a:gdLst/>
              <a:ahLst/>
              <a:cxnLst/>
              <a:rect l="l" t="t" r="r" b="b"/>
              <a:pathLst>
                <a:path w="98942" h="4311" extrusionOk="0">
                  <a:moveTo>
                    <a:pt x="0" y="1"/>
                  </a:moveTo>
                  <a:lnTo>
                    <a:pt x="1417" y="4311"/>
                  </a:lnTo>
                  <a:lnTo>
                    <a:pt x="98941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A678539-D85A-3473-98D5-F2851724B541}"/>
              </a:ext>
            </a:extLst>
          </p:cNvPr>
          <p:cNvSpPr txBox="1"/>
          <p:nvPr/>
        </p:nvSpPr>
        <p:spPr>
          <a:xfrm>
            <a:off x="5735187" y="4949438"/>
            <a:ext cx="124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</p:txBody>
      </p:sp>
      <p:grpSp>
        <p:nvGrpSpPr>
          <p:cNvPr id="77" name="Google Shape;933;p35">
            <a:extLst>
              <a:ext uri="{FF2B5EF4-FFF2-40B4-BE49-F238E27FC236}">
                <a16:creationId xmlns:a16="http://schemas.microsoft.com/office/drawing/2014/main" id="{CD422994-755E-7464-BBA9-E792D843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14607" y="4863976"/>
            <a:ext cx="689072" cy="670237"/>
            <a:chOff x="-4211975" y="2783850"/>
            <a:chExt cx="291450" cy="274100"/>
          </a:xfrm>
          <a:solidFill>
            <a:schemeClr val="bg2">
              <a:lumMod val="75000"/>
            </a:schemeClr>
          </a:solidFill>
        </p:grpSpPr>
        <p:sp>
          <p:nvSpPr>
            <p:cNvPr id="78" name="Google Shape;934;p35">
              <a:extLst>
                <a:ext uri="{FF2B5EF4-FFF2-40B4-BE49-F238E27FC236}">
                  <a16:creationId xmlns:a16="http://schemas.microsoft.com/office/drawing/2014/main" id="{860771E2-1273-9AA1-77DC-120AB9792769}"/>
                </a:ext>
              </a:extLst>
            </p:cNvPr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35;p35">
              <a:extLst>
                <a:ext uri="{FF2B5EF4-FFF2-40B4-BE49-F238E27FC236}">
                  <a16:creationId xmlns:a16="http://schemas.microsoft.com/office/drawing/2014/main" id="{2DA32AD4-767B-14F1-49A8-582C5CFDD0FC}"/>
                </a:ext>
              </a:extLst>
            </p:cNvPr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6;p35">
              <a:extLst>
                <a:ext uri="{FF2B5EF4-FFF2-40B4-BE49-F238E27FC236}">
                  <a16:creationId xmlns:a16="http://schemas.microsoft.com/office/drawing/2014/main" id="{AB88DEBB-F353-022C-6EFF-31ED7178D2D1}"/>
                </a:ext>
              </a:extLst>
            </p:cNvPr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60;p33">
            <a:extLst>
              <a:ext uri="{FF2B5EF4-FFF2-40B4-BE49-F238E27FC236}">
                <a16:creationId xmlns:a16="http://schemas.microsoft.com/office/drawing/2014/main" id="{EB52CB5A-67BD-626F-85D6-A481DB3BE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6373" y="5655963"/>
            <a:ext cx="2983062" cy="384484"/>
            <a:chOff x="3223810" y="2091615"/>
            <a:chExt cx="2985777" cy="741454"/>
          </a:xfrm>
        </p:grpSpPr>
        <p:sp>
          <p:nvSpPr>
            <p:cNvPr id="82" name="Google Shape;961;p33">
              <a:extLst>
                <a:ext uri="{FF2B5EF4-FFF2-40B4-BE49-F238E27FC236}">
                  <a16:creationId xmlns:a16="http://schemas.microsoft.com/office/drawing/2014/main" id="{FBC891A8-7035-6659-4080-087D6A2DB2D9}"/>
                </a:ext>
              </a:extLst>
            </p:cNvPr>
            <p:cNvSpPr/>
            <p:nvPr/>
          </p:nvSpPr>
          <p:spPr>
            <a:xfrm>
              <a:off x="3223810" y="2091615"/>
              <a:ext cx="2985777" cy="741454"/>
            </a:xfrm>
            <a:custGeom>
              <a:avLst/>
              <a:gdLst/>
              <a:ahLst/>
              <a:cxnLst/>
              <a:rect l="l" t="t" r="r" b="b"/>
              <a:pathLst>
                <a:path w="109943" h="27302" extrusionOk="0">
                  <a:moveTo>
                    <a:pt x="0" y="1"/>
                  </a:moveTo>
                  <a:lnTo>
                    <a:pt x="4501" y="13645"/>
                  </a:lnTo>
                  <a:lnTo>
                    <a:pt x="0" y="27302"/>
                  </a:lnTo>
                  <a:lnTo>
                    <a:pt x="105442" y="27302"/>
                  </a:lnTo>
                  <a:lnTo>
                    <a:pt x="109943" y="13645"/>
                  </a:lnTo>
                  <a:lnTo>
                    <a:pt x="105442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83" name="Google Shape;962;p33">
              <a:extLst>
                <a:ext uri="{FF2B5EF4-FFF2-40B4-BE49-F238E27FC236}">
                  <a16:creationId xmlns:a16="http://schemas.microsoft.com/office/drawing/2014/main" id="{53E69DCE-77C6-4AD0-4490-D17F6937D486}"/>
                </a:ext>
              </a:extLst>
            </p:cNvPr>
            <p:cNvSpPr/>
            <p:nvPr/>
          </p:nvSpPr>
          <p:spPr>
            <a:xfrm>
              <a:off x="3223810" y="2091615"/>
              <a:ext cx="2687017" cy="117076"/>
            </a:xfrm>
            <a:custGeom>
              <a:avLst/>
              <a:gdLst/>
              <a:ahLst/>
              <a:cxnLst/>
              <a:rect l="l" t="t" r="r" b="b"/>
              <a:pathLst>
                <a:path w="98942" h="4311" extrusionOk="0">
                  <a:moveTo>
                    <a:pt x="0" y="1"/>
                  </a:moveTo>
                  <a:lnTo>
                    <a:pt x="1417" y="4311"/>
                  </a:lnTo>
                  <a:lnTo>
                    <a:pt x="98941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96;p29" descr="se refiere a los recursos asignados para la ejecución del proyecto de inversión para la vigencia 2024">
            <a:extLst>
              <a:ext uri="{FF2B5EF4-FFF2-40B4-BE49-F238E27FC236}">
                <a16:creationId xmlns:a16="http://schemas.microsoft.com/office/drawing/2014/main" id="{7B62C4FD-DAA2-2A92-CDB0-70BBA4E511CF}"/>
              </a:ext>
            </a:extLst>
          </p:cNvPr>
          <p:cNvSpPr/>
          <p:nvPr/>
        </p:nvSpPr>
        <p:spPr>
          <a:xfrm>
            <a:off x="5665219" y="6039653"/>
            <a:ext cx="1920697" cy="503230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85" name="Google Shape;970;p33">
            <a:extLst>
              <a:ext uri="{FF2B5EF4-FFF2-40B4-BE49-F238E27FC236}">
                <a16:creationId xmlns:a16="http://schemas.microsoft.com/office/drawing/2014/main" id="{DDD8ACBD-4166-B0BD-83DE-2E36AFAD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3745" y="6034201"/>
            <a:ext cx="4026448" cy="519320"/>
            <a:chOff x="2934425" y="2833029"/>
            <a:chExt cx="2985777" cy="741128"/>
          </a:xfrm>
        </p:grpSpPr>
        <p:sp>
          <p:nvSpPr>
            <p:cNvPr id="86" name="Google Shape;971;p33">
              <a:extLst>
                <a:ext uri="{FF2B5EF4-FFF2-40B4-BE49-F238E27FC236}">
                  <a16:creationId xmlns:a16="http://schemas.microsoft.com/office/drawing/2014/main" id="{76CF8E5D-0294-3574-F6D0-4C18C7196F63}"/>
                </a:ext>
              </a:extLst>
            </p:cNvPr>
            <p:cNvSpPr/>
            <p:nvPr/>
          </p:nvSpPr>
          <p:spPr>
            <a:xfrm>
              <a:off x="2934425" y="2833029"/>
              <a:ext cx="2985777" cy="741128"/>
            </a:xfrm>
            <a:custGeom>
              <a:avLst/>
              <a:gdLst/>
              <a:ahLst/>
              <a:cxnLst/>
              <a:rect l="l" t="t" r="r" b="b"/>
              <a:pathLst>
                <a:path w="109943" h="27290" extrusionOk="0">
                  <a:moveTo>
                    <a:pt x="4501" y="1"/>
                  </a:moveTo>
                  <a:lnTo>
                    <a:pt x="0" y="13645"/>
                  </a:lnTo>
                  <a:lnTo>
                    <a:pt x="4501" y="27290"/>
                  </a:lnTo>
                  <a:lnTo>
                    <a:pt x="109943" y="27290"/>
                  </a:lnTo>
                  <a:lnTo>
                    <a:pt x="105442" y="13645"/>
                  </a:lnTo>
                  <a:lnTo>
                    <a:pt x="10994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87" name="Google Shape;972;p33">
              <a:extLst>
                <a:ext uri="{FF2B5EF4-FFF2-40B4-BE49-F238E27FC236}">
                  <a16:creationId xmlns:a16="http://schemas.microsoft.com/office/drawing/2014/main" id="{AA03DBB7-73D3-1F4F-8C3D-DDA9F402CD43}"/>
                </a:ext>
              </a:extLst>
            </p:cNvPr>
            <p:cNvSpPr/>
            <p:nvPr/>
          </p:nvSpPr>
          <p:spPr>
            <a:xfrm>
              <a:off x="3147825" y="2833029"/>
              <a:ext cx="2772373" cy="121285"/>
            </a:xfrm>
            <a:custGeom>
              <a:avLst/>
              <a:gdLst/>
              <a:ahLst/>
              <a:cxnLst/>
              <a:rect l="l" t="t" r="r" b="b"/>
              <a:pathLst>
                <a:path w="102085" h="4466" extrusionOk="0">
                  <a:moveTo>
                    <a:pt x="0" y="1"/>
                  </a:moveTo>
                  <a:lnTo>
                    <a:pt x="100608" y="4466"/>
                  </a:lnTo>
                  <a:lnTo>
                    <a:pt x="102085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971;p33">
            <a:extLst>
              <a:ext uri="{FF2B5EF4-FFF2-40B4-BE49-F238E27FC236}">
                <a16:creationId xmlns:a16="http://schemas.microsoft.com/office/drawing/2014/main" id="{D5990A3B-150F-3B4C-D2A8-62372417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1065" y="6036052"/>
            <a:ext cx="1355715" cy="506830"/>
          </a:xfrm>
          <a:custGeom>
            <a:avLst/>
            <a:gdLst>
              <a:gd name="connsiteX0" fmla="*/ 8043 w 113485"/>
              <a:gd name="connsiteY0" fmla="*/ 0 h 27289"/>
              <a:gd name="connsiteX1" fmla="*/ 0 w 113485"/>
              <a:gd name="connsiteY1" fmla="*/ 13644 h 27289"/>
              <a:gd name="connsiteX2" fmla="*/ 8043 w 113485"/>
              <a:gd name="connsiteY2" fmla="*/ 27289 h 27289"/>
              <a:gd name="connsiteX3" fmla="*/ 113485 w 113485"/>
              <a:gd name="connsiteY3" fmla="*/ 27289 h 27289"/>
              <a:gd name="connsiteX4" fmla="*/ 108984 w 113485"/>
              <a:gd name="connsiteY4" fmla="*/ 13644 h 27289"/>
              <a:gd name="connsiteX5" fmla="*/ 113485 w 113485"/>
              <a:gd name="connsiteY5" fmla="*/ 0 h 27289"/>
              <a:gd name="connsiteX6" fmla="*/ 8043 w 113485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12059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3644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0349 w 115791"/>
              <a:gd name="connsiteY0" fmla="*/ 0 h 27289"/>
              <a:gd name="connsiteX1" fmla="*/ 0 w 115791"/>
              <a:gd name="connsiteY1" fmla="*/ 13644 h 27289"/>
              <a:gd name="connsiteX2" fmla="*/ 10349 w 115791"/>
              <a:gd name="connsiteY2" fmla="*/ 27289 h 27289"/>
              <a:gd name="connsiteX3" fmla="*/ 115791 w 115791"/>
              <a:gd name="connsiteY3" fmla="*/ 27289 h 27289"/>
              <a:gd name="connsiteX4" fmla="*/ 106677 w 115791"/>
              <a:gd name="connsiteY4" fmla="*/ 13644 h 27289"/>
              <a:gd name="connsiteX5" fmla="*/ 115791 w 115791"/>
              <a:gd name="connsiteY5" fmla="*/ 0 h 27289"/>
              <a:gd name="connsiteX6" fmla="*/ 10349 w 115791"/>
              <a:gd name="connsiteY6" fmla="*/ 0 h 27289"/>
              <a:gd name="connsiteX0" fmla="*/ 11118 w 116560"/>
              <a:gd name="connsiteY0" fmla="*/ 0 h 27289"/>
              <a:gd name="connsiteX1" fmla="*/ 0 w 116560"/>
              <a:gd name="connsiteY1" fmla="*/ 12727 h 27289"/>
              <a:gd name="connsiteX2" fmla="*/ 11118 w 116560"/>
              <a:gd name="connsiteY2" fmla="*/ 27289 h 27289"/>
              <a:gd name="connsiteX3" fmla="*/ 116560 w 116560"/>
              <a:gd name="connsiteY3" fmla="*/ 27289 h 27289"/>
              <a:gd name="connsiteX4" fmla="*/ 107446 w 116560"/>
              <a:gd name="connsiteY4" fmla="*/ 13644 h 27289"/>
              <a:gd name="connsiteX5" fmla="*/ 116560 w 116560"/>
              <a:gd name="connsiteY5" fmla="*/ 0 h 27289"/>
              <a:gd name="connsiteX6" fmla="*/ 11118 w 116560"/>
              <a:gd name="connsiteY6" fmla="*/ 0 h 27289"/>
              <a:gd name="connsiteX0" fmla="*/ 11649 w 117091"/>
              <a:gd name="connsiteY0" fmla="*/ 0 h 27289"/>
              <a:gd name="connsiteX1" fmla="*/ 0 w 117091"/>
              <a:gd name="connsiteY1" fmla="*/ 13361 h 27289"/>
              <a:gd name="connsiteX2" fmla="*/ 11649 w 117091"/>
              <a:gd name="connsiteY2" fmla="*/ 27289 h 27289"/>
              <a:gd name="connsiteX3" fmla="*/ 117091 w 117091"/>
              <a:gd name="connsiteY3" fmla="*/ 27289 h 27289"/>
              <a:gd name="connsiteX4" fmla="*/ 107977 w 117091"/>
              <a:gd name="connsiteY4" fmla="*/ 13644 h 27289"/>
              <a:gd name="connsiteX5" fmla="*/ 117091 w 117091"/>
              <a:gd name="connsiteY5" fmla="*/ 0 h 27289"/>
              <a:gd name="connsiteX6" fmla="*/ 11649 w 117091"/>
              <a:gd name="connsiteY6" fmla="*/ 0 h 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91" h="27289" extrusionOk="0">
                <a:moveTo>
                  <a:pt x="11649" y="0"/>
                </a:moveTo>
                <a:lnTo>
                  <a:pt x="0" y="13361"/>
                </a:lnTo>
                <a:lnTo>
                  <a:pt x="11649" y="27289"/>
                </a:lnTo>
                <a:lnTo>
                  <a:pt x="117091" y="27289"/>
                </a:lnTo>
                <a:lnTo>
                  <a:pt x="107977" y="13644"/>
                </a:lnTo>
                <a:lnTo>
                  <a:pt x="117091" y="0"/>
                </a:lnTo>
                <a:lnTo>
                  <a:pt x="1164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3F4B7BF-A633-05BA-73DD-742177EF3664}"/>
              </a:ext>
            </a:extLst>
          </p:cNvPr>
          <p:cNvSpPr txBox="1"/>
          <p:nvPr/>
        </p:nvSpPr>
        <p:spPr>
          <a:xfrm>
            <a:off x="5707021" y="6051460"/>
            <a:ext cx="127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2024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CB0A993-8553-2494-268B-5E6D22AEF6B6}"/>
              </a:ext>
            </a:extLst>
          </p:cNvPr>
          <p:cNvSpPr txBox="1"/>
          <p:nvPr/>
        </p:nvSpPr>
        <p:spPr>
          <a:xfrm>
            <a:off x="8026915" y="6157205"/>
            <a:ext cx="152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$ 3.731.360.922</a:t>
            </a:r>
          </a:p>
        </p:txBody>
      </p:sp>
      <p:grpSp>
        <p:nvGrpSpPr>
          <p:cNvPr id="91" name="Google Shape;236;p20">
            <a:extLst>
              <a:ext uri="{FF2B5EF4-FFF2-40B4-BE49-F238E27FC236}">
                <a16:creationId xmlns:a16="http://schemas.microsoft.com/office/drawing/2014/main" id="{B71C64A2-A6A0-4439-EC6B-834361FE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56845" y="6080749"/>
            <a:ext cx="461376" cy="423695"/>
            <a:chOff x="-62518200" y="2692475"/>
            <a:chExt cx="318225" cy="289100"/>
          </a:xfrm>
          <a:solidFill>
            <a:schemeClr val="bg2">
              <a:lumMod val="75000"/>
            </a:schemeClr>
          </a:solidFill>
        </p:grpSpPr>
        <p:sp>
          <p:nvSpPr>
            <p:cNvPr id="92" name="Google Shape;237;p20">
              <a:extLst>
                <a:ext uri="{FF2B5EF4-FFF2-40B4-BE49-F238E27FC236}">
                  <a16:creationId xmlns:a16="http://schemas.microsoft.com/office/drawing/2014/main" id="{63D67570-5D45-490B-F0DB-F0D94BCE1B10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8;p20">
              <a:extLst>
                <a:ext uri="{FF2B5EF4-FFF2-40B4-BE49-F238E27FC236}">
                  <a16:creationId xmlns:a16="http://schemas.microsoft.com/office/drawing/2014/main" id="{7F12AFDD-39F2-71A7-30F1-2BE65DA07AE0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460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1FA2BC2-69AF-9F81-F4FF-95C75DD3618D}"/>
              </a:ext>
            </a:extLst>
          </p:cNvPr>
          <p:cNvSpPr txBox="1">
            <a:spLocks/>
          </p:cNvSpPr>
          <p:nvPr/>
        </p:nvSpPr>
        <p:spPr>
          <a:xfrm>
            <a:off x="2198451" y="2616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4. Optimización de la utilización de los mecanismos de administración de justicia dispuestos por la Supersalud en la resolución de conflictos entre los actores del SGSSS nacional </a:t>
            </a:r>
            <a:endParaRPr lang="es-CO" sz="1600" b="1" dirty="0"/>
          </a:p>
        </p:txBody>
      </p:sp>
      <p:sp>
        <p:nvSpPr>
          <p:cNvPr id="20" name="Google Shape;1200;p42">
            <a:extLst>
              <a:ext uri="{FF2B5EF4-FFF2-40B4-BE49-F238E27FC236}">
                <a16:creationId xmlns:a16="http://schemas.microsoft.com/office/drawing/2014/main" id="{280A6A8B-79FB-0FB6-F524-777B8CAE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3938" y="4061614"/>
            <a:ext cx="1900200" cy="2534697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201;p42" descr="el código BPIN se refiere al número que identifica al proyecto de inversión">
            <a:extLst>
              <a:ext uri="{FF2B5EF4-FFF2-40B4-BE49-F238E27FC236}">
                <a16:creationId xmlns:a16="http://schemas.microsoft.com/office/drawing/2014/main" id="{58742826-9DE4-EE86-9238-192F2B9BEDD9}"/>
              </a:ext>
            </a:extLst>
          </p:cNvPr>
          <p:cNvSpPr/>
          <p:nvPr/>
        </p:nvSpPr>
        <p:spPr>
          <a:xfrm rot="10800000">
            <a:off x="2725875" y="3665801"/>
            <a:ext cx="1905000" cy="2420197"/>
          </a:xfrm>
          <a:prstGeom prst="round2SameRect">
            <a:avLst>
              <a:gd name="adj1" fmla="val 48294"/>
              <a:gd name="adj2" fmla="val 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02;p42" descr="se refiere a la Dependencia encargada de ejecutar el proyecto">
            <a:extLst>
              <a:ext uri="{FF2B5EF4-FFF2-40B4-BE49-F238E27FC236}">
                <a16:creationId xmlns:a16="http://schemas.microsoft.com/office/drawing/2014/main" id="{B1E9B43E-559A-88C4-4AB1-FE2DBFF64214}"/>
              </a:ext>
            </a:extLst>
          </p:cNvPr>
          <p:cNvSpPr/>
          <p:nvPr/>
        </p:nvSpPr>
        <p:spPr>
          <a:xfrm>
            <a:off x="595775" y="4166390"/>
            <a:ext cx="1900200" cy="2409334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03;p42" descr="se refiere a los 2 objetivos específicos del proyecto de inversión">
            <a:extLst>
              <a:ext uri="{FF2B5EF4-FFF2-40B4-BE49-F238E27FC236}">
                <a16:creationId xmlns:a16="http://schemas.microsoft.com/office/drawing/2014/main" id="{F7ED78C6-34E9-7A2E-E04F-4BD337AD11AC}"/>
              </a:ext>
            </a:extLst>
          </p:cNvPr>
          <p:cNvSpPr/>
          <p:nvPr/>
        </p:nvSpPr>
        <p:spPr>
          <a:xfrm rot="10800000">
            <a:off x="6872526" y="3661663"/>
            <a:ext cx="2776666" cy="275351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27;p42">
            <a:extLst>
              <a:ext uri="{FF2B5EF4-FFF2-40B4-BE49-F238E27FC236}">
                <a16:creationId xmlns:a16="http://schemas.microsoft.com/office/drawing/2014/main" id="{A41CB879-EF74-A934-B4A0-4FD874B4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275" y="3775665"/>
            <a:ext cx="2275200" cy="1791059"/>
          </a:xfrm>
          <a:prstGeom prst="arc">
            <a:avLst>
              <a:gd name="adj1" fmla="val 13619757"/>
              <a:gd name="adj2" fmla="val 187896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230;p42">
            <a:extLst>
              <a:ext uri="{FF2B5EF4-FFF2-40B4-BE49-F238E27FC236}">
                <a16:creationId xmlns:a16="http://schemas.microsoft.com/office/drawing/2014/main" id="{40322317-7595-9176-CB2F-37069B3E1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002248" y="4831637"/>
            <a:ext cx="2571202" cy="1791059"/>
          </a:xfrm>
          <a:prstGeom prst="arc">
            <a:avLst>
              <a:gd name="adj1" fmla="val 13619757"/>
              <a:gd name="adj2" fmla="val 187896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200;p42" descr="se refiere al presupuesto asignado para ejecutar el proyecto de inversión en lo que respecta a la vigencia 2024">
            <a:extLst>
              <a:ext uri="{FF2B5EF4-FFF2-40B4-BE49-F238E27FC236}">
                <a16:creationId xmlns:a16="http://schemas.microsoft.com/office/drawing/2014/main" id="{A0F5CC93-5ECE-213E-0491-F431CE920DAE}"/>
              </a:ext>
            </a:extLst>
          </p:cNvPr>
          <p:cNvSpPr/>
          <p:nvPr/>
        </p:nvSpPr>
        <p:spPr>
          <a:xfrm>
            <a:off x="9745387" y="4166390"/>
            <a:ext cx="1900200" cy="2409334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29;p42">
            <a:extLst>
              <a:ext uri="{FF2B5EF4-FFF2-40B4-BE49-F238E27FC236}">
                <a16:creationId xmlns:a16="http://schemas.microsoft.com/office/drawing/2014/main" id="{3F50102B-3B3F-6478-E126-97F1AD23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2324" y="3775665"/>
            <a:ext cx="2275200" cy="1791059"/>
          </a:xfrm>
          <a:prstGeom prst="arc">
            <a:avLst>
              <a:gd name="adj1" fmla="val 13619757"/>
              <a:gd name="adj2" fmla="val 187896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30;p42">
            <a:extLst>
              <a:ext uri="{FF2B5EF4-FFF2-40B4-BE49-F238E27FC236}">
                <a16:creationId xmlns:a16="http://schemas.microsoft.com/office/drawing/2014/main" id="{88F0F016-4A42-1C79-3DA8-951115C84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531214" y="4596606"/>
            <a:ext cx="2275200" cy="1791059"/>
          </a:xfrm>
          <a:prstGeom prst="arc">
            <a:avLst>
              <a:gd name="adj1" fmla="val 13619757"/>
              <a:gd name="adj2" fmla="val 187896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27;p42">
            <a:extLst>
              <a:ext uri="{FF2B5EF4-FFF2-40B4-BE49-F238E27FC236}">
                <a16:creationId xmlns:a16="http://schemas.microsoft.com/office/drawing/2014/main" id="{4D2EE824-3DA6-D43E-9370-C7791E389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9489" y="3775664"/>
            <a:ext cx="2275200" cy="1791059"/>
          </a:xfrm>
          <a:prstGeom prst="arc">
            <a:avLst>
              <a:gd name="adj1" fmla="val 13619757"/>
              <a:gd name="adj2" fmla="val 187896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24;p38">
            <a:extLst>
              <a:ext uri="{FF2B5EF4-FFF2-40B4-BE49-F238E27FC236}">
                <a16:creationId xmlns:a16="http://schemas.microsoft.com/office/drawing/2014/main" id="{EE1AFA9C-1680-8D19-1DCE-3A849DE3E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626" y="4633280"/>
            <a:ext cx="1542040" cy="572536"/>
          </a:xfrm>
          <a:custGeom>
            <a:avLst/>
            <a:gdLst/>
            <a:ahLst/>
            <a:cxnLst/>
            <a:rect l="l" t="t" r="r" b="b"/>
            <a:pathLst>
              <a:path w="43466" h="17908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385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3"/>
                </a:lnTo>
                <a:lnTo>
                  <a:pt x="4787" y="16796"/>
                </a:lnTo>
                <a:lnTo>
                  <a:pt x="6411" y="17480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6"/>
                </a:lnTo>
                <a:lnTo>
                  <a:pt x="43423" y="8206"/>
                </a:lnTo>
                <a:lnTo>
                  <a:pt x="43081" y="6411"/>
                </a:lnTo>
                <a:lnTo>
                  <a:pt x="42354" y="4787"/>
                </a:lnTo>
                <a:lnTo>
                  <a:pt x="41371" y="3334"/>
                </a:lnTo>
                <a:lnTo>
                  <a:pt x="40132" y="2094"/>
                </a:lnTo>
                <a:lnTo>
                  <a:pt x="38679" y="1068"/>
                </a:lnTo>
                <a:lnTo>
                  <a:pt x="37055" y="385"/>
                </a:lnTo>
                <a:lnTo>
                  <a:pt x="35260" y="43"/>
                </a:lnTo>
                <a:lnTo>
                  <a:pt x="3432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24;p38">
            <a:extLst>
              <a:ext uri="{FF2B5EF4-FFF2-40B4-BE49-F238E27FC236}">
                <a16:creationId xmlns:a16="http://schemas.microsoft.com/office/drawing/2014/main" id="{34CA041B-9F67-3BB6-ABD8-A92509194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8974" y="4459631"/>
            <a:ext cx="1542040" cy="572536"/>
          </a:xfrm>
          <a:custGeom>
            <a:avLst/>
            <a:gdLst/>
            <a:ahLst/>
            <a:cxnLst/>
            <a:rect l="l" t="t" r="r" b="b"/>
            <a:pathLst>
              <a:path w="43466" h="17908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385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3"/>
                </a:lnTo>
                <a:lnTo>
                  <a:pt x="4787" y="16796"/>
                </a:lnTo>
                <a:lnTo>
                  <a:pt x="6411" y="17480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6"/>
                </a:lnTo>
                <a:lnTo>
                  <a:pt x="43423" y="8206"/>
                </a:lnTo>
                <a:lnTo>
                  <a:pt x="43081" y="6411"/>
                </a:lnTo>
                <a:lnTo>
                  <a:pt x="42354" y="4787"/>
                </a:lnTo>
                <a:lnTo>
                  <a:pt x="41371" y="3334"/>
                </a:lnTo>
                <a:lnTo>
                  <a:pt x="40132" y="2094"/>
                </a:lnTo>
                <a:lnTo>
                  <a:pt x="38679" y="1068"/>
                </a:lnTo>
                <a:lnTo>
                  <a:pt x="37055" y="385"/>
                </a:lnTo>
                <a:lnTo>
                  <a:pt x="35260" y="43"/>
                </a:lnTo>
                <a:lnTo>
                  <a:pt x="3432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24;p38">
            <a:extLst>
              <a:ext uri="{FF2B5EF4-FFF2-40B4-BE49-F238E27FC236}">
                <a16:creationId xmlns:a16="http://schemas.microsoft.com/office/drawing/2014/main" id="{760BA1E2-E8E2-E9D1-F513-074A55B7A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7793" y="4955317"/>
            <a:ext cx="1542040" cy="572536"/>
          </a:xfrm>
          <a:custGeom>
            <a:avLst/>
            <a:gdLst/>
            <a:ahLst/>
            <a:cxnLst/>
            <a:rect l="l" t="t" r="r" b="b"/>
            <a:pathLst>
              <a:path w="43466" h="17908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385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3"/>
                </a:lnTo>
                <a:lnTo>
                  <a:pt x="4787" y="16796"/>
                </a:lnTo>
                <a:lnTo>
                  <a:pt x="6411" y="17480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6"/>
                </a:lnTo>
                <a:lnTo>
                  <a:pt x="43423" y="8206"/>
                </a:lnTo>
                <a:lnTo>
                  <a:pt x="43081" y="6411"/>
                </a:lnTo>
                <a:lnTo>
                  <a:pt x="42354" y="4787"/>
                </a:lnTo>
                <a:lnTo>
                  <a:pt x="41371" y="3334"/>
                </a:lnTo>
                <a:lnTo>
                  <a:pt x="40132" y="2094"/>
                </a:lnTo>
                <a:lnTo>
                  <a:pt x="38679" y="1068"/>
                </a:lnTo>
                <a:lnTo>
                  <a:pt x="37055" y="385"/>
                </a:lnTo>
                <a:lnTo>
                  <a:pt x="35260" y="43"/>
                </a:lnTo>
                <a:lnTo>
                  <a:pt x="3432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24;p38">
            <a:extLst>
              <a:ext uri="{FF2B5EF4-FFF2-40B4-BE49-F238E27FC236}">
                <a16:creationId xmlns:a16="http://schemas.microsoft.com/office/drawing/2014/main" id="{DF2B5D52-C05F-D1FE-3C30-04DECB1E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8562" y="5625539"/>
            <a:ext cx="1644964" cy="490282"/>
          </a:xfrm>
          <a:custGeom>
            <a:avLst/>
            <a:gdLst/>
            <a:ahLst/>
            <a:cxnLst/>
            <a:rect l="l" t="t" r="r" b="b"/>
            <a:pathLst>
              <a:path w="43466" h="17908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385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3"/>
                </a:lnTo>
                <a:lnTo>
                  <a:pt x="4787" y="16796"/>
                </a:lnTo>
                <a:lnTo>
                  <a:pt x="6411" y="17480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6"/>
                </a:lnTo>
                <a:lnTo>
                  <a:pt x="43423" y="8206"/>
                </a:lnTo>
                <a:lnTo>
                  <a:pt x="43081" y="6411"/>
                </a:lnTo>
                <a:lnTo>
                  <a:pt x="42354" y="4787"/>
                </a:lnTo>
                <a:lnTo>
                  <a:pt x="41371" y="3334"/>
                </a:lnTo>
                <a:lnTo>
                  <a:pt x="40132" y="2094"/>
                </a:lnTo>
                <a:lnTo>
                  <a:pt x="38679" y="1068"/>
                </a:lnTo>
                <a:lnTo>
                  <a:pt x="37055" y="385"/>
                </a:lnTo>
                <a:lnTo>
                  <a:pt x="35260" y="43"/>
                </a:lnTo>
                <a:lnTo>
                  <a:pt x="3432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24;p38">
            <a:extLst>
              <a:ext uri="{FF2B5EF4-FFF2-40B4-BE49-F238E27FC236}">
                <a16:creationId xmlns:a16="http://schemas.microsoft.com/office/drawing/2014/main" id="{F9D48B5C-B3D6-FDE7-C2BF-D4615280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4829" y="4623831"/>
            <a:ext cx="1542040" cy="572536"/>
          </a:xfrm>
          <a:custGeom>
            <a:avLst/>
            <a:gdLst/>
            <a:ahLst/>
            <a:cxnLst/>
            <a:rect l="l" t="t" r="r" b="b"/>
            <a:pathLst>
              <a:path w="43466" h="17908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385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3"/>
                </a:lnTo>
                <a:lnTo>
                  <a:pt x="4787" y="16796"/>
                </a:lnTo>
                <a:lnTo>
                  <a:pt x="6411" y="17480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6"/>
                </a:lnTo>
                <a:lnTo>
                  <a:pt x="43423" y="8206"/>
                </a:lnTo>
                <a:lnTo>
                  <a:pt x="43081" y="6411"/>
                </a:lnTo>
                <a:lnTo>
                  <a:pt x="42354" y="4787"/>
                </a:lnTo>
                <a:lnTo>
                  <a:pt x="41371" y="3334"/>
                </a:lnTo>
                <a:lnTo>
                  <a:pt x="40132" y="2094"/>
                </a:lnTo>
                <a:lnTo>
                  <a:pt x="38679" y="1068"/>
                </a:lnTo>
                <a:lnTo>
                  <a:pt x="37055" y="385"/>
                </a:lnTo>
                <a:lnTo>
                  <a:pt x="35260" y="43"/>
                </a:lnTo>
                <a:lnTo>
                  <a:pt x="3432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4F85B00-8CC8-317D-40EA-E8ACA3A1CE79}"/>
              </a:ext>
            </a:extLst>
          </p:cNvPr>
          <p:cNvSpPr txBox="1"/>
          <p:nvPr/>
        </p:nvSpPr>
        <p:spPr>
          <a:xfrm>
            <a:off x="926924" y="4635906"/>
            <a:ext cx="132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Dependencia </a:t>
            </a:r>
          </a:p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CB72A2B-9F27-F9E5-D51E-BBCDBB9D926A}"/>
              </a:ext>
            </a:extLst>
          </p:cNvPr>
          <p:cNvSpPr txBox="1"/>
          <p:nvPr/>
        </p:nvSpPr>
        <p:spPr>
          <a:xfrm>
            <a:off x="3005175" y="5046657"/>
            <a:ext cx="13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A6CC161-FA14-C1EA-61C2-28CBEB6A586B}"/>
              </a:ext>
            </a:extLst>
          </p:cNvPr>
          <p:cNvSpPr txBox="1"/>
          <p:nvPr/>
        </p:nvSpPr>
        <p:spPr>
          <a:xfrm>
            <a:off x="5156533" y="4462257"/>
            <a:ext cx="132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BF5A126-179B-E0B6-E53B-0F29DA7EE048}"/>
              </a:ext>
            </a:extLst>
          </p:cNvPr>
          <p:cNvSpPr txBox="1"/>
          <p:nvPr/>
        </p:nvSpPr>
        <p:spPr>
          <a:xfrm>
            <a:off x="7505944" y="5592601"/>
            <a:ext cx="141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4A5A66E-6E88-E8EB-0282-01E2F68D3BCB}"/>
              </a:ext>
            </a:extLst>
          </p:cNvPr>
          <p:cNvSpPr txBox="1"/>
          <p:nvPr/>
        </p:nvSpPr>
        <p:spPr>
          <a:xfrm>
            <a:off x="10069199" y="4620693"/>
            <a:ext cx="132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</a:p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46" name="Imagen 45" descr="imagen para ambientar la presentacion">
            <a:extLst>
              <a:ext uri="{FF2B5EF4-FFF2-40B4-BE49-F238E27FC236}">
                <a16:creationId xmlns:a16="http://schemas.microsoft.com/office/drawing/2014/main" id="{27D19A3B-5F74-0C07-76D9-78AA3F029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 b="22555"/>
          <a:stretch/>
        </p:blipFill>
        <p:spPr>
          <a:xfrm>
            <a:off x="2742192" y="924282"/>
            <a:ext cx="6899062" cy="267959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FE135BA0-AEBE-0073-4B7F-F86C4A63A00B}"/>
              </a:ext>
            </a:extLst>
          </p:cNvPr>
          <p:cNvSpPr txBox="1"/>
          <p:nvPr/>
        </p:nvSpPr>
        <p:spPr>
          <a:xfrm>
            <a:off x="735666" y="5331776"/>
            <a:ext cx="1687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Superintendencia Delegada para la Función Jurisdiccional y de Conciliación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3D99B29-B439-FE00-DB19-453440D4501C}"/>
              </a:ext>
            </a:extLst>
          </p:cNvPr>
          <p:cNvSpPr txBox="1"/>
          <p:nvPr/>
        </p:nvSpPr>
        <p:spPr>
          <a:xfrm>
            <a:off x="2748003" y="4332639"/>
            <a:ext cx="192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202300000000354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E9B5FF2-3C94-1EBD-22FD-FD8D470C930C}"/>
              </a:ext>
            </a:extLst>
          </p:cNvPr>
          <p:cNvSpPr txBox="1"/>
          <p:nvPr/>
        </p:nvSpPr>
        <p:spPr>
          <a:xfrm>
            <a:off x="4854512" y="5067035"/>
            <a:ext cx="203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Optimizar la utilización de los mecanismos de administración de justicia dispuestos por la Supersalud en la resolución de conflictos entre los actores del SGSSS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76B45A7-5135-BF7D-FF6B-FB6586B0D133}"/>
              </a:ext>
            </a:extLst>
          </p:cNvPr>
          <p:cNvSpPr txBox="1"/>
          <p:nvPr/>
        </p:nvSpPr>
        <p:spPr>
          <a:xfrm>
            <a:off x="6859891" y="3661663"/>
            <a:ext cx="276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Facilitar el acceso en los territorios a la conciliación extrajudicial como mecanismo de resolución de los conflictos económicos que surjan entre los actores del SGSSS.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Optimizar la resolución de las demandas presentadas por los actores del SGSSS frente a las barreras de acceso a los servicios de salud.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12DAB4F-599E-7F56-CE23-7075E5D0CACA}"/>
              </a:ext>
            </a:extLst>
          </p:cNvPr>
          <p:cNvSpPr txBox="1"/>
          <p:nvPr/>
        </p:nvSpPr>
        <p:spPr>
          <a:xfrm>
            <a:off x="9889618" y="5639082"/>
            <a:ext cx="168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$ 841.649.952</a:t>
            </a:r>
          </a:p>
        </p:txBody>
      </p:sp>
    </p:spTree>
    <p:extLst>
      <p:ext uri="{BB962C8B-B14F-4D97-AF65-F5344CB8AC3E}">
        <p14:creationId xmlns:p14="http://schemas.microsoft.com/office/powerpoint/2010/main" val="341943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DBA2FBEC-B401-BC6F-1C1A-7D6E0B4B7EAD}"/>
              </a:ext>
            </a:extLst>
          </p:cNvPr>
          <p:cNvSpPr txBox="1">
            <a:spLocks/>
          </p:cNvSpPr>
          <p:nvPr/>
        </p:nvSpPr>
        <p:spPr>
          <a:xfrm>
            <a:off x="2331801" y="2997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5. Desarrollo de la gestión estratégica del talento humano en la Supersalud a nivel nacional</a:t>
            </a:r>
            <a:endParaRPr lang="es-CO" sz="1600" b="1" dirty="0"/>
          </a:p>
        </p:txBody>
      </p:sp>
      <p:sp>
        <p:nvSpPr>
          <p:cNvPr id="3" name="Google Shape;1280;p44">
            <a:extLst>
              <a:ext uri="{FF2B5EF4-FFF2-40B4-BE49-F238E27FC236}">
                <a16:creationId xmlns:a16="http://schemas.microsoft.com/office/drawing/2014/main" id="{D1915AE9-2F9A-BFB6-2D0D-E173F676C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900" y="1670523"/>
            <a:ext cx="2695575" cy="548700"/>
          </a:xfrm>
          <a:prstGeom prst="homePlat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84;p44" descr="se refiere al código que identifica al proyecto de inversión">
            <a:extLst>
              <a:ext uri="{FF2B5EF4-FFF2-40B4-BE49-F238E27FC236}">
                <a16:creationId xmlns:a16="http://schemas.microsoft.com/office/drawing/2014/main" id="{35A02C0E-05F4-A9B6-3E0C-F91DA864FE9D}"/>
              </a:ext>
            </a:extLst>
          </p:cNvPr>
          <p:cNvSpPr/>
          <p:nvPr/>
        </p:nvSpPr>
        <p:spPr>
          <a:xfrm>
            <a:off x="342900" y="2407825"/>
            <a:ext cx="2695575" cy="548700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88;p44" descr="se refiere al objetivo general del proyecto de inversión">
            <a:extLst>
              <a:ext uri="{FF2B5EF4-FFF2-40B4-BE49-F238E27FC236}">
                <a16:creationId xmlns:a16="http://schemas.microsoft.com/office/drawing/2014/main" id="{D3D6AB01-DA4E-CEB3-787E-CDE25E5F0E22}"/>
              </a:ext>
            </a:extLst>
          </p:cNvPr>
          <p:cNvSpPr/>
          <p:nvPr/>
        </p:nvSpPr>
        <p:spPr>
          <a:xfrm>
            <a:off x="342900" y="3173061"/>
            <a:ext cx="2695575" cy="1020453"/>
          </a:xfrm>
          <a:prstGeom prst="homePlat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92;p44" descr="se refiere al objetivo específico del proyecto de inversión">
            <a:extLst>
              <a:ext uri="{FF2B5EF4-FFF2-40B4-BE49-F238E27FC236}">
                <a16:creationId xmlns:a16="http://schemas.microsoft.com/office/drawing/2014/main" id="{66106CAC-1CAB-E489-D5C6-007E0825C175}"/>
              </a:ext>
            </a:extLst>
          </p:cNvPr>
          <p:cNvSpPr/>
          <p:nvPr/>
        </p:nvSpPr>
        <p:spPr>
          <a:xfrm>
            <a:off x="342900" y="4392014"/>
            <a:ext cx="2695575" cy="680934"/>
          </a:xfrm>
          <a:prstGeom prst="homePlate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322;p44" descr="se refiere a la asignación de recursos para ejecutar el proyecto de inversión en la vigencia 2024">
            <a:extLst>
              <a:ext uri="{FF2B5EF4-FFF2-40B4-BE49-F238E27FC236}">
                <a16:creationId xmlns:a16="http://schemas.microsoft.com/office/drawing/2014/main" id="{624FF6BD-ABFA-F7A9-66CA-E39B16F70276}"/>
              </a:ext>
            </a:extLst>
          </p:cNvPr>
          <p:cNvSpPr/>
          <p:nvPr/>
        </p:nvSpPr>
        <p:spPr>
          <a:xfrm>
            <a:off x="342900" y="5289485"/>
            <a:ext cx="2695575" cy="548700"/>
          </a:xfrm>
          <a:prstGeom prst="homePlat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83;p44">
            <a:extLst>
              <a:ext uri="{FF2B5EF4-FFF2-40B4-BE49-F238E27FC236}">
                <a16:creationId xmlns:a16="http://schemas.microsoft.com/office/drawing/2014/main" id="{364D34D7-A4ED-BFDC-5A20-8EDA9C557BF6}"/>
              </a:ext>
            </a:extLst>
          </p:cNvPr>
          <p:cNvSpPr txBox="1"/>
          <p:nvPr/>
        </p:nvSpPr>
        <p:spPr>
          <a:xfrm>
            <a:off x="3333750" y="1670523"/>
            <a:ext cx="2857500" cy="5487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Dirección de Talento Humano</a:t>
            </a:r>
            <a:endParaRPr sz="1600" b="1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10" name="Google Shape;1287;p44">
            <a:extLst>
              <a:ext uri="{FF2B5EF4-FFF2-40B4-BE49-F238E27FC236}">
                <a16:creationId xmlns:a16="http://schemas.microsoft.com/office/drawing/2014/main" id="{25E9ABCB-7C90-3253-BFFF-843D828F374B}"/>
              </a:ext>
            </a:extLst>
          </p:cNvPr>
          <p:cNvSpPr txBox="1"/>
          <p:nvPr/>
        </p:nvSpPr>
        <p:spPr>
          <a:xfrm>
            <a:off x="3333750" y="2407825"/>
            <a:ext cx="2857500" cy="5487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2019011000038</a:t>
            </a:r>
            <a:endParaRPr sz="1600" b="1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11" name="Google Shape;1291;p44">
            <a:extLst>
              <a:ext uri="{FF2B5EF4-FFF2-40B4-BE49-F238E27FC236}">
                <a16:creationId xmlns:a16="http://schemas.microsoft.com/office/drawing/2014/main" id="{FC9EE059-6903-C504-01D7-674E18992131}"/>
              </a:ext>
            </a:extLst>
          </p:cNvPr>
          <p:cNvSpPr txBox="1"/>
          <p:nvPr/>
        </p:nvSpPr>
        <p:spPr>
          <a:xfrm>
            <a:off x="3333750" y="3166522"/>
            <a:ext cx="2857500" cy="1026992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Mejorar la gestión estratégica del talento humano en la Superintendencia Nacional de Salud.</a:t>
            </a:r>
            <a:endParaRPr sz="1400" b="1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12" name="Google Shape;1295;p44">
            <a:extLst>
              <a:ext uri="{FF2B5EF4-FFF2-40B4-BE49-F238E27FC236}">
                <a16:creationId xmlns:a16="http://schemas.microsoft.com/office/drawing/2014/main" id="{A8C71822-3B55-FF14-4DEB-E7F24264603B}"/>
              </a:ext>
            </a:extLst>
          </p:cNvPr>
          <p:cNvSpPr txBox="1"/>
          <p:nvPr/>
        </p:nvSpPr>
        <p:spPr>
          <a:xfrm>
            <a:off x="3333750" y="4392014"/>
            <a:ext cx="2857499" cy="680934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1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Desarrollar estrategias de fortalecimiento del talento humano</a:t>
            </a:r>
            <a:endParaRPr sz="1400" b="1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13" name="Google Shape;1325;p44">
            <a:extLst>
              <a:ext uri="{FF2B5EF4-FFF2-40B4-BE49-F238E27FC236}">
                <a16:creationId xmlns:a16="http://schemas.microsoft.com/office/drawing/2014/main" id="{605E2D8D-25CF-7689-F419-1145CB0E6E04}"/>
              </a:ext>
            </a:extLst>
          </p:cNvPr>
          <p:cNvSpPr txBox="1"/>
          <p:nvPr/>
        </p:nvSpPr>
        <p:spPr>
          <a:xfrm>
            <a:off x="3333749" y="5289485"/>
            <a:ext cx="2857500" cy="5487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$ 2.575.000.000</a:t>
            </a:r>
            <a:endParaRPr sz="1600" b="1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pic>
        <p:nvPicPr>
          <p:cNvPr id="15" name="Imagen 14" descr="imagen para ambientar la presentacion">
            <a:extLst>
              <a:ext uri="{FF2B5EF4-FFF2-40B4-BE49-F238E27FC236}">
                <a16:creationId xmlns:a16="http://schemas.microsoft.com/office/drawing/2014/main" id="{C5F24357-B308-A7F2-8C11-F2F050352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21904" b="29764"/>
          <a:stretch/>
        </p:blipFill>
        <p:spPr>
          <a:xfrm>
            <a:off x="6438900" y="1251423"/>
            <a:ext cx="5610225" cy="494935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BB5701E-AA6E-FDFA-6F64-022CC8952782}"/>
              </a:ext>
            </a:extLst>
          </p:cNvPr>
          <p:cNvSpPr txBox="1"/>
          <p:nvPr/>
        </p:nvSpPr>
        <p:spPr>
          <a:xfrm>
            <a:off x="493651" y="1634448"/>
            <a:ext cx="19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Dependencia </a:t>
            </a:r>
          </a:p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BE6CA4-6B6C-2F62-9CA9-050841F727AB}"/>
              </a:ext>
            </a:extLst>
          </p:cNvPr>
          <p:cNvSpPr txBox="1"/>
          <p:nvPr/>
        </p:nvSpPr>
        <p:spPr>
          <a:xfrm>
            <a:off x="493650" y="2503075"/>
            <a:ext cx="197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861158-1BAD-64EA-AF33-CAFDEF394BA9}"/>
              </a:ext>
            </a:extLst>
          </p:cNvPr>
          <p:cNvSpPr txBox="1"/>
          <p:nvPr/>
        </p:nvSpPr>
        <p:spPr>
          <a:xfrm>
            <a:off x="493648" y="3406076"/>
            <a:ext cx="19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E5723A-928E-0E62-C3B9-B67122E1BD57}"/>
              </a:ext>
            </a:extLst>
          </p:cNvPr>
          <p:cNvSpPr txBox="1"/>
          <p:nvPr/>
        </p:nvSpPr>
        <p:spPr>
          <a:xfrm>
            <a:off x="493650" y="4439639"/>
            <a:ext cx="19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4B4CAA-A005-D953-A70A-183560769131}"/>
              </a:ext>
            </a:extLst>
          </p:cNvPr>
          <p:cNvSpPr txBox="1"/>
          <p:nvPr/>
        </p:nvSpPr>
        <p:spPr>
          <a:xfrm>
            <a:off x="493649" y="5271447"/>
            <a:ext cx="19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788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04;p40" descr="se refiere a la Dependencia encargada de ejecutar el proyecto de inversión">
            <a:extLst>
              <a:ext uri="{FF2B5EF4-FFF2-40B4-BE49-F238E27FC236}">
                <a16:creationId xmlns:a16="http://schemas.microsoft.com/office/drawing/2014/main" id="{F47B10D9-5829-C98D-6221-C650A604900A}"/>
              </a:ext>
            </a:extLst>
          </p:cNvPr>
          <p:cNvSpPr/>
          <p:nvPr/>
        </p:nvSpPr>
        <p:spPr>
          <a:xfrm rot="10800000">
            <a:off x="5334755" y="5295342"/>
            <a:ext cx="2277401" cy="626678"/>
          </a:xfrm>
          <a:prstGeom prst="round2DiagRect">
            <a:avLst>
              <a:gd name="adj1" fmla="val 34930"/>
              <a:gd name="adj2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04;p40" descr="Se refiere al código que identifica el proyecto de inversión">
            <a:extLst>
              <a:ext uri="{FF2B5EF4-FFF2-40B4-BE49-F238E27FC236}">
                <a16:creationId xmlns:a16="http://schemas.microsoft.com/office/drawing/2014/main" id="{A795DE62-48E1-D614-648C-94CB52173D29}"/>
              </a:ext>
            </a:extLst>
          </p:cNvPr>
          <p:cNvSpPr/>
          <p:nvPr/>
        </p:nvSpPr>
        <p:spPr>
          <a:xfrm rot="10800000">
            <a:off x="5334756" y="3484174"/>
            <a:ext cx="2277401" cy="626677"/>
          </a:xfrm>
          <a:prstGeom prst="round2DiagRect">
            <a:avLst>
              <a:gd name="adj1" fmla="val 34930"/>
              <a:gd name="adj2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04;p40">
            <a:extLst>
              <a:ext uri="{FF2B5EF4-FFF2-40B4-BE49-F238E27FC236}">
                <a16:creationId xmlns:a16="http://schemas.microsoft.com/office/drawing/2014/main" id="{451BDE22-ECFC-1A6C-DDC1-4C1AF245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340430" y="1922073"/>
            <a:ext cx="2277401" cy="626676"/>
          </a:xfrm>
          <a:prstGeom prst="round2DiagRect">
            <a:avLst>
              <a:gd name="adj1" fmla="val 34930"/>
              <a:gd name="adj2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27;p38" descr="relaciona los 2 objetivos específicos del proyecto de inversión">
            <a:extLst>
              <a:ext uri="{FF2B5EF4-FFF2-40B4-BE49-F238E27FC236}">
                <a16:creationId xmlns:a16="http://schemas.microsoft.com/office/drawing/2014/main" id="{1DBF92C9-40AA-8957-FA12-188C6B1AB5B7}"/>
              </a:ext>
            </a:extLst>
          </p:cNvPr>
          <p:cNvSpPr/>
          <p:nvPr/>
        </p:nvSpPr>
        <p:spPr>
          <a:xfrm>
            <a:off x="9201796" y="4368412"/>
            <a:ext cx="2923529" cy="2189800"/>
          </a:xfrm>
          <a:custGeom>
            <a:avLst/>
            <a:gdLst/>
            <a:ahLst/>
            <a:cxnLst/>
            <a:rect l="l" t="t" r="r" b="b"/>
            <a:pathLst>
              <a:path w="43466" h="17909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428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4"/>
                </a:lnTo>
                <a:lnTo>
                  <a:pt x="4787" y="16840"/>
                </a:lnTo>
                <a:lnTo>
                  <a:pt x="6411" y="17523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7"/>
                </a:lnTo>
                <a:lnTo>
                  <a:pt x="43423" y="8206"/>
                </a:lnTo>
                <a:lnTo>
                  <a:pt x="43081" y="6411"/>
                </a:lnTo>
                <a:lnTo>
                  <a:pt x="42397" y="4787"/>
                </a:lnTo>
                <a:lnTo>
                  <a:pt x="41414" y="3334"/>
                </a:lnTo>
                <a:lnTo>
                  <a:pt x="40175" y="2095"/>
                </a:lnTo>
                <a:lnTo>
                  <a:pt x="38722" y="1069"/>
                </a:lnTo>
                <a:lnTo>
                  <a:pt x="37055" y="385"/>
                </a:lnTo>
                <a:lnTo>
                  <a:pt x="35260" y="43"/>
                </a:lnTo>
                <a:lnTo>
                  <a:pt x="3436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27;p38" descr="relaciona el objetivo general del proyecto de inversión">
            <a:extLst>
              <a:ext uri="{FF2B5EF4-FFF2-40B4-BE49-F238E27FC236}">
                <a16:creationId xmlns:a16="http://schemas.microsoft.com/office/drawing/2014/main" id="{9B3934E7-A189-A87F-3839-E2BBAEB9EF87}"/>
              </a:ext>
            </a:extLst>
          </p:cNvPr>
          <p:cNvSpPr/>
          <p:nvPr/>
        </p:nvSpPr>
        <p:spPr>
          <a:xfrm>
            <a:off x="9203629" y="2714964"/>
            <a:ext cx="2277401" cy="938342"/>
          </a:xfrm>
          <a:custGeom>
            <a:avLst/>
            <a:gdLst/>
            <a:ahLst/>
            <a:cxnLst/>
            <a:rect l="l" t="t" r="r" b="b"/>
            <a:pathLst>
              <a:path w="43466" h="17909" extrusionOk="0">
                <a:moveTo>
                  <a:pt x="0" y="0"/>
                </a:moveTo>
                <a:lnTo>
                  <a:pt x="0" y="8762"/>
                </a:lnTo>
                <a:lnTo>
                  <a:pt x="43" y="9702"/>
                </a:lnTo>
                <a:lnTo>
                  <a:pt x="428" y="11497"/>
                </a:lnTo>
                <a:lnTo>
                  <a:pt x="1111" y="13121"/>
                </a:lnTo>
                <a:lnTo>
                  <a:pt x="2094" y="14574"/>
                </a:lnTo>
                <a:lnTo>
                  <a:pt x="3334" y="15814"/>
                </a:lnTo>
                <a:lnTo>
                  <a:pt x="4787" y="16840"/>
                </a:lnTo>
                <a:lnTo>
                  <a:pt x="6411" y="17523"/>
                </a:lnTo>
                <a:lnTo>
                  <a:pt x="8206" y="17865"/>
                </a:lnTo>
                <a:lnTo>
                  <a:pt x="9146" y="17908"/>
                </a:lnTo>
                <a:lnTo>
                  <a:pt x="43466" y="17908"/>
                </a:lnTo>
                <a:lnTo>
                  <a:pt x="43466" y="9147"/>
                </a:lnTo>
                <a:lnTo>
                  <a:pt x="43423" y="8206"/>
                </a:lnTo>
                <a:lnTo>
                  <a:pt x="43081" y="6411"/>
                </a:lnTo>
                <a:lnTo>
                  <a:pt x="42397" y="4787"/>
                </a:lnTo>
                <a:lnTo>
                  <a:pt x="41414" y="3334"/>
                </a:lnTo>
                <a:lnTo>
                  <a:pt x="40175" y="2095"/>
                </a:lnTo>
                <a:lnTo>
                  <a:pt x="38722" y="1069"/>
                </a:lnTo>
                <a:lnTo>
                  <a:pt x="37055" y="385"/>
                </a:lnTo>
                <a:lnTo>
                  <a:pt x="35260" y="43"/>
                </a:lnTo>
                <a:lnTo>
                  <a:pt x="3436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D0025DAA-75DC-ACAC-C646-40827D1930A2}"/>
              </a:ext>
            </a:extLst>
          </p:cNvPr>
          <p:cNvSpPr txBox="1">
            <a:spLocks/>
          </p:cNvSpPr>
          <p:nvPr/>
        </p:nvSpPr>
        <p:spPr>
          <a:xfrm>
            <a:off x="2331801" y="299788"/>
            <a:ext cx="7795097" cy="6809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6. Fortalecimiento de la administración de la gestión documental en la Supersalud nacional</a:t>
            </a:r>
            <a:endParaRPr lang="es-CO" sz="1600" b="1" dirty="0"/>
          </a:p>
        </p:txBody>
      </p:sp>
      <p:pic>
        <p:nvPicPr>
          <p:cNvPr id="5" name="Imagen 4" descr="imagen para ambientar la presentacion">
            <a:extLst>
              <a:ext uri="{FF2B5EF4-FFF2-40B4-BE49-F238E27FC236}">
                <a16:creationId xmlns:a16="http://schemas.microsoft.com/office/drawing/2014/main" id="{6E4D52A1-A4FA-6104-3DE3-7EA27E0E9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27708" b="4816"/>
          <a:stretch/>
        </p:blipFill>
        <p:spPr>
          <a:xfrm>
            <a:off x="169628" y="1171576"/>
            <a:ext cx="5076000" cy="5336727"/>
          </a:xfrm>
          <a:prstGeom prst="rect">
            <a:avLst/>
          </a:prstGeom>
        </p:spPr>
      </p:pic>
      <p:sp>
        <p:nvSpPr>
          <p:cNvPr id="6" name="Google Shape;790;p29">
            <a:extLst>
              <a:ext uri="{FF2B5EF4-FFF2-40B4-BE49-F238E27FC236}">
                <a16:creationId xmlns:a16="http://schemas.microsoft.com/office/drawing/2014/main" id="{91C6FFFC-2F50-127F-16DF-C8886F30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3425" y="1171575"/>
            <a:ext cx="133675" cy="5336727"/>
          </a:xfrm>
          <a:custGeom>
            <a:avLst/>
            <a:gdLst/>
            <a:ahLst/>
            <a:cxnLst/>
            <a:rect l="l" t="t" r="r" b="b"/>
            <a:pathLst>
              <a:path w="3835" h="137351" extrusionOk="0">
                <a:moveTo>
                  <a:pt x="1918" y="0"/>
                </a:moveTo>
                <a:cubicBezTo>
                  <a:pt x="858" y="0"/>
                  <a:pt x="1" y="857"/>
                  <a:pt x="1" y="1917"/>
                </a:cubicBezTo>
                <a:lnTo>
                  <a:pt x="1" y="137350"/>
                </a:lnTo>
                <a:lnTo>
                  <a:pt x="3835" y="137350"/>
                </a:lnTo>
                <a:lnTo>
                  <a:pt x="3835" y="1917"/>
                </a:lnTo>
                <a:cubicBezTo>
                  <a:pt x="3835" y="857"/>
                  <a:pt x="2977" y="0"/>
                  <a:pt x="191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04;p29">
            <a:extLst>
              <a:ext uri="{FF2B5EF4-FFF2-40B4-BE49-F238E27FC236}">
                <a16:creationId xmlns:a16="http://schemas.microsoft.com/office/drawing/2014/main" id="{55E13477-D032-B315-75E1-1D08F8B8E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401" y="1419537"/>
            <a:ext cx="2135406" cy="502537"/>
          </a:xfrm>
          <a:custGeom>
            <a:avLst/>
            <a:gdLst/>
            <a:ahLst/>
            <a:cxnLst/>
            <a:rect l="l" t="t" r="r" b="b"/>
            <a:pathLst>
              <a:path w="66116" h="15896" fill="none" extrusionOk="0">
                <a:moveTo>
                  <a:pt x="66116" y="15895"/>
                </a:moveTo>
                <a:lnTo>
                  <a:pt x="1" y="15895"/>
                </a:lnTo>
                <a:lnTo>
                  <a:pt x="5680" y="7859"/>
                </a:lnTo>
                <a:lnTo>
                  <a:pt x="1" y="0"/>
                </a:lnTo>
                <a:lnTo>
                  <a:pt x="6611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9" name="Google Shape;805;p29">
            <a:extLst>
              <a:ext uri="{FF2B5EF4-FFF2-40B4-BE49-F238E27FC236}">
                <a16:creationId xmlns:a16="http://schemas.microsoft.com/office/drawing/2014/main" id="{A0F322DA-3592-ACFB-96A3-4F76A503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896" y="1348988"/>
            <a:ext cx="840667" cy="680935"/>
          </a:xfrm>
          <a:custGeom>
            <a:avLst/>
            <a:gdLst/>
            <a:ahLst/>
            <a:cxnLst/>
            <a:rect l="l" t="t" r="r" b="b"/>
            <a:pathLst>
              <a:path w="22408" h="21539" extrusionOk="0">
                <a:moveTo>
                  <a:pt x="0" y="1"/>
                </a:moveTo>
                <a:lnTo>
                  <a:pt x="0" y="21539"/>
                </a:lnTo>
                <a:lnTo>
                  <a:pt x="22408" y="21539"/>
                </a:lnTo>
                <a:lnTo>
                  <a:pt x="224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sp>
        <p:nvSpPr>
          <p:cNvPr id="10" name="Google Shape;792;p29">
            <a:extLst>
              <a:ext uri="{FF2B5EF4-FFF2-40B4-BE49-F238E27FC236}">
                <a16:creationId xmlns:a16="http://schemas.microsoft.com/office/drawing/2014/main" id="{991339C4-E11E-2D6F-1622-DC7C4F56F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4523" y="2213109"/>
            <a:ext cx="2135376" cy="501855"/>
          </a:xfrm>
          <a:custGeom>
            <a:avLst/>
            <a:gdLst/>
            <a:ahLst/>
            <a:cxnLst/>
            <a:rect l="l" t="t" r="r" b="b"/>
            <a:pathLst>
              <a:path w="66116" h="15884" fill="none" extrusionOk="0">
                <a:moveTo>
                  <a:pt x="0" y="15884"/>
                </a:moveTo>
                <a:lnTo>
                  <a:pt x="66116" y="15884"/>
                </a:lnTo>
                <a:lnTo>
                  <a:pt x="60436" y="7847"/>
                </a:lnTo>
                <a:lnTo>
                  <a:pt x="66116" y="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2" name="Google Shape;804;p29">
            <a:extLst>
              <a:ext uri="{FF2B5EF4-FFF2-40B4-BE49-F238E27FC236}">
                <a16:creationId xmlns:a16="http://schemas.microsoft.com/office/drawing/2014/main" id="{01B56D11-7A7C-2692-F278-D06AD6F21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401" y="2981637"/>
            <a:ext cx="2135406" cy="502537"/>
          </a:xfrm>
          <a:custGeom>
            <a:avLst/>
            <a:gdLst/>
            <a:ahLst/>
            <a:cxnLst/>
            <a:rect l="l" t="t" r="r" b="b"/>
            <a:pathLst>
              <a:path w="66116" h="15896" fill="none" extrusionOk="0">
                <a:moveTo>
                  <a:pt x="66116" y="15895"/>
                </a:moveTo>
                <a:lnTo>
                  <a:pt x="1" y="15895"/>
                </a:lnTo>
                <a:lnTo>
                  <a:pt x="5680" y="7859"/>
                </a:lnTo>
                <a:lnTo>
                  <a:pt x="1" y="0"/>
                </a:lnTo>
                <a:lnTo>
                  <a:pt x="66116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3" name="Google Shape;805;p29">
            <a:extLst>
              <a:ext uri="{FF2B5EF4-FFF2-40B4-BE49-F238E27FC236}">
                <a16:creationId xmlns:a16="http://schemas.microsoft.com/office/drawing/2014/main" id="{2B37CB72-D6AB-C7FD-67B4-99A07D4D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896" y="2911088"/>
            <a:ext cx="840667" cy="680935"/>
          </a:xfrm>
          <a:custGeom>
            <a:avLst/>
            <a:gdLst/>
            <a:ahLst/>
            <a:cxnLst/>
            <a:rect l="l" t="t" r="r" b="b"/>
            <a:pathLst>
              <a:path w="22408" h="21539" extrusionOk="0">
                <a:moveTo>
                  <a:pt x="0" y="1"/>
                </a:moveTo>
                <a:lnTo>
                  <a:pt x="0" y="21539"/>
                </a:lnTo>
                <a:lnTo>
                  <a:pt x="22408" y="21539"/>
                </a:lnTo>
                <a:lnTo>
                  <a:pt x="224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sp>
        <p:nvSpPr>
          <p:cNvPr id="15" name="Google Shape;793;p29">
            <a:extLst>
              <a:ext uri="{FF2B5EF4-FFF2-40B4-BE49-F238E27FC236}">
                <a16:creationId xmlns:a16="http://schemas.microsoft.com/office/drawing/2014/main" id="{45F91A9A-0545-9C16-B894-E14A83703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3425" y="2115750"/>
            <a:ext cx="840693" cy="680935"/>
          </a:xfrm>
          <a:custGeom>
            <a:avLst/>
            <a:gdLst/>
            <a:ahLst/>
            <a:cxnLst/>
            <a:rect l="l" t="t" r="r" b="b"/>
            <a:pathLst>
              <a:path w="22409" h="21552" extrusionOk="0">
                <a:moveTo>
                  <a:pt x="1" y="1"/>
                </a:moveTo>
                <a:lnTo>
                  <a:pt x="1" y="21551"/>
                </a:lnTo>
                <a:lnTo>
                  <a:pt x="22408" y="21551"/>
                </a:lnTo>
                <a:lnTo>
                  <a:pt x="22408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sp>
        <p:nvSpPr>
          <p:cNvPr id="16" name="Google Shape;792;p29">
            <a:extLst>
              <a:ext uri="{FF2B5EF4-FFF2-40B4-BE49-F238E27FC236}">
                <a16:creationId xmlns:a16="http://schemas.microsoft.com/office/drawing/2014/main" id="{8EAB73AE-F0EF-29E6-2A27-F38D7FD1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4523" y="3866558"/>
            <a:ext cx="2135376" cy="501855"/>
          </a:xfrm>
          <a:custGeom>
            <a:avLst/>
            <a:gdLst/>
            <a:ahLst/>
            <a:cxnLst/>
            <a:rect l="l" t="t" r="r" b="b"/>
            <a:pathLst>
              <a:path w="66116" h="15884" fill="none" extrusionOk="0">
                <a:moveTo>
                  <a:pt x="0" y="15884"/>
                </a:moveTo>
                <a:lnTo>
                  <a:pt x="66116" y="15884"/>
                </a:lnTo>
                <a:lnTo>
                  <a:pt x="60436" y="7847"/>
                </a:lnTo>
                <a:lnTo>
                  <a:pt x="66116" y="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7" name="Google Shape;793;p29">
            <a:extLst>
              <a:ext uri="{FF2B5EF4-FFF2-40B4-BE49-F238E27FC236}">
                <a16:creationId xmlns:a16="http://schemas.microsoft.com/office/drawing/2014/main" id="{7C08F7A9-E9BB-E5CE-ADBB-CE8EFCFD4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3411" y="3767332"/>
            <a:ext cx="840693" cy="680935"/>
          </a:xfrm>
          <a:custGeom>
            <a:avLst/>
            <a:gdLst/>
            <a:ahLst/>
            <a:cxnLst/>
            <a:rect l="l" t="t" r="r" b="b"/>
            <a:pathLst>
              <a:path w="22409" h="21552" extrusionOk="0">
                <a:moveTo>
                  <a:pt x="1" y="1"/>
                </a:moveTo>
                <a:lnTo>
                  <a:pt x="1" y="21551"/>
                </a:lnTo>
                <a:lnTo>
                  <a:pt x="22408" y="21551"/>
                </a:lnTo>
                <a:lnTo>
                  <a:pt x="22408" y="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sp>
        <p:nvSpPr>
          <p:cNvPr id="18" name="Google Shape;804;p29">
            <a:extLst>
              <a:ext uri="{FF2B5EF4-FFF2-40B4-BE49-F238E27FC236}">
                <a16:creationId xmlns:a16="http://schemas.microsoft.com/office/drawing/2014/main" id="{0FB67879-1CDE-197C-2F65-5132D651D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401" y="4797069"/>
            <a:ext cx="2135406" cy="502537"/>
          </a:xfrm>
          <a:custGeom>
            <a:avLst/>
            <a:gdLst/>
            <a:ahLst/>
            <a:cxnLst/>
            <a:rect l="l" t="t" r="r" b="b"/>
            <a:pathLst>
              <a:path w="66116" h="15896" fill="none" extrusionOk="0">
                <a:moveTo>
                  <a:pt x="66116" y="15895"/>
                </a:moveTo>
                <a:lnTo>
                  <a:pt x="1" y="15895"/>
                </a:lnTo>
                <a:lnTo>
                  <a:pt x="5680" y="7859"/>
                </a:lnTo>
                <a:lnTo>
                  <a:pt x="1" y="0"/>
                </a:lnTo>
                <a:lnTo>
                  <a:pt x="66116" y="0"/>
                </a:lnTo>
                <a:close/>
              </a:path>
            </a:pathLst>
          </a:custGeom>
          <a:solidFill>
            <a:srgbClr val="9FEFEB"/>
          </a:solidFill>
          <a:ln w="9525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9" name="Google Shape;805;p29">
            <a:extLst>
              <a:ext uri="{FF2B5EF4-FFF2-40B4-BE49-F238E27FC236}">
                <a16:creationId xmlns:a16="http://schemas.microsoft.com/office/drawing/2014/main" id="{ACB9EDB8-453C-CFC2-260A-9EC187ED0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896" y="4726520"/>
            <a:ext cx="840667" cy="680935"/>
          </a:xfrm>
          <a:custGeom>
            <a:avLst/>
            <a:gdLst/>
            <a:ahLst/>
            <a:cxnLst/>
            <a:rect l="l" t="t" r="r" b="b"/>
            <a:pathLst>
              <a:path w="22408" h="21539" extrusionOk="0">
                <a:moveTo>
                  <a:pt x="0" y="1"/>
                </a:moveTo>
                <a:lnTo>
                  <a:pt x="0" y="21539"/>
                </a:lnTo>
                <a:lnTo>
                  <a:pt x="22408" y="21539"/>
                </a:lnTo>
                <a:lnTo>
                  <a:pt x="224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5549470-B202-76D2-2AFB-5633A354DB83}"/>
              </a:ext>
            </a:extLst>
          </p:cNvPr>
          <p:cNvSpPr txBox="1"/>
          <p:nvPr/>
        </p:nvSpPr>
        <p:spPr>
          <a:xfrm>
            <a:off x="6134100" y="1429062"/>
            <a:ext cx="132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Dependencia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37B4E8-94F7-9DFE-8C00-021ACC3052A2}"/>
              </a:ext>
            </a:extLst>
          </p:cNvPr>
          <p:cNvSpPr txBox="1"/>
          <p:nvPr/>
        </p:nvSpPr>
        <p:spPr>
          <a:xfrm>
            <a:off x="9267722" y="2211708"/>
            <a:ext cx="132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8A99F0A-E7A6-B8C5-22C8-16D2E458FD5E}"/>
              </a:ext>
            </a:extLst>
          </p:cNvPr>
          <p:cNvSpPr txBox="1"/>
          <p:nvPr/>
        </p:nvSpPr>
        <p:spPr>
          <a:xfrm>
            <a:off x="6109225" y="3083080"/>
            <a:ext cx="132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142041B-65A1-9660-48C0-75BCFFBAD4FE}"/>
              </a:ext>
            </a:extLst>
          </p:cNvPr>
          <p:cNvSpPr txBox="1"/>
          <p:nvPr/>
        </p:nvSpPr>
        <p:spPr>
          <a:xfrm>
            <a:off x="6136706" y="4792575"/>
            <a:ext cx="132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56B381B-479C-8AB8-0FE2-BAB8C249432F}"/>
              </a:ext>
            </a:extLst>
          </p:cNvPr>
          <p:cNvSpPr txBox="1"/>
          <p:nvPr/>
        </p:nvSpPr>
        <p:spPr>
          <a:xfrm>
            <a:off x="9267722" y="3885120"/>
            <a:ext cx="132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4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7CF0852-E0CB-CDEA-00FC-EBC4FC93D2F9}"/>
              </a:ext>
            </a:extLst>
          </p:cNvPr>
          <p:cNvSpPr txBox="1"/>
          <p:nvPr/>
        </p:nvSpPr>
        <p:spPr>
          <a:xfrm>
            <a:off x="5330894" y="1997457"/>
            <a:ext cx="223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Dirección Administrativa – Grupo de Gestión Documental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635D27D-D14F-E9DC-9C0F-186AD4FF52CD}"/>
              </a:ext>
            </a:extLst>
          </p:cNvPr>
          <p:cNvSpPr txBox="1"/>
          <p:nvPr/>
        </p:nvSpPr>
        <p:spPr>
          <a:xfrm>
            <a:off x="5330894" y="3687593"/>
            <a:ext cx="223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2020011000231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42D8CF9-EE63-B613-C684-6EF0C3760F03}"/>
              </a:ext>
            </a:extLst>
          </p:cNvPr>
          <p:cNvSpPr txBox="1"/>
          <p:nvPr/>
        </p:nvSpPr>
        <p:spPr>
          <a:xfrm>
            <a:off x="9329187" y="2724001"/>
            <a:ext cx="238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Fortalecimiento la administración de la gestión documental que facilite la operatividad de la Supersalud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9434DB0-4226-DA57-6EA6-B181F0EED3D8}"/>
              </a:ext>
            </a:extLst>
          </p:cNvPr>
          <p:cNvSpPr txBox="1"/>
          <p:nvPr/>
        </p:nvSpPr>
        <p:spPr>
          <a:xfrm>
            <a:off x="5343391" y="5520880"/>
            <a:ext cx="223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$ 8.533.331.406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E1FB7FA-363A-AB86-51D7-D0F1EF82727C}"/>
              </a:ext>
            </a:extLst>
          </p:cNvPr>
          <p:cNvSpPr txBox="1"/>
          <p:nvPr/>
        </p:nvSpPr>
        <p:spPr>
          <a:xfrm>
            <a:off x="9381651" y="4345626"/>
            <a:ext cx="2827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1. Optimizar el control frente a la producción, digitalización, preservación y conservación documental.</a:t>
            </a:r>
          </a:p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2. Actualizar y aplicar las políticas, planes, programas, procesos, procedimientos e instrumentos archivísticos.</a:t>
            </a:r>
          </a:p>
          <a:p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3. Fortalecer la implementación de soluciones tecnológicas en el ciclo vital del documento.</a:t>
            </a:r>
          </a:p>
        </p:txBody>
      </p:sp>
      <p:grpSp>
        <p:nvGrpSpPr>
          <p:cNvPr id="37" name="Google Shape;1296;p44">
            <a:extLst>
              <a:ext uri="{FF2B5EF4-FFF2-40B4-BE49-F238E27FC236}">
                <a16:creationId xmlns:a16="http://schemas.microsoft.com/office/drawing/2014/main" id="{0292EA22-612E-7323-610E-C9FD5F63C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1045" y="1449907"/>
            <a:ext cx="442373" cy="420775"/>
            <a:chOff x="-6690625" y="3631325"/>
            <a:chExt cx="307225" cy="292225"/>
          </a:xfrm>
        </p:grpSpPr>
        <p:sp>
          <p:nvSpPr>
            <p:cNvPr id="38" name="Google Shape;1297;p44">
              <a:extLst>
                <a:ext uri="{FF2B5EF4-FFF2-40B4-BE49-F238E27FC236}">
                  <a16:creationId xmlns:a16="http://schemas.microsoft.com/office/drawing/2014/main" id="{58101B46-E1EC-5586-1D14-BC3B438BB4F6}"/>
                </a:ext>
              </a:extLst>
            </p:cNvPr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8;p44">
              <a:extLst>
                <a:ext uri="{FF2B5EF4-FFF2-40B4-BE49-F238E27FC236}">
                  <a16:creationId xmlns:a16="http://schemas.microsoft.com/office/drawing/2014/main" id="{AB9B059C-7172-FB22-F1F7-2F651BFB8080}"/>
                </a:ext>
              </a:extLst>
            </p:cNvPr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9;p44">
              <a:extLst>
                <a:ext uri="{FF2B5EF4-FFF2-40B4-BE49-F238E27FC236}">
                  <a16:creationId xmlns:a16="http://schemas.microsoft.com/office/drawing/2014/main" id="{496667C6-9380-4C6F-7BDA-B0B04315A3B1}"/>
                </a:ext>
              </a:extLst>
            </p:cNvPr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0;p44">
              <a:extLst>
                <a:ext uri="{FF2B5EF4-FFF2-40B4-BE49-F238E27FC236}">
                  <a16:creationId xmlns:a16="http://schemas.microsoft.com/office/drawing/2014/main" id="{D544F885-76D5-175A-2FBF-A5F23DA549B8}"/>
                </a:ext>
              </a:extLst>
            </p:cNvPr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1;p44">
              <a:extLst>
                <a:ext uri="{FF2B5EF4-FFF2-40B4-BE49-F238E27FC236}">
                  <a16:creationId xmlns:a16="http://schemas.microsoft.com/office/drawing/2014/main" id="{F3BF5F57-1E8E-A91C-8402-05809CD79850}"/>
                </a:ext>
              </a:extLst>
            </p:cNvPr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302;p44">
            <a:extLst>
              <a:ext uri="{FF2B5EF4-FFF2-40B4-BE49-F238E27FC236}">
                <a16:creationId xmlns:a16="http://schemas.microsoft.com/office/drawing/2014/main" id="{A575158C-231B-ECA9-FD0C-3BF7F5ADC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38965" y="3876083"/>
            <a:ext cx="319874" cy="419623"/>
            <a:chOff x="-3365275" y="3253275"/>
            <a:chExt cx="222150" cy="291425"/>
          </a:xfrm>
        </p:grpSpPr>
        <p:sp>
          <p:nvSpPr>
            <p:cNvPr id="44" name="Google Shape;1303;p44">
              <a:extLst>
                <a:ext uri="{FF2B5EF4-FFF2-40B4-BE49-F238E27FC236}">
                  <a16:creationId xmlns:a16="http://schemas.microsoft.com/office/drawing/2014/main" id="{04F04C89-5033-C777-C58C-FBA5F2707182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4;p44">
              <a:extLst>
                <a:ext uri="{FF2B5EF4-FFF2-40B4-BE49-F238E27FC236}">
                  <a16:creationId xmlns:a16="http://schemas.microsoft.com/office/drawing/2014/main" id="{994AA96D-08C5-A428-286A-E961B6212E6B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264;p43">
            <a:extLst>
              <a:ext uri="{FF2B5EF4-FFF2-40B4-BE49-F238E27FC236}">
                <a16:creationId xmlns:a16="http://schemas.microsoft.com/office/drawing/2014/main" id="{76D172D3-351C-F814-62F7-F7548997F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21031" y="2274557"/>
            <a:ext cx="366269" cy="359907"/>
            <a:chOff x="-60988625" y="2310475"/>
            <a:chExt cx="316650" cy="311150"/>
          </a:xfrm>
        </p:grpSpPr>
        <p:sp>
          <p:nvSpPr>
            <p:cNvPr id="48" name="Google Shape;1265;p43">
              <a:extLst>
                <a:ext uri="{FF2B5EF4-FFF2-40B4-BE49-F238E27FC236}">
                  <a16:creationId xmlns:a16="http://schemas.microsoft.com/office/drawing/2014/main" id="{08FB1C0A-F22D-205E-291F-F1F235CD970D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66;p43">
              <a:extLst>
                <a:ext uri="{FF2B5EF4-FFF2-40B4-BE49-F238E27FC236}">
                  <a16:creationId xmlns:a16="http://schemas.microsoft.com/office/drawing/2014/main" id="{999393D3-EFD4-471B-C98C-D3825D90B5FC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67;p43">
              <a:extLst>
                <a:ext uri="{FF2B5EF4-FFF2-40B4-BE49-F238E27FC236}">
                  <a16:creationId xmlns:a16="http://schemas.microsoft.com/office/drawing/2014/main" id="{2DDEFD92-B3B6-6BDB-EA19-3FC843F333AE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68;p43">
              <a:extLst>
                <a:ext uri="{FF2B5EF4-FFF2-40B4-BE49-F238E27FC236}">
                  <a16:creationId xmlns:a16="http://schemas.microsoft.com/office/drawing/2014/main" id="{72E7B439-AC7E-A7D2-AF09-BDE2C8A7C4F0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69;p43">
              <a:extLst>
                <a:ext uri="{FF2B5EF4-FFF2-40B4-BE49-F238E27FC236}">
                  <a16:creationId xmlns:a16="http://schemas.microsoft.com/office/drawing/2014/main" id="{39D91B6D-76EE-5609-CE43-281C86515F37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0;p43">
              <a:extLst>
                <a:ext uri="{FF2B5EF4-FFF2-40B4-BE49-F238E27FC236}">
                  <a16:creationId xmlns:a16="http://schemas.microsoft.com/office/drawing/2014/main" id="{CE3E34A2-647C-B5E9-2BE4-30C29A028904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640;p29">
            <a:extLst>
              <a:ext uri="{FF2B5EF4-FFF2-40B4-BE49-F238E27FC236}">
                <a16:creationId xmlns:a16="http://schemas.microsoft.com/office/drawing/2014/main" id="{4BE0E190-BC27-7419-CF53-AF0D499C4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3915" y="3066740"/>
            <a:ext cx="367261" cy="366364"/>
            <a:chOff x="-64410850" y="4094450"/>
            <a:chExt cx="317425" cy="316650"/>
          </a:xfrm>
        </p:grpSpPr>
        <p:sp>
          <p:nvSpPr>
            <p:cNvPr id="55" name="Google Shape;641;p29">
              <a:extLst>
                <a:ext uri="{FF2B5EF4-FFF2-40B4-BE49-F238E27FC236}">
                  <a16:creationId xmlns:a16="http://schemas.microsoft.com/office/drawing/2014/main" id="{2208E7F9-2483-2BD4-D9C1-FC11E8E8DA98}"/>
                </a:ext>
              </a:extLst>
            </p:cNvPr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2;p29">
              <a:extLst>
                <a:ext uri="{FF2B5EF4-FFF2-40B4-BE49-F238E27FC236}">
                  <a16:creationId xmlns:a16="http://schemas.microsoft.com/office/drawing/2014/main" id="{0529C7F8-0F36-A092-E6F6-506C861D028C}"/>
                </a:ext>
              </a:extLst>
            </p:cNvPr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3;p29">
              <a:extLst>
                <a:ext uri="{FF2B5EF4-FFF2-40B4-BE49-F238E27FC236}">
                  <a16:creationId xmlns:a16="http://schemas.microsoft.com/office/drawing/2014/main" id="{50D2869D-31C2-96CA-D584-A4C87CE3F2A4}"/>
                </a:ext>
              </a:extLst>
            </p:cNvPr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742;p31">
            <a:extLst>
              <a:ext uri="{FF2B5EF4-FFF2-40B4-BE49-F238E27FC236}">
                <a16:creationId xmlns:a16="http://schemas.microsoft.com/office/drawing/2014/main" id="{A7899C63-4457-2605-06BE-C712A1ECB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6366" y="4913736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897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Español (España)</Language>
    <Frecuencia_de_actualizacion xmlns="b6565643-c00f-44ce-b5d1-532a85e4382c">Anual</Frecuencia_de_actualizacion>
    <_Format xmlns="http://schemas.microsoft.com/sharepoint/v3/fields">Documento de texto</_Format>
    <Descripcion xmlns="b6565643-c00f-44ce-b5d1-532a85e4382c">Presenta los proyectos de inversión de la entidad y el presupuesto asignado para la vigencia 2024.</Descripcion>
    <Informacion_publicada_o_disponible xmlns="b6565643-c00f-44ce-b5d1-532a85e4382c">https://www.supersalud.gov.co/es-co/nuestra-entidad/planeaci%C3%B3n/proyectos-de-inversion</Informacion_publicada_o_disponible>
    <Medio_de_conservacion_y_x002f_o_soporte xmlns="b6565643-c00f-44ce-b5d1-532a85e4382c">Documento electrónico</Medio_de_conservacion_y_x002f_o_soporte>
    <Estado_Plantilla xmlns="b6565643-c00f-44ce-b5d1-532a85e4382c">En ejecución</Estado_Plantilla>
    <_dlc_DocId xmlns="b6565643-c00f-44ce-b5d1-532a85e4382c">XQAF2AT3N76N-121-60</_dlc_DocId>
    <_dlc_DocIdUrl xmlns="b6565643-c00f-44ce-b5d1-532a85e4382c">
      <Url>https://docs.supersalud.gov.co/PortalWeb/planeacion/_layouts/15/DocIdRedir.aspx?ID=XQAF2AT3N76N-121-60</Url>
      <Description>XQAF2AT3N76N-121-60</Description>
    </_dlc_DocIdUrl>
    <Nombre_del_archivo_con_extension xmlns="b6565643-c00f-44ce-b5d1-532a85e4382c" xsi:nil="true"/>
    <Nombre_del_responsable_Produccion xmlns="b6565643-c00f-44ce-b5d1-532a85e4382c">Oficina Asesora de Planeación </Nombre_del_responsable_Produccion>
    <Fecha_de_Caducidad xmlns="b6565643-c00f-44ce-b5d1-532a85e4382c" xsi:nil="true"/>
    <Fecha_de_Generacion_Informacion xmlns="b6565643-c00f-44ce-b5d1-532a85e4382c">2024-01-29T05:00:00+00:00</Fecha_de_Generacion_Informacion>
    <Subserie xmlns="b6565643-c00f-44ce-b5d1-532a85e4382c" xsi:nil="true"/>
    <TaxCatchAll xmlns="fc59cac2-4a0b-49e5-b878-56577be82993"/>
    <Codigo_serie xmlns="b6565643-c00f-44ce-b5d1-532a85e4382c" xsi:nil="true"/>
    <Palabras_Claves xmlns="b6565643-c00f-44ce-b5d1-532a85e4382c" xsi:nil="true"/>
    <Codigo_Subserie xmlns="b6565643-c00f-44ce-b5d1-532a85e4382c" xsi:nil="true"/>
    <Codigo_Area xmlns="b6565643-c00f-44ce-b5d1-532a85e4382c" xsi:nil="true"/>
    <Codigo_dependencia2 xmlns="b6565643-c00f-44ce-b5d1-532a85e4382c" xsi:nil="true"/>
    <Fecha_x0020_de_x0020_Publicacion xmlns="b6565643-c00f-44ce-b5d1-532a85e4382c">2024-01-29T05:00:00+00:00</Fecha_x0020_de_x0020_Publicacion>
    <Mes_Plantilla xmlns="b6565643-c00f-44ce-b5d1-532a85e4382c">enero</Mes_Plantilla>
    <Tipo_de_Norma xmlns="b6565643-c00f-44ce-b5d1-532a85e4382c" xsi:nil="true"/>
    <Area_Plantilla xmlns="b6565643-c00f-44ce-b5d1-532a85e4382c" xsi:nil="true"/>
    <Ano_Plantilla xmlns="b6565643-c00f-44ce-b5d1-532a85e4382c">2024</Ano_Plantilla>
    <Numero xmlns="b6565643-c00f-44ce-b5d1-532a85e4382c">PI</Numero>
    <Categoria_x0020_Plantilla xmlns="b6565643-c00f-44ce-b5d1-532a85e4382c" xsi:nil="true"/>
    <Tipo_de_vigilado xmlns="b6565643-c00f-44ce-b5d1-532a85e4382c" xsi:nil="true"/>
    <Descripcion_Meta xmlns="b6565643-c00f-44ce-b5d1-532a85e4382c" xsi:nil="true"/>
    <Imagen xmlns="b6565643-c00f-44ce-b5d1-532a85e4382c" xsi:nil="true"/>
    <_Creditos xmlns="b6565643-c00f-44ce-b5d1-532a85e438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o xmlns="b6565643-c00f-44ce-b5d1-532a85e4382c">DIFT40</Numero>
    <Language xmlns="http://schemas.microsoft.com/sharepoint/v3">Español (España)</Language>
    <Responsable_x0020_de_x0020_la_x0020_información xmlns="cfd7d055-4c42-4b1a-a19c-7e601acfe3a8">35</Responsable_x0020_de_x0020_la_x0020_información>
    <Fecha_x0020_de_x0020_generación_x0020_de_x0020_la_x0020_información xmlns="b6565643-c00f-44ce-b5d1-532a85e4382c">2023-02-08T05:00:00+00:00</Fecha_x0020_de_x0020_generación_x0020_de_x0020_la_x0020_información>
    <Serie xmlns="cfd7d055-4c42-4b1a-a19c-7e601acfe3a8">18</Serie>
    <Tipo_de_Norma xmlns="b6565643-c00f-44ce-b5d1-532a85e4382c">No aplica</Tipo_de_Norma>
    <Fecha_x0020_final_x0020_de_x0020_publicación xmlns="b6565643-c00f-44ce-b5d1-532a85e4382c" xsi:nil="true"/>
    <Frecuencia_de_actualizacion xmlns="b6565643-c00f-44ce-b5d1-532a85e4382c">Por demanda</Frecuencia_de_actualizacion>
    <DLCPolicyLabelClientValue xmlns="60c38085-413c-455a-bf36-609d76e3b506" xsi:nil="true"/>
    <Mes_Plantilla xmlns="b6565643-c00f-44ce-b5d1-532a85e4382c">septiembre</Mes_Plantilla>
    <Nombre_x0020_del_x0020_responsable_x0020_de_x0020_producción xmlns="cfd7d055-4c42-4b1a-a19c-7e601acfe3a8">35</Nombre_x0020_del_x0020_responsable_x0020_de_x0020_producción>
    <Código_x0020_nombre_x0020_del_x0020_reponsable_x0020_producción xmlns="cfd7d055-4c42-4b1a-a19c-7e601acfe3a8">35</Código_x0020_nombre_x0020_del_x0020_reponsable_x0020_producción>
    <DLCPolicyLabelLock xmlns="60c38085-413c-455a-bf36-609d76e3b506" xsi:nil="true"/>
    <Código_x0020_responsable_x0020_de_x0020_la_x0020_información xmlns="cfd7d055-4c42-4b1a-a19c-7e601acfe3a8">35</Código_x0020_responsable_x0020_de_x0020_la_x0020_información>
    <_Format xmlns="http://schemas.microsoft.com/sharepoint/v3/fields">Documento de texto</_Format>
    <Descripcion xmlns="b6565643-c00f-44ce-b5d1-532a85e4382c">Presentación institucional en PPT</Descripcion>
    <Ano_Plantilla xmlns="b6565643-c00f-44ce-b5d1-532a85e4382c">2023</Ano_Plantilla>
    <Sub-Serie xmlns="cfd7d055-4c42-4b1a-a19c-7e601acfe3a8">560</Sub-Serie>
    <Informacion_publicada_o_disponible xmlns="b6565643-c00f-44ce-b5d1-532a85e4382c">https://www.supersalud.gov.co/es-co/nuestra-entidad/estructura-organica-y-talento-humano/procesos-y-procedimientos</Informacion_publicada_o_disponible>
    <Medio_de_conservacion_y_x002f_o_soporte xmlns="b6565643-c00f-44ce-b5d1-532a85e4382c">Documento electrónico</Medio_de_conservacion_y_x002f_o_soporte>
    <Estado_Plantilla xmlns="b6565643-c00f-44ce-b5d1-532a85e4382c">En ejecución</Estado_Plantilla>
    <Fecha_x0020_de_x0020_inicio_x0020_de_x0020_publicación xmlns="b6565643-c00f-44ce-b5d1-532a85e4382c">2023-09-04T05:00:00+00:00</Fecha_x0020_de_x0020_inicio_x0020_de_x0020_publicación>
    <Tipo_x0020_Documental xmlns="cfd7d055-4c42-4b1a-a19c-7e601acfe3a8">1686</Tipo_x0020_Documental>
    <_dlc_DocId xmlns="b6565643-c00f-44ce-b5d1-532a85e4382c">XQAF2AT3N76N-114-4287</_dlc_DocId>
    <DLCPolicyLabelValue xmlns="60c38085-413c-455a-bf36-609d76e3b506">Copia Controlada</DLCPolicyLabelValue>
    <_dlc_DocIdUrl xmlns="b6565643-c00f-44ce-b5d1-532a85e4382c">
      <Url>https://docs.supersalud.gov.co/PortalWeb/planeacion/_layouts/15/DocIdRedir.aspx?ID=XQAF2AT3N76N-114-4287</Url>
      <Description>XQAF2AT3N76N-114-4287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 SUPERSALUD" ma:contentTypeID="0x010100E869469811132C4797680B6FFDEAE3E200F5F178381D456F49B4B85470DB95C5CF" ma:contentTypeVersion="147" ma:contentTypeDescription="" ma:contentTypeScope="" ma:versionID="5133adfeb5304d3d783b56f73fd6c98a">
  <xsd:schema xmlns:xsd="http://www.w3.org/2001/XMLSchema" xmlns:xs="http://www.w3.org/2001/XMLSchema" xmlns:p="http://schemas.microsoft.com/office/2006/metadata/properties" xmlns:ns1="http://schemas.microsoft.com/sharepoint/v3" xmlns:ns2="b6565643-c00f-44ce-b5d1-532a85e4382c" xmlns:ns3="http://schemas.microsoft.com/sharepoint/v3/fields" xmlns:ns4="fc59cac2-4a0b-49e5-b878-56577be82993" targetNamespace="http://schemas.microsoft.com/office/2006/metadata/properties" ma:root="true" ma:fieldsID="54affa9f16618d84ec46314cfb067b69" ns1:_="" ns2:_="" ns3:_="" ns4:_="">
    <xsd:import namespace="http://schemas.microsoft.com/sharepoint/v3"/>
    <xsd:import namespace="b6565643-c00f-44ce-b5d1-532a85e4382c"/>
    <xsd:import namespace="http://schemas.microsoft.com/sharepoint/v3/fields"/>
    <xsd:import namespace="fc59cac2-4a0b-49e5-b878-56577be82993"/>
    <xsd:element name="properties">
      <xsd:complexType>
        <xsd:sequence>
          <xsd:element name="documentManagement">
            <xsd:complexType>
              <xsd:all>
                <xsd:element ref="ns2:Numero"/>
                <xsd:element ref="ns2:Fecha_x0020_de_x0020_Publicacion"/>
                <xsd:element ref="ns2:Mes_Plantilla"/>
                <xsd:element ref="ns2:Ano_Plantilla"/>
                <xsd:element ref="ns2:Fecha_de_Caducidad" minOccurs="0"/>
                <xsd:element ref="ns2:Descripcion"/>
                <xsd:element ref="ns2:Tipo_de_Norma" minOccurs="0"/>
                <xsd:element ref="ns2:Area_Plantilla" minOccurs="0"/>
                <xsd:element ref="ns2:Palabras_Claves" minOccurs="0"/>
                <xsd:element ref="ns2:Tipo_de_vigilado" minOccurs="0"/>
                <xsd:element ref="ns2:Estado_Plantilla" minOccurs="0"/>
                <xsd:element ref="ns2:Categoria_x0020_Plantilla" minOccurs="0"/>
                <xsd:element ref="ns2:Codigo_serie" minOccurs="0"/>
                <xsd:element ref="ns2:Subserie" minOccurs="0"/>
                <xsd:element ref="ns2:Codigo_Subserie" minOccurs="0"/>
                <xsd:element ref="ns2:Fecha_de_Generacion_Informacion" minOccurs="0"/>
                <xsd:element ref="ns2:Medio_de_conservacion_y_x002f_o_soporte" minOccurs="0"/>
                <xsd:element ref="ns3:_Format" minOccurs="0"/>
                <xsd:element ref="ns2:Informacion_publicada_o_disponible" minOccurs="0"/>
                <xsd:element ref="ns2:Frecuencia_de_actualizacion" minOccurs="0"/>
                <xsd:element ref="ns2:Nombre_del_responsable_Produccion" minOccurs="0"/>
                <xsd:element ref="ns2:Codigo_dependencia2" minOccurs="0"/>
                <xsd:element ref="ns2:Codigo_Area" minOccurs="0"/>
                <xsd:element ref="ns2:_Creditos" minOccurs="0"/>
                <xsd:element ref="ns1:Language" minOccurs="0"/>
                <xsd:element ref="ns2:Descripcion_Meta" minOccurs="0"/>
                <xsd:element ref="ns2:Imagen" minOccurs="0"/>
                <xsd:element ref="ns2:_dlc_DocIdPersistId" minOccurs="0"/>
                <xsd:element ref="ns2:_dlc_DocIdUrl" minOccurs="0"/>
                <xsd:element ref="ns2:_dlc_DocId" minOccurs="0"/>
                <xsd:element ref="ns4:TaxCatchAllLabel" minOccurs="0"/>
                <xsd:element ref="ns4:TaxCatchAll" minOccurs="0"/>
                <xsd:element ref="ns2:Nombre_del_archivo_con_exten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6" nillable="true" ma:displayName="Idioma" ma:description="Establece el Idioma, lengua o dialecto en que se encuentra la información." ma:format="Dropdown" ma:hidden="true" ma:internalName="Language" ma:readOnly="false">
      <xsd:simpleType>
        <xsd:restriction base="dms:Choice">
          <xsd:enumeration value="Árabe (Arabia Saudí)"/>
          <xsd:enumeration value="Búlgaro (Bulgaria)"/>
          <xsd:enumeration value="Chino (Hong Kong, RAE)"/>
          <xsd:enumeration value="Chino (República Popular China)"/>
          <xsd:enumeration value="Chino (Taiwán)"/>
          <xsd:enumeration value="Croata (Croacia)"/>
          <xsd:enumeration value="Checo (República Checa)"/>
          <xsd:enumeration value="Danés (Dinamarca)"/>
          <xsd:enumeration value="Neerlandés (Países Bajos)"/>
          <xsd:enumeration value="Inglés"/>
          <xsd:enumeration value="Estonio (Estonia)"/>
          <xsd:enumeration value="Finés (Finlandia)"/>
          <xsd:enumeration value="Francés (Francia)"/>
          <xsd:enumeration value="Alemán (Alemania)"/>
          <xsd:enumeration value="Griego (Grecia)"/>
          <xsd:enumeration value="Hebreo (Israel)"/>
          <xsd:enumeration value="Hindi (India)"/>
          <xsd:enumeration value="Húngaro (Hungría)"/>
          <xsd:enumeration value="Indonesio (Indonesia)"/>
          <xsd:enumeration value="Italiano (Italia)"/>
          <xsd:enumeration value="Japonés (Japón)"/>
          <xsd:enumeration value="Coreano (Corea)"/>
          <xsd:enumeration value="Letón (Letonia)"/>
          <xsd:enumeration value="Lituano (Lituania)"/>
          <xsd:enumeration value="Malayo (Malasia)"/>
          <xsd:enumeration value="Noruego (Bokmal) (Noruega)"/>
          <xsd:enumeration value="Polaco (Polonia)"/>
          <xsd:enumeration value="Portugués (Brasil)"/>
          <xsd:enumeration value="Portugués (Portugal)"/>
          <xsd:enumeration value="Rumano (Rumania)"/>
          <xsd:enumeration value="Ruso (Rusia)"/>
          <xsd:enumeration value="Serbio (latino) (Serbia)"/>
          <xsd:enumeration value="Eslovaco (Eslovaquia)"/>
          <xsd:enumeration value="Esloveno (Eslovenia)"/>
          <xsd:enumeration value="Español (España)"/>
          <xsd:enumeration value="Sueco (Suecia)"/>
          <xsd:enumeration value="Tailandés (Tailandia)"/>
          <xsd:enumeration value="Turco (Turquía)"/>
          <xsd:enumeration value="Ucraniano (Ucrania)"/>
          <xsd:enumeration value="Urdu (República Islámica de Pakistán)"/>
          <xsd:enumeration value="Vietnamita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65643-c00f-44ce-b5d1-532a85e4382c" elementFormDefault="qualified">
    <xsd:import namespace="http://schemas.microsoft.com/office/2006/documentManagement/types"/>
    <xsd:import namespace="http://schemas.microsoft.com/office/infopath/2007/PartnerControls"/>
    <xsd:element name="Numero" ma:index="1" ma:displayName="Número" ma:description="Consecutivo o identificador único de documento que la dependencia crea al momento de publicar la información." ma:internalName="Numero" ma:readOnly="false">
      <xsd:simpleType>
        <xsd:restriction base="dms:Text">
          <xsd:maxLength value="255"/>
        </xsd:restriction>
      </xsd:simpleType>
    </xsd:element>
    <xsd:element name="Fecha_x0020_de_x0020_Publicacion" ma:index="2" ma:displayName="Fecha de Publicación" ma:description="Corresponde a la fecha que se publica el documento dentro de portal web." ma:format="DateOnly" ma:internalName="Fecha_x0020_de_x0020_Publicacion" ma:readOnly="false">
      <xsd:simpleType>
        <xsd:restriction base="dms:DateTime"/>
      </xsd:simpleType>
    </xsd:element>
    <xsd:element name="Mes_Plantilla" ma:index="3" ma:displayName="Mes creación documento" ma:description="Corresponde al mes de publicación del documento. Este dato ayudará a filtrar el documento al usuario final del portal web." ma:format="Dropdown" ma:internalName="Mes_Plantilla" ma:readOnly="false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Ano_Plantilla" ma:index="4" ma:displayName="Año creación documento" ma:description="Corresponde al año de publicación del documento. Este dato ayudará a filtrar el documento al usuario final del portal web." ma:internalName="Ano_Plantilla" ma:readOnly="false">
      <xsd:simpleType>
        <xsd:restriction base="dms:Text">
          <xsd:maxLength value="5"/>
        </xsd:restriction>
      </xsd:simpleType>
    </xsd:element>
    <xsd:element name="Fecha_de_Caducidad" ma:index="5" nillable="true" ma:displayName="Fecha de Caducidad" ma:format="DateOnly" ma:internalName="Fecha_de_Caducidad" ma:readOnly="false">
      <xsd:simpleType>
        <xsd:restriction base="dms:DateTime"/>
      </xsd:simpleType>
    </xsd:element>
    <xsd:element name="Descripcion" ma:index="7" ma:displayName="Descripción" ma:description="Defina brevemente de qué se trata la información. máximo 200 caracteres." ma:internalName="Descripcion" ma:readOnly="false">
      <xsd:simpleType>
        <xsd:restriction base="dms:Note">
          <xsd:maxLength value="255"/>
        </xsd:restriction>
      </xsd:simpleType>
    </xsd:element>
    <xsd:element name="Tipo_de_Norma" ma:index="8" nillable="true" ma:displayName="Tipo de Norma" ma:description="Seleccione una categoría (Campo solo aplica si el documento se refiere a una Normatividad. De lo contrario seleccione la palabra no aplica)." ma:format="Dropdown" ma:internalName="Tipo_de_Norma">
      <xsd:simpleType>
        <xsd:restriction base="dms:Choice">
          <xsd:enumeration value="Boletín Jurídico"/>
          <xsd:enumeration value="Cartas Circulares"/>
          <xsd:enumeration value="Circular Única"/>
          <xsd:enumeration value="Circulares Conjuntas"/>
          <xsd:enumeration value="Circulares Externas"/>
          <xsd:enumeration value="Conceptos"/>
          <xsd:enumeration value="Constitución Política"/>
          <xsd:enumeration value="Decretos"/>
          <xsd:enumeration value="Leyes"/>
          <xsd:enumeration value="Resoluciones"/>
          <xsd:enumeration value="No aplica"/>
        </xsd:restriction>
      </xsd:simpleType>
    </xsd:element>
    <xsd:element name="Area_Plantilla" ma:index="9" nillable="true" ma:displayName="Área" ma:internalName="Area_Plantilla">
      <xsd:simpleType>
        <xsd:restriction base="dms:Text">
          <xsd:maxLength value="250"/>
        </xsd:restriction>
      </xsd:simpleType>
    </xsd:element>
    <xsd:element name="Palabras_Claves" ma:index="10" nillable="true" ma:displayName="Temática - Palabras clave" ma:internalName="Palabras_Claves">
      <xsd:simpleType>
        <xsd:restriction base="dms:Text">
          <xsd:maxLength value="250"/>
        </xsd:restriction>
      </xsd:simpleType>
    </xsd:element>
    <xsd:element name="Tipo_de_vigilado" ma:index="11" nillable="true" ma:displayName="Tipo de vigilado" ma:format="Dropdown" ma:internalName="Tipo_de_vigilado" ma:readOnly="false">
      <xsd:simpleType>
        <xsd:restriction base="dms:Choice">
          <xsd:enumeration value="ADMINISTRADORA DEL MONOPOLIO RENTÍSTICO DE LOS JUEGOS DE SUERTE Y AZAR"/>
          <xsd:enumeration value="ADMINISTRATIVA PARA ADMINISTRAR E INTERVENCIÓN TÉCNICA ADMINISTRATIVA"/>
          <xsd:enumeration value="ADMINISTRATIVA PARA LIQUIDAR Y LIQUIDACIÓN VOLUNTARIA"/>
          <xsd:enumeration value="CAJAS DE COMPENSACIÓN FAMILIAR NO ARS"/>
          <xsd:enumeration value="COMPAÑIAS DE SEGUROS AUTORIZADAS OPERAR SOAT"/>
          <xsd:enumeration value="CONSORCIO SAYP 2011 / FONDO DE SOLIDARIDAD Y GARANTÍA (FOSYGA)"/>
          <xsd:enumeration value="EMPRESAS DE MEDICINA PREPAGADA"/>
          <xsd:enumeration value="ENTIDADES ADAPTADAS AL SISTEMA"/>
          <xsd:enumeration value="ENTIDADES CONCEDENTES"/>
          <xsd:enumeration value="ENTIDADES PROMOTORAS DE SALUD DEL REGIMEN CONTRIBUTIVO"/>
          <xsd:enumeration value="ENTIDADES PROMOTORAS DE SALUD DEL REGÍMEN SUBSIDIADO"/>
          <xsd:enumeration value="FONDO CUENTA IMPUESTO AL CONSUMO DE PRODUCTOS EXTRANJEROS"/>
          <xsd:enumeration value="GOBERNACIONES"/>
          <xsd:enumeration value="INDUSTRIA MILITAR"/>
          <xsd:enumeration value="IPS NATURALEZA PRIVADA"/>
          <xsd:enumeration value="IPS NATURALEZA PÚBLICA (ESE)"/>
          <xsd:enumeration value="JUEGOS DE SUERTE Y AZAR DISTINTOS A LOTERIA Y CHANCE"/>
          <xsd:enumeration value="LICORES ENTIDADES PUBLICAS"/>
          <xsd:enumeration value="OPERADORES DE JUEGO APUESTAS PERMANENTES CHANCE"/>
          <xsd:enumeration value="OPERADORES DE JUEGO LOTERIA TRADICIONAL"/>
          <xsd:enumeration value="PRODUCTORES DE CERVEZAS Y SIFONES"/>
          <xsd:enumeration value="PRODUCTORES DE CIGARRILLO Y TABACO"/>
          <xsd:enumeration value="PRODUCTORES DE LICORES VINOS APERITIVOS Y SIMILARES"/>
          <xsd:enumeration value="REGÍMENES DE EXCEPCIÓN Y ESPECIALES"/>
          <xsd:enumeration value="SECRETARIAS DE HACIENDA DEPARTAMENTAL"/>
          <xsd:enumeration value="SECRETARIAS DE SALUD DEPARTAMENTALES"/>
          <xsd:enumeration value="SECRETARIAS DE SALUD MUNICIPAL"/>
          <xsd:enumeration value="SERVICIO DE AMBULANCIA PREPAGADA"/>
        </xsd:restriction>
      </xsd:simpleType>
    </xsd:element>
    <xsd:element name="Estado_Plantilla" ma:index="12" nillable="true" ma:displayName="Estado" ma:description="Corresponde a los planes y programas que se encuentra en vigencia (Si no aplica, seleccione la palabra no aplica dentro de la lista)." ma:format="Dropdown" ma:internalName="Estado_Plantilla" ma:readOnly="false">
      <xsd:simpleType>
        <xsd:restriction base="dms:Choice">
          <xsd:enumeration value="En ejecución"/>
          <xsd:enumeration value="En estudio"/>
          <xsd:enumeration value="Obsolesencia"/>
          <xsd:enumeration value="No Aplica"/>
        </xsd:restriction>
      </xsd:simpleType>
    </xsd:element>
    <xsd:element name="Categoria_x0020_Plantilla" ma:index="13" nillable="true" ma:displayName="Categoría" ma:internalName="Categoria_x0020_Plantilla">
      <xsd:simpleType>
        <xsd:restriction base="dms:Text">
          <xsd:maxLength value="250"/>
        </xsd:restriction>
      </xsd:simpleType>
    </xsd:element>
    <xsd:element name="Codigo_serie" ma:index="14" nillable="true" ma:displayName="Código de Serie" ma:internalName="Codigo_serie">
      <xsd:simpleType>
        <xsd:restriction base="dms:Text">
          <xsd:maxLength value="250"/>
        </xsd:restriction>
      </xsd:simpleType>
    </xsd:element>
    <xsd:element name="Subserie" ma:index="15" nillable="true" ma:displayName="SubSerie." ma:description="Este dato corresponde a la clasificación documental de cada documento." ma:internalName="Subserie">
      <xsd:simpleType>
        <xsd:restriction base="dms:Text">
          <xsd:maxLength value="250"/>
        </xsd:restriction>
      </xsd:simpleType>
    </xsd:element>
    <xsd:element name="Codigo_Subserie" ma:index="16" nillable="true" ma:displayName="Código de Subserie." ma:internalName="Codigo_Subserie">
      <xsd:simpleType>
        <xsd:restriction base="dms:Text">
          <xsd:maxLength value="250"/>
        </xsd:restriction>
      </xsd:simpleType>
    </xsd:element>
    <xsd:element name="Fecha_de_Generacion_Informacion" ma:index="17" nillable="true" ma:displayName="Fecha de generación información" ma:description="Identifique la fecha cuando se creó la información. Esta fecha no puede ser igual a la fecha de publicación." ma:format="DateOnly" ma:internalName="Fecha_de_Generacion_Informacion">
      <xsd:simpleType>
        <xsd:restriction base="dms:DateTime"/>
      </xsd:simpleType>
    </xsd:element>
    <xsd:element name="Medio_de_conservacion_y_x002f_o_soporte" ma:index="18" nillable="true" ma:displayName="Medio de conservación y/o soporte" ma:description="Defina si el documento es: &#10;o Documento físico, documentos se encuentra impreso.                &#10;o Documento electrónico, documento que se encuentra creado y publicado en formato PDF con OCR.&#10;o Documento digital, documento escaneado del documento físico, sin OCR.&#10;" ma:format="Dropdown" ma:internalName="Medio_de_conservacion_y_x002F_o_soporte">
      <xsd:simpleType>
        <xsd:restriction base="dms:Choice">
          <xsd:enumeration value="Documento físico"/>
          <xsd:enumeration value="Documento electrónico"/>
          <xsd:enumeration value="Documento Digital"/>
        </xsd:restriction>
      </xsd:simpleType>
    </xsd:element>
    <xsd:element name="Informacion_publicada_o_disponible" ma:index="20" nillable="true" ma:displayName="Información publicada y/o disponible" ma:description="Indica el lugar donde se encuentra publicado o puede ser consultado el documento. Digite el URL o la sección donde publicará el documento Ej. Superintendencia/políticas, Planes y Programas/plan anual de gestión." ma:internalName="Informacion_publicada_o_disponible">
      <xsd:simpleType>
        <xsd:restriction base="dms:Text">
          <xsd:maxLength value="250"/>
        </xsd:restriction>
      </xsd:simpleType>
    </xsd:element>
    <xsd:element name="Frecuencia_de_actualizacion" ma:index="21" nillable="true" ma:displayName="Frecuencia de actualización" ma:description="Identifica la periodicidad o el segmento de tiempo con la que actualiza la información, de acuerdo a su naturaleza y a la normativa aplicable." ma:format="Dropdown" ma:internalName="Frecuencia_de_actualizacion">
      <xsd:simpleType>
        <xsd:restriction base="dms:Choice">
          <xsd:enumeration value="Cada minuto"/>
          <xsd:enumeration value="Cada hora"/>
          <xsd:enumeration value="Medio Día"/>
          <xsd:enumeration value="Diaria"/>
          <xsd:enumeration value="Semanal"/>
          <xsd:enumeration value="Mensual"/>
          <xsd:enumeration value="Bimestral"/>
          <xsd:enumeration value="Trimestral"/>
          <xsd:enumeration value="Cuatrimestral"/>
          <xsd:enumeration value="Semestral"/>
          <xsd:enumeration value="Anual"/>
          <xsd:enumeration value="Histórica"/>
          <xsd:enumeration value="Por demanda"/>
        </xsd:restriction>
      </xsd:simpleType>
    </xsd:element>
    <xsd:element name="Nombre_del_responsable_Produccion" ma:index="22" nillable="true" ma:displayName="Nombre del responsable de producción." ma:description="Corresponde al nombre de la dependencia encargada de la Producción de la información para efectos de permitir su correcta elaboración." ma:internalName="Nombre_del_responsable_Produccion">
      <xsd:simpleType>
        <xsd:restriction base="dms:Text">
          <xsd:maxLength value="250"/>
        </xsd:restriction>
      </xsd:simpleType>
    </xsd:element>
    <xsd:element name="Codigo_dependencia2" ma:index="23" nillable="true" ma:displayName="Código de dependencia" ma:internalName="Codigo_dependencia2" ma:readOnly="false">
      <xsd:simpleType>
        <xsd:restriction base="dms:Text">
          <xsd:maxLength value="250"/>
        </xsd:restriction>
      </xsd:simpleType>
    </xsd:element>
    <xsd:element name="Codigo_Area" ma:index="24" nillable="true" ma:displayName="Código de área" ma:internalName="Codigo_Area">
      <xsd:simpleType>
        <xsd:restriction base="dms:Text">
          <xsd:maxLength value="250"/>
        </xsd:restriction>
      </xsd:simpleType>
    </xsd:element>
    <xsd:element name="_Creditos" ma:index="25" nillable="true" ma:displayName="Créditos" ma:hidden="true" ma:internalName="_Creditos" ma:readOnly="false">
      <xsd:simpleType>
        <xsd:restriction base="dms:Text">
          <xsd:maxLength value="255"/>
        </xsd:restriction>
      </xsd:simpleType>
    </xsd:element>
    <xsd:element name="Descripcion_Meta" ma:index="27" nillable="true" ma:displayName="Descripción Meta" ma:hidden="true" ma:internalName="Descripcion_Meta" ma:readOnly="false">
      <xsd:simpleType>
        <xsd:restriction base="dms:Text">
          <xsd:maxLength value="250"/>
        </xsd:restriction>
      </xsd:simpleType>
    </xsd:element>
    <xsd:element name="Imagen" ma:index="28" nillable="true" ma:displayName="Imagen" ma:hidden="true" ma:internalName="Imagen" ma:readOnly="false">
      <xsd:simpleType>
        <xsd:restriction base="dms:Unknown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30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3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Nombre_del_archivo_con_extension" ma:index="40" nillable="true" ma:displayName="Nombre del archivo con extensión" ma:hidden="true" ma:internalName="Nombre_del_archivo_con_extension" ma:readOnly="false">
      <xsd:simpleType>
        <xsd:restriction base="dms:Text">
          <xsd:maxLength value="2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9" nillable="true" ma:displayName="Formato" ma:description="Identifica la forma, tamaño o modo en la que se presenta la información o se permite su visualización o consulta, tales como: hoja de cálculo, imagen, audio, video, documento de texto, etc." ma:format="Dropdown" ma:internalName="_Format">
      <xsd:simpleType>
        <xsd:restriction base="dms:Choice">
          <xsd:enumeration value="Hoja de calculo"/>
          <xsd:enumeration value="Documento de texto"/>
          <xsd:enumeration value="Audio"/>
          <xsd:enumeration value="Video"/>
          <xsd:enumeration value="Imag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9cac2-4a0b-49e5-b878-56577be82993" elementFormDefault="qualified">
    <xsd:import namespace="http://schemas.microsoft.com/office/2006/documentManagement/types"/>
    <xsd:import namespace="http://schemas.microsoft.com/office/infopath/2007/PartnerControls"/>
    <xsd:element name="TaxCatchAllLabel" ma:index="34" nillable="true" ma:displayName="Columna global de taxonomía1" ma:hidden="true" ma:list="{4caf248d-176a-488d-8fa6-5925cba819df}" ma:internalName="TaxCatchAllLabel" ma:readOnly="true" ma:showField="CatchAllDataLabel" ma:web="b6565643-c00f-44ce-b5d1-532a85e438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5" nillable="true" ma:displayName="Columna global de taxonomía" ma:hidden="true" ma:list="{4caf248d-176a-488d-8fa6-5925cba819df}" ma:internalName="TaxCatchAll" ma:showField="CatchAllData" ma:web="b6565643-c00f-44ce-b5d1-532a85e438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Tipo de contenido"/>
        <xsd:element ref="dc:title" maxOccurs="1" ma:index="6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7ABD7-BF80-438F-86FC-98CE22D08C89}"/>
</file>

<file path=customXml/itemProps2.xml><?xml version="1.0" encoding="utf-8"?>
<ds:datastoreItem xmlns:ds="http://schemas.openxmlformats.org/officeDocument/2006/customXml" ds:itemID="{91309623-1978-44E8-A211-EF0C6DC39560}"/>
</file>

<file path=customXml/itemProps3.xml><?xml version="1.0" encoding="utf-8"?>
<ds:datastoreItem xmlns:ds="http://schemas.openxmlformats.org/officeDocument/2006/customXml" ds:itemID="{BED84A4A-ADED-452C-AA36-B8DEB138B821}"/>
</file>

<file path=customXml/itemProps4.xml><?xml version="1.0" encoding="utf-8"?>
<ds:datastoreItem xmlns:ds="http://schemas.openxmlformats.org/officeDocument/2006/customXml" ds:itemID="{0BB7ABD7-BF80-438F-86FC-98CE22D08C89}">
  <ds:schemaRefs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0c38085-413c-455a-bf36-609d76e3b506"/>
    <ds:schemaRef ds:uri="http://schemas.microsoft.com/sharepoint/v3/fields"/>
    <ds:schemaRef ds:uri="http://schemas.microsoft.com/office/2006/metadata/properties"/>
    <ds:schemaRef ds:uri="cfd7d055-4c42-4b1a-a19c-7e601acfe3a8"/>
    <ds:schemaRef ds:uri="b6565643-c00f-44ce-b5d1-532a85e4382c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BE60D7C-28ED-4211-937A-695BEA8BDA3C}"/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1412</Words>
  <Application>Microsoft Office PowerPoint</Application>
  <PresentationFormat>Panorámica</PresentationFormat>
  <Paragraphs>190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Fira Sans Extra Condensed Medium</vt:lpstr>
      <vt:lpstr>Helvetica</vt:lpstr>
      <vt:lpstr>Roboto</vt:lpstr>
      <vt:lpstr>Verdana</vt:lpstr>
      <vt:lpstr>Tema de Office</vt:lpstr>
      <vt:lpstr>Presentación de PowerPoint</vt:lpstr>
      <vt:lpstr>PROYECTOS DE INVERSIÓN 2024</vt:lpstr>
      <vt:lpstr>RESUMEN DE PROYECTOS DE INVERSIÓN DE LA SUPERINTENDENCIA NACIONAL DE SALUD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Inversión 2024</dc:title>
  <dc:creator>William Camilo  Baracaldo Godoy</dc:creator>
  <cp:keywords>DIFT40</cp:keywords>
  <cp:lastModifiedBy>Elsy Yaneth Mayorga Calderon</cp:lastModifiedBy>
  <cp:revision>29</cp:revision>
  <dcterms:created xsi:type="dcterms:W3CDTF">2023-05-08T00:34:42Z</dcterms:created>
  <dcterms:modified xsi:type="dcterms:W3CDTF">2024-01-29T20:02:58Z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upo_Objetivo">
    <vt:lpwstr>Usuarios</vt:lpwstr>
  </property>
  <property fmtid="{D5CDD505-2E9C-101B-9397-08002B2CF9AE}" pid="3" name="ContentTypeId">
    <vt:lpwstr>0x010100E869469811132C4797680B6FFDEAE3E200F5F178381D456F49B4B85470DB95C5CF</vt:lpwstr>
  </property>
  <property fmtid="{D5CDD505-2E9C-101B-9397-08002B2CF9AE}" pid="4" name="Publicado">
    <vt:bool>true</vt:bool>
  </property>
  <property fmtid="{D5CDD505-2E9C-101B-9397-08002B2CF9AE}" pid="5" name="_dlc_DocIdItemGuid">
    <vt:lpwstr>9c64b55e-99e8-460f-a8eb-b14305876b4c</vt:lpwstr>
  </property>
  <property fmtid="{D5CDD505-2E9C-101B-9397-08002B2CF9AE}" pid="6" name="Tematica">
    <vt:lpwstr>formato, Plantilla, Presentación, Institucional , COFL01, power, point,  Proceso, Comunicación, organizacional, Publicas, Estratégicas, comunicación, informativa,  Comunicaciones, Estratégicas, Imagen, Institucional.</vt:lpwstr>
  </property>
  <property fmtid="{D5CDD505-2E9C-101B-9397-08002B2CF9AE}" pid="9" name="TipoNorma">
    <vt:lpwstr/>
  </property>
  <property fmtid="{D5CDD505-2E9C-101B-9397-08002B2CF9AE}" pid="12" name="Area">
    <vt:lpwstr/>
  </property>
  <property fmtid="{D5CDD505-2E9C-101B-9397-08002B2CF9AE}" pid="14" name="Categoria">
    <vt:lpwstr/>
  </property>
  <property fmtid="{D5CDD505-2E9C-101B-9397-08002B2CF9AE}" pid="15" name="Ano">
    <vt:lpwstr/>
  </property>
  <property fmtid="{D5CDD505-2E9C-101B-9397-08002B2CF9AE}" pid="20" name="Mes">
    <vt:lpwstr/>
  </property>
  <property fmtid="{D5CDD505-2E9C-101B-9397-08002B2CF9AE}" pid="21" name="TipoVigilado">
    <vt:lpwstr/>
  </property>
</Properties>
</file>