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6" r:id="rId6"/>
    <p:sldId id="282" r:id="rId7"/>
    <p:sldId id="283" r:id="rId8"/>
    <p:sldId id="259" r:id="rId9"/>
    <p:sldId id="258" r:id="rId10"/>
    <p:sldId id="260" r:id="rId11"/>
    <p:sldId id="267" r:id="rId12"/>
    <p:sldId id="261" r:id="rId13"/>
    <p:sldId id="262" r:id="rId14"/>
    <p:sldId id="263" r:id="rId15"/>
    <p:sldId id="264" r:id="rId16"/>
    <p:sldId id="268" r:id="rId17"/>
    <p:sldId id="26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FEB"/>
    <a:srgbClr val="CCCCFF"/>
    <a:srgbClr val="D1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28" autoAdjust="0"/>
    <p:restoredTop sz="86385" autoAdjust="0"/>
  </p:normalViewPr>
  <p:slideViewPr>
    <p:cSldViewPr snapToGrid="0">
      <p:cViewPr varScale="1">
        <p:scale>
          <a:sx n="96" d="100"/>
          <a:sy n="96" d="100"/>
        </p:scale>
        <p:origin x="166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30/01/2025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E621-A079-4CFD-BE0B-6568E239D5D0}" type="datetimeFigureOut">
              <a:rPr lang="es-419" smtClean="0"/>
              <a:t>30/1/2025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FF0A-1C7D-497F-AEC1-EDC005CAE31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1296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5421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772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753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179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62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9318E-12CC-4D79-9C6C-58BB66AB95A2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888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37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87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3"/>
          <a:stretch/>
        </p:blipFill>
        <p:spPr>
          <a:xfrm>
            <a:off x="0" y="-298"/>
            <a:ext cx="8299938" cy="68582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B9D4674-D1F1-85F6-998B-4375858C5C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1047" y="3104699"/>
            <a:ext cx="1983960" cy="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33F25D2-53CE-020A-2FF6-D76E08B14D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1B70198-4BBE-9E6D-85E0-F7249775F0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8829" y="269631"/>
            <a:ext cx="1390438" cy="48064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16A457F-A477-6107-325F-0F3F1A5412CC}"/>
              </a:ext>
            </a:extLst>
          </p:cNvPr>
          <p:cNvSpPr txBox="1"/>
          <p:nvPr userDrawn="1"/>
        </p:nvSpPr>
        <p:spPr>
          <a:xfrm>
            <a:off x="5093163" y="6633584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bg1"/>
                </a:solidFill>
                <a:latin typeface="Verdana" panose="020B0604030504040204" pitchFamily="34" charset="0"/>
              </a:rPr>
              <a:t>www.supersalud.gov.co</a:t>
            </a: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717C0FCB-D697-DD41-A3B3-CF058B5AB8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06D31BB-94D7-8B03-02DB-8A1ED8089A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829" y="269631"/>
            <a:ext cx="1390438" cy="48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8F2D224-5C29-AB45-A677-53F5A3BA06B5}"/>
              </a:ext>
            </a:extLst>
          </p:cNvPr>
          <p:cNvSpPr txBox="1"/>
          <p:nvPr userDrawn="1"/>
        </p:nvSpPr>
        <p:spPr>
          <a:xfrm>
            <a:off x="5093163" y="6633584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>
                <a:solidFill>
                  <a:schemeClr val="bg1"/>
                </a:solidFill>
                <a:latin typeface="Verdana" panose="020B0604030504040204" pitchFamily="34" charset="0"/>
              </a:rPr>
              <a:t>www.supersalud.gov.co</a:t>
            </a:r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30/01/2025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Logo Supersalud">
            <a:extLst>
              <a:ext uri="{FF2B5EF4-FFF2-40B4-BE49-F238E27FC236}">
                <a16:creationId xmlns:a16="http://schemas.microsoft.com/office/drawing/2014/main" id="{3C05EF3F-F5D8-C8EB-AC0B-B61F245C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2388" y="2190750"/>
            <a:ext cx="44672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7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208;p38">
            <a:extLst>
              <a:ext uri="{FF2B5EF4-FFF2-40B4-BE49-F238E27FC236}">
                <a16:creationId xmlns:a16="http://schemas.microsoft.com/office/drawing/2014/main" id="{46C87DE0-FD92-A5B1-056D-0D8DB8FA6226}"/>
              </a:ext>
            </a:extLst>
          </p:cNvPr>
          <p:cNvSpPr/>
          <p:nvPr/>
        </p:nvSpPr>
        <p:spPr>
          <a:xfrm>
            <a:off x="8217846" y="4692661"/>
            <a:ext cx="3629895" cy="1858103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08;p38">
            <a:extLst>
              <a:ext uri="{FF2B5EF4-FFF2-40B4-BE49-F238E27FC236}">
                <a16:creationId xmlns:a16="http://schemas.microsoft.com/office/drawing/2014/main" id="{2A9EBAD1-291D-32D1-8245-94A859BBC57E}"/>
              </a:ext>
            </a:extLst>
          </p:cNvPr>
          <p:cNvSpPr/>
          <p:nvPr/>
        </p:nvSpPr>
        <p:spPr>
          <a:xfrm>
            <a:off x="8272741" y="1518294"/>
            <a:ext cx="3629895" cy="124582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08;p38">
            <a:extLst>
              <a:ext uri="{FF2B5EF4-FFF2-40B4-BE49-F238E27FC236}">
                <a16:creationId xmlns:a16="http://schemas.microsoft.com/office/drawing/2014/main" id="{C3C77E59-9E1A-BEF5-D505-EC67BBBADA80}"/>
              </a:ext>
            </a:extLst>
          </p:cNvPr>
          <p:cNvSpPr/>
          <p:nvPr/>
        </p:nvSpPr>
        <p:spPr>
          <a:xfrm>
            <a:off x="1493734" y="5666557"/>
            <a:ext cx="2613999" cy="88420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08;p38">
            <a:extLst>
              <a:ext uri="{FF2B5EF4-FFF2-40B4-BE49-F238E27FC236}">
                <a16:creationId xmlns:a16="http://schemas.microsoft.com/office/drawing/2014/main" id="{2725957B-257C-F419-E558-835FAD9BD7E1}"/>
              </a:ext>
            </a:extLst>
          </p:cNvPr>
          <p:cNvSpPr/>
          <p:nvPr/>
        </p:nvSpPr>
        <p:spPr>
          <a:xfrm>
            <a:off x="879584" y="3627783"/>
            <a:ext cx="2747151" cy="958940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DF0FB0-E7DF-64A4-AB11-50DD23A5CE9E}"/>
              </a:ext>
            </a:extLst>
          </p:cNvPr>
          <p:cNvSpPr txBox="1"/>
          <p:nvPr/>
        </p:nvSpPr>
        <p:spPr>
          <a:xfrm>
            <a:off x="289364" y="1518294"/>
            <a:ext cx="408300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Dependencias Encargadas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Oficina Asesora de Planeación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de Innovación y Desarrollo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Administrativa – Grupo de Recursos Físicos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B5653DD-51EF-AEB5-547F-500BA828C860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3AEB284A-E263-9A85-A571-9B8926A3C4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5974" y="150134"/>
            <a:ext cx="8407357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 del Sistema Integrado de gestión en la provisión de los servicios de la Supersalud a sus grupos de valor dentro del SGSSS nacional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461;p45">
            <a:extLst>
              <a:ext uri="{FF2B5EF4-FFF2-40B4-BE49-F238E27FC236}">
                <a16:creationId xmlns:a16="http://schemas.microsoft.com/office/drawing/2014/main" id="{5D4BBF41-D58E-24F1-CEA4-5F428BAB0B80}"/>
              </a:ext>
            </a:extLst>
          </p:cNvPr>
          <p:cNvSpPr/>
          <p:nvPr/>
        </p:nvSpPr>
        <p:spPr>
          <a:xfrm>
            <a:off x="6278270" y="4093879"/>
            <a:ext cx="2905488" cy="2694549"/>
          </a:xfrm>
          <a:custGeom>
            <a:avLst/>
            <a:gdLst/>
            <a:ahLst/>
            <a:cxnLst/>
            <a:rect l="l" t="t" r="r" b="b"/>
            <a:pathLst>
              <a:path w="5241" h="5223" extrusionOk="0">
                <a:moveTo>
                  <a:pt x="3047" y="1"/>
                </a:moveTo>
                <a:cubicBezTo>
                  <a:pt x="3047" y="777"/>
                  <a:pt x="2743" y="1554"/>
                  <a:pt x="2157" y="2139"/>
                </a:cubicBezTo>
                <a:cubicBezTo>
                  <a:pt x="1553" y="2748"/>
                  <a:pt x="777" y="3029"/>
                  <a:pt x="0" y="3029"/>
                </a:cubicBezTo>
                <a:lnTo>
                  <a:pt x="0" y="5223"/>
                </a:lnTo>
                <a:lnTo>
                  <a:pt x="759" y="5223"/>
                </a:lnTo>
                <a:lnTo>
                  <a:pt x="949" y="4183"/>
                </a:lnTo>
                <a:cubicBezTo>
                  <a:pt x="1421" y="4069"/>
                  <a:pt x="1876" y="3883"/>
                  <a:pt x="2311" y="3615"/>
                </a:cubicBezTo>
                <a:lnTo>
                  <a:pt x="3179" y="4242"/>
                </a:lnTo>
                <a:lnTo>
                  <a:pt x="3537" y="3883"/>
                </a:lnTo>
                <a:lnTo>
                  <a:pt x="3878" y="3520"/>
                </a:lnTo>
                <a:lnTo>
                  <a:pt x="4241" y="3161"/>
                </a:lnTo>
                <a:lnTo>
                  <a:pt x="3633" y="2294"/>
                </a:lnTo>
                <a:cubicBezTo>
                  <a:pt x="3901" y="1876"/>
                  <a:pt x="4087" y="1404"/>
                  <a:pt x="4182" y="932"/>
                </a:cubicBezTo>
                <a:lnTo>
                  <a:pt x="5240" y="759"/>
                </a:lnTo>
                <a:lnTo>
                  <a:pt x="5240" y="250"/>
                </a:lnTo>
                <a:lnTo>
                  <a:pt x="5240" y="1"/>
                </a:lnTo>
                <a:close/>
              </a:path>
            </a:pathLst>
          </a:custGeom>
          <a:solidFill>
            <a:srgbClr val="256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462;p45">
            <a:extLst>
              <a:ext uri="{FF2B5EF4-FFF2-40B4-BE49-F238E27FC236}">
                <a16:creationId xmlns:a16="http://schemas.microsoft.com/office/drawing/2014/main" id="{14940DEF-0844-10F4-C9B0-4356FBFDFB15}"/>
              </a:ext>
            </a:extLst>
          </p:cNvPr>
          <p:cNvSpPr/>
          <p:nvPr/>
        </p:nvSpPr>
        <p:spPr>
          <a:xfrm>
            <a:off x="3461349" y="1440131"/>
            <a:ext cx="2905489" cy="2694548"/>
          </a:xfrm>
          <a:custGeom>
            <a:avLst/>
            <a:gdLst/>
            <a:ahLst/>
            <a:cxnLst/>
            <a:rect l="l" t="t" r="r" b="b"/>
            <a:pathLst>
              <a:path w="5241" h="5259" extrusionOk="0">
                <a:moveTo>
                  <a:pt x="4486" y="1"/>
                </a:moveTo>
                <a:lnTo>
                  <a:pt x="4296" y="1059"/>
                </a:lnTo>
                <a:cubicBezTo>
                  <a:pt x="3824" y="1172"/>
                  <a:pt x="3369" y="1363"/>
                  <a:pt x="2934" y="1626"/>
                </a:cubicBezTo>
                <a:lnTo>
                  <a:pt x="2062" y="1004"/>
                </a:lnTo>
                <a:lnTo>
                  <a:pt x="1703" y="1363"/>
                </a:lnTo>
                <a:lnTo>
                  <a:pt x="1362" y="1721"/>
                </a:lnTo>
                <a:lnTo>
                  <a:pt x="1004" y="2080"/>
                </a:lnTo>
                <a:lnTo>
                  <a:pt x="1608" y="2952"/>
                </a:lnTo>
                <a:cubicBezTo>
                  <a:pt x="1344" y="3370"/>
                  <a:pt x="1154" y="3842"/>
                  <a:pt x="1058" y="4314"/>
                </a:cubicBezTo>
                <a:lnTo>
                  <a:pt x="0" y="4487"/>
                </a:lnTo>
                <a:lnTo>
                  <a:pt x="0" y="4995"/>
                </a:lnTo>
                <a:lnTo>
                  <a:pt x="0" y="5259"/>
                </a:lnTo>
                <a:lnTo>
                  <a:pt x="2193" y="5259"/>
                </a:lnTo>
                <a:cubicBezTo>
                  <a:pt x="2193" y="4464"/>
                  <a:pt x="2498" y="3692"/>
                  <a:pt x="3083" y="3102"/>
                </a:cubicBezTo>
                <a:cubicBezTo>
                  <a:pt x="3692" y="2498"/>
                  <a:pt x="4464" y="2216"/>
                  <a:pt x="5240" y="2216"/>
                </a:cubicBezTo>
                <a:lnTo>
                  <a:pt x="5240" y="1"/>
                </a:lnTo>
                <a:close/>
              </a:path>
            </a:pathLst>
          </a:custGeom>
          <a:solidFill>
            <a:srgbClr val="A3E5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63;p45">
            <a:extLst>
              <a:ext uri="{FF2B5EF4-FFF2-40B4-BE49-F238E27FC236}">
                <a16:creationId xmlns:a16="http://schemas.microsoft.com/office/drawing/2014/main" id="{A99D7707-D64C-53EB-9DF4-81ED1D0D5BC4}"/>
              </a:ext>
            </a:extLst>
          </p:cNvPr>
          <p:cNvSpPr/>
          <p:nvPr/>
        </p:nvSpPr>
        <p:spPr>
          <a:xfrm>
            <a:off x="6278269" y="1440132"/>
            <a:ext cx="2905489" cy="2694548"/>
          </a:xfrm>
          <a:custGeom>
            <a:avLst/>
            <a:gdLst/>
            <a:ahLst/>
            <a:cxnLst/>
            <a:rect l="l" t="t" r="r" b="b"/>
            <a:pathLst>
              <a:path w="5241" h="5259" extrusionOk="0">
                <a:moveTo>
                  <a:pt x="0" y="1"/>
                </a:moveTo>
                <a:lnTo>
                  <a:pt x="0" y="2216"/>
                </a:lnTo>
                <a:cubicBezTo>
                  <a:pt x="777" y="2216"/>
                  <a:pt x="1553" y="2498"/>
                  <a:pt x="2157" y="3102"/>
                </a:cubicBezTo>
                <a:cubicBezTo>
                  <a:pt x="2743" y="3692"/>
                  <a:pt x="3047" y="4464"/>
                  <a:pt x="3047" y="5259"/>
                </a:cubicBezTo>
                <a:lnTo>
                  <a:pt x="5240" y="5259"/>
                </a:lnTo>
                <a:lnTo>
                  <a:pt x="5240" y="4995"/>
                </a:lnTo>
                <a:lnTo>
                  <a:pt x="5240" y="4487"/>
                </a:lnTo>
                <a:lnTo>
                  <a:pt x="4182" y="4314"/>
                </a:lnTo>
                <a:cubicBezTo>
                  <a:pt x="4087" y="3842"/>
                  <a:pt x="3901" y="3370"/>
                  <a:pt x="3633" y="2952"/>
                </a:cubicBezTo>
                <a:lnTo>
                  <a:pt x="4241" y="2080"/>
                </a:lnTo>
                <a:lnTo>
                  <a:pt x="3878" y="1721"/>
                </a:lnTo>
                <a:lnTo>
                  <a:pt x="3537" y="1363"/>
                </a:lnTo>
                <a:lnTo>
                  <a:pt x="3179" y="1004"/>
                </a:lnTo>
                <a:lnTo>
                  <a:pt x="2311" y="1626"/>
                </a:lnTo>
                <a:cubicBezTo>
                  <a:pt x="1876" y="1363"/>
                  <a:pt x="1421" y="1172"/>
                  <a:pt x="949" y="1059"/>
                </a:cubicBezTo>
                <a:lnTo>
                  <a:pt x="759" y="1"/>
                </a:lnTo>
                <a:close/>
              </a:path>
            </a:pathLst>
          </a:custGeom>
          <a:solidFill>
            <a:srgbClr val="53BB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64;p45">
            <a:extLst>
              <a:ext uri="{FF2B5EF4-FFF2-40B4-BE49-F238E27FC236}">
                <a16:creationId xmlns:a16="http://schemas.microsoft.com/office/drawing/2014/main" id="{98EB2C89-267C-93D3-936F-26F71920CFB9}"/>
              </a:ext>
            </a:extLst>
          </p:cNvPr>
          <p:cNvSpPr/>
          <p:nvPr/>
        </p:nvSpPr>
        <p:spPr>
          <a:xfrm>
            <a:off x="3461349" y="4093879"/>
            <a:ext cx="2905489" cy="2694548"/>
          </a:xfrm>
          <a:custGeom>
            <a:avLst/>
            <a:gdLst/>
            <a:ahLst/>
            <a:cxnLst/>
            <a:rect l="l" t="t" r="r" b="b"/>
            <a:pathLst>
              <a:path w="5241" h="5223" extrusionOk="0">
                <a:moveTo>
                  <a:pt x="0" y="1"/>
                </a:moveTo>
                <a:lnTo>
                  <a:pt x="0" y="250"/>
                </a:lnTo>
                <a:lnTo>
                  <a:pt x="0" y="759"/>
                </a:lnTo>
                <a:lnTo>
                  <a:pt x="1058" y="932"/>
                </a:lnTo>
                <a:cubicBezTo>
                  <a:pt x="1154" y="1404"/>
                  <a:pt x="1344" y="1876"/>
                  <a:pt x="1608" y="2294"/>
                </a:cubicBezTo>
                <a:lnTo>
                  <a:pt x="1004" y="3161"/>
                </a:lnTo>
                <a:lnTo>
                  <a:pt x="1362" y="3520"/>
                </a:lnTo>
                <a:lnTo>
                  <a:pt x="1703" y="3883"/>
                </a:lnTo>
                <a:lnTo>
                  <a:pt x="2062" y="4242"/>
                </a:lnTo>
                <a:lnTo>
                  <a:pt x="2934" y="3615"/>
                </a:lnTo>
                <a:cubicBezTo>
                  <a:pt x="3369" y="3883"/>
                  <a:pt x="3824" y="4069"/>
                  <a:pt x="4296" y="4183"/>
                </a:cubicBezTo>
                <a:lnTo>
                  <a:pt x="4486" y="5223"/>
                </a:lnTo>
                <a:lnTo>
                  <a:pt x="5240" y="5223"/>
                </a:lnTo>
                <a:lnTo>
                  <a:pt x="5240" y="3029"/>
                </a:lnTo>
                <a:cubicBezTo>
                  <a:pt x="4464" y="3029"/>
                  <a:pt x="3692" y="2748"/>
                  <a:pt x="3083" y="2139"/>
                </a:cubicBezTo>
                <a:cubicBezTo>
                  <a:pt x="2498" y="1554"/>
                  <a:pt x="2193" y="777"/>
                  <a:pt x="21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Imagen 9" descr="Un grupo de personas sentadas en un escritorio&#10;&#10;Descripción generada automáticamente">
            <a:extLst>
              <a:ext uri="{FF2B5EF4-FFF2-40B4-BE49-F238E27FC236}">
                <a16:creationId xmlns:a16="http://schemas.microsoft.com/office/drawing/2014/main" id="{49E71BCD-2CF4-4326-7C12-F1C489E7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85" y="2564296"/>
            <a:ext cx="3467873" cy="309106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8CA2FB2-D2DD-5C9E-7958-181CDC22F4D4}"/>
              </a:ext>
            </a:extLst>
          </p:cNvPr>
          <p:cNvSpPr txBox="1"/>
          <p:nvPr/>
        </p:nvSpPr>
        <p:spPr>
          <a:xfrm>
            <a:off x="798642" y="3832268"/>
            <a:ext cx="290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BPIN</a:t>
            </a:r>
          </a:p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202300000000357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D6D28D-00E4-F8C4-29AC-898058029BA0}"/>
              </a:ext>
            </a:extLst>
          </p:cNvPr>
          <p:cNvSpPr txBox="1"/>
          <p:nvPr/>
        </p:nvSpPr>
        <p:spPr>
          <a:xfrm>
            <a:off x="1737291" y="5793438"/>
            <a:ext cx="219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2025</a:t>
            </a:r>
          </a:p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 </a:t>
            </a:r>
            <a:r>
              <a:rPr lang="af-ZA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705.769.752</a:t>
            </a:r>
            <a:endParaRPr lang="es-419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B930E0F-3425-5EE5-3D01-37A1C9C193CD}"/>
              </a:ext>
            </a:extLst>
          </p:cNvPr>
          <p:cNvSpPr txBox="1"/>
          <p:nvPr/>
        </p:nvSpPr>
        <p:spPr>
          <a:xfrm>
            <a:off x="8580496" y="1629463"/>
            <a:ext cx="3322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General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Fortalecer el Sistema Integrado de 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Gestión en la provisión de servicios de la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Supersalud a sus grupos de valor dentro 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 SGSSS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7BE543E-C6D2-BE60-5ACA-47874BF961DA}"/>
              </a:ext>
            </a:extLst>
          </p:cNvPr>
          <p:cNvSpPr txBox="1"/>
          <p:nvPr/>
        </p:nvSpPr>
        <p:spPr>
          <a:xfrm>
            <a:off x="8587177" y="4900886"/>
            <a:ext cx="32605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Especifico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Optimizar la operativización de los componentes y lineamientos del sistema integrado de gestión.</a:t>
            </a:r>
          </a:p>
          <a:p>
            <a:pPr marL="228600" indent="-228600">
              <a:buAutoNum type="arabicPeriod"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Fomentar la cultura de la planeación y seguimiento en la gestión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89577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EA39396-6909-B8BD-8425-0BA91877E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56189"/>
            <a:ext cx="6477438" cy="5501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CA8BEFF2-60B6-04F1-F9A7-2A55948EB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30" y="2643140"/>
            <a:ext cx="3770661" cy="2947785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CD11B038-CED7-7635-05D8-FBA38A2B2303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DCD8D4D4-D08F-F4D0-AE9F-423A8999CA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5975" y="149607"/>
            <a:ext cx="8407357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Optimización del aprovisionamiento, desarrollo de servicios y soluciones de tecnologías de la información que soportan las acciones de IVC al SGSSS nacional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7" name="Google Shape;153;p17">
            <a:extLst>
              <a:ext uri="{FF2B5EF4-FFF2-40B4-BE49-F238E27FC236}">
                <a16:creationId xmlns:a16="http://schemas.microsoft.com/office/drawing/2014/main" id="{50AD9B3D-E2B8-2833-3627-2A2B5FFB3E28}"/>
              </a:ext>
            </a:extLst>
          </p:cNvPr>
          <p:cNvGrpSpPr/>
          <p:nvPr/>
        </p:nvGrpSpPr>
        <p:grpSpPr>
          <a:xfrm>
            <a:off x="1" y="1458994"/>
            <a:ext cx="6400800" cy="5319494"/>
            <a:chOff x="2559562" y="1044350"/>
            <a:chExt cx="4024877" cy="3639029"/>
          </a:xfrm>
        </p:grpSpPr>
        <p:sp>
          <p:nvSpPr>
            <p:cNvPr id="43" name="Google Shape;154;p17">
              <a:extLst>
                <a:ext uri="{FF2B5EF4-FFF2-40B4-BE49-F238E27FC236}">
                  <a16:creationId xmlns:a16="http://schemas.microsoft.com/office/drawing/2014/main" id="{E82CF78C-60CF-725E-A7B7-ABBD6FF8238F}"/>
                </a:ext>
              </a:extLst>
            </p:cNvPr>
            <p:cNvSpPr/>
            <p:nvPr/>
          </p:nvSpPr>
          <p:spPr>
            <a:xfrm>
              <a:off x="2559562" y="1798137"/>
              <a:ext cx="1456434" cy="2374663"/>
            </a:xfrm>
            <a:custGeom>
              <a:avLst/>
              <a:gdLst/>
              <a:ahLst/>
              <a:cxnLst/>
              <a:rect l="l" t="t" r="r" b="b"/>
              <a:pathLst>
                <a:path w="6749" h="11004" extrusionOk="0">
                  <a:moveTo>
                    <a:pt x="6748" y="1"/>
                  </a:moveTo>
                  <a:cubicBezTo>
                    <a:pt x="6748" y="1"/>
                    <a:pt x="0" y="2525"/>
                    <a:pt x="526" y="5854"/>
                  </a:cubicBezTo>
                  <a:cubicBezTo>
                    <a:pt x="879" y="8047"/>
                    <a:pt x="3440" y="11003"/>
                    <a:pt x="3440" y="11003"/>
                  </a:cubicBezTo>
                  <a:cubicBezTo>
                    <a:pt x="3440" y="11003"/>
                    <a:pt x="2083" y="8153"/>
                    <a:pt x="3661" y="3924"/>
                  </a:cubicBezTo>
                  <a:cubicBezTo>
                    <a:pt x="4429" y="1841"/>
                    <a:pt x="6748" y="1"/>
                    <a:pt x="6748" y="1"/>
                  </a:cubicBezTo>
                  <a:close/>
                </a:path>
              </a:pathLst>
            </a:custGeom>
            <a:solidFill>
              <a:srgbClr val="256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;p17">
              <a:extLst>
                <a:ext uri="{FF2B5EF4-FFF2-40B4-BE49-F238E27FC236}">
                  <a16:creationId xmlns:a16="http://schemas.microsoft.com/office/drawing/2014/main" id="{54A75DEA-ABDD-2C72-E3A2-B0BCB8B895D2}"/>
                </a:ext>
              </a:extLst>
            </p:cNvPr>
            <p:cNvSpPr/>
            <p:nvPr/>
          </p:nvSpPr>
          <p:spPr>
            <a:xfrm>
              <a:off x="2805789" y="1199509"/>
              <a:ext cx="2407465" cy="1218623"/>
            </a:xfrm>
            <a:custGeom>
              <a:avLst/>
              <a:gdLst/>
              <a:ahLst/>
              <a:cxnLst/>
              <a:rect l="l" t="t" r="r" b="b"/>
              <a:pathLst>
                <a:path w="11156" h="5647" extrusionOk="0">
                  <a:moveTo>
                    <a:pt x="4721" y="1"/>
                  </a:moveTo>
                  <a:cubicBezTo>
                    <a:pt x="4074" y="1"/>
                    <a:pt x="3474" y="164"/>
                    <a:pt x="2978" y="566"/>
                  </a:cubicBezTo>
                  <a:cubicBezTo>
                    <a:pt x="1268" y="1965"/>
                    <a:pt x="1" y="5646"/>
                    <a:pt x="1" y="5646"/>
                  </a:cubicBezTo>
                  <a:cubicBezTo>
                    <a:pt x="1" y="5646"/>
                    <a:pt x="1773" y="3064"/>
                    <a:pt x="6223" y="2296"/>
                  </a:cubicBezTo>
                  <a:cubicBezTo>
                    <a:pt x="6532" y="2246"/>
                    <a:pt x="6852" y="2225"/>
                    <a:pt x="7174" y="2225"/>
                  </a:cubicBezTo>
                  <a:cubicBezTo>
                    <a:pt x="9134" y="2225"/>
                    <a:pt x="11156" y="3016"/>
                    <a:pt x="11156" y="3016"/>
                  </a:cubicBezTo>
                  <a:cubicBezTo>
                    <a:pt x="11156" y="3016"/>
                    <a:pt x="7503" y="1"/>
                    <a:pt x="4721" y="1"/>
                  </a:cubicBezTo>
                  <a:close/>
                </a:path>
              </a:pathLst>
            </a:custGeom>
            <a:solidFill>
              <a:srgbClr val="55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6;p17">
              <a:extLst>
                <a:ext uri="{FF2B5EF4-FFF2-40B4-BE49-F238E27FC236}">
                  <a16:creationId xmlns:a16="http://schemas.microsoft.com/office/drawing/2014/main" id="{BFE83809-F92B-1178-F2D4-8DDED09CAA9A}"/>
                </a:ext>
              </a:extLst>
            </p:cNvPr>
            <p:cNvSpPr/>
            <p:nvPr/>
          </p:nvSpPr>
          <p:spPr>
            <a:xfrm>
              <a:off x="4078142" y="1044350"/>
              <a:ext cx="1952343" cy="1875302"/>
            </a:xfrm>
            <a:custGeom>
              <a:avLst/>
              <a:gdLst/>
              <a:ahLst/>
              <a:cxnLst/>
              <a:rect l="l" t="t" r="r" b="b"/>
              <a:pathLst>
                <a:path w="9047" h="8690" extrusionOk="0">
                  <a:moveTo>
                    <a:pt x="3249" y="0"/>
                  </a:moveTo>
                  <a:cubicBezTo>
                    <a:pt x="1572" y="0"/>
                    <a:pt x="1" y="296"/>
                    <a:pt x="1" y="296"/>
                  </a:cubicBezTo>
                  <a:cubicBezTo>
                    <a:pt x="1" y="296"/>
                    <a:pt x="3130" y="538"/>
                    <a:pt x="5981" y="4046"/>
                  </a:cubicBezTo>
                  <a:cubicBezTo>
                    <a:pt x="7385" y="5776"/>
                    <a:pt x="7800" y="8690"/>
                    <a:pt x="7800" y="8690"/>
                  </a:cubicBezTo>
                  <a:cubicBezTo>
                    <a:pt x="7800" y="8690"/>
                    <a:pt x="9047" y="1590"/>
                    <a:pt x="5917" y="385"/>
                  </a:cubicBezTo>
                  <a:cubicBezTo>
                    <a:pt x="5168" y="94"/>
                    <a:pt x="4192" y="0"/>
                    <a:pt x="3249" y="0"/>
                  </a:cubicBezTo>
                  <a:close/>
                </a:path>
              </a:pathLst>
            </a:custGeom>
            <a:solidFill>
              <a:srgbClr val="46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7;p17">
              <a:extLst>
                <a:ext uri="{FF2B5EF4-FFF2-40B4-BE49-F238E27FC236}">
                  <a16:creationId xmlns:a16="http://schemas.microsoft.com/office/drawing/2014/main" id="{C16FF578-DC8B-2BC9-370F-D34D2110BA02}"/>
                </a:ext>
              </a:extLst>
            </p:cNvPr>
            <p:cNvSpPr/>
            <p:nvPr/>
          </p:nvSpPr>
          <p:spPr>
            <a:xfrm>
              <a:off x="5122395" y="1557520"/>
              <a:ext cx="1462045" cy="2368837"/>
            </a:xfrm>
            <a:custGeom>
              <a:avLst/>
              <a:gdLst/>
              <a:ahLst/>
              <a:cxnLst/>
              <a:rect l="l" t="t" r="r" b="b"/>
              <a:pathLst>
                <a:path w="6775" h="10977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314" y="1"/>
                    <a:pt x="4692" y="2825"/>
                    <a:pt x="3093" y="7080"/>
                  </a:cubicBezTo>
                  <a:cubicBezTo>
                    <a:pt x="2325" y="9136"/>
                    <a:pt x="0" y="10977"/>
                    <a:pt x="0" y="10977"/>
                  </a:cubicBezTo>
                  <a:cubicBezTo>
                    <a:pt x="0" y="10977"/>
                    <a:pt x="6774" y="8458"/>
                    <a:pt x="6227" y="5149"/>
                  </a:cubicBezTo>
                  <a:cubicBezTo>
                    <a:pt x="5875" y="2935"/>
                    <a:pt x="3314" y="1"/>
                    <a:pt x="3314" y="1"/>
                  </a:cubicBezTo>
                  <a:close/>
                </a:path>
              </a:pathLst>
            </a:custGeom>
            <a:solidFill>
              <a:srgbClr val="A3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8;p17">
              <a:extLst>
                <a:ext uri="{FF2B5EF4-FFF2-40B4-BE49-F238E27FC236}">
                  <a16:creationId xmlns:a16="http://schemas.microsoft.com/office/drawing/2014/main" id="{8AB893BD-928F-9BCB-5B51-04A2AC61D4E7}"/>
                </a:ext>
              </a:extLst>
            </p:cNvPr>
            <p:cNvSpPr/>
            <p:nvPr/>
          </p:nvSpPr>
          <p:spPr>
            <a:xfrm>
              <a:off x="3926003" y="3307652"/>
              <a:ext cx="2407681" cy="1222723"/>
            </a:xfrm>
            <a:custGeom>
              <a:avLst/>
              <a:gdLst/>
              <a:ahLst/>
              <a:cxnLst/>
              <a:rect l="l" t="t" r="r" b="b"/>
              <a:pathLst>
                <a:path w="11157" h="5666" extrusionOk="0">
                  <a:moveTo>
                    <a:pt x="11156" y="1"/>
                  </a:moveTo>
                  <a:cubicBezTo>
                    <a:pt x="11156" y="1"/>
                    <a:pt x="9404" y="2604"/>
                    <a:pt x="4934" y="3351"/>
                  </a:cubicBezTo>
                  <a:cubicBezTo>
                    <a:pt x="4614" y="3405"/>
                    <a:pt x="4283" y="3428"/>
                    <a:pt x="3950" y="3428"/>
                  </a:cubicBezTo>
                  <a:cubicBezTo>
                    <a:pt x="2000" y="3428"/>
                    <a:pt x="1" y="2630"/>
                    <a:pt x="1" y="2630"/>
                  </a:cubicBezTo>
                  <a:lnTo>
                    <a:pt x="1" y="2630"/>
                  </a:lnTo>
                  <a:cubicBezTo>
                    <a:pt x="1" y="2631"/>
                    <a:pt x="3674" y="5665"/>
                    <a:pt x="6448" y="5665"/>
                  </a:cubicBezTo>
                  <a:cubicBezTo>
                    <a:pt x="7091" y="5665"/>
                    <a:pt x="7685" y="5503"/>
                    <a:pt x="8174" y="5102"/>
                  </a:cubicBezTo>
                  <a:cubicBezTo>
                    <a:pt x="9909" y="3703"/>
                    <a:pt x="11156" y="1"/>
                    <a:pt x="11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;p17">
              <a:extLst>
                <a:ext uri="{FF2B5EF4-FFF2-40B4-BE49-F238E27FC236}">
                  <a16:creationId xmlns:a16="http://schemas.microsoft.com/office/drawing/2014/main" id="{B63E0799-5F79-D757-8A09-DB244A6FA59B}"/>
                </a:ext>
              </a:extLst>
            </p:cNvPr>
            <p:cNvSpPr/>
            <p:nvPr/>
          </p:nvSpPr>
          <p:spPr>
            <a:xfrm>
              <a:off x="3113519" y="2810451"/>
              <a:ext cx="1957953" cy="1872928"/>
            </a:xfrm>
            <a:custGeom>
              <a:avLst/>
              <a:gdLst/>
              <a:ahLst/>
              <a:cxnLst/>
              <a:rect l="l" t="t" r="r" b="b"/>
              <a:pathLst>
                <a:path w="9073" h="8679" extrusionOk="0">
                  <a:moveTo>
                    <a:pt x="1204" y="1"/>
                  </a:moveTo>
                  <a:cubicBezTo>
                    <a:pt x="1204" y="2"/>
                    <a:pt x="0" y="7122"/>
                    <a:pt x="3156" y="8306"/>
                  </a:cubicBezTo>
                  <a:cubicBezTo>
                    <a:pt x="3876" y="8586"/>
                    <a:pt x="4809" y="8678"/>
                    <a:pt x="5720" y="8678"/>
                  </a:cubicBezTo>
                  <a:cubicBezTo>
                    <a:pt x="7435" y="8678"/>
                    <a:pt x="9073" y="8353"/>
                    <a:pt x="9073" y="8353"/>
                  </a:cubicBezTo>
                  <a:cubicBezTo>
                    <a:pt x="9073" y="8353"/>
                    <a:pt x="5917" y="8132"/>
                    <a:pt x="3045" y="4645"/>
                  </a:cubicBezTo>
                  <a:cubicBezTo>
                    <a:pt x="1641" y="2936"/>
                    <a:pt x="1205" y="1"/>
                    <a:pt x="1204" y="1"/>
                  </a:cubicBezTo>
                  <a:close/>
                </a:path>
              </a:pathLst>
            </a:custGeom>
            <a:solidFill>
              <a:srgbClr val="53B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168;p36">
            <a:extLst>
              <a:ext uri="{FF2B5EF4-FFF2-40B4-BE49-F238E27FC236}">
                <a16:creationId xmlns:a16="http://schemas.microsoft.com/office/drawing/2014/main" id="{B4AC9C4E-EE30-24E4-BECA-F8F9F2E824AB}"/>
              </a:ext>
            </a:extLst>
          </p:cNvPr>
          <p:cNvGrpSpPr/>
          <p:nvPr/>
        </p:nvGrpSpPr>
        <p:grpSpPr>
          <a:xfrm>
            <a:off x="6938028" y="1636037"/>
            <a:ext cx="4862394" cy="684906"/>
            <a:chOff x="656299" y="1521275"/>
            <a:chExt cx="6640807" cy="449988"/>
          </a:xfrm>
        </p:grpSpPr>
        <p:sp>
          <p:nvSpPr>
            <p:cNvPr id="56" name="Google Shape;1169;p36">
              <a:extLst>
                <a:ext uri="{FF2B5EF4-FFF2-40B4-BE49-F238E27FC236}">
                  <a16:creationId xmlns:a16="http://schemas.microsoft.com/office/drawing/2014/main" id="{70840968-5D97-CAC9-FE58-267D41834587}"/>
                </a:ext>
              </a:extLst>
            </p:cNvPr>
            <p:cNvSpPr/>
            <p:nvPr/>
          </p:nvSpPr>
          <p:spPr>
            <a:xfrm>
              <a:off x="656299" y="1524412"/>
              <a:ext cx="6640807" cy="443700"/>
            </a:xfrm>
            <a:prstGeom prst="chevron">
              <a:avLst>
                <a:gd name="adj" fmla="val 50000"/>
              </a:avLst>
            </a:prstGeom>
            <a:solidFill>
              <a:srgbClr val="32B4A8"/>
            </a:solidFill>
            <a:ln w="9525" cap="flat" cmpd="sng">
              <a:solidFill>
                <a:srgbClr val="32B4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0;p36">
              <a:extLst>
                <a:ext uri="{FF2B5EF4-FFF2-40B4-BE49-F238E27FC236}">
                  <a16:creationId xmlns:a16="http://schemas.microsoft.com/office/drawing/2014/main" id="{DBBFF85C-872C-85DD-59BC-62238F157E51}"/>
                </a:ext>
              </a:extLst>
            </p:cNvPr>
            <p:cNvSpPr/>
            <p:nvPr/>
          </p:nvSpPr>
          <p:spPr>
            <a:xfrm flipH="1">
              <a:off x="1154173" y="1521275"/>
              <a:ext cx="5683785" cy="449988"/>
            </a:xfrm>
            <a:custGeom>
              <a:avLst/>
              <a:gdLst/>
              <a:ahLst/>
              <a:cxnLst/>
              <a:rect l="l" t="t" r="r" b="b"/>
              <a:pathLst>
                <a:path w="90453" h="11339" extrusionOk="0">
                  <a:moveTo>
                    <a:pt x="0" y="0"/>
                  </a:moveTo>
                  <a:lnTo>
                    <a:pt x="2686" y="11339"/>
                  </a:lnTo>
                  <a:lnTo>
                    <a:pt x="90452" y="11339"/>
                  </a:lnTo>
                  <a:lnTo>
                    <a:pt x="87747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32B4A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1177;p36">
            <a:extLst>
              <a:ext uri="{FF2B5EF4-FFF2-40B4-BE49-F238E27FC236}">
                <a16:creationId xmlns:a16="http://schemas.microsoft.com/office/drawing/2014/main" id="{C2CD8388-32D5-431C-71DE-DC5460CB2F27}"/>
              </a:ext>
            </a:extLst>
          </p:cNvPr>
          <p:cNvGrpSpPr/>
          <p:nvPr/>
        </p:nvGrpSpPr>
        <p:grpSpPr>
          <a:xfrm>
            <a:off x="7492133" y="2508092"/>
            <a:ext cx="3937180" cy="445354"/>
            <a:chOff x="933100" y="2325421"/>
            <a:chExt cx="5766302" cy="445354"/>
          </a:xfrm>
        </p:grpSpPr>
        <p:sp>
          <p:nvSpPr>
            <p:cNvPr id="65" name="Google Shape;1178;p36">
              <a:extLst>
                <a:ext uri="{FF2B5EF4-FFF2-40B4-BE49-F238E27FC236}">
                  <a16:creationId xmlns:a16="http://schemas.microsoft.com/office/drawing/2014/main" id="{8E034C33-868F-C5E7-1D4F-ACE61197491D}"/>
                </a:ext>
              </a:extLst>
            </p:cNvPr>
            <p:cNvSpPr/>
            <p:nvPr/>
          </p:nvSpPr>
          <p:spPr>
            <a:xfrm>
              <a:off x="933100" y="2327075"/>
              <a:ext cx="5766302" cy="443700"/>
            </a:xfrm>
            <a:prstGeom prst="chevron">
              <a:avLst>
                <a:gd name="adj" fmla="val 50000"/>
              </a:avLst>
            </a:prstGeom>
            <a:solidFill>
              <a:srgbClr val="2B8597"/>
            </a:solidFill>
            <a:ln w="9525" cap="flat" cmpd="sng">
              <a:solidFill>
                <a:srgbClr val="2B85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79;p36">
              <a:extLst>
                <a:ext uri="{FF2B5EF4-FFF2-40B4-BE49-F238E27FC236}">
                  <a16:creationId xmlns:a16="http://schemas.microsoft.com/office/drawing/2014/main" id="{90D0EADC-9486-3D3B-BE11-4CA04A3D9879}"/>
                </a:ext>
              </a:extLst>
            </p:cNvPr>
            <p:cNvSpPr/>
            <p:nvPr/>
          </p:nvSpPr>
          <p:spPr>
            <a:xfrm flipH="1">
              <a:off x="1469257" y="2325421"/>
              <a:ext cx="4751724" cy="443723"/>
            </a:xfrm>
            <a:custGeom>
              <a:avLst/>
              <a:gdLst/>
              <a:ahLst/>
              <a:cxnLst/>
              <a:rect l="l" t="t" r="r" b="b"/>
              <a:pathLst>
                <a:path w="90453" h="11339" extrusionOk="0">
                  <a:moveTo>
                    <a:pt x="0" y="0"/>
                  </a:moveTo>
                  <a:lnTo>
                    <a:pt x="2686" y="11339"/>
                  </a:lnTo>
                  <a:lnTo>
                    <a:pt x="90452" y="11339"/>
                  </a:lnTo>
                  <a:lnTo>
                    <a:pt x="87747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2B85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1186;p36">
            <a:extLst>
              <a:ext uri="{FF2B5EF4-FFF2-40B4-BE49-F238E27FC236}">
                <a16:creationId xmlns:a16="http://schemas.microsoft.com/office/drawing/2014/main" id="{585A75F1-0275-D4A0-6090-7BC9045C296A}"/>
              </a:ext>
            </a:extLst>
          </p:cNvPr>
          <p:cNvGrpSpPr/>
          <p:nvPr/>
        </p:nvGrpSpPr>
        <p:grpSpPr>
          <a:xfrm>
            <a:off x="6912804" y="3218890"/>
            <a:ext cx="5038184" cy="947908"/>
            <a:chOff x="656299" y="3165275"/>
            <a:chExt cx="6093166" cy="444626"/>
          </a:xfrm>
        </p:grpSpPr>
        <p:sp>
          <p:nvSpPr>
            <p:cNvPr id="74" name="Google Shape;1187;p36">
              <a:extLst>
                <a:ext uri="{FF2B5EF4-FFF2-40B4-BE49-F238E27FC236}">
                  <a16:creationId xmlns:a16="http://schemas.microsoft.com/office/drawing/2014/main" id="{52116CBC-A8C9-219D-D68D-6CF933ED8EF7}"/>
                </a:ext>
              </a:extLst>
            </p:cNvPr>
            <p:cNvSpPr/>
            <p:nvPr/>
          </p:nvSpPr>
          <p:spPr>
            <a:xfrm>
              <a:off x="656299" y="3165275"/>
              <a:ext cx="6093166" cy="443700"/>
            </a:xfrm>
            <a:prstGeom prst="chevron">
              <a:avLst>
                <a:gd name="adj" fmla="val 50000"/>
              </a:avLst>
            </a:prstGeom>
            <a:solidFill>
              <a:srgbClr val="A3E5DF"/>
            </a:solidFill>
            <a:ln w="9525" cap="flat" cmpd="sng">
              <a:solidFill>
                <a:srgbClr val="A3E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88;p36">
              <a:extLst>
                <a:ext uri="{FF2B5EF4-FFF2-40B4-BE49-F238E27FC236}">
                  <a16:creationId xmlns:a16="http://schemas.microsoft.com/office/drawing/2014/main" id="{0626C21A-824F-CBA5-21AD-AB1AF3ECCAD8}"/>
                </a:ext>
              </a:extLst>
            </p:cNvPr>
            <p:cNvSpPr/>
            <p:nvPr/>
          </p:nvSpPr>
          <p:spPr>
            <a:xfrm flipH="1">
              <a:off x="1192454" y="3165356"/>
              <a:ext cx="4899042" cy="444545"/>
            </a:xfrm>
            <a:custGeom>
              <a:avLst/>
              <a:gdLst/>
              <a:ahLst/>
              <a:cxnLst/>
              <a:rect l="l" t="t" r="r" b="b"/>
              <a:pathLst>
                <a:path w="85361" h="11360" extrusionOk="0">
                  <a:moveTo>
                    <a:pt x="1" y="0"/>
                  </a:moveTo>
                  <a:lnTo>
                    <a:pt x="2726" y="11359"/>
                  </a:lnTo>
                  <a:lnTo>
                    <a:pt x="85360" y="11359"/>
                  </a:lnTo>
                  <a:lnTo>
                    <a:pt x="8265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A3E5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195;p36">
            <a:extLst>
              <a:ext uri="{FF2B5EF4-FFF2-40B4-BE49-F238E27FC236}">
                <a16:creationId xmlns:a16="http://schemas.microsoft.com/office/drawing/2014/main" id="{F7C6432B-3E1F-266B-3F3A-61EB3B7D8D16}"/>
              </a:ext>
            </a:extLst>
          </p:cNvPr>
          <p:cNvGrpSpPr/>
          <p:nvPr/>
        </p:nvGrpSpPr>
        <p:grpSpPr>
          <a:xfrm>
            <a:off x="6670333" y="4445839"/>
            <a:ext cx="5428653" cy="1417689"/>
            <a:chOff x="656299" y="3952236"/>
            <a:chExt cx="6023111" cy="456839"/>
          </a:xfrm>
        </p:grpSpPr>
        <p:sp>
          <p:nvSpPr>
            <p:cNvPr id="83" name="Google Shape;1196;p36">
              <a:extLst>
                <a:ext uri="{FF2B5EF4-FFF2-40B4-BE49-F238E27FC236}">
                  <a16:creationId xmlns:a16="http://schemas.microsoft.com/office/drawing/2014/main" id="{1C4D7666-AB51-BBA2-1072-4FEA142CD65C}"/>
                </a:ext>
              </a:extLst>
            </p:cNvPr>
            <p:cNvSpPr/>
            <p:nvPr/>
          </p:nvSpPr>
          <p:spPr>
            <a:xfrm>
              <a:off x="656299" y="3952236"/>
              <a:ext cx="6023111" cy="456839"/>
            </a:xfrm>
            <a:prstGeom prst="chevron">
              <a:avLst>
                <a:gd name="adj" fmla="val 50000"/>
              </a:avLst>
            </a:prstGeom>
            <a:solidFill>
              <a:srgbClr val="559DA7"/>
            </a:solidFill>
            <a:ln w="9525" cap="flat" cmpd="sng">
              <a:solidFill>
                <a:srgbClr val="559D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197;p36">
              <a:extLst>
                <a:ext uri="{FF2B5EF4-FFF2-40B4-BE49-F238E27FC236}">
                  <a16:creationId xmlns:a16="http://schemas.microsoft.com/office/drawing/2014/main" id="{EEBEE098-03DC-B0A7-92FA-000EF726B69A}"/>
                </a:ext>
              </a:extLst>
            </p:cNvPr>
            <p:cNvSpPr/>
            <p:nvPr/>
          </p:nvSpPr>
          <p:spPr>
            <a:xfrm flipH="1">
              <a:off x="1233568" y="3952236"/>
              <a:ext cx="4255987" cy="456839"/>
            </a:xfrm>
            <a:custGeom>
              <a:avLst/>
              <a:gdLst/>
              <a:ahLst/>
              <a:cxnLst/>
              <a:rect l="l" t="t" r="r" b="b"/>
              <a:pathLst>
                <a:path w="80507" h="11360" extrusionOk="0">
                  <a:moveTo>
                    <a:pt x="1" y="1"/>
                  </a:moveTo>
                  <a:lnTo>
                    <a:pt x="2686" y="11360"/>
                  </a:lnTo>
                  <a:lnTo>
                    <a:pt x="80506" y="11360"/>
                  </a:lnTo>
                  <a:lnTo>
                    <a:pt x="7780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559D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1" name="Google Shape;1195;p36">
            <a:extLst>
              <a:ext uri="{FF2B5EF4-FFF2-40B4-BE49-F238E27FC236}">
                <a16:creationId xmlns:a16="http://schemas.microsoft.com/office/drawing/2014/main" id="{D3DF87D4-8E85-74F9-1FD8-C5FBFBC06FE9}"/>
              </a:ext>
            </a:extLst>
          </p:cNvPr>
          <p:cNvGrpSpPr/>
          <p:nvPr/>
        </p:nvGrpSpPr>
        <p:grpSpPr>
          <a:xfrm>
            <a:off x="7492133" y="6109304"/>
            <a:ext cx="3937180" cy="445525"/>
            <a:chOff x="1067935" y="3965745"/>
            <a:chExt cx="5377200" cy="445525"/>
          </a:xfrm>
        </p:grpSpPr>
        <p:sp>
          <p:nvSpPr>
            <p:cNvPr id="92" name="Google Shape;1196;p36">
              <a:extLst>
                <a:ext uri="{FF2B5EF4-FFF2-40B4-BE49-F238E27FC236}">
                  <a16:creationId xmlns:a16="http://schemas.microsoft.com/office/drawing/2014/main" id="{F986EC24-3092-95A5-69BA-9549823CB8CD}"/>
                </a:ext>
              </a:extLst>
            </p:cNvPr>
            <p:cNvSpPr/>
            <p:nvPr/>
          </p:nvSpPr>
          <p:spPr>
            <a:xfrm>
              <a:off x="1067935" y="3965745"/>
              <a:ext cx="5377200" cy="443700"/>
            </a:xfrm>
            <a:prstGeom prst="chevron">
              <a:avLst>
                <a:gd name="adj" fmla="val 50000"/>
              </a:avLst>
            </a:prstGeom>
            <a:solidFill>
              <a:schemeClr val="tx2"/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97;p36">
              <a:extLst>
                <a:ext uri="{FF2B5EF4-FFF2-40B4-BE49-F238E27FC236}">
                  <a16:creationId xmlns:a16="http://schemas.microsoft.com/office/drawing/2014/main" id="{2713C13C-C2A7-4155-0733-CD968067170D}"/>
                </a:ext>
              </a:extLst>
            </p:cNvPr>
            <p:cNvSpPr/>
            <p:nvPr/>
          </p:nvSpPr>
          <p:spPr>
            <a:xfrm flipH="1">
              <a:off x="1604089" y="3966725"/>
              <a:ext cx="4229234" cy="444545"/>
            </a:xfrm>
            <a:custGeom>
              <a:avLst/>
              <a:gdLst/>
              <a:ahLst/>
              <a:cxnLst/>
              <a:rect l="l" t="t" r="r" b="b"/>
              <a:pathLst>
                <a:path w="80507" h="11360" extrusionOk="0">
                  <a:moveTo>
                    <a:pt x="1" y="1"/>
                  </a:moveTo>
                  <a:lnTo>
                    <a:pt x="2686" y="11360"/>
                  </a:lnTo>
                  <a:lnTo>
                    <a:pt x="80506" y="11360"/>
                  </a:lnTo>
                  <a:lnTo>
                    <a:pt x="7780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CuadroTexto 98">
            <a:extLst>
              <a:ext uri="{FF2B5EF4-FFF2-40B4-BE49-F238E27FC236}">
                <a16:creationId xmlns:a16="http://schemas.microsoft.com/office/drawing/2014/main" id="{FE3B7B17-4EA0-9C7C-9251-C12B3BAF815D}"/>
              </a:ext>
            </a:extLst>
          </p:cNvPr>
          <p:cNvSpPr txBox="1"/>
          <p:nvPr/>
        </p:nvSpPr>
        <p:spPr>
          <a:xfrm>
            <a:off x="7124039" y="1651105"/>
            <a:ext cx="449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 Encargada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de innovación y desarrollo – Subdirección 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Tecnologías de la información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D4F5D6A1-9F3A-7280-26F7-53FF00728C6B}"/>
              </a:ext>
            </a:extLst>
          </p:cNvPr>
          <p:cNvSpPr txBox="1"/>
          <p:nvPr/>
        </p:nvSpPr>
        <p:spPr>
          <a:xfrm>
            <a:off x="8453390" y="2461704"/>
            <a:ext cx="223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BPIN</a:t>
            </a:r>
          </a:p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202300000000352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5DABEEBB-269E-5852-892B-5C95D86736C6}"/>
              </a:ext>
            </a:extLst>
          </p:cNvPr>
          <p:cNvSpPr txBox="1"/>
          <p:nvPr/>
        </p:nvSpPr>
        <p:spPr>
          <a:xfrm>
            <a:off x="7373803" y="3293350"/>
            <a:ext cx="4015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General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Fortalecer la implementación de estrategias metodológicas, de innovación, analítica, gestión tecnológica y gobernabilidad de datos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506C99D0-C950-2DD2-2460-270BFEB6F88A}"/>
              </a:ext>
            </a:extLst>
          </p:cNvPr>
          <p:cNvSpPr txBox="1"/>
          <p:nvPr/>
        </p:nvSpPr>
        <p:spPr>
          <a:xfrm>
            <a:off x="7301274" y="4436709"/>
            <a:ext cx="36643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Especifico</a:t>
            </a:r>
          </a:p>
          <a:p>
            <a:pPr marL="228600" indent="-228600">
              <a:buAutoNum type="arabicPeriod"/>
            </a:pPr>
            <a:r>
              <a:rPr lang="es-419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Optimizar la infraestructura tecnológica que soporta los sistemas de información, servicios, y tramites dispuestos por la entidad a los actores del SGSSS.</a:t>
            </a:r>
          </a:p>
          <a:p>
            <a:pPr marL="228600" indent="-228600">
              <a:buAutoNum type="arabicPeriod"/>
            </a:pPr>
            <a:r>
              <a:rPr lang="es-419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Mejorar la disposición de la información requerida en la ejecución de las acciones de IVC.</a:t>
            </a: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867E34E5-EC78-D16E-346E-4AF8BF360FEE}"/>
              </a:ext>
            </a:extLst>
          </p:cNvPr>
          <p:cNvSpPr txBox="1"/>
          <p:nvPr/>
        </p:nvSpPr>
        <p:spPr>
          <a:xfrm>
            <a:off x="8281456" y="6070457"/>
            <a:ext cx="2190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2025</a:t>
            </a:r>
          </a:p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 </a:t>
            </a:r>
            <a:r>
              <a:rPr lang="af-ZA" sz="1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30.000.000.000</a:t>
            </a:r>
            <a:endParaRPr lang="es-419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1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0236C-1199-9F13-C664-64E8AB6A6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0989C9C-4A48-25F5-DAD1-C589FE92995D}"/>
              </a:ext>
            </a:extLst>
          </p:cNvPr>
          <p:cNvSpPr/>
          <p:nvPr/>
        </p:nvSpPr>
        <p:spPr>
          <a:xfrm>
            <a:off x="109331" y="129729"/>
            <a:ext cx="1126583" cy="109278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s-CO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60AB44F0-3A64-3913-F5A0-6D842105A2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54575" y="273273"/>
            <a:ext cx="6208495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COMO CONSULTAR LA EJECUCIÓN DE LOS PROYECTOS DE INVERSIÓN?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FE1631-82FF-51EC-591C-BAF23D52461B}"/>
              </a:ext>
            </a:extLst>
          </p:cNvPr>
          <p:cNvSpPr/>
          <p:nvPr/>
        </p:nvSpPr>
        <p:spPr>
          <a:xfrm>
            <a:off x="635703" y="2133199"/>
            <a:ext cx="10920594" cy="100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Superintendencia Nacional de Salud-Oficina Asesora de Planeación pone a disposición del público en General, a través de la página web, el seguimiento mensual de los proyectos de inversión en la siguiente ruta:</a:t>
            </a:r>
            <a:endParaRPr lang="es-MX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00EEB51-E587-1AFD-9E7F-451BD991D525}"/>
              </a:ext>
            </a:extLst>
          </p:cNvPr>
          <p:cNvSpPr/>
          <p:nvPr/>
        </p:nvSpPr>
        <p:spPr>
          <a:xfrm>
            <a:off x="1235914" y="3760228"/>
            <a:ext cx="9370503" cy="56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http://www.supersalud.gov.co/es-co/nuestra-entidad/planeaci%C3%B3n/proyectos-de-inversion</a:t>
            </a:r>
            <a:endParaRPr lang="es-MX" sz="2600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42457F5-5173-4802-BB8C-0F676A184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329" y="0"/>
            <a:ext cx="12208329" cy="6858347"/>
          </a:xfrm>
          <a:prstGeom prst="rect">
            <a:avLst/>
          </a:prstGeom>
          <a:solidFill>
            <a:srgbClr val="32B4A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11C7E64-854B-3964-3425-D0F277791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2153" y="1831655"/>
            <a:ext cx="5707694" cy="31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E667D30E-A7B2-49FD-BCF5-221C600CE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64663" y="0"/>
            <a:ext cx="7627337" cy="6858000"/>
          </a:xfrm>
          <a:prstGeom prst="rect">
            <a:avLst/>
          </a:prstGeom>
          <a:solidFill>
            <a:srgbClr val="32B4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600" b="0" i="0" u="none" strike="noStrike" cap="none" dirty="0">
              <a:solidFill>
                <a:srgbClr val="423F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9;p19">
            <a:extLst>
              <a:ext uri="{FF2B5EF4-FFF2-40B4-BE49-F238E27FC236}">
                <a16:creationId xmlns:a16="http://schemas.microsoft.com/office/drawing/2014/main" id="{C6CD9384-2509-442A-B01E-D546BAC0DE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43673" y="1526271"/>
            <a:ext cx="6465799" cy="13865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Proyectos de Inversión 2025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" name="Google Shape;209;p19">
            <a:extLst>
              <a:ext uri="{FF2B5EF4-FFF2-40B4-BE49-F238E27FC236}">
                <a16:creationId xmlns:a16="http://schemas.microsoft.com/office/drawing/2014/main" id="{76F118C1-D37B-48CF-91B0-3025994700F1}"/>
              </a:ext>
            </a:extLst>
          </p:cNvPr>
          <p:cNvSpPr/>
          <p:nvPr/>
        </p:nvSpPr>
        <p:spPr>
          <a:xfrm>
            <a:off x="5183429" y="3890153"/>
            <a:ext cx="6465799" cy="88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Oficina Asesora de Planeación</a:t>
            </a:r>
          </a:p>
          <a:p>
            <a:r>
              <a:rPr lang="es-CO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Enero de 2025</a:t>
            </a:r>
            <a:endParaRPr lang="es-MX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2" name="Google Shape;209;p19">
            <a:extLst>
              <a:ext uri="{FF2B5EF4-FFF2-40B4-BE49-F238E27FC236}">
                <a16:creationId xmlns:a16="http://schemas.microsoft.com/office/drawing/2014/main" id="{72A39601-C4EB-4873-895C-60143CA49FD3}"/>
              </a:ext>
            </a:extLst>
          </p:cNvPr>
          <p:cNvSpPr/>
          <p:nvPr/>
        </p:nvSpPr>
        <p:spPr>
          <a:xfrm>
            <a:off x="5193368" y="4590418"/>
            <a:ext cx="6465799" cy="7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 de la información:  Decreto No. 1621 de diciembre 30 de 2024 </a:t>
            </a:r>
            <a:r>
              <a:rPr lang="es-CO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cual se liquida el Presupuesto General de la Nación para la vigencia fiscal de 2025, se detallan las apropiaciones y se clasifican y definen los gastos</a:t>
            </a:r>
            <a:endParaRPr lang="es-CO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 descr="Logo Supersalud">
            <a:extLst>
              <a:ext uri="{FF2B5EF4-FFF2-40B4-BE49-F238E27FC236}">
                <a16:creationId xmlns:a16="http://schemas.microsoft.com/office/drawing/2014/main" id="{7117D2C9-032D-8401-7AE2-C87E0C814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5894" y="5559476"/>
            <a:ext cx="1949690" cy="1080852"/>
          </a:xfrm>
          <a:prstGeom prst="rect">
            <a:avLst/>
          </a:prstGeom>
        </p:spPr>
      </p:pic>
      <p:sp>
        <p:nvSpPr>
          <p:cNvPr id="7" name="Google Shape;251;p21">
            <a:extLst>
              <a:ext uri="{FF2B5EF4-FFF2-40B4-BE49-F238E27FC236}">
                <a16:creationId xmlns:a16="http://schemas.microsoft.com/office/drawing/2014/main" id="{33CEB536-D6B1-4DCC-B041-67FC46828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291612" y="1160643"/>
            <a:ext cx="314113" cy="3141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 dirty="0"/>
          </a:p>
        </p:txBody>
      </p:sp>
      <p:pic>
        <p:nvPicPr>
          <p:cNvPr id="14" name="Imagen 13" descr="Persona usando una computadora portátil&#10;&#10;Descripción generada automáticamente con confianza baja">
            <a:extLst>
              <a:ext uri="{FF2B5EF4-FFF2-40B4-BE49-F238E27FC236}">
                <a16:creationId xmlns:a16="http://schemas.microsoft.com/office/drawing/2014/main" id="{2A24A446-86ED-AD72-D3EC-0D4382042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>
            <a:extLst>
              <a:ext uri="{FF2B5EF4-FFF2-40B4-BE49-F238E27FC236}">
                <a16:creationId xmlns:a16="http://schemas.microsoft.com/office/drawing/2014/main" id="{55E53CC7-C4AA-4C26-892A-2DB9771596F7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20;p15">
            <a:extLst>
              <a:ext uri="{FF2B5EF4-FFF2-40B4-BE49-F238E27FC236}">
                <a16:creationId xmlns:a16="http://schemas.microsoft.com/office/drawing/2014/main" id="{FD91AFBB-1390-43E8-90B1-DBA7D6A5C7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43631" y="256813"/>
            <a:ext cx="8973796" cy="541358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RESUMEN DE PROYECTOS DE INVERSIÓN DE LA SUPERINTENDENCIA NACIONAL DE SALUD 2025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9BDF19-10E2-2D40-F6B7-44AB8CA4461A}"/>
              </a:ext>
            </a:extLst>
          </p:cNvPr>
          <p:cNvGraphicFramePr>
            <a:graphicFrameLocks noGrp="1"/>
          </p:cNvGraphicFramePr>
          <p:nvPr/>
        </p:nvGraphicFramePr>
        <p:xfrm>
          <a:off x="880142" y="1536993"/>
          <a:ext cx="10575315" cy="5183464"/>
        </p:xfrm>
        <a:graphic>
          <a:graphicData uri="http://schemas.openxmlformats.org/drawingml/2006/table">
            <a:tbl>
              <a:tblPr firstRow="1" lastRow="1"/>
              <a:tblGrid>
                <a:gridCol w="2683784">
                  <a:extLst>
                    <a:ext uri="{9D8B030D-6E8A-4147-A177-3AD203B41FA5}">
                      <a16:colId xmlns:a16="http://schemas.microsoft.com/office/drawing/2014/main" val="400806673"/>
                    </a:ext>
                  </a:extLst>
                </a:gridCol>
                <a:gridCol w="5183813">
                  <a:extLst>
                    <a:ext uri="{9D8B030D-6E8A-4147-A177-3AD203B41FA5}">
                      <a16:colId xmlns:a16="http://schemas.microsoft.com/office/drawing/2014/main" val="2916794522"/>
                    </a:ext>
                  </a:extLst>
                </a:gridCol>
                <a:gridCol w="2707718">
                  <a:extLst>
                    <a:ext uri="{9D8B030D-6E8A-4147-A177-3AD203B41FA5}">
                      <a16:colId xmlns:a16="http://schemas.microsoft.com/office/drawing/2014/main" val="4067226381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 DE INVERSIÓN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APROPIACION 2025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47774"/>
                  </a:ext>
                </a:extLst>
              </a:tr>
              <a:tr h="5952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Inspección, vigilancia y control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$ 48.972.098.780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1.Fortalecimiento de la protección del usuario del sistema de salud, a través de mecanismos de inspección y vigilancia y la promoción de la participación de los ciudadanos nacional.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$ 32.971.043.672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26989"/>
                  </a:ext>
                </a:extLst>
              </a:tr>
              <a:tr h="535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Inspección, vigilancia y control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$ 48.972.098.780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Mejoramiento en la ejecución de las acciones de supervisión y control frente a la gestión en el SGSSS de los vigilados de la Supersalud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$ 12.045.812.531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181908"/>
                  </a:ext>
                </a:extLst>
              </a:tr>
              <a:tr h="539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Inspección, vigilancia y control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$ 48.972.098.780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Fortalecimiento del conocimiento de los ciudadanos del funcionamiento del SGSSS, sus derechos y deberes en salud, y las acciones y resultados de la gestión de la Supersalud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$ 3.955.242.577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07682"/>
                  </a:ext>
                </a:extLst>
              </a:tr>
              <a:tr h="514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Aseguramiento y prestación integral de servicios en salud</a:t>
                      </a:r>
                    </a:p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$ 884.577.261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Optimización de la utilización de los mecanismos de administración de justicia dispuestos por la Supersalud en la resolución de conflictos entre los actores del SGSSS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$ 884.577.261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70379"/>
                  </a:ext>
                </a:extLst>
              </a:tr>
              <a:tr h="59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$ 37.342.168.649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es-CO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Fortalecimiento  del desarrollo integral del Talento Humano que apoya la gestión administrativa y la ejecución de acciones misionales de la Supersalud</a:t>
                      </a:r>
                      <a:endParaRPr lang="es-MX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$ 2.636.398.898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63105"/>
                  </a:ext>
                </a:extLst>
              </a:tr>
              <a:tr h="624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$ 37.342.168.649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Fortalecimiento de la administración de la gestión documental en la Supersalud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$ 4.000.000.000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52352"/>
                  </a:ext>
                </a:extLst>
              </a:tr>
              <a:tr h="6197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$ 37.342.168.649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Fortalecimiento del sistema integrado de gestión en la provisión de los servicios de la Supersalud a sus grupos de valor dentro del SGSSS nacional 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$ 705.769.752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07897"/>
                  </a:ext>
                </a:extLst>
              </a:tr>
              <a:tr h="6342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de la gestión y dirección del sector salud y protección social</a:t>
                      </a:r>
                      <a:b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$ 37.342.168.649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Optimización del aprovisionamiento, desarrollo de servicios y soluciones de tecnologías de la información que soportan las acciones de IVC al SGSSS nacional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$ 30.000.000.000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667"/>
                  </a:ext>
                </a:extLst>
              </a:tr>
              <a:tr h="21401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TOTAL, SUPERINTENDENCIA NACIONAL DE SALUD       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af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21057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af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$ 87.198.844.691</a:t>
                      </a:r>
                    </a:p>
                  </a:txBody>
                  <a:tcPr marL="6725" marR="6725" marT="6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1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9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A316C683-10FA-CA30-CF75-BC2FD09F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04" y="1342656"/>
            <a:ext cx="5821096" cy="5515344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651A36F4-0587-4AAA-B2BB-0A9984BE7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42656"/>
            <a:ext cx="6362700" cy="5501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Google Shape;283;p23">
            <a:extLst>
              <a:ext uri="{FF2B5EF4-FFF2-40B4-BE49-F238E27FC236}">
                <a16:creationId xmlns:a16="http://schemas.microsoft.com/office/drawing/2014/main" id="{BE0E7372-C674-92D5-89F3-99A1ED09372F}"/>
              </a:ext>
            </a:extLst>
          </p:cNvPr>
          <p:cNvSpPr/>
          <p:nvPr/>
        </p:nvSpPr>
        <p:spPr>
          <a:xfrm>
            <a:off x="3028812" y="3668100"/>
            <a:ext cx="1453295" cy="365926"/>
          </a:xfrm>
          <a:custGeom>
            <a:avLst/>
            <a:gdLst/>
            <a:ahLst/>
            <a:cxnLst/>
            <a:rect l="l" t="t" r="r" b="b"/>
            <a:pathLst>
              <a:path w="34101" h="19252" extrusionOk="0">
                <a:moveTo>
                  <a:pt x="26332" y="1"/>
                </a:moveTo>
                <a:lnTo>
                  <a:pt x="26332" y="5289"/>
                </a:lnTo>
                <a:lnTo>
                  <a:pt x="0" y="5289"/>
                </a:lnTo>
                <a:lnTo>
                  <a:pt x="0" y="13963"/>
                </a:lnTo>
                <a:lnTo>
                  <a:pt x="26332" y="13963"/>
                </a:lnTo>
                <a:lnTo>
                  <a:pt x="26332" y="19251"/>
                </a:lnTo>
                <a:lnTo>
                  <a:pt x="34101" y="9581"/>
                </a:lnTo>
                <a:lnTo>
                  <a:pt x="26332" y="1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76;p43">
            <a:extLst>
              <a:ext uri="{FF2B5EF4-FFF2-40B4-BE49-F238E27FC236}">
                <a16:creationId xmlns:a16="http://schemas.microsoft.com/office/drawing/2014/main" id="{184F40FF-8A54-20CE-6EF3-F1E1F134CDD8}"/>
              </a:ext>
            </a:extLst>
          </p:cNvPr>
          <p:cNvSpPr/>
          <p:nvPr/>
        </p:nvSpPr>
        <p:spPr>
          <a:xfrm>
            <a:off x="2404595" y="1747238"/>
            <a:ext cx="2077513" cy="796684"/>
          </a:xfrm>
          <a:custGeom>
            <a:avLst/>
            <a:gdLst/>
            <a:ahLst/>
            <a:cxnLst/>
            <a:rect l="l" t="t" r="r" b="b"/>
            <a:pathLst>
              <a:path w="11411" h="9011" extrusionOk="0">
                <a:moveTo>
                  <a:pt x="8224" y="0"/>
                </a:moveTo>
                <a:lnTo>
                  <a:pt x="8224" y="1612"/>
                </a:lnTo>
                <a:cubicBezTo>
                  <a:pt x="7974" y="1562"/>
                  <a:pt x="7711" y="1562"/>
                  <a:pt x="7499" y="1562"/>
                </a:cubicBezTo>
                <a:cubicBezTo>
                  <a:pt x="3338" y="1562"/>
                  <a:pt x="1" y="4899"/>
                  <a:pt x="1" y="9010"/>
                </a:cubicBezTo>
                <a:lnTo>
                  <a:pt x="2450" y="9010"/>
                </a:lnTo>
                <a:cubicBezTo>
                  <a:pt x="2450" y="6249"/>
                  <a:pt x="4687" y="4012"/>
                  <a:pt x="7499" y="4012"/>
                </a:cubicBezTo>
                <a:cubicBezTo>
                  <a:pt x="7711" y="4012"/>
                  <a:pt x="7974" y="4012"/>
                  <a:pt x="8224" y="4062"/>
                </a:cubicBezTo>
                <a:lnTo>
                  <a:pt x="8224" y="5986"/>
                </a:lnTo>
                <a:lnTo>
                  <a:pt x="9736" y="4536"/>
                </a:lnTo>
                <a:lnTo>
                  <a:pt x="9786" y="4474"/>
                </a:lnTo>
                <a:lnTo>
                  <a:pt x="11410" y="2974"/>
                </a:lnTo>
                <a:lnTo>
                  <a:pt x="10573" y="2237"/>
                </a:lnTo>
                <a:lnTo>
                  <a:pt x="10473" y="2087"/>
                </a:lnTo>
                <a:lnTo>
                  <a:pt x="8224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376;p43">
            <a:extLst>
              <a:ext uri="{FF2B5EF4-FFF2-40B4-BE49-F238E27FC236}">
                <a16:creationId xmlns:a16="http://schemas.microsoft.com/office/drawing/2014/main" id="{2D5CF328-6D80-7AAE-ECA2-052E73732D94}"/>
              </a:ext>
            </a:extLst>
          </p:cNvPr>
          <p:cNvSpPr/>
          <p:nvPr/>
        </p:nvSpPr>
        <p:spPr>
          <a:xfrm flipV="1">
            <a:off x="2436113" y="5128664"/>
            <a:ext cx="2023752" cy="834888"/>
          </a:xfrm>
          <a:custGeom>
            <a:avLst/>
            <a:gdLst/>
            <a:ahLst/>
            <a:cxnLst/>
            <a:rect l="l" t="t" r="r" b="b"/>
            <a:pathLst>
              <a:path w="11411" h="9011" extrusionOk="0">
                <a:moveTo>
                  <a:pt x="8224" y="0"/>
                </a:moveTo>
                <a:lnTo>
                  <a:pt x="8224" y="1612"/>
                </a:lnTo>
                <a:cubicBezTo>
                  <a:pt x="7974" y="1562"/>
                  <a:pt x="7711" y="1562"/>
                  <a:pt x="7499" y="1562"/>
                </a:cubicBezTo>
                <a:cubicBezTo>
                  <a:pt x="3338" y="1562"/>
                  <a:pt x="1" y="4899"/>
                  <a:pt x="1" y="9010"/>
                </a:cubicBezTo>
                <a:lnTo>
                  <a:pt x="2450" y="9010"/>
                </a:lnTo>
                <a:cubicBezTo>
                  <a:pt x="2450" y="6249"/>
                  <a:pt x="4687" y="4012"/>
                  <a:pt x="7499" y="4012"/>
                </a:cubicBezTo>
                <a:cubicBezTo>
                  <a:pt x="7711" y="4012"/>
                  <a:pt x="7974" y="4012"/>
                  <a:pt x="8224" y="4062"/>
                </a:cubicBezTo>
                <a:lnTo>
                  <a:pt x="8224" y="5986"/>
                </a:lnTo>
                <a:lnTo>
                  <a:pt x="9736" y="4536"/>
                </a:lnTo>
                <a:lnTo>
                  <a:pt x="9786" y="4474"/>
                </a:lnTo>
                <a:lnTo>
                  <a:pt x="11410" y="2974"/>
                </a:lnTo>
                <a:lnTo>
                  <a:pt x="10573" y="2237"/>
                </a:lnTo>
                <a:lnTo>
                  <a:pt x="10473" y="2087"/>
                </a:lnTo>
                <a:lnTo>
                  <a:pt x="8224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7F17AA4-DFC2-3491-FB48-CE201D796D16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E4033685-5574-0BA3-090A-48BBD41907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01499" y="146696"/>
            <a:ext cx="8713155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 de la protección del usuario del sistema de salud, a través de mecanismos de inspección y vigilancia y la promoción de la participación de los ciudadanos nacional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233;p19">
            <a:extLst>
              <a:ext uri="{FF2B5EF4-FFF2-40B4-BE49-F238E27FC236}">
                <a16:creationId xmlns:a16="http://schemas.microsoft.com/office/drawing/2014/main" id="{FB04B863-8AB9-986E-5641-C1E68E7737E4}"/>
              </a:ext>
            </a:extLst>
          </p:cNvPr>
          <p:cNvSpPr/>
          <p:nvPr/>
        </p:nvSpPr>
        <p:spPr>
          <a:xfrm>
            <a:off x="1653655" y="3617595"/>
            <a:ext cx="1834982" cy="1843499"/>
          </a:xfrm>
          <a:custGeom>
            <a:avLst/>
            <a:gdLst/>
            <a:ahLst/>
            <a:cxnLst/>
            <a:rect l="l" t="t" r="r" b="b"/>
            <a:pathLst>
              <a:path w="8195" h="8217" extrusionOk="0">
                <a:moveTo>
                  <a:pt x="6837" y="1"/>
                </a:moveTo>
                <a:cubicBezTo>
                  <a:pt x="6090" y="1"/>
                  <a:pt x="5475" y="611"/>
                  <a:pt x="5475" y="1358"/>
                </a:cubicBezTo>
                <a:cubicBezTo>
                  <a:pt x="5475" y="3635"/>
                  <a:pt x="3634" y="5497"/>
                  <a:pt x="1357" y="5497"/>
                </a:cubicBezTo>
                <a:cubicBezTo>
                  <a:pt x="610" y="5497"/>
                  <a:pt x="0" y="6112"/>
                  <a:pt x="0" y="6859"/>
                </a:cubicBezTo>
                <a:cubicBezTo>
                  <a:pt x="0" y="7601"/>
                  <a:pt x="610" y="8216"/>
                  <a:pt x="1357" y="8216"/>
                </a:cubicBezTo>
                <a:cubicBezTo>
                  <a:pt x="5128" y="8216"/>
                  <a:pt x="8194" y="5150"/>
                  <a:pt x="8194" y="1358"/>
                </a:cubicBezTo>
                <a:cubicBezTo>
                  <a:pt x="8194" y="611"/>
                  <a:pt x="7605" y="1"/>
                  <a:pt x="6837" y="1"/>
                </a:cubicBezTo>
                <a:close/>
              </a:path>
            </a:pathLst>
          </a:custGeom>
          <a:solidFill>
            <a:srgbClr val="53BBB1"/>
          </a:solidFill>
          <a:ln>
            <a:solidFill>
              <a:srgbClr val="A3E5D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34;p19">
            <a:extLst>
              <a:ext uri="{FF2B5EF4-FFF2-40B4-BE49-F238E27FC236}">
                <a16:creationId xmlns:a16="http://schemas.microsoft.com/office/drawing/2014/main" id="{A8701E2D-B61C-BBCE-F9F2-633B03718D80}"/>
              </a:ext>
            </a:extLst>
          </p:cNvPr>
          <p:cNvSpPr/>
          <p:nvPr/>
        </p:nvSpPr>
        <p:spPr>
          <a:xfrm>
            <a:off x="1736968" y="3680783"/>
            <a:ext cx="1688989" cy="1696998"/>
          </a:xfrm>
          <a:custGeom>
            <a:avLst/>
            <a:gdLst/>
            <a:ahLst/>
            <a:cxnLst/>
            <a:rect l="l" t="t" r="r" b="b"/>
            <a:pathLst>
              <a:path w="7543" h="7564" extrusionOk="0">
                <a:moveTo>
                  <a:pt x="6511" y="0"/>
                </a:moveTo>
                <a:cubicBezTo>
                  <a:pt x="5938" y="0"/>
                  <a:pt x="5480" y="463"/>
                  <a:pt x="5480" y="1031"/>
                </a:cubicBezTo>
                <a:cubicBezTo>
                  <a:pt x="5480" y="3508"/>
                  <a:pt x="3487" y="5501"/>
                  <a:pt x="1031" y="5501"/>
                </a:cubicBezTo>
                <a:cubicBezTo>
                  <a:pt x="463" y="5501"/>
                  <a:pt x="0" y="5959"/>
                  <a:pt x="0" y="6532"/>
                </a:cubicBezTo>
                <a:cubicBezTo>
                  <a:pt x="0" y="7100"/>
                  <a:pt x="463" y="7563"/>
                  <a:pt x="1031" y="7563"/>
                </a:cubicBezTo>
                <a:cubicBezTo>
                  <a:pt x="4623" y="7563"/>
                  <a:pt x="7542" y="4623"/>
                  <a:pt x="7542" y="1031"/>
                </a:cubicBezTo>
                <a:cubicBezTo>
                  <a:pt x="7542" y="463"/>
                  <a:pt x="7079" y="0"/>
                  <a:pt x="6511" y="0"/>
                </a:cubicBezTo>
                <a:close/>
              </a:path>
            </a:pathLst>
          </a:custGeom>
          <a:solidFill>
            <a:srgbClr val="53BBB1"/>
          </a:solidFill>
          <a:ln>
            <a:solidFill>
              <a:srgbClr val="A3E5D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36;p19">
            <a:extLst>
              <a:ext uri="{FF2B5EF4-FFF2-40B4-BE49-F238E27FC236}">
                <a16:creationId xmlns:a16="http://schemas.microsoft.com/office/drawing/2014/main" id="{2BACF562-0121-3630-3C43-647B8546B108}"/>
              </a:ext>
            </a:extLst>
          </p:cNvPr>
          <p:cNvSpPr/>
          <p:nvPr/>
        </p:nvSpPr>
        <p:spPr>
          <a:xfrm>
            <a:off x="1653655" y="2216427"/>
            <a:ext cx="1834982" cy="1838564"/>
          </a:xfrm>
          <a:custGeom>
            <a:avLst/>
            <a:gdLst/>
            <a:ahLst/>
            <a:cxnLst/>
            <a:rect l="l" t="t" r="r" b="b"/>
            <a:pathLst>
              <a:path w="8195" h="8195" extrusionOk="0">
                <a:moveTo>
                  <a:pt x="1357" y="1"/>
                </a:moveTo>
                <a:cubicBezTo>
                  <a:pt x="610" y="1"/>
                  <a:pt x="0" y="616"/>
                  <a:pt x="0" y="1358"/>
                </a:cubicBezTo>
                <a:cubicBezTo>
                  <a:pt x="0" y="2104"/>
                  <a:pt x="610" y="2720"/>
                  <a:pt x="1357" y="2720"/>
                </a:cubicBezTo>
                <a:cubicBezTo>
                  <a:pt x="3634" y="2720"/>
                  <a:pt x="5475" y="4561"/>
                  <a:pt x="5475" y="6838"/>
                </a:cubicBezTo>
                <a:cubicBezTo>
                  <a:pt x="5475" y="7606"/>
                  <a:pt x="6090" y="8195"/>
                  <a:pt x="6837" y="8195"/>
                </a:cubicBezTo>
                <a:cubicBezTo>
                  <a:pt x="7605" y="8195"/>
                  <a:pt x="8194" y="7606"/>
                  <a:pt x="8194" y="6838"/>
                </a:cubicBezTo>
                <a:cubicBezTo>
                  <a:pt x="8194" y="3067"/>
                  <a:pt x="5128" y="1"/>
                  <a:pt x="1357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7;p19">
            <a:extLst>
              <a:ext uri="{FF2B5EF4-FFF2-40B4-BE49-F238E27FC236}">
                <a16:creationId xmlns:a16="http://schemas.microsoft.com/office/drawing/2014/main" id="{3EF32B22-500C-BCE9-4709-B292185601E7}"/>
              </a:ext>
            </a:extLst>
          </p:cNvPr>
          <p:cNvSpPr/>
          <p:nvPr/>
        </p:nvSpPr>
        <p:spPr>
          <a:xfrm>
            <a:off x="1736968" y="2279391"/>
            <a:ext cx="1688989" cy="1692286"/>
          </a:xfrm>
          <a:custGeom>
            <a:avLst/>
            <a:gdLst/>
            <a:ahLst/>
            <a:cxnLst/>
            <a:rect l="l" t="t" r="r" b="b"/>
            <a:pathLst>
              <a:path w="7543" h="7543" extrusionOk="0">
                <a:moveTo>
                  <a:pt x="1031" y="1"/>
                </a:moveTo>
                <a:cubicBezTo>
                  <a:pt x="463" y="1"/>
                  <a:pt x="0" y="464"/>
                  <a:pt x="0" y="1032"/>
                </a:cubicBezTo>
                <a:cubicBezTo>
                  <a:pt x="0" y="1605"/>
                  <a:pt x="463" y="2062"/>
                  <a:pt x="1031" y="2062"/>
                </a:cubicBezTo>
                <a:cubicBezTo>
                  <a:pt x="3487" y="2062"/>
                  <a:pt x="5480" y="4056"/>
                  <a:pt x="5480" y="6512"/>
                </a:cubicBezTo>
                <a:cubicBezTo>
                  <a:pt x="5480" y="7080"/>
                  <a:pt x="5938" y="7543"/>
                  <a:pt x="6511" y="7543"/>
                </a:cubicBezTo>
                <a:cubicBezTo>
                  <a:pt x="7079" y="7543"/>
                  <a:pt x="7542" y="7080"/>
                  <a:pt x="7542" y="6512"/>
                </a:cubicBezTo>
                <a:cubicBezTo>
                  <a:pt x="7542" y="2920"/>
                  <a:pt x="4623" y="1"/>
                  <a:pt x="1031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9;p19">
            <a:extLst>
              <a:ext uri="{FF2B5EF4-FFF2-40B4-BE49-F238E27FC236}">
                <a16:creationId xmlns:a16="http://schemas.microsoft.com/office/drawing/2014/main" id="{8265A7E0-8B1F-782A-DF1C-D238502C6CA3}"/>
              </a:ext>
            </a:extLst>
          </p:cNvPr>
          <p:cNvSpPr/>
          <p:nvPr/>
        </p:nvSpPr>
        <p:spPr>
          <a:xfrm>
            <a:off x="247543" y="2216427"/>
            <a:ext cx="1839683" cy="1838564"/>
          </a:xfrm>
          <a:custGeom>
            <a:avLst/>
            <a:gdLst/>
            <a:ahLst/>
            <a:cxnLst/>
            <a:rect l="l" t="t" r="r" b="b"/>
            <a:pathLst>
              <a:path w="8216" h="8195" extrusionOk="0">
                <a:moveTo>
                  <a:pt x="6859" y="1"/>
                </a:moveTo>
                <a:cubicBezTo>
                  <a:pt x="3067" y="1"/>
                  <a:pt x="1" y="3067"/>
                  <a:pt x="1" y="6838"/>
                </a:cubicBezTo>
                <a:cubicBezTo>
                  <a:pt x="1" y="7606"/>
                  <a:pt x="616" y="8195"/>
                  <a:pt x="1358" y="8195"/>
                </a:cubicBezTo>
                <a:cubicBezTo>
                  <a:pt x="2125" y="8195"/>
                  <a:pt x="2720" y="7606"/>
                  <a:pt x="2720" y="6838"/>
                </a:cubicBezTo>
                <a:cubicBezTo>
                  <a:pt x="2720" y="4561"/>
                  <a:pt x="4582" y="2720"/>
                  <a:pt x="6859" y="2720"/>
                </a:cubicBezTo>
                <a:cubicBezTo>
                  <a:pt x="7606" y="2720"/>
                  <a:pt x="8216" y="2104"/>
                  <a:pt x="8216" y="1358"/>
                </a:cubicBezTo>
                <a:cubicBezTo>
                  <a:pt x="8216" y="616"/>
                  <a:pt x="7606" y="1"/>
                  <a:pt x="6859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40;p19">
            <a:extLst>
              <a:ext uri="{FF2B5EF4-FFF2-40B4-BE49-F238E27FC236}">
                <a16:creationId xmlns:a16="http://schemas.microsoft.com/office/drawing/2014/main" id="{B46E8111-B6DF-BB20-E227-D02543473466}"/>
              </a:ext>
            </a:extLst>
          </p:cNvPr>
          <p:cNvSpPr/>
          <p:nvPr/>
        </p:nvSpPr>
        <p:spPr>
          <a:xfrm>
            <a:off x="330857" y="2279391"/>
            <a:ext cx="1693692" cy="1692286"/>
          </a:xfrm>
          <a:custGeom>
            <a:avLst/>
            <a:gdLst/>
            <a:ahLst/>
            <a:cxnLst/>
            <a:rect l="l" t="t" r="r" b="b"/>
            <a:pathLst>
              <a:path w="7564" h="7543" extrusionOk="0">
                <a:moveTo>
                  <a:pt x="6533" y="1"/>
                </a:moveTo>
                <a:cubicBezTo>
                  <a:pt x="2941" y="1"/>
                  <a:pt x="1" y="2920"/>
                  <a:pt x="1" y="6512"/>
                </a:cubicBezTo>
                <a:cubicBezTo>
                  <a:pt x="1" y="7080"/>
                  <a:pt x="464" y="7543"/>
                  <a:pt x="1032" y="7543"/>
                </a:cubicBezTo>
                <a:cubicBezTo>
                  <a:pt x="1605" y="7543"/>
                  <a:pt x="2062" y="7080"/>
                  <a:pt x="2062" y="6512"/>
                </a:cubicBezTo>
                <a:cubicBezTo>
                  <a:pt x="2062" y="4056"/>
                  <a:pt x="4077" y="2062"/>
                  <a:pt x="6533" y="2062"/>
                </a:cubicBezTo>
                <a:cubicBezTo>
                  <a:pt x="7101" y="2062"/>
                  <a:pt x="7564" y="1605"/>
                  <a:pt x="7564" y="1032"/>
                </a:cubicBezTo>
                <a:cubicBezTo>
                  <a:pt x="7564" y="464"/>
                  <a:pt x="7101" y="1"/>
                  <a:pt x="6533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42;p19">
            <a:extLst>
              <a:ext uri="{FF2B5EF4-FFF2-40B4-BE49-F238E27FC236}">
                <a16:creationId xmlns:a16="http://schemas.microsoft.com/office/drawing/2014/main" id="{B706CAA9-B59B-FE90-15CA-C046C366588C}"/>
              </a:ext>
            </a:extLst>
          </p:cNvPr>
          <p:cNvSpPr/>
          <p:nvPr/>
        </p:nvSpPr>
        <p:spPr>
          <a:xfrm>
            <a:off x="247543" y="3617595"/>
            <a:ext cx="1839683" cy="1843499"/>
          </a:xfrm>
          <a:custGeom>
            <a:avLst/>
            <a:gdLst/>
            <a:ahLst/>
            <a:cxnLst/>
            <a:rect l="l" t="t" r="r" b="b"/>
            <a:pathLst>
              <a:path w="8216" h="8217" extrusionOk="0">
                <a:moveTo>
                  <a:pt x="1358" y="1"/>
                </a:moveTo>
                <a:cubicBezTo>
                  <a:pt x="616" y="1"/>
                  <a:pt x="1" y="611"/>
                  <a:pt x="1" y="1358"/>
                </a:cubicBezTo>
                <a:cubicBezTo>
                  <a:pt x="1" y="5150"/>
                  <a:pt x="3067" y="8216"/>
                  <a:pt x="6859" y="8216"/>
                </a:cubicBezTo>
                <a:cubicBezTo>
                  <a:pt x="7606" y="8216"/>
                  <a:pt x="8216" y="7601"/>
                  <a:pt x="8216" y="6859"/>
                </a:cubicBezTo>
                <a:cubicBezTo>
                  <a:pt x="8216" y="6112"/>
                  <a:pt x="7606" y="5497"/>
                  <a:pt x="6859" y="5497"/>
                </a:cubicBezTo>
                <a:cubicBezTo>
                  <a:pt x="4582" y="5497"/>
                  <a:pt x="2720" y="3635"/>
                  <a:pt x="2720" y="1358"/>
                </a:cubicBezTo>
                <a:cubicBezTo>
                  <a:pt x="2720" y="611"/>
                  <a:pt x="2125" y="1"/>
                  <a:pt x="1358" y="1"/>
                </a:cubicBezTo>
                <a:close/>
              </a:path>
            </a:pathLst>
          </a:custGeom>
          <a:solidFill>
            <a:srgbClr val="32B4A8"/>
          </a:solidFill>
          <a:ln>
            <a:solidFill>
              <a:srgbClr val="A3E5D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43;p19">
            <a:extLst>
              <a:ext uri="{FF2B5EF4-FFF2-40B4-BE49-F238E27FC236}">
                <a16:creationId xmlns:a16="http://schemas.microsoft.com/office/drawing/2014/main" id="{AB3E85F3-EB81-557C-BD16-BE75520C102A}"/>
              </a:ext>
            </a:extLst>
          </p:cNvPr>
          <p:cNvSpPr/>
          <p:nvPr/>
        </p:nvSpPr>
        <p:spPr>
          <a:xfrm>
            <a:off x="330857" y="3680783"/>
            <a:ext cx="1693692" cy="1696998"/>
          </a:xfrm>
          <a:custGeom>
            <a:avLst/>
            <a:gdLst/>
            <a:ahLst/>
            <a:cxnLst/>
            <a:rect l="l" t="t" r="r" b="b"/>
            <a:pathLst>
              <a:path w="7564" h="7564" extrusionOk="0">
                <a:moveTo>
                  <a:pt x="1032" y="0"/>
                </a:moveTo>
                <a:cubicBezTo>
                  <a:pt x="464" y="0"/>
                  <a:pt x="1" y="463"/>
                  <a:pt x="1" y="1031"/>
                </a:cubicBezTo>
                <a:cubicBezTo>
                  <a:pt x="1" y="4623"/>
                  <a:pt x="2941" y="7563"/>
                  <a:pt x="6533" y="7563"/>
                </a:cubicBezTo>
                <a:cubicBezTo>
                  <a:pt x="7101" y="7563"/>
                  <a:pt x="7564" y="7100"/>
                  <a:pt x="7564" y="6532"/>
                </a:cubicBezTo>
                <a:cubicBezTo>
                  <a:pt x="7564" y="5959"/>
                  <a:pt x="7101" y="5501"/>
                  <a:pt x="6533" y="5501"/>
                </a:cubicBezTo>
                <a:cubicBezTo>
                  <a:pt x="4077" y="5501"/>
                  <a:pt x="2062" y="3508"/>
                  <a:pt x="2062" y="1031"/>
                </a:cubicBezTo>
                <a:cubicBezTo>
                  <a:pt x="2062" y="463"/>
                  <a:pt x="1605" y="0"/>
                  <a:pt x="1032" y="0"/>
                </a:cubicBezTo>
                <a:close/>
              </a:path>
            </a:pathLst>
          </a:custGeom>
          <a:solidFill>
            <a:srgbClr val="32B4A8"/>
          </a:solidFill>
          <a:ln>
            <a:solidFill>
              <a:srgbClr val="A3E5D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96236E-FB47-B6FC-8E54-37ABE7CB3A49}"/>
              </a:ext>
            </a:extLst>
          </p:cNvPr>
          <p:cNvSpPr txBox="1"/>
          <p:nvPr/>
        </p:nvSpPr>
        <p:spPr>
          <a:xfrm>
            <a:off x="851596" y="3311840"/>
            <a:ext cx="2131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para la Protección al Usuario</a:t>
            </a:r>
          </a:p>
          <a:p>
            <a:pPr algn="ctr"/>
            <a:r>
              <a:rPr lang="es-419" sz="1400" dirty="0">
                <a:solidFill>
                  <a:srgbClr val="32B4A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 responsable</a:t>
            </a:r>
          </a:p>
        </p:txBody>
      </p:sp>
      <p:sp>
        <p:nvSpPr>
          <p:cNvPr id="17" name="Google Shape;949;p34">
            <a:extLst>
              <a:ext uri="{FF2B5EF4-FFF2-40B4-BE49-F238E27FC236}">
                <a16:creationId xmlns:a16="http://schemas.microsoft.com/office/drawing/2014/main" id="{851A03D2-E8B7-1A3E-9695-D251868EDA3B}"/>
              </a:ext>
            </a:extLst>
          </p:cNvPr>
          <p:cNvSpPr/>
          <p:nvPr/>
        </p:nvSpPr>
        <p:spPr>
          <a:xfrm>
            <a:off x="4594221" y="1497994"/>
            <a:ext cx="1478219" cy="444600"/>
          </a:xfrm>
          <a:prstGeom prst="roundRect">
            <a:avLst>
              <a:gd name="adj" fmla="val 50000"/>
            </a:avLst>
          </a:prstGeom>
          <a:solidFill>
            <a:srgbClr val="A3E5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" name="Google Shape;949;p34">
            <a:extLst>
              <a:ext uri="{FF2B5EF4-FFF2-40B4-BE49-F238E27FC236}">
                <a16:creationId xmlns:a16="http://schemas.microsoft.com/office/drawing/2014/main" id="{81C914BB-960F-43F3-2A47-A8E535DF99B4}"/>
              </a:ext>
            </a:extLst>
          </p:cNvPr>
          <p:cNvSpPr/>
          <p:nvPr/>
        </p:nvSpPr>
        <p:spPr>
          <a:xfrm>
            <a:off x="4594221" y="2904496"/>
            <a:ext cx="1710286" cy="444600"/>
          </a:xfrm>
          <a:prstGeom prst="roundRect">
            <a:avLst>
              <a:gd name="adj" fmla="val 50000"/>
            </a:avLst>
          </a:prstGeom>
          <a:solidFill>
            <a:srgbClr val="A3E5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" name="Google Shape;949;p34">
            <a:extLst>
              <a:ext uri="{FF2B5EF4-FFF2-40B4-BE49-F238E27FC236}">
                <a16:creationId xmlns:a16="http://schemas.microsoft.com/office/drawing/2014/main" id="{2D4BE4ED-4CF5-5FD4-07F4-52BB3A0129E2}"/>
              </a:ext>
            </a:extLst>
          </p:cNvPr>
          <p:cNvSpPr/>
          <p:nvPr/>
        </p:nvSpPr>
        <p:spPr>
          <a:xfrm>
            <a:off x="4626908" y="4848279"/>
            <a:ext cx="2023753" cy="444600"/>
          </a:xfrm>
          <a:prstGeom prst="roundRect">
            <a:avLst>
              <a:gd name="adj" fmla="val 50000"/>
            </a:avLst>
          </a:prstGeom>
          <a:solidFill>
            <a:srgbClr val="A3E5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B288BB-FDAD-054F-DD11-4911574684C4}"/>
              </a:ext>
            </a:extLst>
          </p:cNvPr>
          <p:cNvSpPr txBox="1"/>
          <p:nvPr/>
        </p:nvSpPr>
        <p:spPr>
          <a:xfrm>
            <a:off x="4930390" y="1535628"/>
            <a:ext cx="8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latin typeface="Verdana" panose="020B0604030504040204" pitchFamily="34" charset="0"/>
                <a:ea typeface="Verdana" panose="020B0604030504040204" pitchFamily="34" charset="0"/>
              </a:rPr>
              <a:t>BPIN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29AC98-5712-9AAF-2816-9132EF077EB8}"/>
              </a:ext>
            </a:extLst>
          </p:cNvPr>
          <p:cNvSpPr txBox="1"/>
          <p:nvPr/>
        </p:nvSpPr>
        <p:spPr>
          <a:xfrm>
            <a:off x="4618704" y="4915918"/>
            <a:ext cx="205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</a:rPr>
              <a:t>Objetivos específicos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13B8D19-A884-E9E4-9570-D241083B6F86}"/>
              </a:ext>
            </a:extLst>
          </p:cNvPr>
          <p:cNvSpPr txBox="1"/>
          <p:nvPr/>
        </p:nvSpPr>
        <p:spPr>
          <a:xfrm>
            <a:off x="4605394" y="2968548"/>
            <a:ext cx="171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</a:rPr>
              <a:t>Objetivo general</a:t>
            </a:r>
          </a:p>
        </p:txBody>
      </p:sp>
      <p:sp>
        <p:nvSpPr>
          <p:cNvPr id="24" name="Google Shape;265;p19">
            <a:extLst>
              <a:ext uri="{FF2B5EF4-FFF2-40B4-BE49-F238E27FC236}">
                <a16:creationId xmlns:a16="http://schemas.microsoft.com/office/drawing/2014/main" id="{198EAD27-623E-B33E-889B-08D1AE08C9AA}"/>
              </a:ext>
            </a:extLst>
          </p:cNvPr>
          <p:cNvSpPr/>
          <p:nvPr/>
        </p:nvSpPr>
        <p:spPr>
          <a:xfrm>
            <a:off x="4505443" y="1911828"/>
            <a:ext cx="2254822" cy="3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202300000000354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65;p19">
            <a:extLst>
              <a:ext uri="{FF2B5EF4-FFF2-40B4-BE49-F238E27FC236}">
                <a16:creationId xmlns:a16="http://schemas.microsoft.com/office/drawing/2014/main" id="{EAED9161-C9BA-CD54-05F0-C3CB012C7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2946" y="3351521"/>
            <a:ext cx="2564618" cy="118487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19EBD99-35EA-BC84-6990-89E03B512861}"/>
              </a:ext>
            </a:extLst>
          </p:cNvPr>
          <p:cNvSpPr txBox="1"/>
          <p:nvPr/>
        </p:nvSpPr>
        <p:spPr>
          <a:xfrm>
            <a:off x="4602455" y="3446800"/>
            <a:ext cx="246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Fortalecer la implementación de acciones de IV en la atención al usuario, la participación ciudadana y control social  en el SGSSS</a:t>
            </a:r>
            <a:endParaRPr lang="es-CO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65;p19">
            <a:extLst>
              <a:ext uri="{FF2B5EF4-FFF2-40B4-BE49-F238E27FC236}">
                <a16:creationId xmlns:a16="http://schemas.microsoft.com/office/drawing/2014/main" id="{7651B11C-9BEE-32F7-0D57-0413E3762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0363" y="5283986"/>
            <a:ext cx="2564618" cy="758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65;p19">
            <a:extLst>
              <a:ext uri="{FF2B5EF4-FFF2-40B4-BE49-F238E27FC236}">
                <a16:creationId xmlns:a16="http://schemas.microsoft.com/office/drawing/2014/main" id="{E0A16D73-93FD-6888-80D4-31A7E5E38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0363" y="6042286"/>
            <a:ext cx="2564618" cy="5586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9E6BEB-89DF-E000-07AB-55C2869B523F}"/>
              </a:ext>
            </a:extLst>
          </p:cNvPr>
          <p:cNvSpPr txBox="1"/>
          <p:nvPr/>
        </p:nvSpPr>
        <p:spPr>
          <a:xfrm>
            <a:off x="4609130" y="5302167"/>
            <a:ext cx="2499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es-MX" sz="1100" b="0" i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Incrementar el nivel de la participación ciudadana y el ejercicio del control social en el SGSSS</a:t>
            </a:r>
            <a:endParaRPr lang="es-419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6727F0B-4EA8-8434-6F42-6ECD0BF09FEE}"/>
              </a:ext>
            </a:extLst>
          </p:cNvPr>
          <p:cNvSpPr txBox="1"/>
          <p:nvPr/>
        </p:nvSpPr>
        <p:spPr>
          <a:xfrm>
            <a:off x="4604268" y="6027837"/>
            <a:ext cx="2499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MX" sz="1100" b="0" i="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Mejorar la atención a los usuarios del SGSSS en los diferentes canales de atención</a:t>
            </a:r>
            <a:endParaRPr lang="es-419" sz="11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oogle Shape;292;p19" descr="se refiere a la asignación: presupuesto del proyecto para la vigencia 2024">
            <a:extLst>
              <a:ext uri="{FF2B5EF4-FFF2-40B4-BE49-F238E27FC236}">
                <a16:creationId xmlns:a16="http://schemas.microsoft.com/office/drawing/2014/main" id="{9EDDA952-7835-0D08-AE54-C98291C3BBFA}"/>
              </a:ext>
            </a:extLst>
          </p:cNvPr>
          <p:cNvCxnSpPr>
            <a:cxnSpLocks/>
          </p:cNvCxnSpPr>
          <p:nvPr/>
        </p:nvCxnSpPr>
        <p:spPr>
          <a:xfrm>
            <a:off x="1857024" y="5441216"/>
            <a:ext cx="0" cy="29183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" name="Google Shape;265;p19">
            <a:extLst>
              <a:ext uri="{FF2B5EF4-FFF2-40B4-BE49-F238E27FC236}">
                <a16:creationId xmlns:a16="http://schemas.microsoft.com/office/drawing/2014/main" id="{2FA2020D-9F6C-76B1-4CDE-86BB0C9B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1596" y="5754955"/>
            <a:ext cx="2050630" cy="5586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endParaRPr lang="es-419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8CAABFC-78D1-A08F-94F7-BEDDB5D031A2}"/>
              </a:ext>
            </a:extLst>
          </p:cNvPr>
          <p:cNvSpPr txBox="1"/>
          <p:nvPr/>
        </p:nvSpPr>
        <p:spPr>
          <a:xfrm>
            <a:off x="889122" y="5790401"/>
            <a:ext cx="1935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2025</a:t>
            </a:r>
          </a:p>
          <a:p>
            <a:pPr algn="ctr"/>
            <a:r>
              <a:rPr lang="af-ZA" sz="1400" b="0" i="0" u="none" strike="noStrike" dirty="0">
                <a:solidFill>
                  <a:srgbClr val="32B4A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$ 32.971.043.672</a:t>
            </a:r>
            <a:endParaRPr lang="es-419" sz="1400" dirty="0">
              <a:solidFill>
                <a:srgbClr val="32B4A8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208;p38">
            <a:extLst>
              <a:ext uri="{FF2B5EF4-FFF2-40B4-BE49-F238E27FC236}">
                <a16:creationId xmlns:a16="http://schemas.microsoft.com/office/drawing/2014/main" id="{8CDEB019-B069-5117-FE9D-9BDD6615B386}"/>
              </a:ext>
            </a:extLst>
          </p:cNvPr>
          <p:cNvSpPr/>
          <p:nvPr/>
        </p:nvSpPr>
        <p:spPr>
          <a:xfrm>
            <a:off x="5639712" y="5071010"/>
            <a:ext cx="3814975" cy="1650289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208;p38">
            <a:extLst>
              <a:ext uri="{FF2B5EF4-FFF2-40B4-BE49-F238E27FC236}">
                <a16:creationId xmlns:a16="http://schemas.microsoft.com/office/drawing/2014/main" id="{2E9165CA-8F9F-7B6C-1890-2FFE30BCF1A7}"/>
              </a:ext>
            </a:extLst>
          </p:cNvPr>
          <p:cNvSpPr/>
          <p:nvPr/>
        </p:nvSpPr>
        <p:spPr>
          <a:xfrm>
            <a:off x="5639713" y="3550549"/>
            <a:ext cx="2476614" cy="992033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208;p38">
            <a:extLst>
              <a:ext uri="{FF2B5EF4-FFF2-40B4-BE49-F238E27FC236}">
                <a16:creationId xmlns:a16="http://schemas.microsoft.com/office/drawing/2014/main" id="{73DC906F-B2A2-8215-0DF4-254D5D158497}"/>
              </a:ext>
            </a:extLst>
          </p:cNvPr>
          <p:cNvSpPr/>
          <p:nvPr/>
        </p:nvSpPr>
        <p:spPr>
          <a:xfrm>
            <a:off x="5629774" y="2666516"/>
            <a:ext cx="1792575" cy="300314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208;p38">
            <a:extLst>
              <a:ext uri="{FF2B5EF4-FFF2-40B4-BE49-F238E27FC236}">
                <a16:creationId xmlns:a16="http://schemas.microsoft.com/office/drawing/2014/main" id="{77AEDC77-83D0-3127-1077-033DC4579B0D}"/>
              </a:ext>
            </a:extLst>
          </p:cNvPr>
          <p:cNvSpPr/>
          <p:nvPr/>
        </p:nvSpPr>
        <p:spPr>
          <a:xfrm>
            <a:off x="5626856" y="1792743"/>
            <a:ext cx="1580775" cy="300314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613;p25">
            <a:extLst>
              <a:ext uri="{FF2B5EF4-FFF2-40B4-BE49-F238E27FC236}">
                <a16:creationId xmlns:a16="http://schemas.microsoft.com/office/drawing/2014/main" id="{FC0E4E7E-D069-356B-F598-DEE1B9E9F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30766" y="6157779"/>
            <a:ext cx="586117" cy="337125"/>
          </a:xfrm>
          <a:custGeom>
            <a:avLst/>
            <a:gdLst/>
            <a:ahLst/>
            <a:cxnLst/>
            <a:rect l="l" t="t" r="r" b="b"/>
            <a:pathLst>
              <a:path w="97925" h="13485" extrusionOk="0">
                <a:moveTo>
                  <a:pt x="97925" y="0"/>
                </a:moveTo>
                <a:lnTo>
                  <a:pt x="84301" y="13476"/>
                </a:lnTo>
                <a:lnTo>
                  <a:pt x="0" y="13485"/>
                </a:lnTo>
              </a:path>
            </a:pathLst>
          </a:cu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CO"/>
          </a:p>
        </p:txBody>
      </p:sp>
      <p:sp>
        <p:nvSpPr>
          <p:cNvPr id="109" name="Google Shape;608;p25">
            <a:extLst>
              <a:ext uri="{FF2B5EF4-FFF2-40B4-BE49-F238E27FC236}">
                <a16:creationId xmlns:a16="http://schemas.microsoft.com/office/drawing/2014/main" id="{0D108712-B662-92E2-463F-EB88480DE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05472" y="1795225"/>
            <a:ext cx="1111412" cy="336900"/>
          </a:xfrm>
          <a:custGeom>
            <a:avLst/>
            <a:gdLst/>
            <a:ahLst/>
            <a:cxnLst/>
            <a:rect l="l" t="t" r="r" b="b"/>
            <a:pathLst>
              <a:path w="71950" h="13476" extrusionOk="0">
                <a:moveTo>
                  <a:pt x="0" y="13476"/>
                </a:moveTo>
                <a:lnTo>
                  <a:pt x="13477" y="0"/>
                </a:lnTo>
                <a:lnTo>
                  <a:pt x="71950" y="0"/>
                </a:lnTo>
              </a:path>
            </a:pathLst>
          </a:cu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s-CO"/>
          </a:p>
        </p:txBody>
      </p:sp>
      <p:sp>
        <p:nvSpPr>
          <p:cNvPr id="82" name="Google Shape;890;p32">
            <a:extLst>
              <a:ext uri="{FF2B5EF4-FFF2-40B4-BE49-F238E27FC236}">
                <a16:creationId xmlns:a16="http://schemas.microsoft.com/office/drawing/2014/main" id="{BD36CA71-055F-5ABE-88DB-ED18A38E97CD}"/>
              </a:ext>
            </a:extLst>
          </p:cNvPr>
          <p:cNvSpPr/>
          <p:nvPr/>
        </p:nvSpPr>
        <p:spPr>
          <a:xfrm>
            <a:off x="912741" y="6157343"/>
            <a:ext cx="4116456" cy="604918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90;p32">
            <a:extLst>
              <a:ext uri="{FF2B5EF4-FFF2-40B4-BE49-F238E27FC236}">
                <a16:creationId xmlns:a16="http://schemas.microsoft.com/office/drawing/2014/main" id="{5ABFF3FB-5E0D-BC65-C2FF-08FBDBAB1E01}"/>
              </a:ext>
            </a:extLst>
          </p:cNvPr>
          <p:cNvSpPr/>
          <p:nvPr/>
        </p:nvSpPr>
        <p:spPr>
          <a:xfrm>
            <a:off x="919369" y="5578774"/>
            <a:ext cx="4109828" cy="505580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890;p32">
            <a:extLst>
              <a:ext uri="{FF2B5EF4-FFF2-40B4-BE49-F238E27FC236}">
                <a16:creationId xmlns:a16="http://schemas.microsoft.com/office/drawing/2014/main" id="{D6BBBDF5-5F55-FF06-AB9F-82ACE569700C}"/>
              </a:ext>
            </a:extLst>
          </p:cNvPr>
          <p:cNvSpPr/>
          <p:nvPr/>
        </p:nvSpPr>
        <p:spPr>
          <a:xfrm>
            <a:off x="909424" y="2148561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890;p32">
            <a:extLst>
              <a:ext uri="{FF2B5EF4-FFF2-40B4-BE49-F238E27FC236}">
                <a16:creationId xmlns:a16="http://schemas.microsoft.com/office/drawing/2014/main" id="{C9350710-F4E1-DE23-9C78-12B7C60EFB87}"/>
              </a:ext>
            </a:extLst>
          </p:cNvPr>
          <p:cNvSpPr/>
          <p:nvPr/>
        </p:nvSpPr>
        <p:spPr>
          <a:xfrm>
            <a:off x="902800" y="2738282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890;p32">
            <a:extLst>
              <a:ext uri="{FF2B5EF4-FFF2-40B4-BE49-F238E27FC236}">
                <a16:creationId xmlns:a16="http://schemas.microsoft.com/office/drawing/2014/main" id="{D7B55C19-97F9-BD8E-B44D-CA390FBB1684}"/>
              </a:ext>
            </a:extLst>
          </p:cNvPr>
          <p:cNvSpPr/>
          <p:nvPr/>
        </p:nvSpPr>
        <p:spPr>
          <a:xfrm>
            <a:off x="906112" y="3298186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890;p32">
            <a:extLst>
              <a:ext uri="{FF2B5EF4-FFF2-40B4-BE49-F238E27FC236}">
                <a16:creationId xmlns:a16="http://schemas.microsoft.com/office/drawing/2014/main" id="{12B58124-CF3B-70A8-F130-CC6462C8050C}"/>
              </a:ext>
            </a:extLst>
          </p:cNvPr>
          <p:cNvSpPr/>
          <p:nvPr/>
        </p:nvSpPr>
        <p:spPr>
          <a:xfrm>
            <a:off x="919366" y="3887909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890;p32">
            <a:extLst>
              <a:ext uri="{FF2B5EF4-FFF2-40B4-BE49-F238E27FC236}">
                <a16:creationId xmlns:a16="http://schemas.microsoft.com/office/drawing/2014/main" id="{C360B6AA-0156-1714-CBB8-431564964688}"/>
              </a:ext>
            </a:extLst>
          </p:cNvPr>
          <p:cNvSpPr/>
          <p:nvPr/>
        </p:nvSpPr>
        <p:spPr>
          <a:xfrm>
            <a:off x="916054" y="4459547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90;p32">
            <a:extLst>
              <a:ext uri="{FF2B5EF4-FFF2-40B4-BE49-F238E27FC236}">
                <a16:creationId xmlns:a16="http://schemas.microsoft.com/office/drawing/2014/main" id="{794C1D74-B856-ADF6-0908-2E1956F411B7}"/>
              </a:ext>
            </a:extLst>
          </p:cNvPr>
          <p:cNvSpPr/>
          <p:nvPr/>
        </p:nvSpPr>
        <p:spPr>
          <a:xfrm>
            <a:off x="916054" y="5027596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890;p32">
            <a:extLst>
              <a:ext uri="{FF2B5EF4-FFF2-40B4-BE49-F238E27FC236}">
                <a16:creationId xmlns:a16="http://schemas.microsoft.com/office/drawing/2014/main" id="{5F4585FA-FC3A-8E21-F4FE-BBDCF4F6632C}"/>
              </a:ext>
            </a:extLst>
          </p:cNvPr>
          <p:cNvSpPr/>
          <p:nvPr/>
        </p:nvSpPr>
        <p:spPr>
          <a:xfrm>
            <a:off x="909424" y="1577504"/>
            <a:ext cx="3602939" cy="457097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060716D-54B0-CCA4-8D0F-DB162FEB4EA9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3B1A5EF0-3CC4-4DEB-8251-9B2F23D6B9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86220" y="136697"/>
            <a:ext cx="8407357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Mejoramiento en la ejecución de las acciones de supervisión y control frente a la gestión en el SGSSS de los vigilados de la Supersalud Nacional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oogle Shape;889;p32">
            <a:extLst>
              <a:ext uri="{FF2B5EF4-FFF2-40B4-BE49-F238E27FC236}">
                <a16:creationId xmlns:a16="http://schemas.microsoft.com/office/drawing/2014/main" id="{52E5E2D1-1E98-0451-17AC-8821744FCDAA}"/>
              </a:ext>
            </a:extLst>
          </p:cNvPr>
          <p:cNvGrpSpPr/>
          <p:nvPr/>
        </p:nvGrpSpPr>
        <p:grpSpPr>
          <a:xfrm>
            <a:off x="358937" y="1394919"/>
            <a:ext cx="986650" cy="841581"/>
            <a:chOff x="2775150" y="977475"/>
            <a:chExt cx="986650" cy="943925"/>
          </a:xfrm>
        </p:grpSpPr>
        <p:sp>
          <p:nvSpPr>
            <p:cNvPr id="7" name="Google Shape;891;p32">
              <a:extLst>
                <a:ext uri="{FF2B5EF4-FFF2-40B4-BE49-F238E27FC236}">
                  <a16:creationId xmlns:a16="http://schemas.microsoft.com/office/drawing/2014/main" id="{8D491D6C-382B-5603-62E6-AA8D2D8F327A}"/>
                </a:ext>
              </a:extLst>
            </p:cNvPr>
            <p:cNvSpPr/>
            <p:nvPr/>
          </p:nvSpPr>
          <p:spPr>
            <a:xfrm>
              <a:off x="2775150" y="977475"/>
              <a:ext cx="986650" cy="943925"/>
            </a:xfrm>
            <a:custGeom>
              <a:avLst/>
              <a:gdLst/>
              <a:ahLst/>
              <a:cxnLst/>
              <a:rect l="l" t="t" r="r" b="b"/>
              <a:pathLst>
                <a:path w="39466" h="37757" extrusionOk="0">
                  <a:moveTo>
                    <a:pt x="19219" y="3655"/>
                  </a:moveTo>
                  <a:cubicBezTo>
                    <a:pt x="20452" y="3655"/>
                    <a:pt x="21205" y="4500"/>
                    <a:pt x="22072" y="5367"/>
                  </a:cubicBezTo>
                  <a:cubicBezTo>
                    <a:pt x="23100" y="6417"/>
                    <a:pt x="24058" y="7467"/>
                    <a:pt x="25108" y="8494"/>
                  </a:cubicBezTo>
                  <a:cubicBezTo>
                    <a:pt x="27573" y="10891"/>
                    <a:pt x="30061" y="13356"/>
                    <a:pt x="32526" y="15821"/>
                  </a:cubicBezTo>
                  <a:cubicBezTo>
                    <a:pt x="33097" y="16392"/>
                    <a:pt x="33850" y="17054"/>
                    <a:pt x="34238" y="17830"/>
                  </a:cubicBezTo>
                  <a:cubicBezTo>
                    <a:pt x="34809" y="19336"/>
                    <a:pt x="33942" y="20386"/>
                    <a:pt x="33006" y="21345"/>
                  </a:cubicBezTo>
                  <a:lnTo>
                    <a:pt x="25108" y="29242"/>
                  </a:lnTo>
                  <a:cubicBezTo>
                    <a:pt x="23737" y="30614"/>
                    <a:pt x="21385" y="33932"/>
                    <a:pt x="19036" y="33932"/>
                  </a:cubicBezTo>
                  <a:cubicBezTo>
                    <a:pt x="18453" y="33932"/>
                    <a:pt x="17870" y="33727"/>
                    <a:pt x="17302" y="33237"/>
                  </a:cubicBezTo>
                  <a:lnTo>
                    <a:pt x="17302" y="33237"/>
                  </a:lnTo>
                  <a:cubicBezTo>
                    <a:pt x="17302" y="33237"/>
                    <a:pt x="17302" y="33237"/>
                    <a:pt x="17302" y="33237"/>
                  </a:cubicBezTo>
                  <a:cubicBezTo>
                    <a:pt x="13399" y="29242"/>
                    <a:pt x="9404" y="25248"/>
                    <a:pt x="5410" y="21253"/>
                  </a:cubicBezTo>
                  <a:cubicBezTo>
                    <a:pt x="4474" y="20386"/>
                    <a:pt x="3698" y="19245"/>
                    <a:pt x="4269" y="17830"/>
                  </a:cubicBezTo>
                  <a:cubicBezTo>
                    <a:pt x="4565" y="17054"/>
                    <a:pt x="5410" y="16392"/>
                    <a:pt x="6095" y="15730"/>
                  </a:cubicBezTo>
                  <a:lnTo>
                    <a:pt x="13513" y="8312"/>
                  </a:lnTo>
                  <a:cubicBezTo>
                    <a:pt x="14837" y="6988"/>
                    <a:pt x="17119" y="3655"/>
                    <a:pt x="19219" y="3655"/>
                  </a:cubicBezTo>
                  <a:close/>
                  <a:moveTo>
                    <a:pt x="19394" y="1"/>
                  </a:moveTo>
                  <a:cubicBezTo>
                    <a:pt x="17419" y="1"/>
                    <a:pt x="15471" y="962"/>
                    <a:pt x="13878" y="2605"/>
                  </a:cubicBezTo>
                  <a:cubicBezTo>
                    <a:pt x="11116" y="5367"/>
                    <a:pt x="8377" y="8129"/>
                    <a:pt x="5615" y="10891"/>
                  </a:cubicBezTo>
                  <a:cubicBezTo>
                    <a:pt x="3242" y="13265"/>
                    <a:pt x="0" y="15547"/>
                    <a:pt x="274" y="19336"/>
                  </a:cubicBezTo>
                  <a:cubicBezTo>
                    <a:pt x="571" y="23057"/>
                    <a:pt x="4657" y="25910"/>
                    <a:pt x="7122" y="28284"/>
                  </a:cubicBezTo>
                  <a:cubicBezTo>
                    <a:pt x="9545" y="30796"/>
                    <a:pt x="12033" y="33286"/>
                    <a:pt x="14459" y="35691"/>
                  </a:cubicBezTo>
                  <a:lnTo>
                    <a:pt x="14459" y="35691"/>
                  </a:lnTo>
                  <a:cubicBezTo>
                    <a:pt x="14517" y="35757"/>
                    <a:pt x="14582" y="35822"/>
                    <a:pt x="14654" y="35884"/>
                  </a:cubicBezTo>
                  <a:cubicBezTo>
                    <a:pt x="14654" y="35884"/>
                    <a:pt x="14654" y="35884"/>
                    <a:pt x="14654" y="35884"/>
                  </a:cubicBezTo>
                  <a:lnTo>
                    <a:pt x="14654" y="35884"/>
                  </a:lnTo>
                  <a:cubicBezTo>
                    <a:pt x="14744" y="35974"/>
                    <a:pt x="14836" y="36052"/>
                    <a:pt x="14930" y="36118"/>
                  </a:cubicBezTo>
                  <a:lnTo>
                    <a:pt x="14930" y="36118"/>
                  </a:lnTo>
                  <a:cubicBezTo>
                    <a:pt x="16235" y="37172"/>
                    <a:pt x="17795" y="37756"/>
                    <a:pt x="19360" y="37756"/>
                  </a:cubicBezTo>
                  <a:cubicBezTo>
                    <a:pt x="20616" y="37756"/>
                    <a:pt x="21875" y="37380"/>
                    <a:pt x="23008" y="36569"/>
                  </a:cubicBezTo>
                  <a:cubicBezTo>
                    <a:pt x="23876" y="35999"/>
                    <a:pt x="24538" y="35131"/>
                    <a:pt x="25291" y="34469"/>
                  </a:cubicBezTo>
                  <a:cubicBezTo>
                    <a:pt x="28144" y="31525"/>
                    <a:pt x="30997" y="28672"/>
                    <a:pt x="33942" y="25819"/>
                  </a:cubicBezTo>
                  <a:cubicBezTo>
                    <a:pt x="36612" y="23148"/>
                    <a:pt x="39465" y="20295"/>
                    <a:pt x="37571" y="16118"/>
                  </a:cubicBezTo>
                  <a:cubicBezTo>
                    <a:pt x="36338" y="13447"/>
                    <a:pt x="33280" y="11256"/>
                    <a:pt x="31294" y="9179"/>
                  </a:cubicBezTo>
                  <a:cubicBezTo>
                    <a:pt x="28806" y="6782"/>
                    <a:pt x="26432" y="4317"/>
                    <a:pt x="23967" y="1943"/>
                  </a:cubicBezTo>
                  <a:cubicBezTo>
                    <a:pt x="22535" y="602"/>
                    <a:pt x="20956" y="1"/>
                    <a:pt x="19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2;p32">
              <a:extLst>
                <a:ext uri="{FF2B5EF4-FFF2-40B4-BE49-F238E27FC236}">
                  <a16:creationId xmlns:a16="http://schemas.microsoft.com/office/drawing/2014/main" id="{BF19415B-51CE-26E2-78E3-C714AAF4638D}"/>
                </a:ext>
              </a:extLst>
            </p:cNvPr>
            <p:cNvSpPr/>
            <p:nvPr/>
          </p:nvSpPr>
          <p:spPr>
            <a:xfrm>
              <a:off x="2817950" y="1022475"/>
              <a:ext cx="874800" cy="852850"/>
            </a:xfrm>
            <a:custGeom>
              <a:avLst/>
              <a:gdLst/>
              <a:ahLst/>
              <a:cxnLst/>
              <a:rect l="l" t="t" r="r" b="b"/>
              <a:pathLst>
                <a:path w="34992" h="34114" extrusionOk="0">
                  <a:moveTo>
                    <a:pt x="17530" y="1"/>
                  </a:moveTo>
                  <a:cubicBezTo>
                    <a:pt x="16355" y="1"/>
                    <a:pt x="15168" y="429"/>
                    <a:pt x="14266" y="1285"/>
                  </a:cubicBezTo>
                  <a:lnTo>
                    <a:pt x="1803" y="13838"/>
                  </a:lnTo>
                  <a:cubicBezTo>
                    <a:pt x="0" y="15550"/>
                    <a:pt x="0" y="18495"/>
                    <a:pt x="1803" y="20298"/>
                  </a:cubicBezTo>
                  <a:lnTo>
                    <a:pt x="14266" y="32761"/>
                  </a:lnTo>
                  <a:cubicBezTo>
                    <a:pt x="15168" y="33662"/>
                    <a:pt x="16355" y="34113"/>
                    <a:pt x="17530" y="34113"/>
                  </a:cubicBezTo>
                  <a:cubicBezTo>
                    <a:pt x="18706" y="34113"/>
                    <a:pt x="19870" y="33662"/>
                    <a:pt x="20726" y="32761"/>
                  </a:cubicBezTo>
                  <a:lnTo>
                    <a:pt x="33280" y="20298"/>
                  </a:lnTo>
                  <a:cubicBezTo>
                    <a:pt x="34991" y="18495"/>
                    <a:pt x="34991" y="15550"/>
                    <a:pt x="33280" y="13838"/>
                  </a:cubicBezTo>
                  <a:lnTo>
                    <a:pt x="20726" y="1285"/>
                  </a:lnTo>
                  <a:cubicBezTo>
                    <a:pt x="19870" y="429"/>
                    <a:pt x="18706" y="1"/>
                    <a:pt x="17530" y="1"/>
                  </a:cubicBezTo>
                  <a:close/>
                </a:path>
              </a:pathLst>
            </a:custGeom>
            <a:solidFill>
              <a:srgbClr val="03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" name="Google Shape;895;p32">
            <a:extLst>
              <a:ext uri="{FF2B5EF4-FFF2-40B4-BE49-F238E27FC236}">
                <a16:creationId xmlns:a16="http://schemas.microsoft.com/office/drawing/2014/main" id="{5C7B2A23-0EB5-8EAE-957E-CE77A1893241}"/>
              </a:ext>
            </a:extLst>
          </p:cNvPr>
          <p:cNvGrpSpPr/>
          <p:nvPr/>
        </p:nvGrpSpPr>
        <p:grpSpPr>
          <a:xfrm>
            <a:off x="365787" y="1965862"/>
            <a:ext cx="987200" cy="842540"/>
            <a:chOff x="2782000" y="1670750"/>
            <a:chExt cx="987200" cy="945000"/>
          </a:xfrm>
        </p:grpSpPr>
        <p:sp>
          <p:nvSpPr>
            <p:cNvPr id="16" name="Google Shape;897;p32">
              <a:extLst>
                <a:ext uri="{FF2B5EF4-FFF2-40B4-BE49-F238E27FC236}">
                  <a16:creationId xmlns:a16="http://schemas.microsoft.com/office/drawing/2014/main" id="{C1C5E2D1-C5D2-6F6A-E001-F2E2949BEBE7}"/>
                </a:ext>
              </a:extLst>
            </p:cNvPr>
            <p:cNvSpPr/>
            <p:nvPr/>
          </p:nvSpPr>
          <p:spPr>
            <a:xfrm>
              <a:off x="2782000" y="1670750"/>
              <a:ext cx="987200" cy="945000"/>
            </a:xfrm>
            <a:custGeom>
              <a:avLst/>
              <a:gdLst/>
              <a:ahLst/>
              <a:cxnLst/>
              <a:rect l="l" t="t" r="r" b="b"/>
              <a:pathLst>
                <a:path w="39488" h="37800" extrusionOk="0">
                  <a:moveTo>
                    <a:pt x="19219" y="3703"/>
                  </a:moveTo>
                  <a:cubicBezTo>
                    <a:pt x="20452" y="3703"/>
                    <a:pt x="21228" y="4547"/>
                    <a:pt x="21981" y="5414"/>
                  </a:cubicBezTo>
                  <a:cubicBezTo>
                    <a:pt x="23031" y="6442"/>
                    <a:pt x="24081" y="7400"/>
                    <a:pt x="25108" y="8450"/>
                  </a:cubicBezTo>
                  <a:cubicBezTo>
                    <a:pt x="27505" y="10915"/>
                    <a:pt x="29970" y="13403"/>
                    <a:pt x="32435" y="15868"/>
                  </a:cubicBezTo>
                  <a:cubicBezTo>
                    <a:pt x="33006" y="16439"/>
                    <a:pt x="33873" y="17101"/>
                    <a:pt x="34147" y="17854"/>
                  </a:cubicBezTo>
                  <a:cubicBezTo>
                    <a:pt x="34718" y="19292"/>
                    <a:pt x="33873" y="20433"/>
                    <a:pt x="32914" y="21392"/>
                  </a:cubicBezTo>
                  <a:lnTo>
                    <a:pt x="25108" y="29176"/>
                  </a:lnTo>
                  <a:cubicBezTo>
                    <a:pt x="23664" y="30619"/>
                    <a:pt x="21314" y="33965"/>
                    <a:pt x="19016" y="33965"/>
                  </a:cubicBezTo>
                  <a:cubicBezTo>
                    <a:pt x="18444" y="33965"/>
                    <a:pt x="17875" y="33757"/>
                    <a:pt x="17325" y="33261"/>
                  </a:cubicBezTo>
                  <a:lnTo>
                    <a:pt x="17325" y="33261"/>
                  </a:lnTo>
                  <a:cubicBezTo>
                    <a:pt x="17325" y="33261"/>
                    <a:pt x="17325" y="33261"/>
                    <a:pt x="17325" y="33261"/>
                  </a:cubicBezTo>
                  <a:lnTo>
                    <a:pt x="5341" y="21278"/>
                  </a:lnTo>
                  <a:cubicBezTo>
                    <a:pt x="4474" y="20342"/>
                    <a:pt x="3629" y="19292"/>
                    <a:pt x="4200" y="17854"/>
                  </a:cubicBezTo>
                  <a:cubicBezTo>
                    <a:pt x="4565" y="17010"/>
                    <a:pt x="5433" y="16348"/>
                    <a:pt x="6003" y="15777"/>
                  </a:cubicBezTo>
                  <a:lnTo>
                    <a:pt x="13421" y="8359"/>
                  </a:lnTo>
                  <a:cubicBezTo>
                    <a:pt x="14745" y="7012"/>
                    <a:pt x="17028" y="3703"/>
                    <a:pt x="19219" y="3703"/>
                  </a:cubicBezTo>
                  <a:close/>
                  <a:moveTo>
                    <a:pt x="19386" y="1"/>
                  </a:moveTo>
                  <a:cubicBezTo>
                    <a:pt x="17419" y="1"/>
                    <a:pt x="15463" y="999"/>
                    <a:pt x="13810" y="2653"/>
                  </a:cubicBezTo>
                  <a:cubicBezTo>
                    <a:pt x="11048" y="5414"/>
                    <a:pt x="8286" y="8153"/>
                    <a:pt x="5524" y="10915"/>
                  </a:cubicBezTo>
                  <a:cubicBezTo>
                    <a:pt x="3150" y="13289"/>
                    <a:pt x="0" y="15572"/>
                    <a:pt x="297" y="19384"/>
                  </a:cubicBezTo>
                  <a:cubicBezTo>
                    <a:pt x="571" y="22990"/>
                    <a:pt x="4679" y="25957"/>
                    <a:pt x="7053" y="28331"/>
                  </a:cubicBezTo>
                  <a:cubicBezTo>
                    <a:pt x="9439" y="30805"/>
                    <a:pt x="11931" y="33215"/>
                    <a:pt x="14407" y="35685"/>
                  </a:cubicBezTo>
                  <a:lnTo>
                    <a:pt x="14407" y="35685"/>
                  </a:lnTo>
                  <a:cubicBezTo>
                    <a:pt x="14478" y="35769"/>
                    <a:pt x="14560" y="35852"/>
                    <a:pt x="14654" y="35932"/>
                  </a:cubicBezTo>
                  <a:cubicBezTo>
                    <a:pt x="14654" y="35932"/>
                    <a:pt x="14654" y="35932"/>
                    <a:pt x="14654" y="35932"/>
                  </a:cubicBezTo>
                  <a:lnTo>
                    <a:pt x="14654" y="35932"/>
                  </a:lnTo>
                  <a:cubicBezTo>
                    <a:pt x="14719" y="35997"/>
                    <a:pt x="14785" y="36055"/>
                    <a:pt x="14852" y="36108"/>
                  </a:cubicBezTo>
                  <a:lnTo>
                    <a:pt x="14852" y="36108"/>
                  </a:lnTo>
                  <a:cubicBezTo>
                    <a:pt x="16123" y="37194"/>
                    <a:pt x="17711" y="37799"/>
                    <a:pt x="19302" y="37799"/>
                  </a:cubicBezTo>
                  <a:cubicBezTo>
                    <a:pt x="20566" y="37799"/>
                    <a:pt x="21831" y="37418"/>
                    <a:pt x="22940" y="36594"/>
                  </a:cubicBezTo>
                  <a:cubicBezTo>
                    <a:pt x="23784" y="35932"/>
                    <a:pt x="24537" y="35179"/>
                    <a:pt x="25222" y="34403"/>
                  </a:cubicBezTo>
                  <a:cubicBezTo>
                    <a:pt x="28167" y="31549"/>
                    <a:pt x="31020" y="28696"/>
                    <a:pt x="33873" y="25752"/>
                  </a:cubicBezTo>
                  <a:cubicBezTo>
                    <a:pt x="36521" y="23195"/>
                    <a:pt x="39488" y="20342"/>
                    <a:pt x="37571" y="16142"/>
                  </a:cubicBezTo>
                  <a:cubicBezTo>
                    <a:pt x="36338" y="13495"/>
                    <a:pt x="33211" y="11303"/>
                    <a:pt x="31202" y="9203"/>
                  </a:cubicBezTo>
                  <a:cubicBezTo>
                    <a:pt x="28737" y="6830"/>
                    <a:pt x="26363" y="4273"/>
                    <a:pt x="23875" y="1991"/>
                  </a:cubicBezTo>
                  <a:cubicBezTo>
                    <a:pt x="22464" y="610"/>
                    <a:pt x="20922" y="1"/>
                    <a:pt x="19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8;p32">
              <a:extLst>
                <a:ext uri="{FF2B5EF4-FFF2-40B4-BE49-F238E27FC236}">
                  <a16:creationId xmlns:a16="http://schemas.microsoft.com/office/drawing/2014/main" id="{A032EC89-561B-5299-70B3-52261565C06F}"/>
                </a:ext>
              </a:extLst>
            </p:cNvPr>
            <p:cNvSpPr/>
            <p:nvPr/>
          </p:nvSpPr>
          <p:spPr>
            <a:xfrm>
              <a:off x="2824800" y="1714800"/>
              <a:ext cx="875375" cy="853250"/>
            </a:xfrm>
            <a:custGeom>
              <a:avLst/>
              <a:gdLst/>
              <a:ahLst/>
              <a:cxnLst/>
              <a:rect l="l" t="t" r="r" b="b"/>
              <a:pathLst>
                <a:path w="35015" h="34130" extrusionOk="0">
                  <a:moveTo>
                    <a:pt x="17473" y="0"/>
                  </a:moveTo>
                  <a:cubicBezTo>
                    <a:pt x="16292" y="0"/>
                    <a:pt x="15122" y="457"/>
                    <a:pt x="14266" y="1370"/>
                  </a:cubicBezTo>
                  <a:lnTo>
                    <a:pt x="1712" y="13810"/>
                  </a:lnTo>
                  <a:cubicBezTo>
                    <a:pt x="0" y="15636"/>
                    <a:pt x="0" y="18580"/>
                    <a:pt x="1712" y="20292"/>
                  </a:cubicBezTo>
                  <a:lnTo>
                    <a:pt x="14266" y="32846"/>
                  </a:lnTo>
                  <a:cubicBezTo>
                    <a:pt x="15122" y="33702"/>
                    <a:pt x="16292" y="34130"/>
                    <a:pt x="17473" y="34130"/>
                  </a:cubicBezTo>
                  <a:cubicBezTo>
                    <a:pt x="18654" y="34130"/>
                    <a:pt x="19847" y="33702"/>
                    <a:pt x="20748" y="32846"/>
                  </a:cubicBezTo>
                  <a:lnTo>
                    <a:pt x="33211" y="20292"/>
                  </a:lnTo>
                  <a:cubicBezTo>
                    <a:pt x="35014" y="18580"/>
                    <a:pt x="35014" y="15636"/>
                    <a:pt x="33211" y="13810"/>
                  </a:cubicBezTo>
                  <a:lnTo>
                    <a:pt x="20748" y="1370"/>
                  </a:lnTo>
                  <a:cubicBezTo>
                    <a:pt x="19847" y="457"/>
                    <a:pt x="18654" y="0"/>
                    <a:pt x="17473" y="0"/>
                  </a:cubicBezTo>
                  <a:close/>
                </a:path>
              </a:pathLst>
            </a:custGeom>
            <a:solidFill>
              <a:srgbClr val="2B8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" name="Google Shape;901;p32">
            <a:extLst>
              <a:ext uri="{FF2B5EF4-FFF2-40B4-BE49-F238E27FC236}">
                <a16:creationId xmlns:a16="http://schemas.microsoft.com/office/drawing/2014/main" id="{37C38FBC-B6AB-00AB-D59B-684E64E87816}"/>
              </a:ext>
            </a:extLst>
          </p:cNvPr>
          <p:cNvGrpSpPr/>
          <p:nvPr/>
        </p:nvGrpSpPr>
        <p:grpSpPr>
          <a:xfrm>
            <a:off x="349237" y="2547819"/>
            <a:ext cx="986650" cy="842540"/>
            <a:chOff x="2765450" y="2372050"/>
            <a:chExt cx="986650" cy="945000"/>
          </a:xfrm>
        </p:grpSpPr>
        <p:sp>
          <p:nvSpPr>
            <p:cNvPr id="26" name="Google Shape;903;p32">
              <a:extLst>
                <a:ext uri="{FF2B5EF4-FFF2-40B4-BE49-F238E27FC236}">
                  <a16:creationId xmlns:a16="http://schemas.microsoft.com/office/drawing/2014/main" id="{50816492-CF5B-C8DB-A267-D80281CB3F74}"/>
                </a:ext>
              </a:extLst>
            </p:cNvPr>
            <p:cNvSpPr/>
            <p:nvPr/>
          </p:nvSpPr>
          <p:spPr>
            <a:xfrm>
              <a:off x="2765450" y="2372050"/>
              <a:ext cx="986650" cy="945000"/>
            </a:xfrm>
            <a:custGeom>
              <a:avLst/>
              <a:gdLst/>
              <a:ahLst/>
              <a:cxnLst/>
              <a:rect l="l" t="t" r="r" b="b"/>
              <a:pathLst>
                <a:path w="39466" h="37800" extrusionOk="0">
                  <a:moveTo>
                    <a:pt x="19219" y="3703"/>
                  </a:moveTo>
                  <a:cubicBezTo>
                    <a:pt x="20452" y="3703"/>
                    <a:pt x="21205" y="4547"/>
                    <a:pt x="21981" y="5415"/>
                  </a:cubicBezTo>
                  <a:lnTo>
                    <a:pt x="25108" y="8542"/>
                  </a:lnTo>
                  <a:cubicBezTo>
                    <a:pt x="27596" y="10916"/>
                    <a:pt x="30061" y="13404"/>
                    <a:pt x="32435" y="15869"/>
                  </a:cubicBezTo>
                  <a:cubicBezTo>
                    <a:pt x="33097" y="16439"/>
                    <a:pt x="33873" y="17101"/>
                    <a:pt x="34238" y="17877"/>
                  </a:cubicBezTo>
                  <a:cubicBezTo>
                    <a:pt x="34809" y="19292"/>
                    <a:pt x="33964" y="20434"/>
                    <a:pt x="33006" y="21392"/>
                  </a:cubicBezTo>
                  <a:cubicBezTo>
                    <a:pt x="30335" y="23949"/>
                    <a:pt x="27779" y="26619"/>
                    <a:pt x="25108" y="29176"/>
                  </a:cubicBezTo>
                  <a:cubicBezTo>
                    <a:pt x="23736" y="30639"/>
                    <a:pt x="21397" y="33979"/>
                    <a:pt x="19053" y="33979"/>
                  </a:cubicBezTo>
                  <a:cubicBezTo>
                    <a:pt x="18472" y="33979"/>
                    <a:pt x="17891" y="33774"/>
                    <a:pt x="17325" y="33284"/>
                  </a:cubicBezTo>
                  <a:lnTo>
                    <a:pt x="17325" y="33284"/>
                  </a:lnTo>
                  <a:cubicBezTo>
                    <a:pt x="17325" y="33284"/>
                    <a:pt x="17325" y="33284"/>
                    <a:pt x="17325" y="33284"/>
                  </a:cubicBezTo>
                  <a:cubicBezTo>
                    <a:pt x="13330" y="29290"/>
                    <a:pt x="9427" y="25296"/>
                    <a:pt x="5433" y="21301"/>
                  </a:cubicBezTo>
                  <a:cubicBezTo>
                    <a:pt x="4474" y="20434"/>
                    <a:pt x="3721" y="19292"/>
                    <a:pt x="4291" y="17877"/>
                  </a:cubicBezTo>
                  <a:cubicBezTo>
                    <a:pt x="4565" y="17010"/>
                    <a:pt x="5433" y="16348"/>
                    <a:pt x="6095" y="15777"/>
                  </a:cubicBezTo>
                  <a:cubicBezTo>
                    <a:pt x="8560" y="13312"/>
                    <a:pt x="10934" y="10824"/>
                    <a:pt x="13422" y="8359"/>
                  </a:cubicBezTo>
                  <a:cubicBezTo>
                    <a:pt x="14745" y="7035"/>
                    <a:pt x="17119" y="3703"/>
                    <a:pt x="19219" y="3703"/>
                  </a:cubicBezTo>
                  <a:close/>
                  <a:moveTo>
                    <a:pt x="19438" y="1"/>
                  </a:moveTo>
                  <a:cubicBezTo>
                    <a:pt x="17443" y="1"/>
                    <a:pt x="15453" y="999"/>
                    <a:pt x="13787" y="2653"/>
                  </a:cubicBezTo>
                  <a:cubicBezTo>
                    <a:pt x="11048" y="5415"/>
                    <a:pt x="8286" y="8177"/>
                    <a:pt x="5524" y="10916"/>
                  </a:cubicBezTo>
                  <a:cubicBezTo>
                    <a:pt x="3150" y="13312"/>
                    <a:pt x="0" y="15595"/>
                    <a:pt x="297" y="19384"/>
                  </a:cubicBezTo>
                  <a:cubicBezTo>
                    <a:pt x="571" y="23013"/>
                    <a:pt x="4657" y="25957"/>
                    <a:pt x="7053" y="28331"/>
                  </a:cubicBezTo>
                  <a:cubicBezTo>
                    <a:pt x="9558" y="30836"/>
                    <a:pt x="11975" y="33275"/>
                    <a:pt x="14497" y="35777"/>
                  </a:cubicBezTo>
                  <a:lnTo>
                    <a:pt x="14497" y="35777"/>
                  </a:lnTo>
                  <a:cubicBezTo>
                    <a:pt x="14545" y="35829"/>
                    <a:pt x="14598" y="35881"/>
                    <a:pt x="14654" y="35932"/>
                  </a:cubicBezTo>
                  <a:cubicBezTo>
                    <a:pt x="14654" y="35932"/>
                    <a:pt x="14654" y="35932"/>
                    <a:pt x="14654" y="35932"/>
                  </a:cubicBezTo>
                  <a:lnTo>
                    <a:pt x="14654" y="35932"/>
                  </a:lnTo>
                  <a:cubicBezTo>
                    <a:pt x="14745" y="36023"/>
                    <a:pt x="14839" y="36102"/>
                    <a:pt x="14934" y="36169"/>
                  </a:cubicBezTo>
                  <a:lnTo>
                    <a:pt x="14934" y="36169"/>
                  </a:lnTo>
                  <a:cubicBezTo>
                    <a:pt x="16234" y="37217"/>
                    <a:pt x="17786" y="37800"/>
                    <a:pt x="19348" y="37800"/>
                  </a:cubicBezTo>
                  <a:cubicBezTo>
                    <a:pt x="20612" y="37800"/>
                    <a:pt x="21883" y="37418"/>
                    <a:pt x="23031" y="36594"/>
                  </a:cubicBezTo>
                  <a:cubicBezTo>
                    <a:pt x="23876" y="35932"/>
                    <a:pt x="24537" y="35179"/>
                    <a:pt x="25314" y="34426"/>
                  </a:cubicBezTo>
                  <a:lnTo>
                    <a:pt x="33964" y="25752"/>
                  </a:lnTo>
                  <a:cubicBezTo>
                    <a:pt x="36521" y="23196"/>
                    <a:pt x="39465" y="20342"/>
                    <a:pt x="37571" y="16165"/>
                  </a:cubicBezTo>
                  <a:cubicBezTo>
                    <a:pt x="36338" y="13495"/>
                    <a:pt x="33302" y="11304"/>
                    <a:pt x="31202" y="9204"/>
                  </a:cubicBezTo>
                  <a:cubicBezTo>
                    <a:pt x="28829" y="6830"/>
                    <a:pt x="26455" y="4273"/>
                    <a:pt x="23967" y="1991"/>
                  </a:cubicBezTo>
                  <a:cubicBezTo>
                    <a:pt x="22556" y="610"/>
                    <a:pt x="20995" y="1"/>
                    <a:pt x="19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4;p32">
              <a:extLst>
                <a:ext uri="{FF2B5EF4-FFF2-40B4-BE49-F238E27FC236}">
                  <a16:creationId xmlns:a16="http://schemas.microsoft.com/office/drawing/2014/main" id="{7A755B45-8D6E-A701-6F59-AC0A082C86CB}"/>
                </a:ext>
              </a:extLst>
            </p:cNvPr>
            <p:cNvSpPr/>
            <p:nvPr/>
          </p:nvSpPr>
          <p:spPr>
            <a:xfrm>
              <a:off x="2808250" y="2418250"/>
              <a:ext cx="875375" cy="851125"/>
            </a:xfrm>
            <a:custGeom>
              <a:avLst/>
              <a:gdLst/>
              <a:ahLst/>
              <a:cxnLst/>
              <a:rect l="l" t="t" r="r" b="b"/>
              <a:pathLst>
                <a:path w="35015" h="34045" extrusionOk="0">
                  <a:moveTo>
                    <a:pt x="17499" y="0"/>
                  </a:moveTo>
                  <a:cubicBezTo>
                    <a:pt x="16332" y="0"/>
                    <a:pt x="15168" y="428"/>
                    <a:pt x="14266" y="1284"/>
                  </a:cubicBezTo>
                  <a:lnTo>
                    <a:pt x="1803" y="13838"/>
                  </a:lnTo>
                  <a:cubicBezTo>
                    <a:pt x="0" y="15550"/>
                    <a:pt x="0" y="18494"/>
                    <a:pt x="1803" y="20206"/>
                  </a:cubicBezTo>
                  <a:lnTo>
                    <a:pt x="14266" y="32760"/>
                  </a:lnTo>
                  <a:cubicBezTo>
                    <a:pt x="15168" y="33616"/>
                    <a:pt x="16332" y="34044"/>
                    <a:pt x="17499" y="34044"/>
                  </a:cubicBezTo>
                  <a:cubicBezTo>
                    <a:pt x="18666" y="34044"/>
                    <a:pt x="19835" y="33616"/>
                    <a:pt x="20748" y="32760"/>
                  </a:cubicBezTo>
                  <a:lnTo>
                    <a:pt x="33188" y="20206"/>
                  </a:lnTo>
                  <a:cubicBezTo>
                    <a:pt x="35014" y="18494"/>
                    <a:pt x="35014" y="15550"/>
                    <a:pt x="33188" y="13838"/>
                  </a:cubicBezTo>
                  <a:lnTo>
                    <a:pt x="20748" y="1284"/>
                  </a:lnTo>
                  <a:cubicBezTo>
                    <a:pt x="19835" y="428"/>
                    <a:pt x="18666" y="0"/>
                    <a:pt x="17499" y="0"/>
                  </a:cubicBezTo>
                  <a:close/>
                </a:path>
              </a:pathLst>
            </a:custGeom>
            <a:solidFill>
              <a:srgbClr val="4F67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8" name="Google Shape;907;p32">
            <a:extLst>
              <a:ext uri="{FF2B5EF4-FFF2-40B4-BE49-F238E27FC236}">
                <a16:creationId xmlns:a16="http://schemas.microsoft.com/office/drawing/2014/main" id="{144217F1-7F37-7277-DCDE-A78D58718B85}"/>
              </a:ext>
            </a:extLst>
          </p:cNvPr>
          <p:cNvGrpSpPr/>
          <p:nvPr/>
        </p:nvGrpSpPr>
        <p:grpSpPr>
          <a:xfrm>
            <a:off x="385187" y="3119837"/>
            <a:ext cx="986650" cy="840957"/>
            <a:chOff x="2801400" y="3079850"/>
            <a:chExt cx="986650" cy="943225"/>
          </a:xfrm>
        </p:grpSpPr>
        <p:sp>
          <p:nvSpPr>
            <p:cNvPr id="40" name="Google Shape;909;p32">
              <a:extLst>
                <a:ext uri="{FF2B5EF4-FFF2-40B4-BE49-F238E27FC236}">
                  <a16:creationId xmlns:a16="http://schemas.microsoft.com/office/drawing/2014/main" id="{216319F4-2810-1120-0228-D4A914D7281C}"/>
                </a:ext>
              </a:extLst>
            </p:cNvPr>
            <p:cNvSpPr/>
            <p:nvPr/>
          </p:nvSpPr>
          <p:spPr>
            <a:xfrm>
              <a:off x="2801400" y="3079850"/>
              <a:ext cx="986650" cy="943225"/>
            </a:xfrm>
            <a:custGeom>
              <a:avLst/>
              <a:gdLst/>
              <a:ahLst/>
              <a:cxnLst/>
              <a:rect l="l" t="t" r="r" b="b"/>
              <a:pathLst>
                <a:path w="39466" h="37729" extrusionOk="0">
                  <a:moveTo>
                    <a:pt x="19196" y="3717"/>
                  </a:moveTo>
                  <a:cubicBezTo>
                    <a:pt x="20452" y="3717"/>
                    <a:pt x="21205" y="4584"/>
                    <a:pt x="21958" y="5338"/>
                  </a:cubicBezTo>
                  <a:lnTo>
                    <a:pt x="25108" y="8487"/>
                  </a:lnTo>
                  <a:cubicBezTo>
                    <a:pt x="27573" y="10953"/>
                    <a:pt x="29947" y="13418"/>
                    <a:pt x="32435" y="15814"/>
                  </a:cubicBezTo>
                  <a:cubicBezTo>
                    <a:pt x="33097" y="16476"/>
                    <a:pt x="33850" y="17047"/>
                    <a:pt x="34147" y="17891"/>
                  </a:cubicBezTo>
                  <a:cubicBezTo>
                    <a:pt x="34809" y="19329"/>
                    <a:pt x="33850" y="20471"/>
                    <a:pt x="33006" y="21315"/>
                  </a:cubicBezTo>
                  <a:cubicBezTo>
                    <a:pt x="30335" y="23986"/>
                    <a:pt x="27756" y="26542"/>
                    <a:pt x="25108" y="29213"/>
                  </a:cubicBezTo>
                  <a:cubicBezTo>
                    <a:pt x="23737" y="30584"/>
                    <a:pt x="21326" y="33903"/>
                    <a:pt x="19001" y="33903"/>
                  </a:cubicBezTo>
                  <a:cubicBezTo>
                    <a:pt x="18424" y="33903"/>
                    <a:pt x="17852" y="33698"/>
                    <a:pt x="17302" y="33207"/>
                  </a:cubicBezTo>
                  <a:lnTo>
                    <a:pt x="17302" y="33207"/>
                  </a:lnTo>
                  <a:cubicBezTo>
                    <a:pt x="17302" y="33207"/>
                    <a:pt x="17302" y="33207"/>
                    <a:pt x="17302" y="33207"/>
                  </a:cubicBezTo>
                  <a:cubicBezTo>
                    <a:pt x="13307" y="29213"/>
                    <a:pt x="9313" y="25310"/>
                    <a:pt x="5410" y="21315"/>
                  </a:cubicBezTo>
                  <a:cubicBezTo>
                    <a:pt x="4474" y="20379"/>
                    <a:pt x="3607" y="19238"/>
                    <a:pt x="4177" y="17891"/>
                  </a:cubicBezTo>
                  <a:cubicBezTo>
                    <a:pt x="4565" y="17047"/>
                    <a:pt x="5410" y="16385"/>
                    <a:pt x="5981" y="15700"/>
                  </a:cubicBezTo>
                  <a:cubicBezTo>
                    <a:pt x="8468" y="13235"/>
                    <a:pt x="10934" y="10861"/>
                    <a:pt x="13399" y="8396"/>
                  </a:cubicBezTo>
                  <a:cubicBezTo>
                    <a:pt x="14745" y="7049"/>
                    <a:pt x="17028" y="3717"/>
                    <a:pt x="19196" y="3717"/>
                  </a:cubicBezTo>
                  <a:close/>
                  <a:moveTo>
                    <a:pt x="19396" y="1"/>
                  </a:moveTo>
                  <a:cubicBezTo>
                    <a:pt x="17404" y="1"/>
                    <a:pt x="15444" y="970"/>
                    <a:pt x="13787" y="2576"/>
                  </a:cubicBezTo>
                  <a:cubicBezTo>
                    <a:pt x="11025" y="5338"/>
                    <a:pt x="8263" y="8099"/>
                    <a:pt x="5501" y="10861"/>
                  </a:cubicBezTo>
                  <a:cubicBezTo>
                    <a:pt x="3127" y="13235"/>
                    <a:pt x="0" y="15609"/>
                    <a:pt x="274" y="19329"/>
                  </a:cubicBezTo>
                  <a:cubicBezTo>
                    <a:pt x="571" y="23027"/>
                    <a:pt x="4657" y="25880"/>
                    <a:pt x="7030" y="28368"/>
                  </a:cubicBezTo>
                  <a:cubicBezTo>
                    <a:pt x="9566" y="30792"/>
                    <a:pt x="11991" y="33303"/>
                    <a:pt x="14502" y="35751"/>
                  </a:cubicBezTo>
                  <a:lnTo>
                    <a:pt x="14502" y="35751"/>
                  </a:lnTo>
                  <a:cubicBezTo>
                    <a:pt x="14542" y="35794"/>
                    <a:pt x="14585" y="35836"/>
                    <a:pt x="14631" y="35878"/>
                  </a:cubicBezTo>
                  <a:cubicBezTo>
                    <a:pt x="14631" y="35878"/>
                    <a:pt x="14631" y="35878"/>
                    <a:pt x="14631" y="35878"/>
                  </a:cubicBezTo>
                  <a:lnTo>
                    <a:pt x="14631" y="35878"/>
                  </a:lnTo>
                  <a:cubicBezTo>
                    <a:pt x="14773" y="36027"/>
                    <a:pt x="14921" y="36145"/>
                    <a:pt x="15073" y="36235"/>
                  </a:cubicBezTo>
                  <a:lnTo>
                    <a:pt x="15073" y="36235"/>
                  </a:lnTo>
                  <a:cubicBezTo>
                    <a:pt x="16350" y="37196"/>
                    <a:pt x="17842" y="37729"/>
                    <a:pt x="19340" y="37729"/>
                  </a:cubicBezTo>
                  <a:cubicBezTo>
                    <a:pt x="20598" y="37729"/>
                    <a:pt x="21862" y="37353"/>
                    <a:pt x="23008" y="36540"/>
                  </a:cubicBezTo>
                  <a:cubicBezTo>
                    <a:pt x="23876" y="35969"/>
                    <a:pt x="24537" y="35216"/>
                    <a:pt x="25199" y="34440"/>
                  </a:cubicBezTo>
                  <a:cubicBezTo>
                    <a:pt x="28144" y="31587"/>
                    <a:pt x="30997" y="28642"/>
                    <a:pt x="33850" y="25789"/>
                  </a:cubicBezTo>
                  <a:cubicBezTo>
                    <a:pt x="36521" y="23118"/>
                    <a:pt x="39465" y="20265"/>
                    <a:pt x="37571" y="16180"/>
                  </a:cubicBezTo>
                  <a:cubicBezTo>
                    <a:pt x="36315" y="13532"/>
                    <a:pt x="33280" y="11249"/>
                    <a:pt x="31180" y="9241"/>
                  </a:cubicBezTo>
                  <a:cubicBezTo>
                    <a:pt x="28806" y="6776"/>
                    <a:pt x="26432" y="4288"/>
                    <a:pt x="23967" y="1914"/>
                  </a:cubicBezTo>
                  <a:cubicBezTo>
                    <a:pt x="22510" y="586"/>
                    <a:pt x="20943" y="1"/>
                    <a:pt x="193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0;p32">
              <a:extLst>
                <a:ext uri="{FF2B5EF4-FFF2-40B4-BE49-F238E27FC236}">
                  <a16:creationId xmlns:a16="http://schemas.microsoft.com/office/drawing/2014/main" id="{F106F8EE-E489-DE8D-6D7B-33873B2C67AC}"/>
                </a:ext>
              </a:extLst>
            </p:cNvPr>
            <p:cNvSpPr/>
            <p:nvPr/>
          </p:nvSpPr>
          <p:spPr>
            <a:xfrm>
              <a:off x="2844200" y="3124675"/>
              <a:ext cx="874800" cy="852700"/>
            </a:xfrm>
            <a:custGeom>
              <a:avLst/>
              <a:gdLst/>
              <a:ahLst/>
              <a:cxnLst/>
              <a:rect l="l" t="t" r="r" b="b"/>
              <a:pathLst>
                <a:path w="34992" h="34108" extrusionOk="0">
                  <a:moveTo>
                    <a:pt x="17496" y="1"/>
                  </a:moveTo>
                  <a:cubicBezTo>
                    <a:pt x="16332" y="1"/>
                    <a:pt x="15168" y="452"/>
                    <a:pt x="14266" y="1353"/>
                  </a:cubicBezTo>
                  <a:lnTo>
                    <a:pt x="1803" y="13816"/>
                  </a:lnTo>
                  <a:cubicBezTo>
                    <a:pt x="0" y="15619"/>
                    <a:pt x="0" y="18472"/>
                    <a:pt x="1803" y="20298"/>
                  </a:cubicBezTo>
                  <a:lnTo>
                    <a:pt x="14266" y="32738"/>
                  </a:lnTo>
                  <a:cubicBezTo>
                    <a:pt x="15168" y="33651"/>
                    <a:pt x="16332" y="34108"/>
                    <a:pt x="17496" y="34108"/>
                  </a:cubicBezTo>
                  <a:cubicBezTo>
                    <a:pt x="18660" y="34108"/>
                    <a:pt x="19824" y="33651"/>
                    <a:pt x="20726" y="32738"/>
                  </a:cubicBezTo>
                  <a:lnTo>
                    <a:pt x="33188" y="20298"/>
                  </a:lnTo>
                  <a:cubicBezTo>
                    <a:pt x="34991" y="18472"/>
                    <a:pt x="34991" y="15619"/>
                    <a:pt x="33188" y="13816"/>
                  </a:cubicBezTo>
                  <a:lnTo>
                    <a:pt x="20726" y="1353"/>
                  </a:lnTo>
                  <a:cubicBezTo>
                    <a:pt x="19824" y="452"/>
                    <a:pt x="18660" y="1"/>
                    <a:pt x="17496" y="1"/>
                  </a:cubicBezTo>
                  <a:close/>
                </a:path>
              </a:pathLst>
            </a:custGeom>
            <a:solidFill>
              <a:srgbClr val="A3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44" name="Google Shape;913;p32">
            <a:extLst>
              <a:ext uri="{FF2B5EF4-FFF2-40B4-BE49-F238E27FC236}">
                <a16:creationId xmlns:a16="http://schemas.microsoft.com/office/drawing/2014/main" id="{9D83AA8D-0DE6-7CE2-F68A-6B2707C8FF59}"/>
              </a:ext>
            </a:extLst>
          </p:cNvPr>
          <p:cNvGrpSpPr/>
          <p:nvPr/>
        </p:nvGrpSpPr>
        <p:grpSpPr>
          <a:xfrm>
            <a:off x="387462" y="3700020"/>
            <a:ext cx="984375" cy="842562"/>
            <a:chOff x="2803675" y="3779525"/>
            <a:chExt cx="984375" cy="945025"/>
          </a:xfrm>
        </p:grpSpPr>
        <p:sp>
          <p:nvSpPr>
            <p:cNvPr id="46" name="Google Shape;915;p32">
              <a:extLst>
                <a:ext uri="{FF2B5EF4-FFF2-40B4-BE49-F238E27FC236}">
                  <a16:creationId xmlns:a16="http://schemas.microsoft.com/office/drawing/2014/main" id="{D7BA7C98-2186-46A8-0AC8-BB1433D3F0E2}"/>
                </a:ext>
              </a:extLst>
            </p:cNvPr>
            <p:cNvSpPr/>
            <p:nvPr/>
          </p:nvSpPr>
          <p:spPr>
            <a:xfrm>
              <a:off x="2803675" y="3779525"/>
              <a:ext cx="984375" cy="945025"/>
            </a:xfrm>
            <a:custGeom>
              <a:avLst/>
              <a:gdLst/>
              <a:ahLst/>
              <a:cxnLst/>
              <a:rect l="l" t="t" r="r" b="b"/>
              <a:pathLst>
                <a:path w="39375" h="37801" extrusionOk="0">
                  <a:moveTo>
                    <a:pt x="19105" y="3691"/>
                  </a:moveTo>
                  <a:cubicBezTo>
                    <a:pt x="20452" y="3691"/>
                    <a:pt x="21114" y="4558"/>
                    <a:pt x="21959" y="5403"/>
                  </a:cubicBezTo>
                  <a:cubicBezTo>
                    <a:pt x="23008" y="6453"/>
                    <a:pt x="24058" y="7411"/>
                    <a:pt x="25108" y="8461"/>
                  </a:cubicBezTo>
                  <a:cubicBezTo>
                    <a:pt x="27482" y="10927"/>
                    <a:pt x="29947" y="13392"/>
                    <a:pt x="32435" y="15880"/>
                  </a:cubicBezTo>
                  <a:cubicBezTo>
                    <a:pt x="33006" y="16450"/>
                    <a:pt x="33851" y="17112"/>
                    <a:pt x="34147" y="17865"/>
                  </a:cubicBezTo>
                  <a:cubicBezTo>
                    <a:pt x="34718" y="19303"/>
                    <a:pt x="33851" y="20445"/>
                    <a:pt x="32915" y="21380"/>
                  </a:cubicBezTo>
                  <a:lnTo>
                    <a:pt x="25108" y="29187"/>
                  </a:lnTo>
                  <a:cubicBezTo>
                    <a:pt x="23665" y="30630"/>
                    <a:pt x="21299" y="33976"/>
                    <a:pt x="18996" y="33976"/>
                  </a:cubicBezTo>
                  <a:cubicBezTo>
                    <a:pt x="18423" y="33976"/>
                    <a:pt x="17853" y="33769"/>
                    <a:pt x="17302" y="33272"/>
                  </a:cubicBezTo>
                  <a:lnTo>
                    <a:pt x="17302" y="33272"/>
                  </a:lnTo>
                  <a:cubicBezTo>
                    <a:pt x="17302" y="33272"/>
                    <a:pt x="17302" y="33272"/>
                    <a:pt x="17302" y="33272"/>
                  </a:cubicBezTo>
                  <a:lnTo>
                    <a:pt x="5319" y="21289"/>
                  </a:lnTo>
                  <a:cubicBezTo>
                    <a:pt x="4383" y="20353"/>
                    <a:pt x="3607" y="19303"/>
                    <a:pt x="4178" y="17865"/>
                  </a:cubicBezTo>
                  <a:cubicBezTo>
                    <a:pt x="4474" y="17021"/>
                    <a:pt x="5410" y="16359"/>
                    <a:pt x="5981" y="15788"/>
                  </a:cubicBezTo>
                  <a:cubicBezTo>
                    <a:pt x="8469" y="13300"/>
                    <a:pt x="10934" y="10835"/>
                    <a:pt x="13399" y="8370"/>
                  </a:cubicBezTo>
                  <a:cubicBezTo>
                    <a:pt x="14746" y="7023"/>
                    <a:pt x="17028" y="3691"/>
                    <a:pt x="19105" y="3691"/>
                  </a:cubicBezTo>
                  <a:close/>
                  <a:moveTo>
                    <a:pt x="19338" y="0"/>
                  </a:moveTo>
                  <a:cubicBezTo>
                    <a:pt x="17352" y="0"/>
                    <a:pt x="15389" y="997"/>
                    <a:pt x="13787" y="2664"/>
                  </a:cubicBezTo>
                  <a:lnTo>
                    <a:pt x="5524" y="10927"/>
                  </a:lnTo>
                  <a:cubicBezTo>
                    <a:pt x="3128" y="13300"/>
                    <a:pt x="1" y="15583"/>
                    <a:pt x="274" y="19395"/>
                  </a:cubicBezTo>
                  <a:cubicBezTo>
                    <a:pt x="480" y="23001"/>
                    <a:pt x="4566" y="25946"/>
                    <a:pt x="7031" y="28342"/>
                  </a:cubicBezTo>
                  <a:cubicBezTo>
                    <a:pt x="9444" y="30822"/>
                    <a:pt x="11922" y="33216"/>
                    <a:pt x="14318" y="35711"/>
                  </a:cubicBezTo>
                  <a:lnTo>
                    <a:pt x="14318" y="35711"/>
                  </a:lnTo>
                  <a:cubicBezTo>
                    <a:pt x="14383" y="35791"/>
                    <a:pt x="14457" y="35868"/>
                    <a:pt x="14540" y="35943"/>
                  </a:cubicBezTo>
                  <a:cubicBezTo>
                    <a:pt x="14540" y="35943"/>
                    <a:pt x="14540" y="35943"/>
                    <a:pt x="14540" y="35943"/>
                  </a:cubicBezTo>
                  <a:lnTo>
                    <a:pt x="14540" y="35943"/>
                  </a:lnTo>
                  <a:cubicBezTo>
                    <a:pt x="14598" y="35997"/>
                    <a:pt x="14657" y="36048"/>
                    <a:pt x="14717" y="36093"/>
                  </a:cubicBezTo>
                  <a:lnTo>
                    <a:pt x="14717" y="36093"/>
                  </a:lnTo>
                  <a:cubicBezTo>
                    <a:pt x="16049" y="37194"/>
                    <a:pt x="17673" y="37801"/>
                    <a:pt x="19281" y="37801"/>
                  </a:cubicBezTo>
                  <a:cubicBezTo>
                    <a:pt x="20553" y="37801"/>
                    <a:pt x="21816" y="37421"/>
                    <a:pt x="22917" y="36605"/>
                  </a:cubicBezTo>
                  <a:cubicBezTo>
                    <a:pt x="23785" y="35943"/>
                    <a:pt x="24446" y="35190"/>
                    <a:pt x="25200" y="34414"/>
                  </a:cubicBezTo>
                  <a:cubicBezTo>
                    <a:pt x="28053" y="31561"/>
                    <a:pt x="30997" y="28707"/>
                    <a:pt x="33851" y="25763"/>
                  </a:cubicBezTo>
                  <a:cubicBezTo>
                    <a:pt x="36521" y="23207"/>
                    <a:pt x="39374" y="20353"/>
                    <a:pt x="37480" y="16153"/>
                  </a:cubicBezTo>
                  <a:cubicBezTo>
                    <a:pt x="36338" y="13506"/>
                    <a:pt x="33189" y="11315"/>
                    <a:pt x="31203" y="9215"/>
                  </a:cubicBezTo>
                  <a:cubicBezTo>
                    <a:pt x="28715" y="6841"/>
                    <a:pt x="26341" y="4262"/>
                    <a:pt x="23876" y="1979"/>
                  </a:cubicBezTo>
                  <a:cubicBezTo>
                    <a:pt x="22455" y="608"/>
                    <a:pt x="20889" y="0"/>
                    <a:pt x="19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6;p32">
              <a:extLst>
                <a:ext uri="{FF2B5EF4-FFF2-40B4-BE49-F238E27FC236}">
                  <a16:creationId xmlns:a16="http://schemas.microsoft.com/office/drawing/2014/main" id="{BC0C15FC-0894-D618-CE13-FC23EF15FEBA}"/>
                </a:ext>
              </a:extLst>
            </p:cNvPr>
            <p:cNvSpPr/>
            <p:nvPr/>
          </p:nvSpPr>
          <p:spPr>
            <a:xfrm>
              <a:off x="2846475" y="3823700"/>
              <a:ext cx="872525" cy="853425"/>
            </a:xfrm>
            <a:custGeom>
              <a:avLst/>
              <a:gdLst/>
              <a:ahLst/>
              <a:cxnLst/>
              <a:rect l="l" t="t" r="r" b="b"/>
              <a:pathLst>
                <a:path w="34901" h="34137" extrusionOk="0">
                  <a:moveTo>
                    <a:pt x="17450" y="1"/>
                  </a:moveTo>
                  <a:cubicBezTo>
                    <a:pt x="16286" y="1"/>
                    <a:pt x="15122" y="452"/>
                    <a:pt x="14266" y="1353"/>
                  </a:cubicBezTo>
                  <a:lnTo>
                    <a:pt x="1712" y="13816"/>
                  </a:lnTo>
                  <a:cubicBezTo>
                    <a:pt x="0" y="15619"/>
                    <a:pt x="0" y="18586"/>
                    <a:pt x="1712" y="20298"/>
                  </a:cubicBezTo>
                  <a:lnTo>
                    <a:pt x="14266" y="32852"/>
                  </a:lnTo>
                  <a:cubicBezTo>
                    <a:pt x="15122" y="33708"/>
                    <a:pt x="16286" y="34136"/>
                    <a:pt x="17450" y="34136"/>
                  </a:cubicBezTo>
                  <a:cubicBezTo>
                    <a:pt x="18615" y="34136"/>
                    <a:pt x="19779" y="33708"/>
                    <a:pt x="20635" y="32852"/>
                  </a:cubicBezTo>
                  <a:lnTo>
                    <a:pt x="33188" y="20298"/>
                  </a:lnTo>
                  <a:cubicBezTo>
                    <a:pt x="34900" y="18586"/>
                    <a:pt x="34900" y="15619"/>
                    <a:pt x="33188" y="13816"/>
                  </a:cubicBezTo>
                  <a:lnTo>
                    <a:pt x="20635" y="1353"/>
                  </a:lnTo>
                  <a:cubicBezTo>
                    <a:pt x="19779" y="452"/>
                    <a:pt x="18615" y="1"/>
                    <a:pt x="17450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0" name="Google Shape;913;p32">
            <a:extLst>
              <a:ext uri="{FF2B5EF4-FFF2-40B4-BE49-F238E27FC236}">
                <a16:creationId xmlns:a16="http://schemas.microsoft.com/office/drawing/2014/main" id="{BEDAD521-46C3-2DDC-05E1-0A4B91815330}"/>
              </a:ext>
            </a:extLst>
          </p:cNvPr>
          <p:cNvGrpSpPr/>
          <p:nvPr/>
        </p:nvGrpSpPr>
        <p:grpSpPr>
          <a:xfrm>
            <a:off x="390777" y="4279799"/>
            <a:ext cx="984375" cy="842562"/>
            <a:chOff x="2803675" y="3779525"/>
            <a:chExt cx="984375" cy="945025"/>
          </a:xfrm>
        </p:grpSpPr>
        <p:sp>
          <p:nvSpPr>
            <p:cNvPr id="51" name="Google Shape;915;p32">
              <a:extLst>
                <a:ext uri="{FF2B5EF4-FFF2-40B4-BE49-F238E27FC236}">
                  <a16:creationId xmlns:a16="http://schemas.microsoft.com/office/drawing/2014/main" id="{2FEA847B-E941-84FB-3BAD-FE57FEC04655}"/>
                </a:ext>
              </a:extLst>
            </p:cNvPr>
            <p:cNvSpPr/>
            <p:nvPr/>
          </p:nvSpPr>
          <p:spPr>
            <a:xfrm>
              <a:off x="2803675" y="3779525"/>
              <a:ext cx="984375" cy="945025"/>
            </a:xfrm>
            <a:custGeom>
              <a:avLst/>
              <a:gdLst/>
              <a:ahLst/>
              <a:cxnLst/>
              <a:rect l="l" t="t" r="r" b="b"/>
              <a:pathLst>
                <a:path w="39375" h="37801" extrusionOk="0">
                  <a:moveTo>
                    <a:pt x="19105" y="3691"/>
                  </a:moveTo>
                  <a:cubicBezTo>
                    <a:pt x="20452" y="3691"/>
                    <a:pt x="21114" y="4558"/>
                    <a:pt x="21959" y="5403"/>
                  </a:cubicBezTo>
                  <a:cubicBezTo>
                    <a:pt x="23008" y="6453"/>
                    <a:pt x="24058" y="7411"/>
                    <a:pt x="25108" y="8461"/>
                  </a:cubicBezTo>
                  <a:cubicBezTo>
                    <a:pt x="27482" y="10927"/>
                    <a:pt x="29947" y="13392"/>
                    <a:pt x="32435" y="15880"/>
                  </a:cubicBezTo>
                  <a:cubicBezTo>
                    <a:pt x="33006" y="16450"/>
                    <a:pt x="33851" y="17112"/>
                    <a:pt x="34147" y="17865"/>
                  </a:cubicBezTo>
                  <a:cubicBezTo>
                    <a:pt x="34718" y="19303"/>
                    <a:pt x="33851" y="20445"/>
                    <a:pt x="32915" y="21380"/>
                  </a:cubicBezTo>
                  <a:lnTo>
                    <a:pt x="25108" y="29187"/>
                  </a:lnTo>
                  <a:cubicBezTo>
                    <a:pt x="23665" y="30630"/>
                    <a:pt x="21299" y="33976"/>
                    <a:pt x="18996" y="33976"/>
                  </a:cubicBezTo>
                  <a:cubicBezTo>
                    <a:pt x="18423" y="33976"/>
                    <a:pt x="17853" y="33769"/>
                    <a:pt x="17302" y="33272"/>
                  </a:cubicBezTo>
                  <a:lnTo>
                    <a:pt x="17302" y="33272"/>
                  </a:lnTo>
                  <a:cubicBezTo>
                    <a:pt x="17302" y="33272"/>
                    <a:pt x="17302" y="33272"/>
                    <a:pt x="17302" y="33272"/>
                  </a:cubicBezTo>
                  <a:lnTo>
                    <a:pt x="5319" y="21289"/>
                  </a:lnTo>
                  <a:cubicBezTo>
                    <a:pt x="4383" y="20353"/>
                    <a:pt x="3607" y="19303"/>
                    <a:pt x="4178" y="17865"/>
                  </a:cubicBezTo>
                  <a:cubicBezTo>
                    <a:pt x="4474" y="17021"/>
                    <a:pt x="5410" y="16359"/>
                    <a:pt x="5981" y="15788"/>
                  </a:cubicBezTo>
                  <a:cubicBezTo>
                    <a:pt x="8469" y="13300"/>
                    <a:pt x="10934" y="10835"/>
                    <a:pt x="13399" y="8370"/>
                  </a:cubicBezTo>
                  <a:cubicBezTo>
                    <a:pt x="14746" y="7023"/>
                    <a:pt x="17028" y="3691"/>
                    <a:pt x="19105" y="3691"/>
                  </a:cubicBezTo>
                  <a:close/>
                  <a:moveTo>
                    <a:pt x="19338" y="0"/>
                  </a:moveTo>
                  <a:cubicBezTo>
                    <a:pt x="17352" y="0"/>
                    <a:pt x="15389" y="997"/>
                    <a:pt x="13787" y="2664"/>
                  </a:cubicBezTo>
                  <a:lnTo>
                    <a:pt x="5524" y="10927"/>
                  </a:lnTo>
                  <a:cubicBezTo>
                    <a:pt x="3128" y="13300"/>
                    <a:pt x="1" y="15583"/>
                    <a:pt x="274" y="19395"/>
                  </a:cubicBezTo>
                  <a:cubicBezTo>
                    <a:pt x="480" y="23001"/>
                    <a:pt x="4566" y="25946"/>
                    <a:pt x="7031" y="28342"/>
                  </a:cubicBezTo>
                  <a:cubicBezTo>
                    <a:pt x="9444" y="30822"/>
                    <a:pt x="11922" y="33216"/>
                    <a:pt x="14318" y="35711"/>
                  </a:cubicBezTo>
                  <a:lnTo>
                    <a:pt x="14318" y="35711"/>
                  </a:lnTo>
                  <a:cubicBezTo>
                    <a:pt x="14383" y="35791"/>
                    <a:pt x="14457" y="35868"/>
                    <a:pt x="14540" y="35943"/>
                  </a:cubicBezTo>
                  <a:cubicBezTo>
                    <a:pt x="14540" y="35943"/>
                    <a:pt x="14540" y="35943"/>
                    <a:pt x="14540" y="35943"/>
                  </a:cubicBezTo>
                  <a:lnTo>
                    <a:pt x="14540" y="35943"/>
                  </a:lnTo>
                  <a:cubicBezTo>
                    <a:pt x="14598" y="35997"/>
                    <a:pt x="14657" y="36048"/>
                    <a:pt x="14717" y="36093"/>
                  </a:cubicBezTo>
                  <a:lnTo>
                    <a:pt x="14717" y="36093"/>
                  </a:lnTo>
                  <a:cubicBezTo>
                    <a:pt x="16049" y="37194"/>
                    <a:pt x="17673" y="37801"/>
                    <a:pt x="19281" y="37801"/>
                  </a:cubicBezTo>
                  <a:cubicBezTo>
                    <a:pt x="20553" y="37801"/>
                    <a:pt x="21816" y="37421"/>
                    <a:pt x="22917" y="36605"/>
                  </a:cubicBezTo>
                  <a:cubicBezTo>
                    <a:pt x="23785" y="35943"/>
                    <a:pt x="24446" y="35190"/>
                    <a:pt x="25200" y="34414"/>
                  </a:cubicBezTo>
                  <a:cubicBezTo>
                    <a:pt x="28053" y="31561"/>
                    <a:pt x="30997" y="28707"/>
                    <a:pt x="33851" y="25763"/>
                  </a:cubicBezTo>
                  <a:cubicBezTo>
                    <a:pt x="36521" y="23207"/>
                    <a:pt x="39374" y="20353"/>
                    <a:pt x="37480" y="16153"/>
                  </a:cubicBezTo>
                  <a:cubicBezTo>
                    <a:pt x="36338" y="13506"/>
                    <a:pt x="33189" y="11315"/>
                    <a:pt x="31203" y="9215"/>
                  </a:cubicBezTo>
                  <a:cubicBezTo>
                    <a:pt x="28715" y="6841"/>
                    <a:pt x="26341" y="4262"/>
                    <a:pt x="23876" y="1979"/>
                  </a:cubicBezTo>
                  <a:cubicBezTo>
                    <a:pt x="22455" y="608"/>
                    <a:pt x="20889" y="0"/>
                    <a:pt x="19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6;p32">
              <a:extLst>
                <a:ext uri="{FF2B5EF4-FFF2-40B4-BE49-F238E27FC236}">
                  <a16:creationId xmlns:a16="http://schemas.microsoft.com/office/drawing/2014/main" id="{2E255FC2-A2BB-AEDF-0DB2-0D9EDB3B5145}"/>
                </a:ext>
              </a:extLst>
            </p:cNvPr>
            <p:cNvSpPr/>
            <p:nvPr/>
          </p:nvSpPr>
          <p:spPr>
            <a:xfrm>
              <a:off x="2846475" y="3823700"/>
              <a:ext cx="872525" cy="853425"/>
            </a:xfrm>
            <a:custGeom>
              <a:avLst/>
              <a:gdLst/>
              <a:ahLst/>
              <a:cxnLst/>
              <a:rect l="l" t="t" r="r" b="b"/>
              <a:pathLst>
                <a:path w="34901" h="34137" extrusionOk="0">
                  <a:moveTo>
                    <a:pt x="17450" y="1"/>
                  </a:moveTo>
                  <a:cubicBezTo>
                    <a:pt x="16286" y="1"/>
                    <a:pt x="15122" y="452"/>
                    <a:pt x="14266" y="1353"/>
                  </a:cubicBezTo>
                  <a:lnTo>
                    <a:pt x="1712" y="13816"/>
                  </a:lnTo>
                  <a:cubicBezTo>
                    <a:pt x="0" y="15619"/>
                    <a:pt x="0" y="18586"/>
                    <a:pt x="1712" y="20298"/>
                  </a:cubicBezTo>
                  <a:lnTo>
                    <a:pt x="14266" y="32852"/>
                  </a:lnTo>
                  <a:cubicBezTo>
                    <a:pt x="15122" y="33708"/>
                    <a:pt x="16286" y="34136"/>
                    <a:pt x="17450" y="34136"/>
                  </a:cubicBezTo>
                  <a:cubicBezTo>
                    <a:pt x="18615" y="34136"/>
                    <a:pt x="19779" y="33708"/>
                    <a:pt x="20635" y="32852"/>
                  </a:cubicBezTo>
                  <a:lnTo>
                    <a:pt x="33188" y="20298"/>
                  </a:lnTo>
                  <a:cubicBezTo>
                    <a:pt x="34900" y="18586"/>
                    <a:pt x="34900" y="15619"/>
                    <a:pt x="33188" y="13816"/>
                  </a:cubicBezTo>
                  <a:lnTo>
                    <a:pt x="20635" y="1353"/>
                  </a:lnTo>
                  <a:cubicBezTo>
                    <a:pt x="19779" y="452"/>
                    <a:pt x="18615" y="1"/>
                    <a:pt x="17450" y="1"/>
                  </a:cubicBezTo>
                  <a:close/>
                </a:path>
              </a:pathLst>
            </a:custGeom>
            <a:solidFill>
              <a:srgbClr val="A3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3" name="Google Shape;913;p32">
            <a:extLst>
              <a:ext uri="{FF2B5EF4-FFF2-40B4-BE49-F238E27FC236}">
                <a16:creationId xmlns:a16="http://schemas.microsoft.com/office/drawing/2014/main" id="{1B519D5C-92BA-4DEC-53F8-F94FB770DB5E}"/>
              </a:ext>
            </a:extLst>
          </p:cNvPr>
          <p:cNvGrpSpPr/>
          <p:nvPr/>
        </p:nvGrpSpPr>
        <p:grpSpPr>
          <a:xfrm>
            <a:off x="380838" y="4856265"/>
            <a:ext cx="984375" cy="842562"/>
            <a:chOff x="2803675" y="3779525"/>
            <a:chExt cx="984375" cy="945025"/>
          </a:xfrm>
        </p:grpSpPr>
        <p:sp>
          <p:nvSpPr>
            <p:cNvPr id="54" name="Google Shape;915;p32">
              <a:extLst>
                <a:ext uri="{FF2B5EF4-FFF2-40B4-BE49-F238E27FC236}">
                  <a16:creationId xmlns:a16="http://schemas.microsoft.com/office/drawing/2014/main" id="{88F024B1-3088-77F4-98B8-EF8CF5863602}"/>
                </a:ext>
              </a:extLst>
            </p:cNvPr>
            <p:cNvSpPr/>
            <p:nvPr/>
          </p:nvSpPr>
          <p:spPr>
            <a:xfrm>
              <a:off x="2803675" y="3779525"/>
              <a:ext cx="984375" cy="945025"/>
            </a:xfrm>
            <a:custGeom>
              <a:avLst/>
              <a:gdLst/>
              <a:ahLst/>
              <a:cxnLst/>
              <a:rect l="l" t="t" r="r" b="b"/>
              <a:pathLst>
                <a:path w="39375" h="37801" extrusionOk="0">
                  <a:moveTo>
                    <a:pt x="19105" y="3691"/>
                  </a:moveTo>
                  <a:cubicBezTo>
                    <a:pt x="20452" y="3691"/>
                    <a:pt x="21114" y="4558"/>
                    <a:pt x="21959" y="5403"/>
                  </a:cubicBezTo>
                  <a:cubicBezTo>
                    <a:pt x="23008" y="6453"/>
                    <a:pt x="24058" y="7411"/>
                    <a:pt x="25108" y="8461"/>
                  </a:cubicBezTo>
                  <a:cubicBezTo>
                    <a:pt x="27482" y="10927"/>
                    <a:pt x="29947" y="13392"/>
                    <a:pt x="32435" y="15880"/>
                  </a:cubicBezTo>
                  <a:cubicBezTo>
                    <a:pt x="33006" y="16450"/>
                    <a:pt x="33851" y="17112"/>
                    <a:pt x="34147" y="17865"/>
                  </a:cubicBezTo>
                  <a:cubicBezTo>
                    <a:pt x="34718" y="19303"/>
                    <a:pt x="33851" y="20445"/>
                    <a:pt x="32915" y="21380"/>
                  </a:cubicBezTo>
                  <a:lnTo>
                    <a:pt x="25108" y="29187"/>
                  </a:lnTo>
                  <a:cubicBezTo>
                    <a:pt x="23665" y="30630"/>
                    <a:pt x="21299" y="33976"/>
                    <a:pt x="18996" y="33976"/>
                  </a:cubicBezTo>
                  <a:cubicBezTo>
                    <a:pt x="18423" y="33976"/>
                    <a:pt x="17853" y="33769"/>
                    <a:pt x="17302" y="33272"/>
                  </a:cubicBezTo>
                  <a:lnTo>
                    <a:pt x="17302" y="33272"/>
                  </a:lnTo>
                  <a:cubicBezTo>
                    <a:pt x="17302" y="33272"/>
                    <a:pt x="17302" y="33272"/>
                    <a:pt x="17302" y="33272"/>
                  </a:cubicBezTo>
                  <a:lnTo>
                    <a:pt x="5319" y="21289"/>
                  </a:lnTo>
                  <a:cubicBezTo>
                    <a:pt x="4383" y="20353"/>
                    <a:pt x="3607" y="19303"/>
                    <a:pt x="4178" y="17865"/>
                  </a:cubicBezTo>
                  <a:cubicBezTo>
                    <a:pt x="4474" y="17021"/>
                    <a:pt x="5410" y="16359"/>
                    <a:pt x="5981" y="15788"/>
                  </a:cubicBezTo>
                  <a:cubicBezTo>
                    <a:pt x="8469" y="13300"/>
                    <a:pt x="10934" y="10835"/>
                    <a:pt x="13399" y="8370"/>
                  </a:cubicBezTo>
                  <a:cubicBezTo>
                    <a:pt x="14746" y="7023"/>
                    <a:pt x="17028" y="3691"/>
                    <a:pt x="19105" y="3691"/>
                  </a:cubicBezTo>
                  <a:close/>
                  <a:moveTo>
                    <a:pt x="19338" y="0"/>
                  </a:moveTo>
                  <a:cubicBezTo>
                    <a:pt x="17352" y="0"/>
                    <a:pt x="15389" y="997"/>
                    <a:pt x="13787" y="2664"/>
                  </a:cubicBezTo>
                  <a:lnTo>
                    <a:pt x="5524" y="10927"/>
                  </a:lnTo>
                  <a:cubicBezTo>
                    <a:pt x="3128" y="13300"/>
                    <a:pt x="1" y="15583"/>
                    <a:pt x="274" y="19395"/>
                  </a:cubicBezTo>
                  <a:cubicBezTo>
                    <a:pt x="480" y="23001"/>
                    <a:pt x="4566" y="25946"/>
                    <a:pt x="7031" y="28342"/>
                  </a:cubicBezTo>
                  <a:cubicBezTo>
                    <a:pt x="9444" y="30822"/>
                    <a:pt x="11922" y="33216"/>
                    <a:pt x="14318" y="35711"/>
                  </a:cubicBezTo>
                  <a:lnTo>
                    <a:pt x="14318" y="35711"/>
                  </a:lnTo>
                  <a:cubicBezTo>
                    <a:pt x="14383" y="35791"/>
                    <a:pt x="14457" y="35868"/>
                    <a:pt x="14540" y="35943"/>
                  </a:cubicBezTo>
                  <a:cubicBezTo>
                    <a:pt x="14540" y="35943"/>
                    <a:pt x="14540" y="35943"/>
                    <a:pt x="14540" y="35943"/>
                  </a:cubicBezTo>
                  <a:lnTo>
                    <a:pt x="14540" y="35943"/>
                  </a:lnTo>
                  <a:cubicBezTo>
                    <a:pt x="14598" y="35997"/>
                    <a:pt x="14657" y="36048"/>
                    <a:pt x="14717" y="36093"/>
                  </a:cubicBezTo>
                  <a:lnTo>
                    <a:pt x="14717" y="36093"/>
                  </a:lnTo>
                  <a:cubicBezTo>
                    <a:pt x="16049" y="37194"/>
                    <a:pt x="17673" y="37801"/>
                    <a:pt x="19281" y="37801"/>
                  </a:cubicBezTo>
                  <a:cubicBezTo>
                    <a:pt x="20553" y="37801"/>
                    <a:pt x="21816" y="37421"/>
                    <a:pt x="22917" y="36605"/>
                  </a:cubicBezTo>
                  <a:cubicBezTo>
                    <a:pt x="23785" y="35943"/>
                    <a:pt x="24446" y="35190"/>
                    <a:pt x="25200" y="34414"/>
                  </a:cubicBezTo>
                  <a:cubicBezTo>
                    <a:pt x="28053" y="31561"/>
                    <a:pt x="30997" y="28707"/>
                    <a:pt x="33851" y="25763"/>
                  </a:cubicBezTo>
                  <a:cubicBezTo>
                    <a:pt x="36521" y="23207"/>
                    <a:pt x="39374" y="20353"/>
                    <a:pt x="37480" y="16153"/>
                  </a:cubicBezTo>
                  <a:cubicBezTo>
                    <a:pt x="36338" y="13506"/>
                    <a:pt x="33189" y="11315"/>
                    <a:pt x="31203" y="9215"/>
                  </a:cubicBezTo>
                  <a:cubicBezTo>
                    <a:pt x="28715" y="6841"/>
                    <a:pt x="26341" y="4262"/>
                    <a:pt x="23876" y="1979"/>
                  </a:cubicBezTo>
                  <a:cubicBezTo>
                    <a:pt x="22455" y="608"/>
                    <a:pt x="20889" y="0"/>
                    <a:pt x="19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6;p32">
              <a:extLst>
                <a:ext uri="{FF2B5EF4-FFF2-40B4-BE49-F238E27FC236}">
                  <a16:creationId xmlns:a16="http://schemas.microsoft.com/office/drawing/2014/main" id="{E48F621F-74F5-3144-C436-2590F69032E0}"/>
                </a:ext>
              </a:extLst>
            </p:cNvPr>
            <p:cNvSpPr/>
            <p:nvPr/>
          </p:nvSpPr>
          <p:spPr>
            <a:xfrm>
              <a:off x="2846475" y="3823700"/>
              <a:ext cx="872525" cy="853425"/>
            </a:xfrm>
            <a:custGeom>
              <a:avLst/>
              <a:gdLst/>
              <a:ahLst/>
              <a:cxnLst/>
              <a:rect l="l" t="t" r="r" b="b"/>
              <a:pathLst>
                <a:path w="34901" h="34137" extrusionOk="0">
                  <a:moveTo>
                    <a:pt x="17450" y="1"/>
                  </a:moveTo>
                  <a:cubicBezTo>
                    <a:pt x="16286" y="1"/>
                    <a:pt x="15122" y="452"/>
                    <a:pt x="14266" y="1353"/>
                  </a:cubicBezTo>
                  <a:lnTo>
                    <a:pt x="1712" y="13816"/>
                  </a:lnTo>
                  <a:cubicBezTo>
                    <a:pt x="0" y="15619"/>
                    <a:pt x="0" y="18586"/>
                    <a:pt x="1712" y="20298"/>
                  </a:cubicBezTo>
                  <a:lnTo>
                    <a:pt x="14266" y="32852"/>
                  </a:lnTo>
                  <a:cubicBezTo>
                    <a:pt x="15122" y="33708"/>
                    <a:pt x="16286" y="34136"/>
                    <a:pt x="17450" y="34136"/>
                  </a:cubicBezTo>
                  <a:cubicBezTo>
                    <a:pt x="18615" y="34136"/>
                    <a:pt x="19779" y="33708"/>
                    <a:pt x="20635" y="32852"/>
                  </a:cubicBezTo>
                  <a:lnTo>
                    <a:pt x="33188" y="20298"/>
                  </a:lnTo>
                  <a:cubicBezTo>
                    <a:pt x="34900" y="18586"/>
                    <a:pt x="34900" y="15619"/>
                    <a:pt x="33188" y="13816"/>
                  </a:cubicBezTo>
                  <a:lnTo>
                    <a:pt x="20635" y="1353"/>
                  </a:lnTo>
                  <a:cubicBezTo>
                    <a:pt x="19779" y="452"/>
                    <a:pt x="18615" y="1"/>
                    <a:pt x="17450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07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6" name="Google Shape;913;p32">
            <a:extLst>
              <a:ext uri="{FF2B5EF4-FFF2-40B4-BE49-F238E27FC236}">
                <a16:creationId xmlns:a16="http://schemas.microsoft.com/office/drawing/2014/main" id="{6486DFD2-61E9-C6B0-28CB-97E186369894}"/>
              </a:ext>
            </a:extLst>
          </p:cNvPr>
          <p:cNvGrpSpPr/>
          <p:nvPr/>
        </p:nvGrpSpPr>
        <p:grpSpPr>
          <a:xfrm>
            <a:off x="374214" y="5426103"/>
            <a:ext cx="984375" cy="842562"/>
            <a:chOff x="2803675" y="3779525"/>
            <a:chExt cx="984375" cy="945025"/>
          </a:xfrm>
        </p:grpSpPr>
        <p:sp>
          <p:nvSpPr>
            <p:cNvPr id="57" name="Google Shape;915;p32">
              <a:extLst>
                <a:ext uri="{FF2B5EF4-FFF2-40B4-BE49-F238E27FC236}">
                  <a16:creationId xmlns:a16="http://schemas.microsoft.com/office/drawing/2014/main" id="{768102D9-A7BB-3089-48D0-BD718B9F77FE}"/>
                </a:ext>
              </a:extLst>
            </p:cNvPr>
            <p:cNvSpPr/>
            <p:nvPr/>
          </p:nvSpPr>
          <p:spPr>
            <a:xfrm>
              <a:off x="2803675" y="3779525"/>
              <a:ext cx="984375" cy="945025"/>
            </a:xfrm>
            <a:custGeom>
              <a:avLst/>
              <a:gdLst/>
              <a:ahLst/>
              <a:cxnLst/>
              <a:rect l="l" t="t" r="r" b="b"/>
              <a:pathLst>
                <a:path w="39375" h="37801" extrusionOk="0">
                  <a:moveTo>
                    <a:pt x="19105" y="3691"/>
                  </a:moveTo>
                  <a:cubicBezTo>
                    <a:pt x="20452" y="3691"/>
                    <a:pt x="21114" y="4558"/>
                    <a:pt x="21959" y="5403"/>
                  </a:cubicBezTo>
                  <a:cubicBezTo>
                    <a:pt x="23008" y="6453"/>
                    <a:pt x="24058" y="7411"/>
                    <a:pt x="25108" y="8461"/>
                  </a:cubicBezTo>
                  <a:cubicBezTo>
                    <a:pt x="27482" y="10927"/>
                    <a:pt x="29947" y="13392"/>
                    <a:pt x="32435" y="15880"/>
                  </a:cubicBezTo>
                  <a:cubicBezTo>
                    <a:pt x="33006" y="16450"/>
                    <a:pt x="33851" y="17112"/>
                    <a:pt x="34147" y="17865"/>
                  </a:cubicBezTo>
                  <a:cubicBezTo>
                    <a:pt x="34718" y="19303"/>
                    <a:pt x="33851" y="20445"/>
                    <a:pt x="32915" y="21380"/>
                  </a:cubicBezTo>
                  <a:lnTo>
                    <a:pt x="25108" y="29187"/>
                  </a:lnTo>
                  <a:cubicBezTo>
                    <a:pt x="23665" y="30630"/>
                    <a:pt x="21299" y="33976"/>
                    <a:pt x="18996" y="33976"/>
                  </a:cubicBezTo>
                  <a:cubicBezTo>
                    <a:pt x="18423" y="33976"/>
                    <a:pt x="17853" y="33769"/>
                    <a:pt x="17302" y="33272"/>
                  </a:cubicBezTo>
                  <a:lnTo>
                    <a:pt x="17302" y="33272"/>
                  </a:lnTo>
                  <a:cubicBezTo>
                    <a:pt x="17302" y="33272"/>
                    <a:pt x="17302" y="33272"/>
                    <a:pt x="17302" y="33272"/>
                  </a:cubicBezTo>
                  <a:lnTo>
                    <a:pt x="5319" y="21289"/>
                  </a:lnTo>
                  <a:cubicBezTo>
                    <a:pt x="4383" y="20353"/>
                    <a:pt x="3607" y="19303"/>
                    <a:pt x="4178" y="17865"/>
                  </a:cubicBezTo>
                  <a:cubicBezTo>
                    <a:pt x="4474" y="17021"/>
                    <a:pt x="5410" y="16359"/>
                    <a:pt x="5981" y="15788"/>
                  </a:cubicBezTo>
                  <a:cubicBezTo>
                    <a:pt x="8469" y="13300"/>
                    <a:pt x="10934" y="10835"/>
                    <a:pt x="13399" y="8370"/>
                  </a:cubicBezTo>
                  <a:cubicBezTo>
                    <a:pt x="14746" y="7023"/>
                    <a:pt x="17028" y="3691"/>
                    <a:pt x="19105" y="3691"/>
                  </a:cubicBezTo>
                  <a:close/>
                  <a:moveTo>
                    <a:pt x="19338" y="0"/>
                  </a:moveTo>
                  <a:cubicBezTo>
                    <a:pt x="17352" y="0"/>
                    <a:pt x="15389" y="997"/>
                    <a:pt x="13787" y="2664"/>
                  </a:cubicBezTo>
                  <a:lnTo>
                    <a:pt x="5524" y="10927"/>
                  </a:lnTo>
                  <a:cubicBezTo>
                    <a:pt x="3128" y="13300"/>
                    <a:pt x="1" y="15583"/>
                    <a:pt x="274" y="19395"/>
                  </a:cubicBezTo>
                  <a:cubicBezTo>
                    <a:pt x="480" y="23001"/>
                    <a:pt x="4566" y="25946"/>
                    <a:pt x="7031" y="28342"/>
                  </a:cubicBezTo>
                  <a:cubicBezTo>
                    <a:pt x="9444" y="30822"/>
                    <a:pt x="11922" y="33216"/>
                    <a:pt x="14318" y="35711"/>
                  </a:cubicBezTo>
                  <a:lnTo>
                    <a:pt x="14318" y="35711"/>
                  </a:lnTo>
                  <a:cubicBezTo>
                    <a:pt x="14383" y="35791"/>
                    <a:pt x="14457" y="35868"/>
                    <a:pt x="14540" y="35943"/>
                  </a:cubicBezTo>
                  <a:cubicBezTo>
                    <a:pt x="14540" y="35943"/>
                    <a:pt x="14540" y="35943"/>
                    <a:pt x="14540" y="35943"/>
                  </a:cubicBezTo>
                  <a:lnTo>
                    <a:pt x="14540" y="35943"/>
                  </a:lnTo>
                  <a:cubicBezTo>
                    <a:pt x="14598" y="35997"/>
                    <a:pt x="14657" y="36048"/>
                    <a:pt x="14717" y="36093"/>
                  </a:cubicBezTo>
                  <a:lnTo>
                    <a:pt x="14717" y="36093"/>
                  </a:lnTo>
                  <a:cubicBezTo>
                    <a:pt x="16049" y="37194"/>
                    <a:pt x="17673" y="37801"/>
                    <a:pt x="19281" y="37801"/>
                  </a:cubicBezTo>
                  <a:cubicBezTo>
                    <a:pt x="20553" y="37801"/>
                    <a:pt x="21816" y="37421"/>
                    <a:pt x="22917" y="36605"/>
                  </a:cubicBezTo>
                  <a:cubicBezTo>
                    <a:pt x="23785" y="35943"/>
                    <a:pt x="24446" y="35190"/>
                    <a:pt x="25200" y="34414"/>
                  </a:cubicBezTo>
                  <a:cubicBezTo>
                    <a:pt x="28053" y="31561"/>
                    <a:pt x="30997" y="28707"/>
                    <a:pt x="33851" y="25763"/>
                  </a:cubicBezTo>
                  <a:cubicBezTo>
                    <a:pt x="36521" y="23207"/>
                    <a:pt x="39374" y="20353"/>
                    <a:pt x="37480" y="16153"/>
                  </a:cubicBezTo>
                  <a:cubicBezTo>
                    <a:pt x="36338" y="13506"/>
                    <a:pt x="33189" y="11315"/>
                    <a:pt x="31203" y="9215"/>
                  </a:cubicBezTo>
                  <a:cubicBezTo>
                    <a:pt x="28715" y="6841"/>
                    <a:pt x="26341" y="4262"/>
                    <a:pt x="23876" y="1979"/>
                  </a:cubicBezTo>
                  <a:cubicBezTo>
                    <a:pt x="22455" y="608"/>
                    <a:pt x="20889" y="0"/>
                    <a:pt x="19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6;p32">
              <a:extLst>
                <a:ext uri="{FF2B5EF4-FFF2-40B4-BE49-F238E27FC236}">
                  <a16:creationId xmlns:a16="http://schemas.microsoft.com/office/drawing/2014/main" id="{A17B2EF3-F3CA-0140-06A9-02F5D7C4740B}"/>
                </a:ext>
              </a:extLst>
            </p:cNvPr>
            <p:cNvSpPr/>
            <p:nvPr/>
          </p:nvSpPr>
          <p:spPr>
            <a:xfrm>
              <a:off x="2846475" y="3823700"/>
              <a:ext cx="872525" cy="853425"/>
            </a:xfrm>
            <a:custGeom>
              <a:avLst/>
              <a:gdLst/>
              <a:ahLst/>
              <a:cxnLst/>
              <a:rect l="l" t="t" r="r" b="b"/>
              <a:pathLst>
                <a:path w="34901" h="34137" extrusionOk="0">
                  <a:moveTo>
                    <a:pt x="17450" y="1"/>
                  </a:moveTo>
                  <a:cubicBezTo>
                    <a:pt x="16286" y="1"/>
                    <a:pt x="15122" y="452"/>
                    <a:pt x="14266" y="1353"/>
                  </a:cubicBezTo>
                  <a:lnTo>
                    <a:pt x="1712" y="13816"/>
                  </a:lnTo>
                  <a:cubicBezTo>
                    <a:pt x="0" y="15619"/>
                    <a:pt x="0" y="18586"/>
                    <a:pt x="1712" y="20298"/>
                  </a:cubicBezTo>
                  <a:lnTo>
                    <a:pt x="14266" y="32852"/>
                  </a:lnTo>
                  <a:cubicBezTo>
                    <a:pt x="15122" y="33708"/>
                    <a:pt x="16286" y="34136"/>
                    <a:pt x="17450" y="34136"/>
                  </a:cubicBezTo>
                  <a:cubicBezTo>
                    <a:pt x="18615" y="34136"/>
                    <a:pt x="19779" y="33708"/>
                    <a:pt x="20635" y="32852"/>
                  </a:cubicBezTo>
                  <a:lnTo>
                    <a:pt x="33188" y="20298"/>
                  </a:lnTo>
                  <a:cubicBezTo>
                    <a:pt x="34900" y="18586"/>
                    <a:pt x="34900" y="15619"/>
                    <a:pt x="33188" y="13816"/>
                  </a:cubicBezTo>
                  <a:lnTo>
                    <a:pt x="20635" y="1353"/>
                  </a:lnTo>
                  <a:cubicBezTo>
                    <a:pt x="19779" y="452"/>
                    <a:pt x="18615" y="1"/>
                    <a:pt x="17450" y="1"/>
                  </a:cubicBezTo>
                  <a:close/>
                </a:path>
              </a:pathLst>
            </a:custGeom>
            <a:solidFill>
              <a:srgbClr val="55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9" name="Google Shape;913;p32">
            <a:extLst>
              <a:ext uri="{FF2B5EF4-FFF2-40B4-BE49-F238E27FC236}">
                <a16:creationId xmlns:a16="http://schemas.microsoft.com/office/drawing/2014/main" id="{C60B9CD1-412D-9188-F050-E7570257D907}"/>
              </a:ext>
            </a:extLst>
          </p:cNvPr>
          <p:cNvGrpSpPr/>
          <p:nvPr/>
        </p:nvGrpSpPr>
        <p:grpSpPr>
          <a:xfrm>
            <a:off x="380838" y="5989320"/>
            <a:ext cx="984375" cy="842562"/>
            <a:chOff x="2803675" y="3779525"/>
            <a:chExt cx="984375" cy="945025"/>
          </a:xfrm>
        </p:grpSpPr>
        <p:sp>
          <p:nvSpPr>
            <p:cNvPr id="60" name="Google Shape;915;p32">
              <a:extLst>
                <a:ext uri="{FF2B5EF4-FFF2-40B4-BE49-F238E27FC236}">
                  <a16:creationId xmlns:a16="http://schemas.microsoft.com/office/drawing/2014/main" id="{477C3900-5A04-5495-578B-A7D8FC9E5539}"/>
                </a:ext>
              </a:extLst>
            </p:cNvPr>
            <p:cNvSpPr/>
            <p:nvPr/>
          </p:nvSpPr>
          <p:spPr>
            <a:xfrm>
              <a:off x="2803675" y="3779525"/>
              <a:ext cx="984375" cy="945025"/>
            </a:xfrm>
            <a:custGeom>
              <a:avLst/>
              <a:gdLst/>
              <a:ahLst/>
              <a:cxnLst/>
              <a:rect l="l" t="t" r="r" b="b"/>
              <a:pathLst>
                <a:path w="39375" h="37801" extrusionOk="0">
                  <a:moveTo>
                    <a:pt x="19105" y="3691"/>
                  </a:moveTo>
                  <a:cubicBezTo>
                    <a:pt x="20452" y="3691"/>
                    <a:pt x="21114" y="4558"/>
                    <a:pt x="21959" y="5403"/>
                  </a:cubicBezTo>
                  <a:cubicBezTo>
                    <a:pt x="23008" y="6453"/>
                    <a:pt x="24058" y="7411"/>
                    <a:pt x="25108" y="8461"/>
                  </a:cubicBezTo>
                  <a:cubicBezTo>
                    <a:pt x="27482" y="10927"/>
                    <a:pt x="29947" y="13392"/>
                    <a:pt x="32435" y="15880"/>
                  </a:cubicBezTo>
                  <a:cubicBezTo>
                    <a:pt x="33006" y="16450"/>
                    <a:pt x="33851" y="17112"/>
                    <a:pt x="34147" y="17865"/>
                  </a:cubicBezTo>
                  <a:cubicBezTo>
                    <a:pt x="34718" y="19303"/>
                    <a:pt x="33851" y="20445"/>
                    <a:pt x="32915" y="21380"/>
                  </a:cubicBezTo>
                  <a:lnTo>
                    <a:pt x="25108" y="29187"/>
                  </a:lnTo>
                  <a:cubicBezTo>
                    <a:pt x="23665" y="30630"/>
                    <a:pt x="21299" y="33976"/>
                    <a:pt x="18996" y="33976"/>
                  </a:cubicBezTo>
                  <a:cubicBezTo>
                    <a:pt x="18423" y="33976"/>
                    <a:pt x="17853" y="33769"/>
                    <a:pt x="17302" y="33272"/>
                  </a:cubicBezTo>
                  <a:lnTo>
                    <a:pt x="17302" y="33272"/>
                  </a:lnTo>
                  <a:cubicBezTo>
                    <a:pt x="17302" y="33272"/>
                    <a:pt x="17302" y="33272"/>
                    <a:pt x="17302" y="33272"/>
                  </a:cubicBezTo>
                  <a:lnTo>
                    <a:pt x="5319" y="21289"/>
                  </a:lnTo>
                  <a:cubicBezTo>
                    <a:pt x="4383" y="20353"/>
                    <a:pt x="3607" y="19303"/>
                    <a:pt x="4178" y="17865"/>
                  </a:cubicBezTo>
                  <a:cubicBezTo>
                    <a:pt x="4474" y="17021"/>
                    <a:pt x="5410" y="16359"/>
                    <a:pt x="5981" y="15788"/>
                  </a:cubicBezTo>
                  <a:cubicBezTo>
                    <a:pt x="8469" y="13300"/>
                    <a:pt x="10934" y="10835"/>
                    <a:pt x="13399" y="8370"/>
                  </a:cubicBezTo>
                  <a:cubicBezTo>
                    <a:pt x="14746" y="7023"/>
                    <a:pt x="17028" y="3691"/>
                    <a:pt x="19105" y="3691"/>
                  </a:cubicBezTo>
                  <a:close/>
                  <a:moveTo>
                    <a:pt x="19338" y="0"/>
                  </a:moveTo>
                  <a:cubicBezTo>
                    <a:pt x="17352" y="0"/>
                    <a:pt x="15389" y="997"/>
                    <a:pt x="13787" y="2664"/>
                  </a:cubicBezTo>
                  <a:lnTo>
                    <a:pt x="5524" y="10927"/>
                  </a:lnTo>
                  <a:cubicBezTo>
                    <a:pt x="3128" y="13300"/>
                    <a:pt x="1" y="15583"/>
                    <a:pt x="274" y="19395"/>
                  </a:cubicBezTo>
                  <a:cubicBezTo>
                    <a:pt x="480" y="23001"/>
                    <a:pt x="4566" y="25946"/>
                    <a:pt x="7031" y="28342"/>
                  </a:cubicBezTo>
                  <a:cubicBezTo>
                    <a:pt x="9444" y="30822"/>
                    <a:pt x="11922" y="33216"/>
                    <a:pt x="14318" y="35711"/>
                  </a:cubicBezTo>
                  <a:lnTo>
                    <a:pt x="14318" y="35711"/>
                  </a:lnTo>
                  <a:cubicBezTo>
                    <a:pt x="14383" y="35791"/>
                    <a:pt x="14457" y="35868"/>
                    <a:pt x="14540" y="35943"/>
                  </a:cubicBezTo>
                  <a:cubicBezTo>
                    <a:pt x="14540" y="35943"/>
                    <a:pt x="14540" y="35943"/>
                    <a:pt x="14540" y="35943"/>
                  </a:cubicBezTo>
                  <a:lnTo>
                    <a:pt x="14540" y="35943"/>
                  </a:lnTo>
                  <a:cubicBezTo>
                    <a:pt x="14598" y="35997"/>
                    <a:pt x="14657" y="36048"/>
                    <a:pt x="14717" y="36093"/>
                  </a:cubicBezTo>
                  <a:lnTo>
                    <a:pt x="14717" y="36093"/>
                  </a:lnTo>
                  <a:cubicBezTo>
                    <a:pt x="16049" y="37194"/>
                    <a:pt x="17673" y="37801"/>
                    <a:pt x="19281" y="37801"/>
                  </a:cubicBezTo>
                  <a:cubicBezTo>
                    <a:pt x="20553" y="37801"/>
                    <a:pt x="21816" y="37421"/>
                    <a:pt x="22917" y="36605"/>
                  </a:cubicBezTo>
                  <a:cubicBezTo>
                    <a:pt x="23785" y="35943"/>
                    <a:pt x="24446" y="35190"/>
                    <a:pt x="25200" y="34414"/>
                  </a:cubicBezTo>
                  <a:cubicBezTo>
                    <a:pt x="28053" y="31561"/>
                    <a:pt x="30997" y="28707"/>
                    <a:pt x="33851" y="25763"/>
                  </a:cubicBezTo>
                  <a:cubicBezTo>
                    <a:pt x="36521" y="23207"/>
                    <a:pt x="39374" y="20353"/>
                    <a:pt x="37480" y="16153"/>
                  </a:cubicBezTo>
                  <a:cubicBezTo>
                    <a:pt x="36338" y="13506"/>
                    <a:pt x="33189" y="11315"/>
                    <a:pt x="31203" y="9215"/>
                  </a:cubicBezTo>
                  <a:cubicBezTo>
                    <a:pt x="28715" y="6841"/>
                    <a:pt x="26341" y="4262"/>
                    <a:pt x="23876" y="1979"/>
                  </a:cubicBezTo>
                  <a:cubicBezTo>
                    <a:pt x="22455" y="608"/>
                    <a:pt x="20889" y="0"/>
                    <a:pt x="19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16;p32">
              <a:extLst>
                <a:ext uri="{FF2B5EF4-FFF2-40B4-BE49-F238E27FC236}">
                  <a16:creationId xmlns:a16="http://schemas.microsoft.com/office/drawing/2014/main" id="{C6477AD4-ABBD-AF60-6538-B43BB579263A}"/>
                </a:ext>
              </a:extLst>
            </p:cNvPr>
            <p:cNvSpPr/>
            <p:nvPr/>
          </p:nvSpPr>
          <p:spPr>
            <a:xfrm>
              <a:off x="2846475" y="3823700"/>
              <a:ext cx="872525" cy="853425"/>
            </a:xfrm>
            <a:custGeom>
              <a:avLst/>
              <a:gdLst/>
              <a:ahLst/>
              <a:cxnLst/>
              <a:rect l="l" t="t" r="r" b="b"/>
              <a:pathLst>
                <a:path w="34901" h="34137" extrusionOk="0">
                  <a:moveTo>
                    <a:pt x="17450" y="1"/>
                  </a:moveTo>
                  <a:cubicBezTo>
                    <a:pt x="16286" y="1"/>
                    <a:pt x="15122" y="452"/>
                    <a:pt x="14266" y="1353"/>
                  </a:cubicBezTo>
                  <a:lnTo>
                    <a:pt x="1712" y="13816"/>
                  </a:lnTo>
                  <a:cubicBezTo>
                    <a:pt x="0" y="15619"/>
                    <a:pt x="0" y="18586"/>
                    <a:pt x="1712" y="20298"/>
                  </a:cubicBezTo>
                  <a:lnTo>
                    <a:pt x="14266" y="32852"/>
                  </a:lnTo>
                  <a:cubicBezTo>
                    <a:pt x="15122" y="33708"/>
                    <a:pt x="16286" y="34136"/>
                    <a:pt x="17450" y="34136"/>
                  </a:cubicBezTo>
                  <a:cubicBezTo>
                    <a:pt x="18615" y="34136"/>
                    <a:pt x="19779" y="33708"/>
                    <a:pt x="20635" y="32852"/>
                  </a:cubicBezTo>
                  <a:lnTo>
                    <a:pt x="33188" y="20298"/>
                  </a:lnTo>
                  <a:cubicBezTo>
                    <a:pt x="34900" y="18586"/>
                    <a:pt x="34900" y="15619"/>
                    <a:pt x="33188" y="13816"/>
                  </a:cubicBezTo>
                  <a:lnTo>
                    <a:pt x="20635" y="1353"/>
                  </a:lnTo>
                  <a:cubicBezTo>
                    <a:pt x="19779" y="452"/>
                    <a:pt x="18615" y="1"/>
                    <a:pt x="17450" y="1"/>
                  </a:cubicBezTo>
                  <a:close/>
                </a:path>
              </a:pathLst>
            </a:custGeom>
            <a:solidFill>
              <a:srgbClr val="32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endParaRPr sz="2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3" name="CuadroTexto 82">
            <a:extLst>
              <a:ext uri="{FF2B5EF4-FFF2-40B4-BE49-F238E27FC236}">
                <a16:creationId xmlns:a16="http://schemas.microsoft.com/office/drawing/2014/main" id="{184B4C2E-6842-FC7A-3DD4-C4EE1AF7E629}"/>
              </a:ext>
            </a:extLst>
          </p:cNvPr>
          <p:cNvSpPr txBox="1"/>
          <p:nvPr/>
        </p:nvSpPr>
        <p:spPr>
          <a:xfrm>
            <a:off x="1303634" y="1578556"/>
            <a:ext cx="270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de Investigaciones Administrativas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7EB1C96C-F992-9CB6-5D4D-0942F51AF64B}"/>
              </a:ext>
            </a:extLst>
          </p:cNvPr>
          <p:cNvSpPr txBox="1"/>
          <p:nvPr/>
        </p:nvSpPr>
        <p:spPr>
          <a:xfrm>
            <a:off x="1262774" y="2172845"/>
            <a:ext cx="316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para Entidades de Aseguramiento en Salud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7C5B06CA-CD3B-13D1-52E2-A0A6A6F80858}"/>
              </a:ext>
            </a:extLst>
          </p:cNvPr>
          <p:cNvSpPr txBox="1"/>
          <p:nvPr/>
        </p:nvSpPr>
        <p:spPr>
          <a:xfrm>
            <a:off x="1322400" y="6136528"/>
            <a:ext cx="349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para Entidades Territoriales Generadores Recaudadores y Administradores de Recursos SGSSS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4ABC0408-35F9-4D6E-D844-13569E25441D}"/>
              </a:ext>
            </a:extLst>
          </p:cNvPr>
          <p:cNvSpPr txBox="1"/>
          <p:nvPr/>
        </p:nvSpPr>
        <p:spPr>
          <a:xfrm>
            <a:off x="1283962" y="2723667"/>
            <a:ext cx="281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para Prestadores de Servicio de Salud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7D491501-38D5-6FA8-5783-375861DBDB71}"/>
              </a:ext>
            </a:extLst>
          </p:cNvPr>
          <p:cNvSpPr txBox="1"/>
          <p:nvPr/>
        </p:nvSpPr>
        <p:spPr>
          <a:xfrm>
            <a:off x="1296131" y="5587698"/>
            <a:ext cx="390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para Operadores Logísticos de Tecnologías en Salud y Gestores  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5FEFE151-C59A-59B0-28A3-C7019CB8E7F5}"/>
              </a:ext>
            </a:extLst>
          </p:cNvPr>
          <p:cNvSpPr txBox="1"/>
          <p:nvPr/>
        </p:nvSpPr>
        <p:spPr>
          <a:xfrm>
            <a:off x="1309925" y="3300133"/>
            <a:ext cx="281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Despacho Superintendente Nacional de Salud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D8609981-471E-5727-1998-DB9E0C701ECF}"/>
              </a:ext>
            </a:extLst>
          </p:cNvPr>
          <p:cNvSpPr txBox="1"/>
          <p:nvPr/>
        </p:nvSpPr>
        <p:spPr>
          <a:xfrm>
            <a:off x="1335175" y="3868627"/>
            <a:ext cx="293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de Innovación y Desarrollo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77B58608-F00E-282B-E294-5127DAAB57AE}"/>
              </a:ext>
            </a:extLst>
          </p:cNvPr>
          <p:cNvSpPr txBox="1"/>
          <p:nvPr/>
        </p:nvSpPr>
        <p:spPr>
          <a:xfrm>
            <a:off x="1335175" y="4543730"/>
            <a:ext cx="281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Oficina de Liquidaciones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E032A299-9B46-1E31-0CF9-8AEC244CB101}"/>
              </a:ext>
            </a:extLst>
          </p:cNvPr>
          <p:cNvSpPr txBox="1"/>
          <p:nvPr/>
        </p:nvSpPr>
        <p:spPr>
          <a:xfrm>
            <a:off x="1329024" y="5108502"/>
            <a:ext cx="2818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Jurídica</a:t>
            </a:r>
          </a:p>
        </p:txBody>
      </p:sp>
      <p:cxnSp>
        <p:nvCxnSpPr>
          <p:cNvPr id="111" name="Google Shape;599;p25">
            <a:extLst>
              <a:ext uri="{FF2B5EF4-FFF2-40B4-BE49-F238E27FC236}">
                <a16:creationId xmlns:a16="http://schemas.microsoft.com/office/drawing/2014/main" id="{6B0012E2-4399-B2F3-B782-3EE5E485F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6883" y="2132125"/>
            <a:ext cx="0" cy="4039662"/>
          </a:xfrm>
          <a:prstGeom prst="straightConnector1">
            <a:avLst/>
          </a:pr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Google Shape;599;p25">
            <a:extLst>
              <a:ext uri="{FF2B5EF4-FFF2-40B4-BE49-F238E27FC236}">
                <a16:creationId xmlns:a16="http://schemas.microsoft.com/office/drawing/2014/main" id="{741148EA-CCE9-8437-9742-FCCA346C1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19871" y="1795225"/>
            <a:ext cx="719844" cy="0"/>
          </a:xfrm>
          <a:prstGeom prst="straightConnector1">
            <a:avLst/>
          </a:pr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Google Shape;599;p25">
            <a:extLst>
              <a:ext uri="{FF2B5EF4-FFF2-40B4-BE49-F238E27FC236}">
                <a16:creationId xmlns:a16="http://schemas.microsoft.com/office/drawing/2014/main" id="{1333A7DD-96B4-6FB8-49B8-CED824F61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6877" y="3555077"/>
            <a:ext cx="522838" cy="0"/>
          </a:xfrm>
          <a:prstGeom prst="straightConnector1">
            <a:avLst/>
          </a:pr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Google Shape;599;p25">
            <a:extLst>
              <a:ext uri="{FF2B5EF4-FFF2-40B4-BE49-F238E27FC236}">
                <a16:creationId xmlns:a16="http://schemas.microsoft.com/office/drawing/2014/main" id="{135A6F39-52F1-73A5-DD69-74314FA0F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6877" y="5071011"/>
            <a:ext cx="522838" cy="0"/>
          </a:xfrm>
          <a:prstGeom prst="straightConnector1">
            <a:avLst/>
          </a:pr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Google Shape;599;p25">
            <a:extLst>
              <a:ext uri="{FF2B5EF4-FFF2-40B4-BE49-F238E27FC236}">
                <a16:creationId xmlns:a16="http://schemas.microsoft.com/office/drawing/2014/main" id="{4E42606C-B266-9343-25EB-2EDDC58B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6877" y="2674695"/>
            <a:ext cx="522838" cy="0"/>
          </a:xfrm>
          <a:prstGeom prst="straightConnector1">
            <a:avLst/>
          </a:prstGeom>
          <a:ln>
            <a:solidFill>
              <a:srgbClr val="559DA7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Google Shape;1449;p41">
            <a:extLst>
              <a:ext uri="{FF2B5EF4-FFF2-40B4-BE49-F238E27FC236}">
                <a16:creationId xmlns:a16="http://schemas.microsoft.com/office/drawing/2014/main" id="{32B49B28-9FD7-64AE-1538-886E6D3385C8}"/>
              </a:ext>
            </a:extLst>
          </p:cNvPr>
          <p:cNvSpPr/>
          <p:nvPr/>
        </p:nvSpPr>
        <p:spPr>
          <a:xfrm>
            <a:off x="5629776" y="1469565"/>
            <a:ext cx="1111412" cy="336790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559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449;p41">
            <a:extLst>
              <a:ext uri="{FF2B5EF4-FFF2-40B4-BE49-F238E27FC236}">
                <a16:creationId xmlns:a16="http://schemas.microsoft.com/office/drawing/2014/main" id="{C1B0A0E8-2249-0012-4F50-7BFA8E6F1A4C}"/>
              </a:ext>
            </a:extLst>
          </p:cNvPr>
          <p:cNvSpPr/>
          <p:nvPr/>
        </p:nvSpPr>
        <p:spPr>
          <a:xfrm>
            <a:off x="5623151" y="2347519"/>
            <a:ext cx="1888649" cy="336790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559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449;p41">
            <a:extLst>
              <a:ext uri="{FF2B5EF4-FFF2-40B4-BE49-F238E27FC236}">
                <a16:creationId xmlns:a16="http://schemas.microsoft.com/office/drawing/2014/main" id="{5AA7A420-7B5E-9967-1E13-85AC49CC5925}"/>
              </a:ext>
            </a:extLst>
          </p:cNvPr>
          <p:cNvSpPr/>
          <p:nvPr/>
        </p:nvSpPr>
        <p:spPr>
          <a:xfrm>
            <a:off x="5639714" y="3231300"/>
            <a:ext cx="1953783" cy="336790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559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449;p41">
            <a:extLst>
              <a:ext uri="{FF2B5EF4-FFF2-40B4-BE49-F238E27FC236}">
                <a16:creationId xmlns:a16="http://schemas.microsoft.com/office/drawing/2014/main" id="{2AC103F4-BF44-5338-BD85-AAA58CA6E7F2}"/>
              </a:ext>
            </a:extLst>
          </p:cNvPr>
          <p:cNvSpPr/>
          <p:nvPr/>
        </p:nvSpPr>
        <p:spPr>
          <a:xfrm>
            <a:off x="5639719" y="4739529"/>
            <a:ext cx="2277456" cy="336790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559D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CuadroTexto 123">
            <a:extLst>
              <a:ext uri="{FF2B5EF4-FFF2-40B4-BE49-F238E27FC236}">
                <a16:creationId xmlns:a16="http://schemas.microsoft.com/office/drawing/2014/main" id="{5F18D9DF-0E6E-3445-D4A4-2AB9A80F6315}"/>
              </a:ext>
            </a:extLst>
          </p:cNvPr>
          <p:cNvSpPr txBox="1"/>
          <p:nvPr/>
        </p:nvSpPr>
        <p:spPr>
          <a:xfrm>
            <a:off x="5706710" y="1444577"/>
            <a:ext cx="8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BPIN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BAFD14F5-D780-F856-90F7-C5089DB76D58}"/>
              </a:ext>
            </a:extLst>
          </p:cNvPr>
          <p:cNvSpPr txBox="1"/>
          <p:nvPr/>
        </p:nvSpPr>
        <p:spPr>
          <a:xfrm>
            <a:off x="5670448" y="3237892"/>
            <a:ext cx="168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 general</a:t>
            </a: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4E875083-EFFA-19B2-EB7D-B002F0A8C44D}"/>
              </a:ext>
            </a:extLst>
          </p:cNvPr>
          <p:cNvSpPr txBox="1"/>
          <p:nvPr/>
        </p:nvSpPr>
        <p:spPr>
          <a:xfrm>
            <a:off x="5623152" y="4730452"/>
            <a:ext cx="2055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Objetivos específicos</a:t>
            </a:r>
          </a:p>
        </p:txBody>
      </p:sp>
      <p:sp>
        <p:nvSpPr>
          <p:cNvPr id="129" name="Google Shape;1534;p45">
            <a:extLst>
              <a:ext uri="{FF2B5EF4-FFF2-40B4-BE49-F238E27FC236}">
                <a16:creationId xmlns:a16="http://schemas.microsoft.com/office/drawing/2014/main" id="{517437F0-6924-96B5-C153-501D3EE9AAA8}"/>
              </a:ext>
            </a:extLst>
          </p:cNvPr>
          <p:cNvSpPr/>
          <p:nvPr/>
        </p:nvSpPr>
        <p:spPr>
          <a:xfrm rot="16200000">
            <a:off x="-1177083" y="3965065"/>
            <a:ext cx="2754043" cy="315931"/>
          </a:xfrm>
          <a:custGeom>
            <a:avLst/>
            <a:gdLst/>
            <a:ahLst/>
            <a:cxnLst/>
            <a:rect l="l" t="t" r="r" b="b"/>
            <a:pathLst>
              <a:path w="28885" h="17419" extrusionOk="0">
                <a:moveTo>
                  <a:pt x="0" y="0"/>
                </a:moveTo>
                <a:lnTo>
                  <a:pt x="0" y="17419"/>
                </a:lnTo>
                <a:lnTo>
                  <a:pt x="28885" y="17419"/>
                </a:lnTo>
                <a:lnTo>
                  <a:pt x="28885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Dependencias Responsables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129E7D5B-56BD-09D9-7074-3CD4D40A72BC}"/>
              </a:ext>
            </a:extLst>
          </p:cNvPr>
          <p:cNvSpPr txBox="1"/>
          <p:nvPr/>
        </p:nvSpPr>
        <p:spPr>
          <a:xfrm>
            <a:off x="5623152" y="2347280"/>
            <a:ext cx="179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Presupuesto 2025</a:t>
            </a:r>
          </a:p>
        </p:txBody>
      </p:sp>
      <p:sp>
        <p:nvSpPr>
          <p:cNvPr id="132" name="Google Shape;1212;p38">
            <a:extLst>
              <a:ext uri="{FF2B5EF4-FFF2-40B4-BE49-F238E27FC236}">
                <a16:creationId xmlns:a16="http://schemas.microsoft.com/office/drawing/2014/main" id="{5B63438E-3E0B-E0C7-7631-8199D0053CA3}"/>
              </a:ext>
            </a:extLst>
          </p:cNvPr>
          <p:cNvSpPr txBox="1"/>
          <p:nvPr/>
        </p:nvSpPr>
        <p:spPr>
          <a:xfrm>
            <a:off x="5567417" y="1831874"/>
            <a:ext cx="1729665" cy="25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"/>
              </a:rPr>
              <a:t>202300000000353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35" name="Google Shape;1212;p38">
            <a:extLst>
              <a:ext uri="{FF2B5EF4-FFF2-40B4-BE49-F238E27FC236}">
                <a16:creationId xmlns:a16="http://schemas.microsoft.com/office/drawing/2014/main" id="{60CEE231-7F09-4910-BB03-DAD06A6D43EA}"/>
              </a:ext>
            </a:extLst>
          </p:cNvPr>
          <p:cNvSpPr txBox="1"/>
          <p:nvPr/>
        </p:nvSpPr>
        <p:spPr>
          <a:xfrm>
            <a:off x="5652101" y="2674744"/>
            <a:ext cx="1684734" cy="30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"/>
              </a:rPr>
              <a:t>$ 12.045.812.531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37" name="Google Shape;1212;p38">
            <a:extLst>
              <a:ext uri="{FF2B5EF4-FFF2-40B4-BE49-F238E27FC236}">
                <a16:creationId xmlns:a16="http://schemas.microsoft.com/office/drawing/2014/main" id="{983327BC-6B65-D2E5-A3BB-08066DB017F9}"/>
              </a:ext>
            </a:extLst>
          </p:cNvPr>
          <p:cNvSpPr txBox="1"/>
          <p:nvPr/>
        </p:nvSpPr>
        <p:spPr>
          <a:xfrm>
            <a:off x="5629776" y="3652660"/>
            <a:ext cx="2449474" cy="8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"/>
              </a:rPr>
              <a:t>Mejorar la ejecución de las acciones de supervisión y control frente a la gestión en el SGSSS de los vigilados de la Supersalud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38" name="Google Shape;1212;p38">
            <a:extLst>
              <a:ext uri="{FF2B5EF4-FFF2-40B4-BE49-F238E27FC236}">
                <a16:creationId xmlns:a16="http://schemas.microsoft.com/office/drawing/2014/main" id="{F8FE41D8-40EF-7E65-F20B-A1727E3F0885}"/>
              </a:ext>
            </a:extLst>
          </p:cNvPr>
          <p:cNvSpPr txBox="1"/>
          <p:nvPr/>
        </p:nvSpPr>
        <p:spPr>
          <a:xfrm>
            <a:off x="5613030" y="5365143"/>
            <a:ext cx="3814981" cy="108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"/>
              </a:rPr>
              <a:t>Mejorar la oportunidad en la definición y seguimiento a las acciones de control.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"/>
              </a:rPr>
              <a:t>Optimizar las estrategias e instrumentos de fortalecimiento de las funciones desarrolladas por los vigilados en el Sector Salud.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Roboto"/>
              </a:rPr>
              <a:t>Fortalecer el seguimiento, monitoreo y evaluación a los sujetos vigilados en los diversos temas de supervisión.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42" name="Imagen 141">
            <a:extLst>
              <a:ext uri="{FF2B5EF4-FFF2-40B4-BE49-F238E27FC236}">
                <a16:creationId xmlns:a16="http://schemas.microsoft.com/office/drawing/2014/main" id="{7A2CDE73-4E6A-D666-8083-4E5A41876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327" y="1627966"/>
            <a:ext cx="4075673" cy="3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8;p38">
            <a:extLst>
              <a:ext uri="{FF2B5EF4-FFF2-40B4-BE49-F238E27FC236}">
                <a16:creationId xmlns:a16="http://schemas.microsoft.com/office/drawing/2014/main" id="{444D048F-61CF-1268-EF8B-0BB409E4AF84}"/>
              </a:ext>
            </a:extLst>
          </p:cNvPr>
          <p:cNvSpPr/>
          <p:nvPr/>
        </p:nvSpPr>
        <p:spPr>
          <a:xfrm>
            <a:off x="6744651" y="6367890"/>
            <a:ext cx="1892453" cy="36495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208;p38">
            <a:extLst>
              <a:ext uri="{FF2B5EF4-FFF2-40B4-BE49-F238E27FC236}">
                <a16:creationId xmlns:a16="http://schemas.microsoft.com/office/drawing/2014/main" id="{D88E1BA3-9D9B-2A03-B4BC-9DF6526FD055}"/>
              </a:ext>
            </a:extLst>
          </p:cNvPr>
          <p:cNvSpPr/>
          <p:nvPr/>
        </p:nvSpPr>
        <p:spPr>
          <a:xfrm>
            <a:off x="6714834" y="5135096"/>
            <a:ext cx="4151838" cy="56643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208;p38">
            <a:extLst>
              <a:ext uri="{FF2B5EF4-FFF2-40B4-BE49-F238E27FC236}">
                <a16:creationId xmlns:a16="http://schemas.microsoft.com/office/drawing/2014/main" id="{6D142EA8-51C5-2F40-F591-7552C16B18A1}"/>
              </a:ext>
            </a:extLst>
          </p:cNvPr>
          <p:cNvSpPr/>
          <p:nvPr/>
        </p:nvSpPr>
        <p:spPr>
          <a:xfrm>
            <a:off x="6720961" y="3834248"/>
            <a:ext cx="4145711" cy="745725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208;p38">
            <a:extLst>
              <a:ext uri="{FF2B5EF4-FFF2-40B4-BE49-F238E27FC236}">
                <a16:creationId xmlns:a16="http://schemas.microsoft.com/office/drawing/2014/main" id="{EB0E5055-2EE7-B3AB-C23F-E4303DCC938C}"/>
              </a:ext>
            </a:extLst>
          </p:cNvPr>
          <p:cNvSpPr/>
          <p:nvPr/>
        </p:nvSpPr>
        <p:spPr>
          <a:xfrm>
            <a:off x="6723648" y="3037781"/>
            <a:ext cx="1913456" cy="36495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208;p38">
            <a:extLst>
              <a:ext uri="{FF2B5EF4-FFF2-40B4-BE49-F238E27FC236}">
                <a16:creationId xmlns:a16="http://schemas.microsoft.com/office/drawing/2014/main" id="{B22BAE83-216A-7B67-FDE9-D080E986B404}"/>
              </a:ext>
            </a:extLst>
          </p:cNvPr>
          <p:cNvSpPr/>
          <p:nvPr/>
        </p:nvSpPr>
        <p:spPr>
          <a:xfrm>
            <a:off x="6723648" y="1991288"/>
            <a:ext cx="4017928" cy="36495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" name="Google Shape;1127;p38">
            <a:extLst>
              <a:ext uri="{FF2B5EF4-FFF2-40B4-BE49-F238E27FC236}">
                <a16:creationId xmlns:a16="http://schemas.microsoft.com/office/drawing/2014/main" id="{ABFA3E33-3EE1-F6DF-9A2A-98D50F787C9B}"/>
              </a:ext>
            </a:extLst>
          </p:cNvPr>
          <p:cNvCxnSpPr>
            <a:cxnSpLocks/>
          </p:cNvCxnSpPr>
          <p:nvPr/>
        </p:nvCxnSpPr>
        <p:spPr>
          <a:xfrm flipH="1">
            <a:off x="6758610" y="6730133"/>
            <a:ext cx="4623300" cy="0"/>
          </a:xfrm>
          <a:prstGeom prst="straightConnector1">
            <a:avLst/>
          </a:prstGeom>
          <a:noFill/>
          <a:ln w="19050" cap="flat" cmpd="sng">
            <a:solidFill>
              <a:srgbClr val="46828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2" name="Google Shape;1127;p38">
            <a:extLst>
              <a:ext uri="{FF2B5EF4-FFF2-40B4-BE49-F238E27FC236}">
                <a16:creationId xmlns:a16="http://schemas.microsoft.com/office/drawing/2014/main" id="{746354A2-1710-9A7A-F6FB-25B29298E5C4}"/>
              </a:ext>
            </a:extLst>
          </p:cNvPr>
          <p:cNvCxnSpPr>
            <a:cxnSpLocks/>
          </p:cNvCxnSpPr>
          <p:nvPr/>
        </p:nvCxnSpPr>
        <p:spPr>
          <a:xfrm flipH="1">
            <a:off x="6714834" y="5699782"/>
            <a:ext cx="4680331" cy="0"/>
          </a:xfrm>
          <a:prstGeom prst="straightConnector1">
            <a:avLst/>
          </a:prstGeom>
          <a:noFill/>
          <a:ln w="19050" cap="flat" cmpd="sng">
            <a:solidFill>
              <a:srgbClr val="46828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3" name="Google Shape;1127;p38">
            <a:extLst>
              <a:ext uri="{FF2B5EF4-FFF2-40B4-BE49-F238E27FC236}">
                <a16:creationId xmlns:a16="http://schemas.microsoft.com/office/drawing/2014/main" id="{6B0C3F79-5879-9011-62A1-7D315DBD3DBA}"/>
              </a:ext>
            </a:extLst>
          </p:cNvPr>
          <p:cNvCxnSpPr>
            <a:cxnSpLocks/>
          </p:cNvCxnSpPr>
          <p:nvPr/>
        </p:nvCxnSpPr>
        <p:spPr>
          <a:xfrm flipH="1">
            <a:off x="6714834" y="4579973"/>
            <a:ext cx="4683645" cy="0"/>
          </a:xfrm>
          <a:prstGeom prst="straightConnector1">
            <a:avLst/>
          </a:prstGeom>
          <a:noFill/>
          <a:ln w="19050" cap="flat" cmpd="sng">
            <a:solidFill>
              <a:srgbClr val="46828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0" name="Google Shape;1127;p38">
            <a:extLst>
              <a:ext uri="{FF2B5EF4-FFF2-40B4-BE49-F238E27FC236}">
                <a16:creationId xmlns:a16="http://schemas.microsoft.com/office/drawing/2014/main" id="{82FB56D8-D6FC-5B60-97E7-2380D93A2DAC}"/>
              </a:ext>
            </a:extLst>
          </p:cNvPr>
          <p:cNvCxnSpPr>
            <a:cxnSpLocks/>
          </p:cNvCxnSpPr>
          <p:nvPr/>
        </p:nvCxnSpPr>
        <p:spPr>
          <a:xfrm flipH="1">
            <a:off x="6714834" y="3397220"/>
            <a:ext cx="4683645" cy="0"/>
          </a:xfrm>
          <a:prstGeom prst="straightConnector1">
            <a:avLst/>
          </a:prstGeom>
          <a:noFill/>
          <a:ln w="19050" cap="flat" cmpd="sng">
            <a:solidFill>
              <a:srgbClr val="46828A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" name="Google Shape;1127;p38">
            <a:extLst>
              <a:ext uri="{FF2B5EF4-FFF2-40B4-BE49-F238E27FC236}">
                <a16:creationId xmlns:a16="http://schemas.microsoft.com/office/drawing/2014/main" id="{FD1B843D-469A-A97A-D22F-F29040ED895B}"/>
              </a:ext>
            </a:extLst>
          </p:cNvPr>
          <p:cNvCxnSpPr>
            <a:cxnSpLocks/>
          </p:cNvCxnSpPr>
          <p:nvPr/>
        </p:nvCxnSpPr>
        <p:spPr>
          <a:xfrm flipH="1">
            <a:off x="6728790" y="2356245"/>
            <a:ext cx="4653120" cy="0"/>
          </a:xfrm>
          <a:prstGeom prst="straightConnector1">
            <a:avLst/>
          </a:prstGeom>
          <a:noFill/>
          <a:ln w="19050" cap="flat" cmpd="sng">
            <a:solidFill>
              <a:srgbClr val="46828A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E9660148-4CD6-2C17-7C08-57C7543F9539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49F2BA25-7FDD-333D-9D99-5983CF1804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6525" y="156575"/>
            <a:ext cx="8407357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</a:rPr>
              <a:t>Fortalecimiento del conocimiento de los ciudadanos del funcionamiento del SGSSS, sus derechos y deberes en salud, y las acciones y resultados de la gestión de la Supersalud Nacional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5;p20">
            <a:extLst>
              <a:ext uri="{FF2B5EF4-FFF2-40B4-BE49-F238E27FC236}">
                <a16:creationId xmlns:a16="http://schemas.microsoft.com/office/drawing/2014/main" id="{C6290B5A-1AD5-633E-D18C-3A660433888E}"/>
              </a:ext>
            </a:extLst>
          </p:cNvPr>
          <p:cNvSpPr/>
          <p:nvPr/>
        </p:nvSpPr>
        <p:spPr>
          <a:xfrm>
            <a:off x="10910542" y="1385234"/>
            <a:ext cx="966721" cy="1037907"/>
          </a:xfrm>
          <a:custGeom>
            <a:avLst/>
            <a:gdLst/>
            <a:ahLst/>
            <a:cxnLst/>
            <a:rect l="l" t="t" r="r" b="b"/>
            <a:pathLst>
              <a:path w="5060" h="5917" extrusionOk="0">
                <a:moveTo>
                  <a:pt x="2520" y="0"/>
                </a:moveTo>
                <a:lnTo>
                  <a:pt x="0" y="1468"/>
                </a:lnTo>
                <a:lnTo>
                  <a:pt x="0" y="4444"/>
                </a:lnTo>
                <a:lnTo>
                  <a:pt x="2520" y="5917"/>
                </a:lnTo>
                <a:lnTo>
                  <a:pt x="5060" y="4444"/>
                </a:lnTo>
                <a:lnTo>
                  <a:pt x="5060" y="1468"/>
                </a:lnTo>
                <a:lnTo>
                  <a:pt x="2520" y="0"/>
                </a:lnTo>
                <a:close/>
              </a:path>
            </a:pathLst>
          </a:custGeom>
          <a:solidFill>
            <a:srgbClr val="256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5;p20">
            <a:extLst>
              <a:ext uri="{FF2B5EF4-FFF2-40B4-BE49-F238E27FC236}">
                <a16:creationId xmlns:a16="http://schemas.microsoft.com/office/drawing/2014/main" id="{5BB4045E-4B4E-E2C5-0989-A05A533B802D}"/>
              </a:ext>
            </a:extLst>
          </p:cNvPr>
          <p:cNvSpPr/>
          <p:nvPr/>
        </p:nvSpPr>
        <p:spPr>
          <a:xfrm>
            <a:off x="10910542" y="2511669"/>
            <a:ext cx="966721" cy="1006041"/>
          </a:xfrm>
          <a:custGeom>
            <a:avLst/>
            <a:gdLst/>
            <a:ahLst/>
            <a:cxnLst/>
            <a:rect l="l" t="t" r="r" b="b"/>
            <a:pathLst>
              <a:path w="5060" h="5917" extrusionOk="0">
                <a:moveTo>
                  <a:pt x="2520" y="0"/>
                </a:moveTo>
                <a:lnTo>
                  <a:pt x="0" y="1468"/>
                </a:lnTo>
                <a:lnTo>
                  <a:pt x="0" y="4444"/>
                </a:lnTo>
                <a:lnTo>
                  <a:pt x="2520" y="5917"/>
                </a:lnTo>
                <a:lnTo>
                  <a:pt x="5060" y="4444"/>
                </a:lnTo>
                <a:lnTo>
                  <a:pt x="5060" y="1468"/>
                </a:lnTo>
                <a:lnTo>
                  <a:pt x="2520" y="0"/>
                </a:lnTo>
                <a:close/>
              </a:path>
            </a:pathLst>
          </a:custGeom>
          <a:solidFill>
            <a:srgbClr val="256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85;p20">
            <a:extLst>
              <a:ext uri="{FF2B5EF4-FFF2-40B4-BE49-F238E27FC236}">
                <a16:creationId xmlns:a16="http://schemas.microsoft.com/office/drawing/2014/main" id="{E058B60E-ECF3-3D6C-1013-DBF6935CE6CD}"/>
              </a:ext>
            </a:extLst>
          </p:cNvPr>
          <p:cNvSpPr/>
          <p:nvPr/>
        </p:nvSpPr>
        <p:spPr>
          <a:xfrm>
            <a:off x="10910542" y="3576337"/>
            <a:ext cx="960096" cy="1044613"/>
          </a:xfrm>
          <a:custGeom>
            <a:avLst/>
            <a:gdLst/>
            <a:ahLst/>
            <a:cxnLst/>
            <a:rect l="l" t="t" r="r" b="b"/>
            <a:pathLst>
              <a:path w="5060" h="5917" extrusionOk="0">
                <a:moveTo>
                  <a:pt x="2520" y="0"/>
                </a:moveTo>
                <a:lnTo>
                  <a:pt x="0" y="1468"/>
                </a:lnTo>
                <a:lnTo>
                  <a:pt x="0" y="4444"/>
                </a:lnTo>
                <a:lnTo>
                  <a:pt x="2520" y="5917"/>
                </a:lnTo>
                <a:lnTo>
                  <a:pt x="5060" y="4444"/>
                </a:lnTo>
                <a:lnTo>
                  <a:pt x="5060" y="1468"/>
                </a:lnTo>
                <a:lnTo>
                  <a:pt x="2520" y="0"/>
                </a:lnTo>
                <a:close/>
              </a:path>
            </a:pathLst>
          </a:custGeom>
          <a:solidFill>
            <a:srgbClr val="256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85;p20">
            <a:extLst>
              <a:ext uri="{FF2B5EF4-FFF2-40B4-BE49-F238E27FC236}">
                <a16:creationId xmlns:a16="http://schemas.microsoft.com/office/drawing/2014/main" id="{20CFE2B3-61CA-B099-C781-B1F7A1F50394}"/>
              </a:ext>
            </a:extLst>
          </p:cNvPr>
          <p:cNvSpPr/>
          <p:nvPr/>
        </p:nvSpPr>
        <p:spPr>
          <a:xfrm>
            <a:off x="10910542" y="4741345"/>
            <a:ext cx="953472" cy="1006041"/>
          </a:xfrm>
          <a:custGeom>
            <a:avLst/>
            <a:gdLst/>
            <a:ahLst/>
            <a:cxnLst/>
            <a:rect l="l" t="t" r="r" b="b"/>
            <a:pathLst>
              <a:path w="5060" h="5917" extrusionOk="0">
                <a:moveTo>
                  <a:pt x="2520" y="0"/>
                </a:moveTo>
                <a:lnTo>
                  <a:pt x="0" y="1468"/>
                </a:lnTo>
                <a:lnTo>
                  <a:pt x="0" y="4444"/>
                </a:lnTo>
                <a:lnTo>
                  <a:pt x="2520" y="5917"/>
                </a:lnTo>
                <a:lnTo>
                  <a:pt x="5060" y="4444"/>
                </a:lnTo>
                <a:lnTo>
                  <a:pt x="5060" y="1468"/>
                </a:lnTo>
                <a:lnTo>
                  <a:pt x="2520" y="0"/>
                </a:lnTo>
                <a:close/>
              </a:path>
            </a:pathLst>
          </a:custGeom>
          <a:solidFill>
            <a:srgbClr val="256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5;p20">
            <a:extLst>
              <a:ext uri="{FF2B5EF4-FFF2-40B4-BE49-F238E27FC236}">
                <a16:creationId xmlns:a16="http://schemas.microsoft.com/office/drawing/2014/main" id="{364E71FE-AA28-D28F-91F6-A7CFBC418A06}"/>
              </a:ext>
            </a:extLst>
          </p:cNvPr>
          <p:cNvSpPr/>
          <p:nvPr/>
        </p:nvSpPr>
        <p:spPr>
          <a:xfrm>
            <a:off x="10913857" y="5788263"/>
            <a:ext cx="953472" cy="1006041"/>
          </a:xfrm>
          <a:custGeom>
            <a:avLst/>
            <a:gdLst/>
            <a:ahLst/>
            <a:cxnLst/>
            <a:rect l="l" t="t" r="r" b="b"/>
            <a:pathLst>
              <a:path w="5060" h="5917" extrusionOk="0">
                <a:moveTo>
                  <a:pt x="2520" y="0"/>
                </a:moveTo>
                <a:lnTo>
                  <a:pt x="0" y="1468"/>
                </a:lnTo>
                <a:lnTo>
                  <a:pt x="0" y="4444"/>
                </a:lnTo>
                <a:lnTo>
                  <a:pt x="2520" y="5917"/>
                </a:lnTo>
                <a:lnTo>
                  <a:pt x="5060" y="4444"/>
                </a:lnTo>
                <a:lnTo>
                  <a:pt x="5060" y="1468"/>
                </a:lnTo>
                <a:lnTo>
                  <a:pt x="2520" y="0"/>
                </a:lnTo>
                <a:close/>
              </a:path>
            </a:pathLst>
          </a:custGeom>
          <a:solidFill>
            <a:srgbClr val="256F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760;p28">
            <a:extLst>
              <a:ext uri="{FF2B5EF4-FFF2-40B4-BE49-F238E27FC236}">
                <a16:creationId xmlns:a16="http://schemas.microsoft.com/office/drawing/2014/main" id="{4634D255-C15C-7B91-9556-28397CEA5C41}"/>
              </a:ext>
            </a:extLst>
          </p:cNvPr>
          <p:cNvGrpSpPr/>
          <p:nvPr/>
        </p:nvGrpSpPr>
        <p:grpSpPr>
          <a:xfrm>
            <a:off x="11081439" y="1490870"/>
            <a:ext cx="626858" cy="735496"/>
            <a:chOff x="6102915" y="4143185"/>
            <a:chExt cx="306878" cy="347550"/>
          </a:xfrm>
          <a:solidFill>
            <a:schemeClr val="bg1"/>
          </a:solidFill>
        </p:grpSpPr>
        <p:sp>
          <p:nvSpPr>
            <p:cNvPr id="33" name="Google Shape;761;p28">
              <a:extLst>
                <a:ext uri="{FF2B5EF4-FFF2-40B4-BE49-F238E27FC236}">
                  <a16:creationId xmlns:a16="http://schemas.microsoft.com/office/drawing/2014/main" id="{E4A192EC-47C8-A826-5C60-6A72582209BA}"/>
                </a:ext>
              </a:extLst>
            </p:cNvPr>
            <p:cNvSpPr/>
            <p:nvPr/>
          </p:nvSpPr>
          <p:spPr>
            <a:xfrm>
              <a:off x="6186247" y="4143185"/>
              <a:ext cx="139503" cy="175197"/>
            </a:xfrm>
            <a:custGeom>
              <a:avLst/>
              <a:gdLst/>
              <a:ahLst/>
              <a:cxnLst/>
              <a:rect l="l" t="t" r="r" b="b"/>
              <a:pathLst>
                <a:path w="981" h="1232" extrusionOk="0">
                  <a:moveTo>
                    <a:pt x="490" y="1"/>
                  </a:moveTo>
                  <a:cubicBezTo>
                    <a:pt x="227" y="1"/>
                    <a:pt x="0" y="210"/>
                    <a:pt x="0" y="473"/>
                  </a:cubicBezTo>
                  <a:cubicBezTo>
                    <a:pt x="0" y="741"/>
                    <a:pt x="209" y="1231"/>
                    <a:pt x="490" y="1231"/>
                  </a:cubicBezTo>
                  <a:cubicBezTo>
                    <a:pt x="777" y="1231"/>
                    <a:pt x="981" y="741"/>
                    <a:pt x="981" y="473"/>
                  </a:cubicBezTo>
                  <a:cubicBezTo>
                    <a:pt x="981" y="210"/>
                    <a:pt x="754" y="1"/>
                    <a:pt x="4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762;p28">
              <a:extLst>
                <a:ext uri="{FF2B5EF4-FFF2-40B4-BE49-F238E27FC236}">
                  <a16:creationId xmlns:a16="http://schemas.microsoft.com/office/drawing/2014/main" id="{81AC5F49-A876-9E57-20E1-23D8158207E9}"/>
                </a:ext>
              </a:extLst>
            </p:cNvPr>
            <p:cNvSpPr/>
            <p:nvPr/>
          </p:nvSpPr>
          <p:spPr>
            <a:xfrm>
              <a:off x="6102915" y="4329190"/>
              <a:ext cx="306878" cy="161545"/>
            </a:xfrm>
            <a:custGeom>
              <a:avLst/>
              <a:gdLst/>
              <a:ahLst/>
              <a:cxnLst/>
              <a:rect l="l" t="t" r="r" b="b"/>
              <a:pathLst>
                <a:path w="2158" h="1136" extrusionOk="0">
                  <a:moveTo>
                    <a:pt x="831" y="1"/>
                  </a:moveTo>
                  <a:cubicBezTo>
                    <a:pt x="831" y="150"/>
                    <a:pt x="772" y="282"/>
                    <a:pt x="622" y="300"/>
                  </a:cubicBezTo>
                  <a:cubicBezTo>
                    <a:pt x="227" y="377"/>
                    <a:pt x="0" y="491"/>
                    <a:pt x="73" y="868"/>
                  </a:cubicBezTo>
                  <a:cubicBezTo>
                    <a:pt x="73" y="868"/>
                    <a:pt x="341" y="1136"/>
                    <a:pt x="1076" y="1136"/>
                  </a:cubicBezTo>
                  <a:cubicBezTo>
                    <a:pt x="1817" y="1136"/>
                    <a:pt x="2080" y="868"/>
                    <a:pt x="2080" y="868"/>
                  </a:cubicBezTo>
                  <a:cubicBezTo>
                    <a:pt x="2157" y="491"/>
                    <a:pt x="1907" y="377"/>
                    <a:pt x="1531" y="300"/>
                  </a:cubicBezTo>
                  <a:cubicBezTo>
                    <a:pt x="1381" y="282"/>
                    <a:pt x="1322" y="150"/>
                    <a:pt x="1322" y="1"/>
                  </a:cubicBezTo>
                  <a:cubicBezTo>
                    <a:pt x="1249" y="55"/>
                    <a:pt x="1154" y="91"/>
                    <a:pt x="1076" y="91"/>
                  </a:cubicBezTo>
                  <a:cubicBezTo>
                    <a:pt x="981" y="91"/>
                    <a:pt x="908" y="55"/>
                    <a:pt x="8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372;p43">
            <a:extLst>
              <a:ext uri="{FF2B5EF4-FFF2-40B4-BE49-F238E27FC236}">
                <a16:creationId xmlns:a16="http://schemas.microsoft.com/office/drawing/2014/main" id="{CC8873D2-EF8D-33A6-09BE-3B13FEF1D6F5}"/>
              </a:ext>
            </a:extLst>
          </p:cNvPr>
          <p:cNvSpPr/>
          <p:nvPr/>
        </p:nvSpPr>
        <p:spPr>
          <a:xfrm>
            <a:off x="11200707" y="2749515"/>
            <a:ext cx="385612" cy="530398"/>
          </a:xfrm>
          <a:custGeom>
            <a:avLst/>
            <a:gdLst/>
            <a:ahLst/>
            <a:cxnLst/>
            <a:rect l="l" t="t" r="r" b="b"/>
            <a:pathLst>
              <a:path w="777" h="1018" extrusionOk="0">
                <a:moveTo>
                  <a:pt x="681" y="55"/>
                </a:moveTo>
                <a:cubicBezTo>
                  <a:pt x="699" y="55"/>
                  <a:pt x="722" y="78"/>
                  <a:pt x="722" y="96"/>
                </a:cubicBezTo>
                <a:lnTo>
                  <a:pt x="722" y="927"/>
                </a:lnTo>
                <a:lnTo>
                  <a:pt x="418" y="682"/>
                </a:lnTo>
                <a:cubicBezTo>
                  <a:pt x="418" y="664"/>
                  <a:pt x="400" y="664"/>
                  <a:pt x="381" y="664"/>
                </a:cubicBezTo>
                <a:cubicBezTo>
                  <a:pt x="381" y="664"/>
                  <a:pt x="359" y="664"/>
                  <a:pt x="359" y="682"/>
                </a:cubicBezTo>
                <a:lnTo>
                  <a:pt x="59" y="927"/>
                </a:lnTo>
                <a:lnTo>
                  <a:pt x="59" y="96"/>
                </a:lnTo>
                <a:cubicBezTo>
                  <a:pt x="59" y="78"/>
                  <a:pt x="77" y="55"/>
                  <a:pt x="95" y="55"/>
                </a:cubicBezTo>
                <a:close/>
                <a:moveTo>
                  <a:pt x="95" y="1"/>
                </a:moveTo>
                <a:cubicBezTo>
                  <a:pt x="41" y="1"/>
                  <a:pt x="0" y="37"/>
                  <a:pt x="0" y="96"/>
                </a:cubicBezTo>
                <a:lnTo>
                  <a:pt x="0" y="963"/>
                </a:lnTo>
                <a:cubicBezTo>
                  <a:pt x="0" y="986"/>
                  <a:pt x="0" y="1004"/>
                  <a:pt x="18" y="1004"/>
                </a:cubicBezTo>
                <a:cubicBezTo>
                  <a:pt x="30" y="1013"/>
                  <a:pt x="40" y="1018"/>
                  <a:pt x="49" y="1018"/>
                </a:cubicBezTo>
                <a:cubicBezTo>
                  <a:pt x="59" y="1018"/>
                  <a:pt x="68" y="1013"/>
                  <a:pt x="77" y="1004"/>
                </a:cubicBezTo>
                <a:lnTo>
                  <a:pt x="381" y="718"/>
                </a:lnTo>
                <a:lnTo>
                  <a:pt x="699" y="1004"/>
                </a:lnTo>
                <a:lnTo>
                  <a:pt x="758" y="1004"/>
                </a:lnTo>
                <a:cubicBezTo>
                  <a:pt x="777" y="1004"/>
                  <a:pt x="777" y="986"/>
                  <a:pt x="777" y="963"/>
                </a:cubicBezTo>
                <a:lnTo>
                  <a:pt x="777" y="96"/>
                </a:lnTo>
                <a:cubicBezTo>
                  <a:pt x="777" y="37"/>
                  <a:pt x="740" y="1"/>
                  <a:pt x="681" y="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1105;p38">
            <a:extLst>
              <a:ext uri="{FF2B5EF4-FFF2-40B4-BE49-F238E27FC236}">
                <a16:creationId xmlns:a16="http://schemas.microsoft.com/office/drawing/2014/main" id="{BE66E34C-5331-B9D8-79DB-B8781C4AC53A}"/>
              </a:ext>
            </a:extLst>
          </p:cNvPr>
          <p:cNvGrpSpPr/>
          <p:nvPr/>
        </p:nvGrpSpPr>
        <p:grpSpPr>
          <a:xfrm>
            <a:off x="11091378" y="3785374"/>
            <a:ext cx="626857" cy="567965"/>
            <a:chOff x="4752874" y="3157600"/>
            <a:chExt cx="384151" cy="391021"/>
          </a:xfrm>
        </p:grpSpPr>
        <p:sp>
          <p:nvSpPr>
            <p:cNvPr id="43" name="Google Shape;1106;p38">
              <a:extLst>
                <a:ext uri="{FF2B5EF4-FFF2-40B4-BE49-F238E27FC236}">
                  <a16:creationId xmlns:a16="http://schemas.microsoft.com/office/drawing/2014/main" id="{70EBEAD5-F7EC-F03F-8CDC-E4CD153A1F0E}"/>
                </a:ext>
              </a:extLst>
            </p:cNvPr>
            <p:cNvSpPr/>
            <p:nvPr/>
          </p:nvSpPr>
          <p:spPr>
            <a:xfrm>
              <a:off x="4815306" y="3271710"/>
              <a:ext cx="214479" cy="214479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59" y="0"/>
                  </a:moveTo>
                  <a:cubicBezTo>
                    <a:pt x="168" y="0"/>
                    <a:pt x="0" y="150"/>
                    <a:pt x="0" y="359"/>
                  </a:cubicBezTo>
                  <a:cubicBezTo>
                    <a:pt x="0" y="545"/>
                    <a:pt x="168" y="718"/>
                    <a:pt x="359" y="718"/>
                  </a:cubicBezTo>
                  <a:cubicBezTo>
                    <a:pt x="568" y="718"/>
                    <a:pt x="718" y="545"/>
                    <a:pt x="718" y="359"/>
                  </a:cubicBezTo>
                  <a:cubicBezTo>
                    <a:pt x="718" y="300"/>
                    <a:pt x="718" y="245"/>
                    <a:pt x="682" y="204"/>
                  </a:cubicBezTo>
                  <a:cubicBezTo>
                    <a:pt x="682" y="186"/>
                    <a:pt x="682" y="186"/>
                    <a:pt x="659" y="186"/>
                  </a:cubicBezTo>
                  <a:cubicBezTo>
                    <a:pt x="641" y="186"/>
                    <a:pt x="641" y="204"/>
                    <a:pt x="659" y="227"/>
                  </a:cubicBezTo>
                  <a:cubicBezTo>
                    <a:pt x="682" y="263"/>
                    <a:pt x="682" y="300"/>
                    <a:pt x="682" y="359"/>
                  </a:cubicBezTo>
                  <a:cubicBezTo>
                    <a:pt x="682" y="454"/>
                    <a:pt x="641" y="527"/>
                    <a:pt x="586" y="586"/>
                  </a:cubicBezTo>
                  <a:cubicBezTo>
                    <a:pt x="527" y="640"/>
                    <a:pt x="455" y="681"/>
                    <a:pt x="359" y="681"/>
                  </a:cubicBezTo>
                  <a:cubicBezTo>
                    <a:pt x="264" y="681"/>
                    <a:pt x="187" y="640"/>
                    <a:pt x="132" y="586"/>
                  </a:cubicBezTo>
                  <a:cubicBezTo>
                    <a:pt x="73" y="527"/>
                    <a:pt x="37" y="454"/>
                    <a:pt x="37" y="359"/>
                  </a:cubicBezTo>
                  <a:cubicBezTo>
                    <a:pt x="37" y="263"/>
                    <a:pt x="73" y="186"/>
                    <a:pt x="132" y="132"/>
                  </a:cubicBezTo>
                  <a:cubicBezTo>
                    <a:pt x="187" y="73"/>
                    <a:pt x="264" y="36"/>
                    <a:pt x="359" y="36"/>
                  </a:cubicBezTo>
                  <a:cubicBezTo>
                    <a:pt x="414" y="36"/>
                    <a:pt x="473" y="55"/>
                    <a:pt x="509" y="73"/>
                  </a:cubicBezTo>
                  <a:cubicBezTo>
                    <a:pt x="527" y="73"/>
                    <a:pt x="527" y="73"/>
                    <a:pt x="545" y="55"/>
                  </a:cubicBezTo>
                  <a:cubicBezTo>
                    <a:pt x="545" y="55"/>
                    <a:pt x="545" y="36"/>
                    <a:pt x="527" y="36"/>
                  </a:cubicBezTo>
                  <a:cubicBezTo>
                    <a:pt x="473" y="18"/>
                    <a:pt x="414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07;p38">
              <a:extLst>
                <a:ext uri="{FF2B5EF4-FFF2-40B4-BE49-F238E27FC236}">
                  <a16:creationId xmlns:a16="http://schemas.microsoft.com/office/drawing/2014/main" id="{2FFC79DA-1211-27AF-A46D-BA6D1C6E46C9}"/>
                </a:ext>
              </a:extLst>
            </p:cNvPr>
            <p:cNvSpPr/>
            <p:nvPr/>
          </p:nvSpPr>
          <p:spPr>
            <a:xfrm>
              <a:off x="4752874" y="3203901"/>
              <a:ext cx="344720" cy="34472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68" y="0"/>
                  </a:moveTo>
                  <a:cubicBezTo>
                    <a:pt x="246" y="0"/>
                    <a:pt x="1" y="263"/>
                    <a:pt x="1" y="586"/>
                  </a:cubicBezTo>
                  <a:cubicBezTo>
                    <a:pt x="1" y="908"/>
                    <a:pt x="246" y="1153"/>
                    <a:pt x="568" y="1153"/>
                  </a:cubicBezTo>
                  <a:cubicBezTo>
                    <a:pt x="891" y="1153"/>
                    <a:pt x="1154" y="908"/>
                    <a:pt x="1154" y="586"/>
                  </a:cubicBezTo>
                  <a:cubicBezTo>
                    <a:pt x="1154" y="472"/>
                    <a:pt x="1118" y="377"/>
                    <a:pt x="1077" y="282"/>
                  </a:cubicBezTo>
                  <a:lnTo>
                    <a:pt x="1040" y="282"/>
                  </a:lnTo>
                  <a:cubicBezTo>
                    <a:pt x="1040" y="282"/>
                    <a:pt x="1022" y="300"/>
                    <a:pt x="1040" y="318"/>
                  </a:cubicBezTo>
                  <a:cubicBezTo>
                    <a:pt x="1077" y="395"/>
                    <a:pt x="1118" y="490"/>
                    <a:pt x="1118" y="586"/>
                  </a:cubicBezTo>
                  <a:cubicBezTo>
                    <a:pt x="1118" y="736"/>
                    <a:pt x="1040" y="867"/>
                    <a:pt x="945" y="963"/>
                  </a:cubicBezTo>
                  <a:cubicBezTo>
                    <a:pt x="850" y="1058"/>
                    <a:pt x="718" y="1113"/>
                    <a:pt x="568" y="1113"/>
                  </a:cubicBezTo>
                  <a:cubicBezTo>
                    <a:pt x="414" y="1113"/>
                    <a:pt x="282" y="1058"/>
                    <a:pt x="187" y="963"/>
                  </a:cubicBezTo>
                  <a:cubicBezTo>
                    <a:pt x="96" y="867"/>
                    <a:pt x="37" y="736"/>
                    <a:pt x="37" y="586"/>
                  </a:cubicBezTo>
                  <a:cubicBezTo>
                    <a:pt x="37" y="431"/>
                    <a:pt x="96" y="300"/>
                    <a:pt x="187" y="204"/>
                  </a:cubicBezTo>
                  <a:cubicBezTo>
                    <a:pt x="282" y="114"/>
                    <a:pt x="414" y="36"/>
                    <a:pt x="568" y="36"/>
                  </a:cubicBezTo>
                  <a:cubicBezTo>
                    <a:pt x="664" y="36"/>
                    <a:pt x="754" y="73"/>
                    <a:pt x="850" y="114"/>
                  </a:cubicBezTo>
                  <a:cubicBezTo>
                    <a:pt x="850" y="120"/>
                    <a:pt x="852" y="122"/>
                    <a:pt x="854" y="122"/>
                  </a:cubicBezTo>
                  <a:cubicBezTo>
                    <a:pt x="860" y="122"/>
                    <a:pt x="868" y="114"/>
                    <a:pt x="868" y="114"/>
                  </a:cubicBezTo>
                  <a:lnTo>
                    <a:pt x="868" y="73"/>
                  </a:lnTo>
                  <a:cubicBezTo>
                    <a:pt x="777" y="36"/>
                    <a:pt x="682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08;p38">
              <a:extLst>
                <a:ext uri="{FF2B5EF4-FFF2-40B4-BE49-F238E27FC236}">
                  <a16:creationId xmlns:a16="http://schemas.microsoft.com/office/drawing/2014/main" id="{966C55D1-F475-3D78-03F7-0F4DD8C8CFAD}"/>
                </a:ext>
              </a:extLst>
            </p:cNvPr>
            <p:cNvSpPr/>
            <p:nvPr/>
          </p:nvSpPr>
          <p:spPr>
            <a:xfrm>
              <a:off x="4893868" y="3350273"/>
              <a:ext cx="57354" cy="57354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96" y="0"/>
                  </a:moveTo>
                  <a:cubicBezTo>
                    <a:pt x="37" y="0"/>
                    <a:pt x="1" y="37"/>
                    <a:pt x="1" y="96"/>
                  </a:cubicBezTo>
                  <a:cubicBezTo>
                    <a:pt x="1" y="150"/>
                    <a:pt x="37" y="191"/>
                    <a:pt x="96" y="191"/>
                  </a:cubicBezTo>
                  <a:cubicBezTo>
                    <a:pt x="151" y="191"/>
                    <a:pt x="192" y="150"/>
                    <a:pt x="192" y="96"/>
                  </a:cubicBezTo>
                  <a:cubicBezTo>
                    <a:pt x="192" y="37"/>
                    <a:pt x="151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09;p38">
              <a:extLst>
                <a:ext uri="{FF2B5EF4-FFF2-40B4-BE49-F238E27FC236}">
                  <a16:creationId xmlns:a16="http://schemas.microsoft.com/office/drawing/2014/main" id="{51896B1D-E6FF-68A3-3687-BEEA44B990F4}"/>
                </a:ext>
              </a:extLst>
            </p:cNvPr>
            <p:cNvSpPr/>
            <p:nvPr/>
          </p:nvSpPr>
          <p:spPr>
            <a:xfrm>
              <a:off x="4917168" y="3221526"/>
              <a:ext cx="162801" cy="162801"/>
            </a:xfrm>
            <a:custGeom>
              <a:avLst/>
              <a:gdLst/>
              <a:ahLst/>
              <a:cxnLst/>
              <a:rect l="l" t="t" r="r" b="b"/>
              <a:pathLst>
                <a:path w="545" h="545" extrusionOk="0">
                  <a:moveTo>
                    <a:pt x="518" y="0"/>
                  </a:moveTo>
                  <a:cubicBezTo>
                    <a:pt x="513" y="0"/>
                    <a:pt x="509" y="5"/>
                    <a:pt x="509" y="14"/>
                  </a:cubicBezTo>
                  <a:lnTo>
                    <a:pt x="0" y="509"/>
                  </a:lnTo>
                  <a:lnTo>
                    <a:pt x="0" y="545"/>
                  </a:lnTo>
                  <a:lnTo>
                    <a:pt x="36" y="545"/>
                  </a:lnTo>
                  <a:lnTo>
                    <a:pt x="527" y="32"/>
                  </a:lnTo>
                  <a:cubicBezTo>
                    <a:pt x="545" y="32"/>
                    <a:pt x="545" y="14"/>
                    <a:pt x="527" y="14"/>
                  </a:cubicBezTo>
                  <a:cubicBezTo>
                    <a:pt x="527" y="5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0;p38">
              <a:extLst>
                <a:ext uri="{FF2B5EF4-FFF2-40B4-BE49-F238E27FC236}">
                  <a16:creationId xmlns:a16="http://schemas.microsoft.com/office/drawing/2014/main" id="{C1CF5F48-307A-4CE1-3424-EA2B11F56F84}"/>
                </a:ext>
              </a:extLst>
            </p:cNvPr>
            <p:cNvSpPr/>
            <p:nvPr/>
          </p:nvSpPr>
          <p:spPr>
            <a:xfrm>
              <a:off x="5063540" y="3157600"/>
              <a:ext cx="16429" cy="80355"/>
            </a:xfrm>
            <a:custGeom>
              <a:avLst/>
              <a:gdLst/>
              <a:ahLst/>
              <a:cxnLst/>
              <a:rect l="l" t="t" r="r" b="b"/>
              <a:pathLst>
                <a:path w="55" h="269" extrusionOk="0">
                  <a:moveTo>
                    <a:pt x="19" y="1"/>
                  </a:moveTo>
                  <a:cubicBezTo>
                    <a:pt x="19" y="1"/>
                    <a:pt x="0" y="19"/>
                    <a:pt x="0" y="42"/>
                  </a:cubicBezTo>
                  <a:lnTo>
                    <a:pt x="0" y="228"/>
                  </a:lnTo>
                  <a:cubicBezTo>
                    <a:pt x="0" y="246"/>
                    <a:pt x="19" y="269"/>
                    <a:pt x="19" y="269"/>
                  </a:cubicBezTo>
                  <a:cubicBezTo>
                    <a:pt x="37" y="269"/>
                    <a:pt x="55" y="246"/>
                    <a:pt x="55" y="228"/>
                  </a:cubicBezTo>
                  <a:lnTo>
                    <a:pt x="55" y="42"/>
                  </a:lnTo>
                  <a:cubicBezTo>
                    <a:pt x="55" y="19"/>
                    <a:pt x="37" y="1"/>
                    <a:pt x="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1;p38">
              <a:extLst>
                <a:ext uri="{FF2B5EF4-FFF2-40B4-BE49-F238E27FC236}">
                  <a16:creationId xmlns:a16="http://schemas.microsoft.com/office/drawing/2014/main" id="{4F6D0A56-873D-1368-7B5E-191E8E0586FC}"/>
                </a:ext>
              </a:extLst>
            </p:cNvPr>
            <p:cNvSpPr/>
            <p:nvPr/>
          </p:nvSpPr>
          <p:spPr>
            <a:xfrm>
              <a:off x="5063540" y="3220032"/>
              <a:ext cx="73485" cy="17923"/>
            </a:xfrm>
            <a:custGeom>
              <a:avLst/>
              <a:gdLst/>
              <a:ahLst/>
              <a:cxnLst/>
              <a:rect l="l" t="t" r="r" b="b"/>
              <a:pathLst>
                <a:path w="246" h="60" extrusionOk="0">
                  <a:moveTo>
                    <a:pt x="19" y="1"/>
                  </a:moveTo>
                  <a:lnTo>
                    <a:pt x="0" y="19"/>
                  </a:lnTo>
                  <a:cubicBezTo>
                    <a:pt x="0" y="37"/>
                    <a:pt x="19" y="60"/>
                    <a:pt x="19" y="60"/>
                  </a:cubicBezTo>
                  <a:lnTo>
                    <a:pt x="227" y="60"/>
                  </a:lnTo>
                  <a:cubicBezTo>
                    <a:pt x="246" y="60"/>
                    <a:pt x="246" y="37"/>
                    <a:pt x="246" y="19"/>
                  </a:cubicBezTo>
                  <a:cubicBezTo>
                    <a:pt x="246" y="19"/>
                    <a:pt x="246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2;p38">
              <a:extLst>
                <a:ext uri="{FF2B5EF4-FFF2-40B4-BE49-F238E27FC236}">
                  <a16:creationId xmlns:a16="http://schemas.microsoft.com/office/drawing/2014/main" id="{C188DBCD-FF1D-3531-31D8-EFD2A25D8565}"/>
                </a:ext>
              </a:extLst>
            </p:cNvPr>
            <p:cNvSpPr/>
            <p:nvPr/>
          </p:nvSpPr>
          <p:spPr>
            <a:xfrm>
              <a:off x="5040539" y="3186277"/>
              <a:ext cx="12546" cy="73485"/>
            </a:xfrm>
            <a:custGeom>
              <a:avLst/>
              <a:gdLst/>
              <a:ahLst/>
              <a:cxnLst/>
              <a:rect l="l" t="t" r="r" b="b"/>
              <a:pathLst>
                <a:path w="42" h="246" extrusionOk="0">
                  <a:moveTo>
                    <a:pt x="18" y="0"/>
                  </a:moveTo>
                  <a:cubicBezTo>
                    <a:pt x="0" y="0"/>
                    <a:pt x="0" y="18"/>
                    <a:pt x="0" y="18"/>
                  </a:cubicBezTo>
                  <a:lnTo>
                    <a:pt x="0" y="227"/>
                  </a:lnTo>
                  <a:cubicBezTo>
                    <a:pt x="0" y="245"/>
                    <a:pt x="0" y="245"/>
                    <a:pt x="18" y="245"/>
                  </a:cubicBezTo>
                  <a:cubicBezTo>
                    <a:pt x="18" y="245"/>
                    <a:pt x="41" y="245"/>
                    <a:pt x="41" y="227"/>
                  </a:cubicBezTo>
                  <a:lnTo>
                    <a:pt x="41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3;p38">
              <a:extLst>
                <a:ext uri="{FF2B5EF4-FFF2-40B4-BE49-F238E27FC236}">
                  <a16:creationId xmlns:a16="http://schemas.microsoft.com/office/drawing/2014/main" id="{3A2C2CCF-8DFB-C2EF-B1EE-8949386F0F6C}"/>
                </a:ext>
              </a:extLst>
            </p:cNvPr>
            <p:cNvSpPr/>
            <p:nvPr/>
          </p:nvSpPr>
          <p:spPr>
            <a:xfrm>
              <a:off x="5040539" y="3248410"/>
              <a:ext cx="73485" cy="11351"/>
            </a:xfrm>
            <a:custGeom>
              <a:avLst/>
              <a:gdLst/>
              <a:ahLst/>
              <a:cxnLst/>
              <a:rect l="l" t="t" r="r" b="b"/>
              <a:pathLst>
                <a:path w="246" h="38" extrusionOk="0">
                  <a:moveTo>
                    <a:pt x="18" y="1"/>
                  </a:moveTo>
                  <a:cubicBezTo>
                    <a:pt x="0" y="1"/>
                    <a:pt x="0" y="19"/>
                    <a:pt x="0" y="19"/>
                  </a:cubicBezTo>
                  <a:cubicBezTo>
                    <a:pt x="0" y="37"/>
                    <a:pt x="0" y="37"/>
                    <a:pt x="18" y="37"/>
                  </a:cubicBezTo>
                  <a:lnTo>
                    <a:pt x="227" y="37"/>
                  </a:lnTo>
                  <a:cubicBezTo>
                    <a:pt x="227" y="37"/>
                    <a:pt x="245" y="37"/>
                    <a:pt x="245" y="1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100;p38">
            <a:extLst>
              <a:ext uri="{FF2B5EF4-FFF2-40B4-BE49-F238E27FC236}">
                <a16:creationId xmlns:a16="http://schemas.microsoft.com/office/drawing/2014/main" id="{382192B5-066D-5949-931B-C658BB49B769}"/>
              </a:ext>
            </a:extLst>
          </p:cNvPr>
          <p:cNvGrpSpPr/>
          <p:nvPr/>
        </p:nvGrpSpPr>
        <p:grpSpPr>
          <a:xfrm>
            <a:off x="11089324" y="4961848"/>
            <a:ext cx="579216" cy="537694"/>
            <a:chOff x="4724495" y="2366897"/>
            <a:chExt cx="440907" cy="423581"/>
          </a:xfrm>
        </p:grpSpPr>
        <p:sp>
          <p:nvSpPr>
            <p:cNvPr id="52" name="Google Shape;1101;p38">
              <a:extLst>
                <a:ext uri="{FF2B5EF4-FFF2-40B4-BE49-F238E27FC236}">
                  <a16:creationId xmlns:a16="http://schemas.microsoft.com/office/drawing/2014/main" id="{116FB2F8-37C4-D565-17A5-2A7303552290}"/>
                </a:ext>
              </a:extLst>
            </p:cNvPr>
            <p:cNvSpPr/>
            <p:nvPr/>
          </p:nvSpPr>
          <p:spPr>
            <a:xfrm>
              <a:off x="5068917" y="2366897"/>
              <a:ext cx="96486" cy="423581"/>
            </a:xfrm>
            <a:custGeom>
              <a:avLst/>
              <a:gdLst/>
              <a:ahLst/>
              <a:cxnLst/>
              <a:rect l="l" t="t" r="r" b="b"/>
              <a:pathLst>
                <a:path w="323" h="1418" extrusionOk="0">
                  <a:moveTo>
                    <a:pt x="150" y="0"/>
                  </a:moveTo>
                  <a:cubicBezTo>
                    <a:pt x="78" y="0"/>
                    <a:pt x="1" y="78"/>
                    <a:pt x="1" y="168"/>
                  </a:cubicBezTo>
                  <a:lnTo>
                    <a:pt x="1" y="1417"/>
                  </a:lnTo>
                  <a:lnTo>
                    <a:pt x="323" y="1417"/>
                  </a:lnTo>
                  <a:lnTo>
                    <a:pt x="323" y="168"/>
                  </a:lnTo>
                  <a:cubicBezTo>
                    <a:pt x="323" y="78"/>
                    <a:pt x="246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02;p38">
              <a:extLst>
                <a:ext uri="{FF2B5EF4-FFF2-40B4-BE49-F238E27FC236}">
                  <a16:creationId xmlns:a16="http://schemas.microsoft.com/office/drawing/2014/main" id="{85652393-575D-5959-2B09-251B433111F6}"/>
                </a:ext>
              </a:extLst>
            </p:cNvPr>
            <p:cNvSpPr/>
            <p:nvPr/>
          </p:nvSpPr>
          <p:spPr>
            <a:xfrm>
              <a:off x="4956300" y="2423952"/>
              <a:ext cx="96784" cy="366526"/>
            </a:xfrm>
            <a:custGeom>
              <a:avLst/>
              <a:gdLst/>
              <a:ahLst/>
              <a:cxnLst/>
              <a:rect l="l" t="t" r="r" b="b"/>
              <a:pathLst>
                <a:path w="324" h="1227" extrusionOk="0">
                  <a:moveTo>
                    <a:pt x="151" y="0"/>
                  </a:moveTo>
                  <a:cubicBezTo>
                    <a:pt x="55" y="0"/>
                    <a:pt x="1" y="55"/>
                    <a:pt x="1" y="150"/>
                  </a:cubicBezTo>
                  <a:lnTo>
                    <a:pt x="1" y="1226"/>
                  </a:lnTo>
                  <a:lnTo>
                    <a:pt x="323" y="1226"/>
                  </a:lnTo>
                  <a:lnTo>
                    <a:pt x="323" y="150"/>
                  </a:lnTo>
                  <a:cubicBezTo>
                    <a:pt x="323" y="55"/>
                    <a:pt x="246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03;p38">
              <a:extLst>
                <a:ext uri="{FF2B5EF4-FFF2-40B4-BE49-F238E27FC236}">
                  <a16:creationId xmlns:a16="http://schemas.microsoft.com/office/drawing/2014/main" id="{2F32495E-24FF-7869-D795-7479901E5617}"/>
                </a:ext>
              </a:extLst>
            </p:cNvPr>
            <p:cNvSpPr/>
            <p:nvPr/>
          </p:nvSpPr>
          <p:spPr>
            <a:xfrm>
              <a:off x="4842489" y="2491760"/>
              <a:ext cx="91109" cy="298717"/>
            </a:xfrm>
            <a:custGeom>
              <a:avLst/>
              <a:gdLst/>
              <a:ahLst/>
              <a:cxnLst/>
              <a:rect l="l" t="t" r="r" b="b"/>
              <a:pathLst>
                <a:path w="305" h="1000" extrusionOk="0">
                  <a:moveTo>
                    <a:pt x="155" y="0"/>
                  </a:moveTo>
                  <a:cubicBezTo>
                    <a:pt x="59" y="0"/>
                    <a:pt x="0" y="73"/>
                    <a:pt x="0" y="168"/>
                  </a:cubicBezTo>
                  <a:lnTo>
                    <a:pt x="0" y="999"/>
                  </a:lnTo>
                  <a:lnTo>
                    <a:pt x="305" y="999"/>
                  </a:lnTo>
                  <a:lnTo>
                    <a:pt x="305" y="168"/>
                  </a:lnTo>
                  <a:cubicBezTo>
                    <a:pt x="305" y="7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04;p38">
              <a:extLst>
                <a:ext uri="{FF2B5EF4-FFF2-40B4-BE49-F238E27FC236}">
                  <a16:creationId xmlns:a16="http://schemas.microsoft.com/office/drawing/2014/main" id="{0D4510D2-F42E-996A-C50F-FF8295EC98F2}"/>
                </a:ext>
              </a:extLst>
            </p:cNvPr>
            <p:cNvSpPr/>
            <p:nvPr/>
          </p:nvSpPr>
          <p:spPr>
            <a:xfrm>
              <a:off x="4724495" y="2570323"/>
              <a:ext cx="96486" cy="220155"/>
            </a:xfrm>
            <a:custGeom>
              <a:avLst/>
              <a:gdLst/>
              <a:ahLst/>
              <a:cxnLst/>
              <a:rect l="l" t="t" r="r" b="b"/>
              <a:pathLst>
                <a:path w="323" h="737" extrusionOk="0">
                  <a:moveTo>
                    <a:pt x="168" y="1"/>
                  </a:moveTo>
                  <a:cubicBezTo>
                    <a:pt x="77" y="1"/>
                    <a:pt x="0" y="78"/>
                    <a:pt x="0" y="150"/>
                  </a:cubicBezTo>
                  <a:lnTo>
                    <a:pt x="0" y="736"/>
                  </a:lnTo>
                  <a:lnTo>
                    <a:pt x="323" y="736"/>
                  </a:lnTo>
                  <a:lnTo>
                    <a:pt x="323" y="150"/>
                  </a:lnTo>
                  <a:cubicBezTo>
                    <a:pt x="323" y="78"/>
                    <a:pt x="245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119;p38">
            <a:extLst>
              <a:ext uri="{FF2B5EF4-FFF2-40B4-BE49-F238E27FC236}">
                <a16:creationId xmlns:a16="http://schemas.microsoft.com/office/drawing/2014/main" id="{99778326-00FE-FA41-DE08-5FFDDB52244D}"/>
              </a:ext>
            </a:extLst>
          </p:cNvPr>
          <p:cNvGrpSpPr/>
          <p:nvPr/>
        </p:nvGrpSpPr>
        <p:grpSpPr>
          <a:xfrm>
            <a:off x="11081439" y="5990620"/>
            <a:ext cx="626858" cy="599024"/>
            <a:chOff x="3983675" y="3157600"/>
            <a:chExt cx="396398" cy="396398"/>
          </a:xfrm>
        </p:grpSpPr>
        <p:sp>
          <p:nvSpPr>
            <p:cNvPr id="57" name="Google Shape;1120;p38">
              <a:extLst>
                <a:ext uri="{FF2B5EF4-FFF2-40B4-BE49-F238E27FC236}">
                  <a16:creationId xmlns:a16="http://schemas.microsoft.com/office/drawing/2014/main" id="{78D06F5C-3C00-C047-2B37-D99F03A1425A}"/>
                </a:ext>
              </a:extLst>
            </p:cNvPr>
            <p:cNvSpPr/>
            <p:nvPr/>
          </p:nvSpPr>
          <p:spPr>
            <a:xfrm>
              <a:off x="3983675" y="3191654"/>
              <a:ext cx="362643" cy="362344"/>
            </a:xfrm>
            <a:custGeom>
              <a:avLst/>
              <a:gdLst/>
              <a:ahLst/>
              <a:cxnLst/>
              <a:rect l="l" t="t" r="r" b="b"/>
              <a:pathLst>
                <a:path w="1214" h="1213" extrusionOk="0">
                  <a:moveTo>
                    <a:pt x="605" y="0"/>
                  </a:moveTo>
                  <a:cubicBezTo>
                    <a:pt x="287" y="0"/>
                    <a:pt x="1" y="268"/>
                    <a:pt x="1" y="609"/>
                  </a:cubicBezTo>
                  <a:cubicBezTo>
                    <a:pt x="1" y="949"/>
                    <a:pt x="287" y="1213"/>
                    <a:pt x="605" y="1213"/>
                  </a:cubicBezTo>
                  <a:cubicBezTo>
                    <a:pt x="945" y="1213"/>
                    <a:pt x="1213" y="949"/>
                    <a:pt x="1213" y="609"/>
                  </a:cubicBezTo>
                  <a:lnTo>
                    <a:pt x="605" y="609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21;p38">
              <a:extLst>
                <a:ext uri="{FF2B5EF4-FFF2-40B4-BE49-F238E27FC236}">
                  <a16:creationId xmlns:a16="http://schemas.microsoft.com/office/drawing/2014/main" id="{9225C5EC-F4E6-9239-5C22-1552A81235C5}"/>
                </a:ext>
              </a:extLst>
            </p:cNvPr>
            <p:cNvSpPr/>
            <p:nvPr/>
          </p:nvSpPr>
          <p:spPr>
            <a:xfrm>
              <a:off x="4198155" y="3157600"/>
              <a:ext cx="181919" cy="182218"/>
            </a:xfrm>
            <a:custGeom>
              <a:avLst/>
              <a:gdLst/>
              <a:ahLst/>
              <a:cxnLst/>
              <a:rect l="l" t="t" r="r" b="b"/>
              <a:pathLst>
                <a:path w="609" h="610" extrusionOk="0">
                  <a:moveTo>
                    <a:pt x="0" y="1"/>
                  </a:moveTo>
                  <a:lnTo>
                    <a:pt x="0" y="609"/>
                  </a:lnTo>
                  <a:lnTo>
                    <a:pt x="609" y="609"/>
                  </a:lnTo>
                  <a:cubicBezTo>
                    <a:pt x="609" y="269"/>
                    <a:pt x="34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1443;p45">
            <a:extLst>
              <a:ext uri="{FF2B5EF4-FFF2-40B4-BE49-F238E27FC236}">
                <a16:creationId xmlns:a16="http://schemas.microsoft.com/office/drawing/2014/main" id="{F2A5B85D-D1ED-74AD-DC74-DF85F3948A17}"/>
              </a:ext>
            </a:extLst>
          </p:cNvPr>
          <p:cNvSpPr/>
          <p:nvPr/>
        </p:nvSpPr>
        <p:spPr>
          <a:xfrm>
            <a:off x="6718851" y="1530626"/>
            <a:ext cx="1361661" cy="474735"/>
          </a:xfrm>
          <a:custGeom>
            <a:avLst/>
            <a:gdLst/>
            <a:ahLst/>
            <a:cxnLst/>
            <a:rect l="l" t="t" r="r" b="b"/>
            <a:pathLst>
              <a:path w="4315" h="1154" extrusionOk="0">
                <a:moveTo>
                  <a:pt x="700" y="1"/>
                </a:moveTo>
                <a:cubicBezTo>
                  <a:pt x="323" y="1"/>
                  <a:pt x="1" y="305"/>
                  <a:pt x="1" y="682"/>
                </a:cubicBezTo>
                <a:lnTo>
                  <a:pt x="1" y="1154"/>
                </a:lnTo>
                <a:lnTo>
                  <a:pt x="4314" y="1154"/>
                </a:lnTo>
                <a:lnTo>
                  <a:pt x="4314" y="682"/>
                </a:lnTo>
                <a:cubicBezTo>
                  <a:pt x="4314" y="305"/>
                  <a:pt x="3992" y="1"/>
                  <a:pt x="3615" y="1"/>
                </a:cubicBez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443;p45">
            <a:extLst>
              <a:ext uri="{FF2B5EF4-FFF2-40B4-BE49-F238E27FC236}">
                <a16:creationId xmlns:a16="http://schemas.microsoft.com/office/drawing/2014/main" id="{373D1074-A82C-777D-7982-3A46ADC1B862}"/>
              </a:ext>
            </a:extLst>
          </p:cNvPr>
          <p:cNvSpPr/>
          <p:nvPr/>
        </p:nvSpPr>
        <p:spPr>
          <a:xfrm>
            <a:off x="6714835" y="2714632"/>
            <a:ext cx="1361661" cy="331435"/>
          </a:xfrm>
          <a:custGeom>
            <a:avLst/>
            <a:gdLst/>
            <a:ahLst/>
            <a:cxnLst/>
            <a:rect l="l" t="t" r="r" b="b"/>
            <a:pathLst>
              <a:path w="4315" h="1154" extrusionOk="0">
                <a:moveTo>
                  <a:pt x="700" y="1"/>
                </a:moveTo>
                <a:cubicBezTo>
                  <a:pt x="323" y="1"/>
                  <a:pt x="1" y="305"/>
                  <a:pt x="1" y="682"/>
                </a:cubicBezTo>
                <a:lnTo>
                  <a:pt x="1" y="1154"/>
                </a:lnTo>
                <a:lnTo>
                  <a:pt x="4314" y="1154"/>
                </a:lnTo>
                <a:lnTo>
                  <a:pt x="4314" y="682"/>
                </a:lnTo>
                <a:cubicBezTo>
                  <a:pt x="4314" y="305"/>
                  <a:pt x="3992" y="1"/>
                  <a:pt x="3615" y="1"/>
                </a:cubicBez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443;p45">
            <a:extLst>
              <a:ext uri="{FF2B5EF4-FFF2-40B4-BE49-F238E27FC236}">
                <a16:creationId xmlns:a16="http://schemas.microsoft.com/office/drawing/2014/main" id="{3899E7B3-97D0-CB3F-F2AE-741DE8746816}"/>
              </a:ext>
            </a:extLst>
          </p:cNvPr>
          <p:cNvSpPr/>
          <p:nvPr/>
        </p:nvSpPr>
        <p:spPr>
          <a:xfrm>
            <a:off x="6708912" y="3510791"/>
            <a:ext cx="1649899" cy="331435"/>
          </a:xfrm>
          <a:custGeom>
            <a:avLst/>
            <a:gdLst/>
            <a:ahLst/>
            <a:cxnLst/>
            <a:rect l="l" t="t" r="r" b="b"/>
            <a:pathLst>
              <a:path w="4315" h="1154" extrusionOk="0">
                <a:moveTo>
                  <a:pt x="700" y="1"/>
                </a:moveTo>
                <a:cubicBezTo>
                  <a:pt x="323" y="1"/>
                  <a:pt x="1" y="305"/>
                  <a:pt x="1" y="682"/>
                </a:cubicBezTo>
                <a:lnTo>
                  <a:pt x="1" y="1154"/>
                </a:lnTo>
                <a:lnTo>
                  <a:pt x="4314" y="1154"/>
                </a:lnTo>
                <a:lnTo>
                  <a:pt x="4314" y="682"/>
                </a:lnTo>
                <a:cubicBezTo>
                  <a:pt x="4314" y="305"/>
                  <a:pt x="3992" y="1"/>
                  <a:pt x="3615" y="1"/>
                </a:cubicBez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443;p45">
            <a:extLst>
              <a:ext uri="{FF2B5EF4-FFF2-40B4-BE49-F238E27FC236}">
                <a16:creationId xmlns:a16="http://schemas.microsoft.com/office/drawing/2014/main" id="{4279DE0C-19B6-50CB-314B-B08F98A45761}"/>
              </a:ext>
            </a:extLst>
          </p:cNvPr>
          <p:cNvSpPr/>
          <p:nvPr/>
        </p:nvSpPr>
        <p:spPr>
          <a:xfrm>
            <a:off x="6704895" y="4817587"/>
            <a:ext cx="1822881" cy="331435"/>
          </a:xfrm>
          <a:custGeom>
            <a:avLst/>
            <a:gdLst/>
            <a:ahLst/>
            <a:cxnLst/>
            <a:rect l="l" t="t" r="r" b="b"/>
            <a:pathLst>
              <a:path w="4315" h="1154" extrusionOk="0">
                <a:moveTo>
                  <a:pt x="700" y="1"/>
                </a:moveTo>
                <a:cubicBezTo>
                  <a:pt x="323" y="1"/>
                  <a:pt x="1" y="305"/>
                  <a:pt x="1" y="682"/>
                </a:cubicBezTo>
                <a:lnTo>
                  <a:pt x="1" y="1154"/>
                </a:lnTo>
                <a:lnTo>
                  <a:pt x="4314" y="1154"/>
                </a:lnTo>
                <a:lnTo>
                  <a:pt x="4314" y="682"/>
                </a:lnTo>
                <a:cubicBezTo>
                  <a:pt x="4314" y="305"/>
                  <a:pt x="3992" y="1"/>
                  <a:pt x="3615" y="1"/>
                </a:cubicBez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443;p45">
            <a:extLst>
              <a:ext uri="{FF2B5EF4-FFF2-40B4-BE49-F238E27FC236}">
                <a16:creationId xmlns:a16="http://schemas.microsoft.com/office/drawing/2014/main" id="{E99784DB-0A54-E8FD-6B27-BA3999126517}"/>
              </a:ext>
            </a:extLst>
          </p:cNvPr>
          <p:cNvSpPr/>
          <p:nvPr/>
        </p:nvSpPr>
        <p:spPr>
          <a:xfrm>
            <a:off x="6734713" y="6049876"/>
            <a:ext cx="1822880" cy="331435"/>
          </a:xfrm>
          <a:custGeom>
            <a:avLst/>
            <a:gdLst/>
            <a:ahLst/>
            <a:cxnLst/>
            <a:rect l="l" t="t" r="r" b="b"/>
            <a:pathLst>
              <a:path w="4315" h="1154" extrusionOk="0">
                <a:moveTo>
                  <a:pt x="700" y="1"/>
                </a:moveTo>
                <a:cubicBezTo>
                  <a:pt x="323" y="1"/>
                  <a:pt x="1" y="305"/>
                  <a:pt x="1" y="682"/>
                </a:cubicBezTo>
                <a:lnTo>
                  <a:pt x="1" y="1154"/>
                </a:lnTo>
                <a:lnTo>
                  <a:pt x="4314" y="1154"/>
                </a:lnTo>
                <a:lnTo>
                  <a:pt x="4314" y="682"/>
                </a:lnTo>
                <a:cubicBezTo>
                  <a:pt x="4314" y="305"/>
                  <a:pt x="3992" y="1"/>
                  <a:pt x="3615" y="1"/>
                </a:cubicBez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38D6D879-82A2-4042-36BC-50B013F20A2D}"/>
              </a:ext>
            </a:extLst>
          </p:cNvPr>
          <p:cNvSpPr txBox="1"/>
          <p:nvPr/>
        </p:nvSpPr>
        <p:spPr>
          <a:xfrm>
            <a:off x="6787511" y="2683182"/>
            <a:ext cx="1239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4F41EA48-72C6-BFD1-E47F-543637E7BA6F}"/>
              </a:ext>
            </a:extLst>
          </p:cNvPr>
          <p:cNvSpPr txBox="1"/>
          <p:nvPr/>
        </p:nvSpPr>
        <p:spPr>
          <a:xfrm>
            <a:off x="6745466" y="1515043"/>
            <a:ext cx="136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 Responsable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AA055CDE-3600-D261-6066-3CA7DC7ADF63}"/>
              </a:ext>
            </a:extLst>
          </p:cNvPr>
          <p:cNvSpPr txBox="1"/>
          <p:nvPr/>
        </p:nvSpPr>
        <p:spPr>
          <a:xfrm>
            <a:off x="6640934" y="3533541"/>
            <a:ext cx="1765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1955036-2F99-B740-3D15-23E075C0DB5D}"/>
              </a:ext>
            </a:extLst>
          </p:cNvPr>
          <p:cNvSpPr txBox="1"/>
          <p:nvPr/>
        </p:nvSpPr>
        <p:spPr>
          <a:xfrm>
            <a:off x="6650071" y="4849911"/>
            <a:ext cx="188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Especifico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6DFD3A79-DACB-6252-A582-ED5B9353D864}"/>
              </a:ext>
            </a:extLst>
          </p:cNvPr>
          <p:cNvSpPr txBox="1"/>
          <p:nvPr/>
        </p:nvSpPr>
        <p:spPr>
          <a:xfrm>
            <a:off x="6486261" y="6087987"/>
            <a:ext cx="229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2025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75C032C5-D980-0368-7623-7ED4B1BF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53855"/>
            <a:ext cx="6477438" cy="5501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656D6010-7E78-AE57-F17D-10D1B8C88730}"/>
              </a:ext>
            </a:extLst>
          </p:cNvPr>
          <p:cNvSpPr txBox="1"/>
          <p:nvPr/>
        </p:nvSpPr>
        <p:spPr>
          <a:xfrm>
            <a:off x="6892337" y="1954642"/>
            <a:ext cx="3849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rPr>
              <a:t>Oficina Asesora de Comunicaciones Estratégica e Imagen Institucional</a:t>
            </a:r>
            <a:endParaRPr lang="es-419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0E4FE4BA-34DD-D240-0B12-6616719E1B8B}"/>
              </a:ext>
            </a:extLst>
          </p:cNvPr>
          <p:cNvSpPr txBox="1"/>
          <p:nvPr/>
        </p:nvSpPr>
        <p:spPr>
          <a:xfrm>
            <a:off x="6875508" y="3101671"/>
            <a:ext cx="1708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202300000000356</a:t>
            </a:r>
          </a:p>
        </p:txBody>
      </p: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883C2286-0F6C-B901-1B5C-5CD97765C4DA}"/>
              </a:ext>
            </a:extLst>
          </p:cNvPr>
          <p:cNvSpPr txBox="1"/>
          <p:nvPr/>
        </p:nvSpPr>
        <p:spPr>
          <a:xfrm>
            <a:off x="6786880" y="3794256"/>
            <a:ext cx="429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Fira Sans Extra Condensed Medium"/>
              </a:rPr>
              <a:t>Fortalecer el conocimiento de los ciudadanos del funcionamiento del SGSSS, sus derechos y deberes en salud, y las acciones y resultados de la gestión de la Superintendencia Nacional de Salud</a:t>
            </a:r>
            <a:endParaRPr lang="es-419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uadroTexto 125">
            <a:extLst>
              <a:ext uri="{FF2B5EF4-FFF2-40B4-BE49-F238E27FC236}">
                <a16:creationId xmlns:a16="http://schemas.microsoft.com/office/drawing/2014/main" id="{D0ED53B9-44F4-B5EC-403F-F353A6BAA58D}"/>
              </a:ext>
            </a:extLst>
          </p:cNvPr>
          <p:cNvSpPr txBox="1"/>
          <p:nvPr/>
        </p:nvSpPr>
        <p:spPr>
          <a:xfrm>
            <a:off x="6767824" y="5099790"/>
            <a:ext cx="427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Lograr la continuidad y desarrollo de las estrategias y campañas de comunicación informativa y organizacional</a:t>
            </a: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C7887540-1B38-FB4C-710B-D205151A1CA3}"/>
              </a:ext>
            </a:extLst>
          </p:cNvPr>
          <p:cNvSpPr txBox="1"/>
          <p:nvPr/>
        </p:nvSpPr>
        <p:spPr>
          <a:xfrm>
            <a:off x="6956465" y="6417842"/>
            <a:ext cx="1680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$ 3.955.242.577</a:t>
            </a:r>
          </a:p>
        </p:txBody>
      </p:sp>
      <p:pic>
        <p:nvPicPr>
          <p:cNvPr id="131" name="Imagen 130" descr="Un grupo de personas haciendo gestos con la cara pintada&#10;&#10;Descripción generada automáticamente con confianza baja">
            <a:extLst>
              <a:ext uri="{FF2B5EF4-FFF2-40B4-BE49-F238E27FC236}">
                <a16:creationId xmlns:a16="http://schemas.microsoft.com/office/drawing/2014/main" id="{266A2F99-251B-4BF5-4C43-6E8145947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59" y="1353855"/>
            <a:ext cx="5649674" cy="5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97AEB-FB07-FB3C-B148-B1BA280A6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890;p32">
            <a:extLst>
              <a:ext uri="{FF2B5EF4-FFF2-40B4-BE49-F238E27FC236}">
                <a16:creationId xmlns:a16="http://schemas.microsoft.com/office/drawing/2014/main" id="{26F475A3-9AC9-C0BC-911C-1640334F6D0C}"/>
              </a:ext>
            </a:extLst>
          </p:cNvPr>
          <p:cNvSpPr/>
          <p:nvPr/>
        </p:nvSpPr>
        <p:spPr>
          <a:xfrm>
            <a:off x="1924915" y="1652317"/>
            <a:ext cx="4714423" cy="648825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890;p32">
            <a:extLst>
              <a:ext uri="{FF2B5EF4-FFF2-40B4-BE49-F238E27FC236}">
                <a16:creationId xmlns:a16="http://schemas.microsoft.com/office/drawing/2014/main" id="{4A4A43B8-CDF4-5A2C-6FCC-8D3611C45617}"/>
              </a:ext>
            </a:extLst>
          </p:cNvPr>
          <p:cNvSpPr/>
          <p:nvPr/>
        </p:nvSpPr>
        <p:spPr>
          <a:xfrm>
            <a:off x="1924915" y="2587056"/>
            <a:ext cx="4714423" cy="560200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890;p32">
            <a:extLst>
              <a:ext uri="{FF2B5EF4-FFF2-40B4-BE49-F238E27FC236}">
                <a16:creationId xmlns:a16="http://schemas.microsoft.com/office/drawing/2014/main" id="{8C663F67-2F2F-5C96-8241-3A8B013B186D}"/>
              </a:ext>
            </a:extLst>
          </p:cNvPr>
          <p:cNvSpPr/>
          <p:nvPr/>
        </p:nvSpPr>
        <p:spPr>
          <a:xfrm>
            <a:off x="1924915" y="3384957"/>
            <a:ext cx="4714423" cy="814293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90;p32">
            <a:extLst>
              <a:ext uri="{FF2B5EF4-FFF2-40B4-BE49-F238E27FC236}">
                <a16:creationId xmlns:a16="http://schemas.microsoft.com/office/drawing/2014/main" id="{2383A8B6-8C9E-2A40-AAA0-C8CFC2E800AC}"/>
              </a:ext>
            </a:extLst>
          </p:cNvPr>
          <p:cNvSpPr/>
          <p:nvPr/>
        </p:nvSpPr>
        <p:spPr>
          <a:xfrm>
            <a:off x="1924915" y="4436182"/>
            <a:ext cx="4714423" cy="1153551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890;p32">
            <a:extLst>
              <a:ext uri="{FF2B5EF4-FFF2-40B4-BE49-F238E27FC236}">
                <a16:creationId xmlns:a16="http://schemas.microsoft.com/office/drawing/2014/main" id="{6933FA9F-5CF0-5C3D-4043-923C0540C91E}"/>
              </a:ext>
            </a:extLst>
          </p:cNvPr>
          <p:cNvSpPr/>
          <p:nvPr/>
        </p:nvSpPr>
        <p:spPr>
          <a:xfrm>
            <a:off x="1924915" y="5974346"/>
            <a:ext cx="4714423" cy="648825"/>
          </a:xfrm>
          <a:custGeom>
            <a:avLst/>
            <a:gdLst/>
            <a:ahLst/>
            <a:cxnLst/>
            <a:rect l="l" t="t" r="r" b="b"/>
            <a:pathLst>
              <a:path w="135424" h="25953" extrusionOk="0">
                <a:moveTo>
                  <a:pt x="1" y="0"/>
                </a:moveTo>
                <a:lnTo>
                  <a:pt x="1" y="13034"/>
                </a:lnTo>
                <a:lnTo>
                  <a:pt x="1" y="25953"/>
                </a:lnTo>
                <a:lnTo>
                  <a:pt x="122504" y="25953"/>
                </a:lnTo>
                <a:cubicBezTo>
                  <a:pt x="129626" y="25953"/>
                  <a:pt x="135423" y="20155"/>
                  <a:pt x="135423" y="13034"/>
                </a:cubicBezTo>
                <a:cubicBezTo>
                  <a:pt x="135423" y="5798"/>
                  <a:pt x="129626" y="0"/>
                  <a:pt x="1225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49;p41">
            <a:extLst>
              <a:ext uri="{FF2B5EF4-FFF2-40B4-BE49-F238E27FC236}">
                <a16:creationId xmlns:a16="http://schemas.microsoft.com/office/drawing/2014/main" id="{B3FEA870-920E-8790-A714-487AA4149341}"/>
              </a:ext>
            </a:extLst>
          </p:cNvPr>
          <p:cNvSpPr/>
          <p:nvPr/>
        </p:nvSpPr>
        <p:spPr>
          <a:xfrm>
            <a:off x="886156" y="1644151"/>
            <a:ext cx="1561555" cy="656991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450;p41">
            <a:extLst>
              <a:ext uri="{FF2B5EF4-FFF2-40B4-BE49-F238E27FC236}">
                <a16:creationId xmlns:a16="http://schemas.microsoft.com/office/drawing/2014/main" id="{0488070B-6AA2-BF67-6224-5D980D735693}"/>
              </a:ext>
            </a:extLst>
          </p:cNvPr>
          <p:cNvSpPr/>
          <p:nvPr/>
        </p:nvSpPr>
        <p:spPr>
          <a:xfrm>
            <a:off x="846019" y="1741167"/>
            <a:ext cx="276675" cy="560200"/>
          </a:xfrm>
          <a:custGeom>
            <a:avLst/>
            <a:gdLst/>
            <a:ahLst/>
            <a:cxnLst/>
            <a:rect l="l" t="t" r="r" b="b"/>
            <a:pathLst>
              <a:path w="6826" h="13821" extrusionOk="0">
                <a:moveTo>
                  <a:pt x="1" y="1"/>
                </a:moveTo>
                <a:lnTo>
                  <a:pt x="990" y="5699"/>
                </a:lnTo>
                <a:lnTo>
                  <a:pt x="990" y="13821"/>
                </a:lnTo>
                <a:lnTo>
                  <a:pt x="6826" y="7405"/>
                </a:lnTo>
                <a:lnTo>
                  <a:pt x="1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0554164-554B-567B-DF32-8B0504A63EE9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635046E2-6AA3-332A-9515-B3195D1892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1925" y="160073"/>
            <a:ext cx="8951695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Optimización de la utilización de los mecanismos de administración de justicia dispuestos por la Supersalud en la resolución de conflictos entre los actores del SGSSS nacional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Google Shape;1451;p41">
            <a:extLst>
              <a:ext uri="{FF2B5EF4-FFF2-40B4-BE49-F238E27FC236}">
                <a16:creationId xmlns:a16="http://schemas.microsoft.com/office/drawing/2014/main" id="{3426131A-14F2-94BB-EC1F-C5A6FFA51928}"/>
              </a:ext>
            </a:extLst>
          </p:cNvPr>
          <p:cNvSpPr/>
          <p:nvPr/>
        </p:nvSpPr>
        <p:spPr>
          <a:xfrm>
            <a:off x="436641" y="1394287"/>
            <a:ext cx="686053" cy="656991"/>
          </a:xfrm>
          <a:custGeom>
            <a:avLst/>
            <a:gdLst/>
            <a:ahLst/>
            <a:cxnLst/>
            <a:rect l="l" t="t" r="r" b="b"/>
            <a:pathLst>
              <a:path w="16926" h="16209" extrusionOk="0">
                <a:moveTo>
                  <a:pt x="5699" y="0"/>
                </a:moveTo>
                <a:lnTo>
                  <a:pt x="1" y="8121"/>
                </a:lnTo>
                <a:lnTo>
                  <a:pt x="5699" y="16208"/>
                </a:lnTo>
                <a:lnTo>
                  <a:pt x="16926" y="16208"/>
                </a:lnTo>
                <a:lnTo>
                  <a:pt x="169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449;p41">
            <a:extLst>
              <a:ext uri="{FF2B5EF4-FFF2-40B4-BE49-F238E27FC236}">
                <a16:creationId xmlns:a16="http://schemas.microsoft.com/office/drawing/2014/main" id="{A6EDBFEC-B49F-F3A7-FBD4-FE68376A847C}"/>
              </a:ext>
            </a:extLst>
          </p:cNvPr>
          <p:cNvSpPr/>
          <p:nvPr/>
        </p:nvSpPr>
        <p:spPr>
          <a:xfrm>
            <a:off x="886156" y="2570172"/>
            <a:ext cx="1561555" cy="567251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49;p41">
            <a:extLst>
              <a:ext uri="{FF2B5EF4-FFF2-40B4-BE49-F238E27FC236}">
                <a16:creationId xmlns:a16="http://schemas.microsoft.com/office/drawing/2014/main" id="{57A9B8B5-81A3-8F58-8466-83B6DF91F73F}"/>
              </a:ext>
            </a:extLst>
          </p:cNvPr>
          <p:cNvSpPr/>
          <p:nvPr/>
        </p:nvSpPr>
        <p:spPr>
          <a:xfrm>
            <a:off x="886156" y="3377505"/>
            <a:ext cx="1561555" cy="824542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449;p41">
            <a:extLst>
              <a:ext uri="{FF2B5EF4-FFF2-40B4-BE49-F238E27FC236}">
                <a16:creationId xmlns:a16="http://schemas.microsoft.com/office/drawing/2014/main" id="{5A2B0E03-50C7-5728-0F0C-2D88EC182B08}"/>
              </a:ext>
            </a:extLst>
          </p:cNvPr>
          <p:cNvSpPr/>
          <p:nvPr/>
        </p:nvSpPr>
        <p:spPr>
          <a:xfrm>
            <a:off x="886157" y="4419179"/>
            <a:ext cx="1561555" cy="1168069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449;p41">
            <a:extLst>
              <a:ext uri="{FF2B5EF4-FFF2-40B4-BE49-F238E27FC236}">
                <a16:creationId xmlns:a16="http://schemas.microsoft.com/office/drawing/2014/main" id="{28B7202F-4D2D-17B9-CB5B-B9A94103BA72}"/>
              </a:ext>
            </a:extLst>
          </p:cNvPr>
          <p:cNvSpPr/>
          <p:nvPr/>
        </p:nvSpPr>
        <p:spPr>
          <a:xfrm>
            <a:off x="886157" y="5966180"/>
            <a:ext cx="1561555" cy="656991"/>
          </a:xfrm>
          <a:custGeom>
            <a:avLst/>
            <a:gdLst/>
            <a:ahLst/>
            <a:cxnLst/>
            <a:rect l="l" t="t" r="r" b="b"/>
            <a:pathLst>
              <a:path w="38526" h="16209" extrusionOk="0">
                <a:moveTo>
                  <a:pt x="0" y="0"/>
                </a:moveTo>
                <a:lnTo>
                  <a:pt x="0" y="16209"/>
                </a:lnTo>
                <a:lnTo>
                  <a:pt x="32861" y="16209"/>
                </a:lnTo>
                <a:lnTo>
                  <a:pt x="38525" y="8087"/>
                </a:lnTo>
                <a:lnTo>
                  <a:pt x="32861" y="0"/>
                </a:lnTo>
                <a:close/>
              </a:path>
            </a:pathLst>
          </a:custGeom>
          <a:solidFill>
            <a:srgbClr val="32B4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50;p41">
            <a:extLst>
              <a:ext uri="{FF2B5EF4-FFF2-40B4-BE49-F238E27FC236}">
                <a16:creationId xmlns:a16="http://schemas.microsoft.com/office/drawing/2014/main" id="{FFA78E3A-799B-E667-D3C3-29E380F51245}"/>
              </a:ext>
            </a:extLst>
          </p:cNvPr>
          <p:cNvSpPr/>
          <p:nvPr/>
        </p:nvSpPr>
        <p:spPr>
          <a:xfrm>
            <a:off x="849333" y="2648751"/>
            <a:ext cx="276675" cy="481062"/>
          </a:xfrm>
          <a:custGeom>
            <a:avLst/>
            <a:gdLst/>
            <a:ahLst/>
            <a:cxnLst/>
            <a:rect l="l" t="t" r="r" b="b"/>
            <a:pathLst>
              <a:path w="6826" h="13821" extrusionOk="0">
                <a:moveTo>
                  <a:pt x="1" y="1"/>
                </a:moveTo>
                <a:lnTo>
                  <a:pt x="990" y="5699"/>
                </a:lnTo>
                <a:lnTo>
                  <a:pt x="990" y="13821"/>
                </a:lnTo>
                <a:lnTo>
                  <a:pt x="6826" y="7405"/>
                </a:lnTo>
                <a:lnTo>
                  <a:pt x="1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450;p41">
            <a:extLst>
              <a:ext uri="{FF2B5EF4-FFF2-40B4-BE49-F238E27FC236}">
                <a16:creationId xmlns:a16="http://schemas.microsoft.com/office/drawing/2014/main" id="{5B64788A-49E3-079E-D5B5-CE9244B74CC1}"/>
              </a:ext>
            </a:extLst>
          </p:cNvPr>
          <p:cNvSpPr/>
          <p:nvPr/>
        </p:nvSpPr>
        <p:spPr>
          <a:xfrm>
            <a:off x="842709" y="3365349"/>
            <a:ext cx="276675" cy="833902"/>
          </a:xfrm>
          <a:custGeom>
            <a:avLst/>
            <a:gdLst/>
            <a:ahLst/>
            <a:cxnLst/>
            <a:rect l="l" t="t" r="r" b="b"/>
            <a:pathLst>
              <a:path w="6826" h="13821" extrusionOk="0">
                <a:moveTo>
                  <a:pt x="1" y="1"/>
                </a:moveTo>
                <a:lnTo>
                  <a:pt x="990" y="5699"/>
                </a:lnTo>
                <a:lnTo>
                  <a:pt x="990" y="13821"/>
                </a:lnTo>
                <a:lnTo>
                  <a:pt x="6826" y="7405"/>
                </a:lnTo>
                <a:lnTo>
                  <a:pt x="1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450;p41">
            <a:extLst>
              <a:ext uri="{FF2B5EF4-FFF2-40B4-BE49-F238E27FC236}">
                <a16:creationId xmlns:a16="http://schemas.microsoft.com/office/drawing/2014/main" id="{88AA3D2E-E09E-0D0D-2CF2-E8770DC8254C}"/>
              </a:ext>
            </a:extLst>
          </p:cNvPr>
          <p:cNvSpPr/>
          <p:nvPr/>
        </p:nvSpPr>
        <p:spPr>
          <a:xfrm>
            <a:off x="846021" y="4321897"/>
            <a:ext cx="276675" cy="1249436"/>
          </a:xfrm>
          <a:custGeom>
            <a:avLst/>
            <a:gdLst/>
            <a:ahLst/>
            <a:cxnLst/>
            <a:rect l="l" t="t" r="r" b="b"/>
            <a:pathLst>
              <a:path w="6826" h="13821" extrusionOk="0">
                <a:moveTo>
                  <a:pt x="1" y="1"/>
                </a:moveTo>
                <a:lnTo>
                  <a:pt x="990" y="5699"/>
                </a:lnTo>
                <a:lnTo>
                  <a:pt x="990" y="13821"/>
                </a:lnTo>
                <a:lnTo>
                  <a:pt x="6826" y="7405"/>
                </a:lnTo>
                <a:lnTo>
                  <a:pt x="1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450;p41">
            <a:extLst>
              <a:ext uri="{FF2B5EF4-FFF2-40B4-BE49-F238E27FC236}">
                <a16:creationId xmlns:a16="http://schemas.microsoft.com/office/drawing/2014/main" id="{7FA66242-A943-B54F-5280-50EB681D36BC}"/>
              </a:ext>
            </a:extLst>
          </p:cNvPr>
          <p:cNvSpPr/>
          <p:nvPr/>
        </p:nvSpPr>
        <p:spPr>
          <a:xfrm>
            <a:off x="840203" y="6062971"/>
            <a:ext cx="276675" cy="560200"/>
          </a:xfrm>
          <a:custGeom>
            <a:avLst/>
            <a:gdLst/>
            <a:ahLst/>
            <a:cxnLst/>
            <a:rect l="l" t="t" r="r" b="b"/>
            <a:pathLst>
              <a:path w="6826" h="13821" extrusionOk="0">
                <a:moveTo>
                  <a:pt x="1" y="1"/>
                </a:moveTo>
                <a:lnTo>
                  <a:pt x="990" y="5699"/>
                </a:lnTo>
                <a:lnTo>
                  <a:pt x="990" y="13821"/>
                </a:lnTo>
                <a:lnTo>
                  <a:pt x="6826" y="7405"/>
                </a:lnTo>
                <a:lnTo>
                  <a:pt x="1" y="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51;p41">
            <a:extLst>
              <a:ext uri="{FF2B5EF4-FFF2-40B4-BE49-F238E27FC236}">
                <a16:creationId xmlns:a16="http://schemas.microsoft.com/office/drawing/2014/main" id="{086A6326-5B5C-725A-71C0-6CD51A3C1226}"/>
              </a:ext>
            </a:extLst>
          </p:cNvPr>
          <p:cNvSpPr/>
          <p:nvPr/>
        </p:nvSpPr>
        <p:spPr>
          <a:xfrm>
            <a:off x="439956" y="2338524"/>
            <a:ext cx="686053" cy="564178"/>
          </a:xfrm>
          <a:custGeom>
            <a:avLst/>
            <a:gdLst/>
            <a:ahLst/>
            <a:cxnLst/>
            <a:rect l="l" t="t" r="r" b="b"/>
            <a:pathLst>
              <a:path w="16926" h="16209" extrusionOk="0">
                <a:moveTo>
                  <a:pt x="5699" y="0"/>
                </a:moveTo>
                <a:lnTo>
                  <a:pt x="1" y="8121"/>
                </a:lnTo>
                <a:lnTo>
                  <a:pt x="5699" y="16208"/>
                </a:lnTo>
                <a:lnTo>
                  <a:pt x="16926" y="16208"/>
                </a:lnTo>
                <a:lnTo>
                  <a:pt x="169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451;p41">
            <a:extLst>
              <a:ext uri="{FF2B5EF4-FFF2-40B4-BE49-F238E27FC236}">
                <a16:creationId xmlns:a16="http://schemas.microsoft.com/office/drawing/2014/main" id="{19C9DDDB-115F-C276-F068-F4673D749340}"/>
              </a:ext>
            </a:extLst>
          </p:cNvPr>
          <p:cNvSpPr/>
          <p:nvPr/>
        </p:nvSpPr>
        <p:spPr>
          <a:xfrm>
            <a:off x="439955" y="3194242"/>
            <a:ext cx="686053" cy="656991"/>
          </a:xfrm>
          <a:custGeom>
            <a:avLst/>
            <a:gdLst/>
            <a:ahLst/>
            <a:cxnLst/>
            <a:rect l="l" t="t" r="r" b="b"/>
            <a:pathLst>
              <a:path w="16926" h="16209" extrusionOk="0">
                <a:moveTo>
                  <a:pt x="5699" y="0"/>
                </a:moveTo>
                <a:lnTo>
                  <a:pt x="1" y="8121"/>
                </a:lnTo>
                <a:lnTo>
                  <a:pt x="5699" y="16208"/>
                </a:lnTo>
                <a:lnTo>
                  <a:pt x="16926" y="16208"/>
                </a:lnTo>
                <a:lnTo>
                  <a:pt x="169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1451;p41">
            <a:extLst>
              <a:ext uri="{FF2B5EF4-FFF2-40B4-BE49-F238E27FC236}">
                <a16:creationId xmlns:a16="http://schemas.microsoft.com/office/drawing/2014/main" id="{FFC9A460-2F6E-3347-7947-119C6F013660}"/>
              </a:ext>
            </a:extLst>
          </p:cNvPr>
          <p:cNvSpPr/>
          <p:nvPr/>
        </p:nvSpPr>
        <p:spPr>
          <a:xfrm>
            <a:off x="430825" y="5696744"/>
            <a:ext cx="686053" cy="656991"/>
          </a:xfrm>
          <a:custGeom>
            <a:avLst/>
            <a:gdLst/>
            <a:ahLst/>
            <a:cxnLst/>
            <a:rect l="l" t="t" r="r" b="b"/>
            <a:pathLst>
              <a:path w="16926" h="16209" extrusionOk="0">
                <a:moveTo>
                  <a:pt x="5699" y="0"/>
                </a:moveTo>
                <a:lnTo>
                  <a:pt x="1" y="8121"/>
                </a:lnTo>
                <a:lnTo>
                  <a:pt x="5699" y="16208"/>
                </a:lnTo>
                <a:lnTo>
                  <a:pt x="16926" y="16208"/>
                </a:lnTo>
                <a:lnTo>
                  <a:pt x="169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451;p41">
            <a:extLst>
              <a:ext uri="{FF2B5EF4-FFF2-40B4-BE49-F238E27FC236}">
                <a16:creationId xmlns:a16="http://schemas.microsoft.com/office/drawing/2014/main" id="{4447F484-E41E-21CB-9931-E0B28C4C216B}"/>
              </a:ext>
            </a:extLst>
          </p:cNvPr>
          <p:cNvSpPr/>
          <p:nvPr/>
        </p:nvSpPr>
        <p:spPr>
          <a:xfrm>
            <a:off x="449894" y="4309410"/>
            <a:ext cx="686053" cy="656991"/>
          </a:xfrm>
          <a:custGeom>
            <a:avLst/>
            <a:gdLst/>
            <a:ahLst/>
            <a:cxnLst/>
            <a:rect l="l" t="t" r="r" b="b"/>
            <a:pathLst>
              <a:path w="16926" h="16209" extrusionOk="0">
                <a:moveTo>
                  <a:pt x="5699" y="0"/>
                </a:moveTo>
                <a:lnTo>
                  <a:pt x="1" y="8121"/>
                </a:lnTo>
                <a:lnTo>
                  <a:pt x="5699" y="16208"/>
                </a:lnTo>
                <a:lnTo>
                  <a:pt x="16926" y="16208"/>
                </a:lnTo>
                <a:lnTo>
                  <a:pt x="1692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1447;p41">
            <a:extLst>
              <a:ext uri="{FF2B5EF4-FFF2-40B4-BE49-F238E27FC236}">
                <a16:creationId xmlns:a16="http://schemas.microsoft.com/office/drawing/2014/main" id="{B058E5D8-274E-25FD-35CC-EF16C4E4C6BE}"/>
              </a:ext>
            </a:extLst>
          </p:cNvPr>
          <p:cNvSpPr/>
          <p:nvPr/>
        </p:nvSpPr>
        <p:spPr>
          <a:xfrm>
            <a:off x="661300" y="3330534"/>
            <a:ext cx="405883" cy="427652"/>
          </a:xfrm>
          <a:custGeom>
            <a:avLst/>
            <a:gdLst/>
            <a:ahLst/>
            <a:cxnLst/>
            <a:rect l="l" t="t" r="r" b="b"/>
            <a:pathLst>
              <a:path w="6826" h="9112" extrusionOk="0">
                <a:moveTo>
                  <a:pt x="5256" y="854"/>
                </a:moveTo>
                <a:lnTo>
                  <a:pt x="5972" y="1707"/>
                </a:lnTo>
                <a:lnTo>
                  <a:pt x="5256" y="1707"/>
                </a:lnTo>
                <a:lnTo>
                  <a:pt x="5256" y="854"/>
                </a:lnTo>
                <a:close/>
                <a:moveTo>
                  <a:pt x="1298" y="2560"/>
                </a:moveTo>
                <a:cubicBezTo>
                  <a:pt x="1298" y="2560"/>
                  <a:pt x="1161" y="2560"/>
                  <a:pt x="1161" y="2697"/>
                </a:cubicBezTo>
                <a:cubicBezTo>
                  <a:pt x="1161" y="2833"/>
                  <a:pt x="1298" y="2833"/>
                  <a:pt x="1298" y="2833"/>
                </a:cubicBezTo>
                <a:lnTo>
                  <a:pt x="5256" y="2833"/>
                </a:lnTo>
                <a:cubicBezTo>
                  <a:pt x="5426" y="2833"/>
                  <a:pt x="5563" y="2833"/>
                  <a:pt x="5563" y="2697"/>
                </a:cubicBezTo>
                <a:cubicBezTo>
                  <a:pt x="5563" y="2560"/>
                  <a:pt x="5426" y="2560"/>
                  <a:pt x="5256" y="2560"/>
                </a:cubicBezTo>
                <a:close/>
                <a:moveTo>
                  <a:pt x="1298" y="3686"/>
                </a:moveTo>
                <a:lnTo>
                  <a:pt x="1161" y="3857"/>
                </a:lnTo>
                <a:cubicBezTo>
                  <a:pt x="1161" y="3993"/>
                  <a:pt x="1298" y="4130"/>
                  <a:pt x="1298" y="4130"/>
                </a:cubicBezTo>
                <a:lnTo>
                  <a:pt x="5256" y="4130"/>
                </a:lnTo>
                <a:cubicBezTo>
                  <a:pt x="5426" y="4130"/>
                  <a:pt x="5563" y="3993"/>
                  <a:pt x="5563" y="3857"/>
                </a:cubicBezTo>
                <a:cubicBezTo>
                  <a:pt x="5563" y="3857"/>
                  <a:pt x="5426" y="3686"/>
                  <a:pt x="5256" y="3686"/>
                </a:cubicBezTo>
                <a:close/>
                <a:moveTo>
                  <a:pt x="1298" y="4846"/>
                </a:moveTo>
                <a:cubicBezTo>
                  <a:pt x="1298" y="4846"/>
                  <a:pt x="1161" y="4983"/>
                  <a:pt x="1161" y="5119"/>
                </a:cubicBezTo>
                <a:lnTo>
                  <a:pt x="1298" y="5256"/>
                </a:lnTo>
                <a:lnTo>
                  <a:pt x="5256" y="5256"/>
                </a:lnTo>
                <a:cubicBezTo>
                  <a:pt x="5426" y="5256"/>
                  <a:pt x="5563" y="5119"/>
                  <a:pt x="5563" y="5119"/>
                </a:cubicBezTo>
                <a:cubicBezTo>
                  <a:pt x="5563" y="4983"/>
                  <a:pt x="5426" y="4846"/>
                  <a:pt x="5256" y="4846"/>
                </a:cubicBezTo>
                <a:close/>
                <a:moveTo>
                  <a:pt x="1298" y="5972"/>
                </a:moveTo>
                <a:cubicBezTo>
                  <a:pt x="1298" y="5972"/>
                  <a:pt x="1161" y="6109"/>
                  <a:pt x="1161" y="6245"/>
                </a:cubicBezTo>
                <a:lnTo>
                  <a:pt x="1298" y="6416"/>
                </a:lnTo>
                <a:lnTo>
                  <a:pt x="5256" y="6416"/>
                </a:lnTo>
                <a:cubicBezTo>
                  <a:pt x="5426" y="6416"/>
                  <a:pt x="5563" y="6245"/>
                  <a:pt x="5563" y="6245"/>
                </a:cubicBezTo>
                <a:cubicBezTo>
                  <a:pt x="5563" y="6109"/>
                  <a:pt x="5426" y="5972"/>
                  <a:pt x="5256" y="5972"/>
                </a:cubicBezTo>
                <a:close/>
                <a:moveTo>
                  <a:pt x="4846" y="581"/>
                </a:moveTo>
                <a:lnTo>
                  <a:pt x="4846" y="1843"/>
                </a:lnTo>
                <a:cubicBezTo>
                  <a:pt x="4846" y="1980"/>
                  <a:pt x="4983" y="2151"/>
                  <a:pt x="5119" y="2151"/>
                </a:cubicBezTo>
                <a:lnTo>
                  <a:pt x="6279" y="2151"/>
                </a:lnTo>
                <a:lnTo>
                  <a:pt x="6279" y="8668"/>
                </a:lnTo>
                <a:lnTo>
                  <a:pt x="581" y="8668"/>
                </a:lnTo>
                <a:lnTo>
                  <a:pt x="581" y="581"/>
                </a:lnTo>
                <a:close/>
                <a:moveTo>
                  <a:pt x="581" y="1"/>
                </a:moveTo>
                <a:cubicBezTo>
                  <a:pt x="308" y="1"/>
                  <a:pt x="1" y="274"/>
                  <a:pt x="1" y="581"/>
                </a:cubicBezTo>
                <a:lnTo>
                  <a:pt x="1" y="8668"/>
                </a:lnTo>
                <a:cubicBezTo>
                  <a:pt x="1" y="8975"/>
                  <a:pt x="308" y="9112"/>
                  <a:pt x="581" y="9112"/>
                </a:cubicBezTo>
                <a:lnTo>
                  <a:pt x="6279" y="9112"/>
                </a:lnTo>
                <a:cubicBezTo>
                  <a:pt x="6552" y="9112"/>
                  <a:pt x="6825" y="8975"/>
                  <a:pt x="6825" y="8668"/>
                </a:cubicBezTo>
                <a:lnTo>
                  <a:pt x="6825" y="1843"/>
                </a:lnTo>
                <a:lnTo>
                  <a:pt x="51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Google Shape;1442;p41">
            <a:extLst>
              <a:ext uri="{FF2B5EF4-FFF2-40B4-BE49-F238E27FC236}">
                <a16:creationId xmlns:a16="http://schemas.microsoft.com/office/drawing/2014/main" id="{F7A70A4C-41B8-F33F-3915-B0FB5B9A76D8}"/>
              </a:ext>
            </a:extLst>
          </p:cNvPr>
          <p:cNvSpPr/>
          <p:nvPr/>
        </p:nvSpPr>
        <p:spPr>
          <a:xfrm>
            <a:off x="658076" y="1528678"/>
            <a:ext cx="398353" cy="333380"/>
          </a:xfrm>
          <a:custGeom>
            <a:avLst/>
            <a:gdLst/>
            <a:ahLst/>
            <a:cxnLst/>
            <a:rect l="l" t="t" r="r" b="b"/>
            <a:pathLst>
              <a:path w="9828" h="8225" extrusionOk="0">
                <a:moveTo>
                  <a:pt x="3140" y="274"/>
                </a:moveTo>
                <a:cubicBezTo>
                  <a:pt x="2867" y="274"/>
                  <a:pt x="2560" y="410"/>
                  <a:pt x="2560" y="717"/>
                </a:cubicBezTo>
                <a:lnTo>
                  <a:pt x="2560" y="1263"/>
                </a:lnTo>
                <a:cubicBezTo>
                  <a:pt x="2560" y="1571"/>
                  <a:pt x="2867" y="1844"/>
                  <a:pt x="3140" y="1844"/>
                </a:cubicBezTo>
                <a:lnTo>
                  <a:pt x="9248" y="1844"/>
                </a:lnTo>
                <a:cubicBezTo>
                  <a:pt x="9521" y="1844"/>
                  <a:pt x="9828" y="1571"/>
                  <a:pt x="9828" y="1263"/>
                </a:cubicBezTo>
                <a:lnTo>
                  <a:pt x="9828" y="717"/>
                </a:lnTo>
                <a:cubicBezTo>
                  <a:pt x="9828" y="410"/>
                  <a:pt x="9521" y="274"/>
                  <a:pt x="9248" y="274"/>
                </a:cubicBezTo>
                <a:close/>
                <a:moveTo>
                  <a:pt x="137" y="1"/>
                </a:moveTo>
                <a:cubicBezTo>
                  <a:pt x="137" y="1"/>
                  <a:pt x="1" y="1"/>
                  <a:pt x="1" y="274"/>
                </a:cubicBezTo>
                <a:lnTo>
                  <a:pt x="1" y="1844"/>
                </a:lnTo>
                <a:cubicBezTo>
                  <a:pt x="1" y="1980"/>
                  <a:pt x="137" y="2117"/>
                  <a:pt x="137" y="2117"/>
                </a:cubicBezTo>
                <a:cubicBezTo>
                  <a:pt x="308" y="2117"/>
                  <a:pt x="308" y="2117"/>
                  <a:pt x="444" y="1980"/>
                </a:cubicBezTo>
                <a:lnTo>
                  <a:pt x="1570" y="1263"/>
                </a:lnTo>
                <a:cubicBezTo>
                  <a:pt x="1843" y="1127"/>
                  <a:pt x="1843" y="854"/>
                  <a:pt x="1570" y="717"/>
                </a:cubicBezTo>
                <a:lnTo>
                  <a:pt x="444" y="1"/>
                </a:lnTo>
                <a:close/>
                <a:moveTo>
                  <a:pt x="3140" y="3277"/>
                </a:moveTo>
                <a:cubicBezTo>
                  <a:pt x="2867" y="3277"/>
                  <a:pt x="2560" y="3550"/>
                  <a:pt x="2560" y="3823"/>
                </a:cubicBezTo>
                <a:lnTo>
                  <a:pt x="2560" y="4403"/>
                </a:lnTo>
                <a:cubicBezTo>
                  <a:pt x="2560" y="4676"/>
                  <a:pt x="2867" y="4812"/>
                  <a:pt x="3140" y="4812"/>
                </a:cubicBezTo>
                <a:lnTo>
                  <a:pt x="9248" y="4812"/>
                </a:lnTo>
                <a:cubicBezTo>
                  <a:pt x="9521" y="4812"/>
                  <a:pt x="9828" y="4676"/>
                  <a:pt x="9828" y="4403"/>
                </a:cubicBezTo>
                <a:lnTo>
                  <a:pt x="9828" y="3823"/>
                </a:lnTo>
                <a:cubicBezTo>
                  <a:pt x="9828" y="3550"/>
                  <a:pt x="9521" y="3277"/>
                  <a:pt x="9248" y="3277"/>
                </a:cubicBezTo>
                <a:close/>
                <a:moveTo>
                  <a:pt x="308" y="3277"/>
                </a:moveTo>
                <a:cubicBezTo>
                  <a:pt x="137" y="3277"/>
                  <a:pt x="1" y="3413"/>
                  <a:pt x="1" y="3550"/>
                </a:cubicBezTo>
                <a:lnTo>
                  <a:pt x="1" y="4812"/>
                </a:lnTo>
                <a:cubicBezTo>
                  <a:pt x="1" y="5119"/>
                  <a:pt x="137" y="5256"/>
                  <a:pt x="137" y="5256"/>
                </a:cubicBezTo>
                <a:cubicBezTo>
                  <a:pt x="308" y="5256"/>
                  <a:pt x="308" y="5119"/>
                  <a:pt x="444" y="5119"/>
                </a:cubicBezTo>
                <a:lnTo>
                  <a:pt x="1570" y="4403"/>
                </a:lnTo>
                <a:cubicBezTo>
                  <a:pt x="1843" y="4266"/>
                  <a:pt x="1843" y="3959"/>
                  <a:pt x="1570" y="3823"/>
                </a:cubicBezTo>
                <a:lnTo>
                  <a:pt x="444" y="3277"/>
                </a:lnTo>
                <a:close/>
                <a:moveTo>
                  <a:pt x="3140" y="6382"/>
                </a:moveTo>
                <a:cubicBezTo>
                  <a:pt x="2867" y="6382"/>
                  <a:pt x="2560" y="6689"/>
                  <a:pt x="2560" y="6962"/>
                </a:cubicBezTo>
                <a:lnTo>
                  <a:pt x="2560" y="7371"/>
                </a:lnTo>
                <a:cubicBezTo>
                  <a:pt x="2560" y="7679"/>
                  <a:pt x="2867" y="7952"/>
                  <a:pt x="3140" y="7952"/>
                </a:cubicBezTo>
                <a:lnTo>
                  <a:pt x="9248" y="7952"/>
                </a:lnTo>
                <a:cubicBezTo>
                  <a:pt x="9521" y="7952"/>
                  <a:pt x="9828" y="7679"/>
                  <a:pt x="9828" y="7371"/>
                </a:cubicBezTo>
                <a:lnTo>
                  <a:pt x="9828" y="6962"/>
                </a:lnTo>
                <a:cubicBezTo>
                  <a:pt x="9828" y="6689"/>
                  <a:pt x="9521" y="6382"/>
                  <a:pt x="9248" y="6382"/>
                </a:cubicBezTo>
                <a:close/>
                <a:moveTo>
                  <a:pt x="137" y="6109"/>
                </a:moveTo>
                <a:cubicBezTo>
                  <a:pt x="137" y="6109"/>
                  <a:pt x="1" y="6245"/>
                  <a:pt x="1" y="6382"/>
                </a:cubicBezTo>
                <a:lnTo>
                  <a:pt x="1" y="7952"/>
                </a:lnTo>
                <a:cubicBezTo>
                  <a:pt x="1" y="8088"/>
                  <a:pt x="137" y="8225"/>
                  <a:pt x="137" y="8225"/>
                </a:cubicBezTo>
                <a:lnTo>
                  <a:pt x="444" y="8225"/>
                </a:lnTo>
                <a:lnTo>
                  <a:pt x="1570" y="7542"/>
                </a:lnTo>
                <a:cubicBezTo>
                  <a:pt x="1843" y="7235"/>
                  <a:pt x="1843" y="7098"/>
                  <a:pt x="1570" y="6962"/>
                </a:cubicBezTo>
                <a:lnTo>
                  <a:pt x="444" y="6245"/>
                </a:lnTo>
                <a:cubicBezTo>
                  <a:pt x="308" y="6109"/>
                  <a:pt x="308" y="6109"/>
                  <a:pt x="137" y="6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20;p34">
            <a:extLst>
              <a:ext uri="{FF2B5EF4-FFF2-40B4-BE49-F238E27FC236}">
                <a16:creationId xmlns:a16="http://schemas.microsoft.com/office/drawing/2014/main" id="{8689FE96-826A-6B4B-BD34-E05F50250150}"/>
              </a:ext>
            </a:extLst>
          </p:cNvPr>
          <p:cNvSpPr/>
          <p:nvPr/>
        </p:nvSpPr>
        <p:spPr>
          <a:xfrm>
            <a:off x="659875" y="2442646"/>
            <a:ext cx="383258" cy="349351"/>
          </a:xfrm>
          <a:custGeom>
            <a:avLst/>
            <a:gdLst/>
            <a:ahLst/>
            <a:cxnLst/>
            <a:rect l="l" t="t" r="r" b="b"/>
            <a:pathLst>
              <a:path w="11344" h="11371" extrusionOk="0">
                <a:moveTo>
                  <a:pt x="5616" y="3510"/>
                </a:moveTo>
                <a:cubicBezTo>
                  <a:pt x="6795" y="3510"/>
                  <a:pt x="7721" y="4464"/>
                  <a:pt x="7721" y="5756"/>
                </a:cubicBezTo>
                <a:cubicBezTo>
                  <a:pt x="7721" y="6907"/>
                  <a:pt x="6795" y="7861"/>
                  <a:pt x="5616" y="7861"/>
                </a:cubicBezTo>
                <a:cubicBezTo>
                  <a:pt x="4465" y="7861"/>
                  <a:pt x="3510" y="6907"/>
                  <a:pt x="3510" y="5756"/>
                </a:cubicBezTo>
                <a:cubicBezTo>
                  <a:pt x="3510" y="4464"/>
                  <a:pt x="4465" y="3510"/>
                  <a:pt x="5616" y="3510"/>
                </a:cubicBezTo>
                <a:close/>
                <a:moveTo>
                  <a:pt x="5026" y="0"/>
                </a:moveTo>
                <a:cubicBezTo>
                  <a:pt x="4914" y="141"/>
                  <a:pt x="4802" y="253"/>
                  <a:pt x="4802" y="478"/>
                </a:cubicBezTo>
                <a:lnTo>
                  <a:pt x="4802" y="1180"/>
                </a:lnTo>
                <a:cubicBezTo>
                  <a:pt x="4212" y="1292"/>
                  <a:pt x="3622" y="1545"/>
                  <a:pt x="3061" y="1881"/>
                </a:cubicBezTo>
                <a:lnTo>
                  <a:pt x="2584" y="1404"/>
                </a:lnTo>
                <a:cubicBezTo>
                  <a:pt x="2471" y="1292"/>
                  <a:pt x="2352" y="1236"/>
                  <a:pt x="2233" y="1236"/>
                </a:cubicBezTo>
                <a:cubicBezTo>
                  <a:pt x="2113" y="1236"/>
                  <a:pt x="1994" y="1292"/>
                  <a:pt x="1882" y="1404"/>
                </a:cubicBezTo>
                <a:lnTo>
                  <a:pt x="1405" y="1881"/>
                </a:lnTo>
                <a:cubicBezTo>
                  <a:pt x="1292" y="1994"/>
                  <a:pt x="1292" y="1994"/>
                  <a:pt x="1292" y="2106"/>
                </a:cubicBezTo>
                <a:cubicBezTo>
                  <a:pt x="1180" y="2246"/>
                  <a:pt x="1180" y="2471"/>
                  <a:pt x="1292" y="2583"/>
                </a:cubicBezTo>
                <a:lnTo>
                  <a:pt x="1882" y="3173"/>
                </a:lnTo>
                <a:cubicBezTo>
                  <a:pt x="1517" y="3650"/>
                  <a:pt x="1292" y="4099"/>
                  <a:pt x="1180" y="4689"/>
                </a:cubicBezTo>
                <a:lnTo>
                  <a:pt x="1180" y="4801"/>
                </a:lnTo>
                <a:lnTo>
                  <a:pt x="478" y="4801"/>
                </a:lnTo>
                <a:cubicBezTo>
                  <a:pt x="254" y="4801"/>
                  <a:pt x="1" y="4914"/>
                  <a:pt x="1" y="5166"/>
                </a:cubicBezTo>
                <a:lnTo>
                  <a:pt x="1" y="5278"/>
                </a:lnTo>
                <a:lnTo>
                  <a:pt x="1" y="5391"/>
                </a:lnTo>
                <a:lnTo>
                  <a:pt x="1" y="5756"/>
                </a:lnTo>
                <a:lnTo>
                  <a:pt x="1" y="6093"/>
                </a:lnTo>
                <a:lnTo>
                  <a:pt x="1" y="6205"/>
                </a:lnTo>
                <a:cubicBezTo>
                  <a:pt x="1" y="6458"/>
                  <a:pt x="254" y="6570"/>
                  <a:pt x="478" y="6570"/>
                </a:cubicBezTo>
                <a:lnTo>
                  <a:pt x="1180" y="6570"/>
                </a:lnTo>
                <a:lnTo>
                  <a:pt x="1180" y="6795"/>
                </a:lnTo>
                <a:cubicBezTo>
                  <a:pt x="1292" y="7272"/>
                  <a:pt x="1517" y="7861"/>
                  <a:pt x="1882" y="8311"/>
                </a:cubicBezTo>
                <a:lnTo>
                  <a:pt x="1292" y="8788"/>
                </a:lnTo>
                <a:cubicBezTo>
                  <a:pt x="1180" y="8900"/>
                  <a:pt x="1180" y="9125"/>
                  <a:pt x="1292" y="9265"/>
                </a:cubicBezTo>
                <a:cubicBezTo>
                  <a:pt x="1292" y="9377"/>
                  <a:pt x="1292" y="9490"/>
                  <a:pt x="1405" y="9490"/>
                </a:cubicBezTo>
                <a:lnTo>
                  <a:pt x="1882" y="9967"/>
                </a:lnTo>
                <a:cubicBezTo>
                  <a:pt x="1994" y="10079"/>
                  <a:pt x="2113" y="10135"/>
                  <a:pt x="2233" y="10135"/>
                </a:cubicBezTo>
                <a:cubicBezTo>
                  <a:pt x="2352" y="10135"/>
                  <a:pt x="2471" y="10079"/>
                  <a:pt x="2584" y="9967"/>
                </a:cubicBezTo>
                <a:lnTo>
                  <a:pt x="3061" y="9490"/>
                </a:lnTo>
                <a:cubicBezTo>
                  <a:pt x="3622" y="9827"/>
                  <a:pt x="4212" y="10079"/>
                  <a:pt x="4802" y="10192"/>
                </a:cubicBezTo>
                <a:lnTo>
                  <a:pt x="4802" y="10893"/>
                </a:lnTo>
                <a:cubicBezTo>
                  <a:pt x="4802" y="11118"/>
                  <a:pt x="4914" y="11230"/>
                  <a:pt x="5026" y="11371"/>
                </a:cubicBezTo>
                <a:lnTo>
                  <a:pt x="5981" y="11371"/>
                </a:lnTo>
                <a:cubicBezTo>
                  <a:pt x="6318" y="11371"/>
                  <a:pt x="6570" y="11230"/>
                  <a:pt x="6570" y="10893"/>
                </a:cubicBezTo>
                <a:lnTo>
                  <a:pt x="6570" y="10192"/>
                </a:lnTo>
                <a:cubicBezTo>
                  <a:pt x="7132" y="10079"/>
                  <a:pt x="7721" y="9827"/>
                  <a:pt x="8199" y="9490"/>
                </a:cubicBezTo>
                <a:lnTo>
                  <a:pt x="8676" y="9967"/>
                </a:lnTo>
                <a:cubicBezTo>
                  <a:pt x="8755" y="10046"/>
                  <a:pt x="8835" y="10126"/>
                  <a:pt x="8914" y="10126"/>
                </a:cubicBezTo>
                <a:cubicBezTo>
                  <a:pt x="8947" y="10126"/>
                  <a:pt x="8980" y="10112"/>
                  <a:pt x="9013" y="10079"/>
                </a:cubicBezTo>
                <a:lnTo>
                  <a:pt x="9237" y="10079"/>
                </a:lnTo>
                <a:cubicBezTo>
                  <a:pt x="9237" y="10079"/>
                  <a:pt x="9378" y="10079"/>
                  <a:pt x="9378" y="9967"/>
                </a:cubicBezTo>
                <a:lnTo>
                  <a:pt x="9939" y="9490"/>
                </a:lnTo>
                <a:cubicBezTo>
                  <a:pt x="10080" y="9265"/>
                  <a:pt x="10080" y="9012"/>
                  <a:pt x="9939" y="8788"/>
                </a:cubicBezTo>
                <a:lnTo>
                  <a:pt x="9378" y="8311"/>
                </a:lnTo>
                <a:cubicBezTo>
                  <a:pt x="9715" y="7861"/>
                  <a:pt x="9939" y="7272"/>
                  <a:pt x="10080" y="6682"/>
                </a:cubicBezTo>
                <a:lnTo>
                  <a:pt x="10080" y="6570"/>
                </a:lnTo>
                <a:lnTo>
                  <a:pt x="10894" y="6570"/>
                </a:lnTo>
                <a:cubicBezTo>
                  <a:pt x="11118" y="6570"/>
                  <a:pt x="11343" y="6317"/>
                  <a:pt x="11343" y="6093"/>
                </a:cubicBezTo>
                <a:lnTo>
                  <a:pt x="11343" y="5756"/>
                </a:lnTo>
                <a:lnTo>
                  <a:pt x="11343" y="5278"/>
                </a:lnTo>
                <a:cubicBezTo>
                  <a:pt x="11343" y="5054"/>
                  <a:pt x="11118" y="4801"/>
                  <a:pt x="10894" y="4801"/>
                </a:cubicBezTo>
                <a:lnTo>
                  <a:pt x="10080" y="4801"/>
                </a:lnTo>
                <a:lnTo>
                  <a:pt x="10080" y="4689"/>
                </a:lnTo>
                <a:cubicBezTo>
                  <a:pt x="9939" y="4099"/>
                  <a:pt x="9715" y="3650"/>
                  <a:pt x="9378" y="3173"/>
                </a:cubicBezTo>
                <a:lnTo>
                  <a:pt x="9939" y="2583"/>
                </a:lnTo>
                <a:cubicBezTo>
                  <a:pt x="10080" y="2471"/>
                  <a:pt x="10080" y="2106"/>
                  <a:pt x="9939" y="1881"/>
                </a:cubicBezTo>
                <a:lnTo>
                  <a:pt x="9378" y="1404"/>
                </a:lnTo>
                <a:lnTo>
                  <a:pt x="9237" y="1292"/>
                </a:lnTo>
                <a:lnTo>
                  <a:pt x="9013" y="1292"/>
                </a:lnTo>
                <a:cubicBezTo>
                  <a:pt x="8901" y="1292"/>
                  <a:pt x="8788" y="1292"/>
                  <a:pt x="8676" y="1404"/>
                </a:cubicBezTo>
                <a:lnTo>
                  <a:pt x="8199" y="1881"/>
                </a:lnTo>
                <a:cubicBezTo>
                  <a:pt x="7721" y="1545"/>
                  <a:pt x="7132" y="1292"/>
                  <a:pt x="6570" y="1180"/>
                </a:cubicBezTo>
                <a:lnTo>
                  <a:pt x="6570" y="478"/>
                </a:lnTo>
                <a:cubicBezTo>
                  <a:pt x="6570" y="253"/>
                  <a:pt x="6318" y="0"/>
                  <a:pt x="598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040;p34">
            <a:extLst>
              <a:ext uri="{FF2B5EF4-FFF2-40B4-BE49-F238E27FC236}">
                <a16:creationId xmlns:a16="http://schemas.microsoft.com/office/drawing/2014/main" id="{21663B6F-5B48-605F-E9CA-FFA8959DE51B}"/>
              </a:ext>
            </a:extLst>
          </p:cNvPr>
          <p:cNvSpPr/>
          <p:nvPr/>
        </p:nvSpPr>
        <p:spPr>
          <a:xfrm>
            <a:off x="627038" y="5802848"/>
            <a:ext cx="419452" cy="448443"/>
          </a:xfrm>
          <a:custGeom>
            <a:avLst/>
            <a:gdLst/>
            <a:ahLst/>
            <a:cxnLst/>
            <a:rect l="l" t="t" r="r" b="b"/>
            <a:pathLst>
              <a:path w="12634" h="12747" extrusionOk="0">
                <a:moveTo>
                  <a:pt x="6317" y="2106"/>
                </a:moveTo>
                <a:cubicBezTo>
                  <a:pt x="6766" y="2106"/>
                  <a:pt x="6766" y="2106"/>
                  <a:pt x="6766" y="2555"/>
                </a:cubicBezTo>
                <a:cubicBezTo>
                  <a:pt x="6766" y="2920"/>
                  <a:pt x="6766" y="2920"/>
                  <a:pt x="7244" y="3032"/>
                </a:cubicBezTo>
                <a:cubicBezTo>
                  <a:pt x="7468" y="3032"/>
                  <a:pt x="7833" y="3145"/>
                  <a:pt x="8058" y="3257"/>
                </a:cubicBezTo>
                <a:cubicBezTo>
                  <a:pt x="8170" y="3369"/>
                  <a:pt x="8310" y="3509"/>
                  <a:pt x="8170" y="3622"/>
                </a:cubicBezTo>
                <a:cubicBezTo>
                  <a:pt x="8170" y="3846"/>
                  <a:pt x="8058" y="4071"/>
                  <a:pt x="8058" y="4324"/>
                </a:cubicBezTo>
                <a:cubicBezTo>
                  <a:pt x="7945" y="4436"/>
                  <a:pt x="7945" y="4548"/>
                  <a:pt x="7833" y="4548"/>
                </a:cubicBezTo>
                <a:cubicBezTo>
                  <a:pt x="7833" y="4548"/>
                  <a:pt x="7721" y="4548"/>
                  <a:pt x="7609" y="4436"/>
                </a:cubicBezTo>
                <a:cubicBezTo>
                  <a:pt x="7244" y="4324"/>
                  <a:pt x="6907" y="4211"/>
                  <a:pt x="6429" y="4211"/>
                </a:cubicBezTo>
                <a:lnTo>
                  <a:pt x="6317" y="4211"/>
                </a:lnTo>
                <a:cubicBezTo>
                  <a:pt x="6205" y="4211"/>
                  <a:pt x="6064" y="4211"/>
                  <a:pt x="5952" y="4324"/>
                </a:cubicBezTo>
                <a:cubicBezTo>
                  <a:pt x="5615" y="4436"/>
                  <a:pt x="5503" y="4913"/>
                  <a:pt x="5840" y="5138"/>
                </a:cubicBezTo>
                <a:cubicBezTo>
                  <a:pt x="5952" y="5250"/>
                  <a:pt x="6205" y="5362"/>
                  <a:pt x="6429" y="5475"/>
                </a:cubicBezTo>
                <a:cubicBezTo>
                  <a:pt x="6766" y="5615"/>
                  <a:pt x="7131" y="5840"/>
                  <a:pt x="7468" y="5952"/>
                </a:cubicBezTo>
                <a:cubicBezTo>
                  <a:pt x="8535" y="6542"/>
                  <a:pt x="8872" y="7945"/>
                  <a:pt x="8058" y="8872"/>
                </a:cubicBezTo>
                <a:cubicBezTo>
                  <a:pt x="7833" y="9237"/>
                  <a:pt x="7468" y="9461"/>
                  <a:pt x="7019" y="9574"/>
                </a:cubicBezTo>
                <a:cubicBezTo>
                  <a:pt x="6907" y="9574"/>
                  <a:pt x="6766" y="9686"/>
                  <a:pt x="6766" y="9826"/>
                </a:cubicBezTo>
                <a:lnTo>
                  <a:pt x="6766" y="10388"/>
                </a:lnTo>
                <a:cubicBezTo>
                  <a:pt x="6766" y="10640"/>
                  <a:pt x="6654" y="10640"/>
                  <a:pt x="6542" y="10753"/>
                </a:cubicBezTo>
                <a:lnTo>
                  <a:pt x="5952" y="10753"/>
                </a:lnTo>
                <a:cubicBezTo>
                  <a:pt x="5728" y="10640"/>
                  <a:pt x="5615" y="10640"/>
                  <a:pt x="5615" y="10388"/>
                </a:cubicBezTo>
                <a:lnTo>
                  <a:pt x="5615" y="10051"/>
                </a:lnTo>
                <a:cubicBezTo>
                  <a:pt x="5615" y="9686"/>
                  <a:pt x="5615" y="9686"/>
                  <a:pt x="5363" y="9686"/>
                </a:cubicBezTo>
                <a:cubicBezTo>
                  <a:pt x="5026" y="9574"/>
                  <a:pt x="4661" y="9461"/>
                  <a:pt x="4324" y="9349"/>
                </a:cubicBezTo>
                <a:cubicBezTo>
                  <a:pt x="3959" y="9237"/>
                  <a:pt x="3959" y="9124"/>
                  <a:pt x="4099" y="8872"/>
                </a:cubicBezTo>
                <a:cubicBezTo>
                  <a:pt x="4099" y="8647"/>
                  <a:pt x="4212" y="8423"/>
                  <a:pt x="4212" y="8282"/>
                </a:cubicBezTo>
                <a:cubicBezTo>
                  <a:pt x="4324" y="8058"/>
                  <a:pt x="4324" y="8058"/>
                  <a:pt x="4436" y="8058"/>
                </a:cubicBezTo>
                <a:lnTo>
                  <a:pt x="4548" y="8058"/>
                </a:lnTo>
                <a:cubicBezTo>
                  <a:pt x="5026" y="8282"/>
                  <a:pt x="5363" y="8423"/>
                  <a:pt x="5840" y="8423"/>
                </a:cubicBezTo>
                <a:lnTo>
                  <a:pt x="5952" y="8423"/>
                </a:lnTo>
                <a:cubicBezTo>
                  <a:pt x="6205" y="8423"/>
                  <a:pt x="6429" y="8423"/>
                  <a:pt x="6542" y="8282"/>
                </a:cubicBezTo>
                <a:cubicBezTo>
                  <a:pt x="7019" y="8170"/>
                  <a:pt x="7131" y="7580"/>
                  <a:pt x="6654" y="7243"/>
                </a:cubicBezTo>
                <a:cubicBezTo>
                  <a:pt x="6542" y="7131"/>
                  <a:pt x="6429" y="7131"/>
                  <a:pt x="6317" y="7019"/>
                </a:cubicBezTo>
                <a:cubicBezTo>
                  <a:pt x="5840" y="6878"/>
                  <a:pt x="5503" y="6654"/>
                  <a:pt x="5026" y="6429"/>
                </a:cubicBezTo>
                <a:cubicBezTo>
                  <a:pt x="4436" y="6064"/>
                  <a:pt x="4099" y="5615"/>
                  <a:pt x="4099" y="4773"/>
                </a:cubicBezTo>
                <a:cubicBezTo>
                  <a:pt x="4099" y="3959"/>
                  <a:pt x="4661" y="3369"/>
                  <a:pt x="5363" y="3145"/>
                </a:cubicBezTo>
                <a:cubicBezTo>
                  <a:pt x="5728" y="3032"/>
                  <a:pt x="5728" y="3032"/>
                  <a:pt x="5728" y="2667"/>
                </a:cubicBezTo>
                <a:lnTo>
                  <a:pt x="5728" y="2330"/>
                </a:lnTo>
                <a:cubicBezTo>
                  <a:pt x="5728" y="2106"/>
                  <a:pt x="5840" y="2106"/>
                  <a:pt x="6064" y="2106"/>
                </a:cubicBezTo>
                <a:close/>
                <a:moveTo>
                  <a:pt x="6317" y="0"/>
                </a:moveTo>
                <a:cubicBezTo>
                  <a:pt x="2808" y="0"/>
                  <a:pt x="0" y="2920"/>
                  <a:pt x="0" y="6429"/>
                </a:cubicBezTo>
                <a:cubicBezTo>
                  <a:pt x="0" y="9826"/>
                  <a:pt x="2808" y="12746"/>
                  <a:pt x="6317" y="12746"/>
                </a:cubicBezTo>
                <a:cubicBezTo>
                  <a:pt x="9714" y="12746"/>
                  <a:pt x="12634" y="9826"/>
                  <a:pt x="12634" y="6429"/>
                </a:cubicBezTo>
                <a:cubicBezTo>
                  <a:pt x="12634" y="2920"/>
                  <a:pt x="9714" y="0"/>
                  <a:pt x="63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83;p38">
            <a:extLst>
              <a:ext uri="{FF2B5EF4-FFF2-40B4-BE49-F238E27FC236}">
                <a16:creationId xmlns:a16="http://schemas.microsoft.com/office/drawing/2014/main" id="{54861420-A094-40D9-2F83-1EEF3E56C0D5}"/>
              </a:ext>
            </a:extLst>
          </p:cNvPr>
          <p:cNvSpPr/>
          <p:nvPr/>
        </p:nvSpPr>
        <p:spPr>
          <a:xfrm>
            <a:off x="670914" y="4538348"/>
            <a:ext cx="395453" cy="313901"/>
          </a:xfrm>
          <a:custGeom>
            <a:avLst/>
            <a:gdLst/>
            <a:ahLst/>
            <a:cxnLst/>
            <a:rect l="l" t="t" r="r" b="b"/>
            <a:pathLst>
              <a:path w="8990" h="5609" extrusionOk="0">
                <a:moveTo>
                  <a:pt x="3072" y="322"/>
                </a:moveTo>
                <a:cubicBezTo>
                  <a:pt x="3156" y="322"/>
                  <a:pt x="3251" y="357"/>
                  <a:pt x="3322" y="429"/>
                </a:cubicBezTo>
                <a:cubicBezTo>
                  <a:pt x="3382" y="488"/>
                  <a:pt x="3430" y="572"/>
                  <a:pt x="3430" y="679"/>
                </a:cubicBezTo>
                <a:lnTo>
                  <a:pt x="3430" y="1108"/>
                </a:lnTo>
                <a:cubicBezTo>
                  <a:pt x="3406" y="1286"/>
                  <a:pt x="3311" y="1453"/>
                  <a:pt x="3144" y="1560"/>
                </a:cubicBezTo>
                <a:cubicBezTo>
                  <a:pt x="3096" y="1584"/>
                  <a:pt x="3072" y="1631"/>
                  <a:pt x="3072" y="1691"/>
                </a:cubicBezTo>
                <a:lnTo>
                  <a:pt x="3072" y="1870"/>
                </a:lnTo>
                <a:lnTo>
                  <a:pt x="2715" y="1870"/>
                </a:lnTo>
                <a:lnTo>
                  <a:pt x="2715" y="1691"/>
                </a:lnTo>
                <a:cubicBezTo>
                  <a:pt x="2715" y="1631"/>
                  <a:pt x="2679" y="1584"/>
                  <a:pt x="2632" y="1560"/>
                </a:cubicBezTo>
                <a:cubicBezTo>
                  <a:pt x="2477" y="1465"/>
                  <a:pt x="2370" y="1286"/>
                  <a:pt x="2370" y="1108"/>
                </a:cubicBezTo>
                <a:lnTo>
                  <a:pt x="2370" y="679"/>
                </a:lnTo>
                <a:cubicBezTo>
                  <a:pt x="2370" y="488"/>
                  <a:pt x="2537" y="322"/>
                  <a:pt x="2727" y="322"/>
                </a:cubicBezTo>
                <a:close/>
                <a:moveTo>
                  <a:pt x="6132" y="322"/>
                </a:moveTo>
                <a:cubicBezTo>
                  <a:pt x="6228" y="322"/>
                  <a:pt x="6311" y="357"/>
                  <a:pt x="6382" y="429"/>
                </a:cubicBezTo>
                <a:cubicBezTo>
                  <a:pt x="6442" y="488"/>
                  <a:pt x="6489" y="572"/>
                  <a:pt x="6489" y="679"/>
                </a:cubicBezTo>
                <a:lnTo>
                  <a:pt x="6489" y="1108"/>
                </a:lnTo>
                <a:cubicBezTo>
                  <a:pt x="6478" y="1286"/>
                  <a:pt x="6370" y="1453"/>
                  <a:pt x="6204" y="1560"/>
                </a:cubicBezTo>
                <a:cubicBezTo>
                  <a:pt x="6168" y="1584"/>
                  <a:pt x="6132" y="1631"/>
                  <a:pt x="6132" y="1691"/>
                </a:cubicBezTo>
                <a:lnTo>
                  <a:pt x="6132" y="1870"/>
                </a:lnTo>
                <a:lnTo>
                  <a:pt x="5775" y="1870"/>
                </a:lnTo>
                <a:lnTo>
                  <a:pt x="5775" y="1691"/>
                </a:lnTo>
                <a:cubicBezTo>
                  <a:pt x="5775" y="1631"/>
                  <a:pt x="5751" y="1584"/>
                  <a:pt x="5704" y="1560"/>
                </a:cubicBezTo>
                <a:cubicBezTo>
                  <a:pt x="5537" y="1465"/>
                  <a:pt x="5430" y="1286"/>
                  <a:pt x="5430" y="1108"/>
                </a:cubicBezTo>
                <a:lnTo>
                  <a:pt x="5430" y="679"/>
                </a:lnTo>
                <a:cubicBezTo>
                  <a:pt x="5430" y="488"/>
                  <a:pt x="5597" y="322"/>
                  <a:pt x="5787" y="322"/>
                </a:cubicBezTo>
                <a:close/>
                <a:moveTo>
                  <a:pt x="1536" y="2024"/>
                </a:moveTo>
                <a:cubicBezTo>
                  <a:pt x="1620" y="2024"/>
                  <a:pt x="1715" y="2048"/>
                  <a:pt x="1787" y="2120"/>
                </a:cubicBezTo>
                <a:cubicBezTo>
                  <a:pt x="1846" y="2179"/>
                  <a:pt x="1894" y="2274"/>
                  <a:pt x="1894" y="2382"/>
                </a:cubicBezTo>
                <a:lnTo>
                  <a:pt x="1894" y="2810"/>
                </a:lnTo>
                <a:lnTo>
                  <a:pt x="1882" y="2810"/>
                </a:lnTo>
                <a:cubicBezTo>
                  <a:pt x="1882" y="2989"/>
                  <a:pt x="1775" y="3167"/>
                  <a:pt x="1608" y="3251"/>
                </a:cubicBezTo>
                <a:cubicBezTo>
                  <a:pt x="1560" y="3286"/>
                  <a:pt x="1536" y="3334"/>
                  <a:pt x="1536" y="3382"/>
                </a:cubicBezTo>
                <a:lnTo>
                  <a:pt x="1536" y="3572"/>
                </a:lnTo>
                <a:lnTo>
                  <a:pt x="1179" y="3572"/>
                </a:lnTo>
                <a:lnTo>
                  <a:pt x="1179" y="3382"/>
                </a:lnTo>
                <a:cubicBezTo>
                  <a:pt x="1179" y="3334"/>
                  <a:pt x="1144" y="3286"/>
                  <a:pt x="1108" y="3251"/>
                </a:cubicBezTo>
                <a:cubicBezTo>
                  <a:pt x="941" y="3167"/>
                  <a:pt x="834" y="2989"/>
                  <a:pt x="834" y="2810"/>
                </a:cubicBezTo>
                <a:lnTo>
                  <a:pt x="834" y="2382"/>
                </a:lnTo>
                <a:cubicBezTo>
                  <a:pt x="834" y="2179"/>
                  <a:pt x="1001" y="2024"/>
                  <a:pt x="1191" y="2024"/>
                </a:cubicBezTo>
                <a:close/>
                <a:moveTo>
                  <a:pt x="4596" y="2024"/>
                </a:moveTo>
                <a:cubicBezTo>
                  <a:pt x="4692" y="2024"/>
                  <a:pt x="4775" y="2048"/>
                  <a:pt x="4858" y="2120"/>
                </a:cubicBezTo>
                <a:cubicBezTo>
                  <a:pt x="4918" y="2179"/>
                  <a:pt x="4954" y="2274"/>
                  <a:pt x="4954" y="2382"/>
                </a:cubicBezTo>
                <a:lnTo>
                  <a:pt x="4954" y="2810"/>
                </a:lnTo>
                <a:cubicBezTo>
                  <a:pt x="4942" y="3001"/>
                  <a:pt x="4835" y="3167"/>
                  <a:pt x="4680" y="3251"/>
                </a:cubicBezTo>
                <a:cubicBezTo>
                  <a:pt x="4632" y="3286"/>
                  <a:pt x="4596" y="3334"/>
                  <a:pt x="4596" y="3382"/>
                </a:cubicBezTo>
                <a:lnTo>
                  <a:pt x="4596" y="3572"/>
                </a:lnTo>
                <a:lnTo>
                  <a:pt x="4239" y="3572"/>
                </a:lnTo>
                <a:lnTo>
                  <a:pt x="4239" y="3382"/>
                </a:lnTo>
                <a:cubicBezTo>
                  <a:pt x="4239" y="3334"/>
                  <a:pt x="4215" y="3286"/>
                  <a:pt x="4168" y="3251"/>
                </a:cubicBezTo>
                <a:cubicBezTo>
                  <a:pt x="4001" y="3167"/>
                  <a:pt x="3906" y="2989"/>
                  <a:pt x="3906" y="2810"/>
                </a:cubicBezTo>
                <a:lnTo>
                  <a:pt x="3906" y="2382"/>
                </a:lnTo>
                <a:cubicBezTo>
                  <a:pt x="3906" y="2179"/>
                  <a:pt x="4061" y="2024"/>
                  <a:pt x="4263" y="2024"/>
                </a:cubicBezTo>
                <a:close/>
                <a:moveTo>
                  <a:pt x="7668" y="2024"/>
                </a:moveTo>
                <a:cubicBezTo>
                  <a:pt x="7752" y="2024"/>
                  <a:pt x="7847" y="2048"/>
                  <a:pt x="7918" y="2120"/>
                </a:cubicBezTo>
                <a:cubicBezTo>
                  <a:pt x="7978" y="2179"/>
                  <a:pt x="8025" y="2274"/>
                  <a:pt x="8025" y="2382"/>
                </a:cubicBezTo>
                <a:lnTo>
                  <a:pt x="8025" y="2810"/>
                </a:lnTo>
                <a:cubicBezTo>
                  <a:pt x="8013" y="3001"/>
                  <a:pt x="7906" y="3167"/>
                  <a:pt x="7740" y="3251"/>
                </a:cubicBezTo>
                <a:cubicBezTo>
                  <a:pt x="7692" y="3286"/>
                  <a:pt x="7668" y="3334"/>
                  <a:pt x="7668" y="3382"/>
                </a:cubicBezTo>
                <a:lnTo>
                  <a:pt x="7668" y="3572"/>
                </a:lnTo>
                <a:lnTo>
                  <a:pt x="7311" y="3572"/>
                </a:lnTo>
                <a:lnTo>
                  <a:pt x="7311" y="3382"/>
                </a:lnTo>
                <a:cubicBezTo>
                  <a:pt x="7311" y="3334"/>
                  <a:pt x="7275" y="3286"/>
                  <a:pt x="7240" y="3251"/>
                </a:cubicBezTo>
                <a:cubicBezTo>
                  <a:pt x="7073" y="3167"/>
                  <a:pt x="6966" y="2989"/>
                  <a:pt x="6966" y="2810"/>
                </a:cubicBezTo>
                <a:lnTo>
                  <a:pt x="6966" y="2382"/>
                </a:lnTo>
                <a:cubicBezTo>
                  <a:pt x="6966" y="2179"/>
                  <a:pt x="7132" y="2024"/>
                  <a:pt x="7323" y="2024"/>
                </a:cubicBezTo>
                <a:close/>
                <a:moveTo>
                  <a:pt x="2715" y="0"/>
                </a:moveTo>
                <a:cubicBezTo>
                  <a:pt x="2334" y="0"/>
                  <a:pt x="2037" y="298"/>
                  <a:pt x="2037" y="667"/>
                </a:cubicBezTo>
                <a:lnTo>
                  <a:pt x="2037" y="1096"/>
                </a:lnTo>
                <a:cubicBezTo>
                  <a:pt x="2037" y="1370"/>
                  <a:pt x="2179" y="1620"/>
                  <a:pt x="2382" y="1762"/>
                </a:cubicBezTo>
                <a:lnTo>
                  <a:pt x="2382" y="1917"/>
                </a:lnTo>
                <a:lnTo>
                  <a:pt x="2096" y="2036"/>
                </a:lnTo>
                <a:cubicBezTo>
                  <a:pt x="2072" y="1989"/>
                  <a:pt x="2037" y="1941"/>
                  <a:pt x="2001" y="1905"/>
                </a:cubicBezTo>
                <a:cubicBezTo>
                  <a:pt x="1858" y="1786"/>
                  <a:pt x="1703" y="1703"/>
                  <a:pt x="1525" y="1703"/>
                </a:cubicBezTo>
                <a:lnTo>
                  <a:pt x="1179" y="1703"/>
                </a:lnTo>
                <a:cubicBezTo>
                  <a:pt x="810" y="1703"/>
                  <a:pt x="513" y="2001"/>
                  <a:pt x="513" y="2382"/>
                </a:cubicBezTo>
                <a:lnTo>
                  <a:pt x="513" y="2810"/>
                </a:lnTo>
                <a:cubicBezTo>
                  <a:pt x="513" y="3072"/>
                  <a:pt x="644" y="3334"/>
                  <a:pt x="846" y="3477"/>
                </a:cubicBezTo>
                <a:lnTo>
                  <a:pt x="846" y="3632"/>
                </a:lnTo>
                <a:lnTo>
                  <a:pt x="417" y="3810"/>
                </a:lnTo>
                <a:cubicBezTo>
                  <a:pt x="167" y="3906"/>
                  <a:pt x="1" y="4144"/>
                  <a:pt x="1" y="4429"/>
                </a:cubicBezTo>
                <a:lnTo>
                  <a:pt x="1" y="5441"/>
                </a:lnTo>
                <a:cubicBezTo>
                  <a:pt x="1" y="5537"/>
                  <a:pt x="72" y="5608"/>
                  <a:pt x="167" y="5608"/>
                </a:cubicBezTo>
                <a:cubicBezTo>
                  <a:pt x="251" y="5608"/>
                  <a:pt x="334" y="5537"/>
                  <a:pt x="334" y="5441"/>
                </a:cubicBezTo>
                <a:lnTo>
                  <a:pt x="334" y="4429"/>
                </a:lnTo>
                <a:cubicBezTo>
                  <a:pt x="334" y="4287"/>
                  <a:pt x="417" y="4167"/>
                  <a:pt x="548" y="4108"/>
                </a:cubicBezTo>
                <a:lnTo>
                  <a:pt x="1060" y="3906"/>
                </a:lnTo>
                <a:lnTo>
                  <a:pt x="1679" y="3906"/>
                </a:lnTo>
                <a:lnTo>
                  <a:pt x="2191" y="4108"/>
                </a:lnTo>
                <a:cubicBezTo>
                  <a:pt x="2322" y="4167"/>
                  <a:pt x="2418" y="4287"/>
                  <a:pt x="2418" y="4429"/>
                </a:cubicBezTo>
                <a:lnTo>
                  <a:pt x="2418" y="5441"/>
                </a:lnTo>
                <a:cubicBezTo>
                  <a:pt x="2418" y="5537"/>
                  <a:pt x="2489" y="5608"/>
                  <a:pt x="2572" y="5608"/>
                </a:cubicBezTo>
                <a:cubicBezTo>
                  <a:pt x="2668" y="5608"/>
                  <a:pt x="2739" y="5537"/>
                  <a:pt x="2739" y="5441"/>
                </a:cubicBezTo>
                <a:lnTo>
                  <a:pt x="2739" y="4429"/>
                </a:lnTo>
                <a:cubicBezTo>
                  <a:pt x="2739" y="4144"/>
                  <a:pt x="2572" y="3906"/>
                  <a:pt x="2322" y="3810"/>
                </a:cubicBezTo>
                <a:lnTo>
                  <a:pt x="1894" y="3632"/>
                </a:lnTo>
                <a:lnTo>
                  <a:pt x="1894" y="3477"/>
                </a:lnTo>
                <a:cubicBezTo>
                  <a:pt x="2096" y="3310"/>
                  <a:pt x="2239" y="3072"/>
                  <a:pt x="2239" y="2810"/>
                </a:cubicBezTo>
                <a:lnTo>
                  <a:pt x="2239" y="2382"/>
                </a:lnTo>
                <a:lnTo>
                  <a:pt x="2239" y="2346"/>
                </a:lnTo>
                <a:lnTo>
                  <a:pt x="2620" y="2191"/>
                </a:lnTo>
                <a:lnTo>
                  <a:pt x="3251" y="2191"/>
                </a:lnTo>
                <a:lnTo>
                  <a:pt x="3632" y="2346"/>
                </a:lnTo>
                <a:lnTo>
                  <a:pt x="3632" y="2382"/>
                </a:lnTo>
                <a:lnTo>
                  <a:pt x="3632" y="2810"/>
                </a:lnTo>
                <a:cubicBezTo>
                  <a:pt x="3632" y="3072"/>
                  <a:pt x="3763" y="3334"/>
                  <a:pt x="3977" y="3477"/>
                </a:cubicBezTo>
                <a:lnTo>
                  <a:pt x="3977" y="3632"/>
                </a:lnTo>
                <a:lnTo>
                  <a:pt x="3549" y="3810"/>
                </a:lnTo>
                <a:cubicBezTo>
                  <a:pt x="3287" y="3906"/>
                  <a:pt x="3132" y="4144"/>
                  <a:pt x="3132" y="4429"/>
                </a:cubicBezTo>
                <a:lnTo>
                  <a:pt x="3132" y="5441"/>
                </a:lnTo>
                <a:cubicBezTo>
                  <a:pt x="3132" y="5537"/>
                  <a:pt x="3203" y="5608"/>
                  <a:pt x="3287" y="5608"/>
                </a:cubicBezTo>
                <a:cubicBezTo>
                  <a:pt x="3382" y="5608"/>
                  <a:pt x="3453" y="5537"/>
                  <a:pt x="3453" y="5441"/>
                </a:cubicBezTo>
                <a:lnTo>
                  <a:pt x="3453" y="4429"/>
                </a:lnTo>
                <a:cubicBezTo>
                  <a:pt x="3453" y="4287"/>
                  <a:pt x="3549" y="4167"/>
                  <a:pt x="3680" y="4108"/>
                </a:cubicBezTo>
                <a:lnTo>
                  <a:pt x="4180" y="3906"/>
                </a:lnTo>
                <a:lnTo>
                  <a:pt x="4811" y="3906"/>
                </a:lnTo>
                <a:lnTo>
                  <a:pt x="5311" y="4108"/>
                </a:lnTo>
                <a:cubicBezTo>
                  <a:pt x="5454" y="4167"/>
                  <a:pt x="5537" y="4287"/>
                  <a:pt x="5537" y="4429"/>
                </a:cubicBezTo>
                <a:lnTo>
                  <a:pt x="5537" y="5441"/>
                </a:lnTo>
                <a:cubicBezTo>
                  <a:pt x="5537" y="5537"/>
                  <a:pt x="5608" y="5608"/>
                  <a:pt x="5704" y="5608"/>
                </a:cubicBezTo>
                <a:cubicBezTo>
                  <a:pt x="5787" y="5608"/>
                  <a:pt x="5870" y="5537"/>
                  <a:pt x="5870" y="5441"/>
                </a:cubicBezTo>
                <a:lnTo>
                  <a:pt x="5870" y="4429"/>
                </a:lnTo>
                <a:cubicBezTo>
                  <a:pt x="5870" y="4144"/>
                  <a:pt x="5704" y="3906"/>
                  <a:pt x="5454" y="3810"/>
                </a:cubicBezTo>
                <a:lnTo>
                  <a:pt x="5013" y="3632"/>
                </a:lnTo>
                <a:lnTo>
                  <a:pt x="5013" y="3477"/>
                </a:lnTo>
                <a:cubicBezTo>
                  <a:pt x="5227" y="3310"/>
                  <a:pt x="5358" y="3072"/>
                  <a:pt x="5358" y="2810"/>
                </a:cubicBezTo>
                <a:lnTo>
                  <a:pt x="5358" y="2382"/>
                </a:lnTo>
                <a:lnTo>
                  <a:pt x="5358" y="2346"/>
                </a:lnTo>
                <a:lnTo>
                  <a:pt x="5751" y="2191"/>
                </a:lnTo>
                <a:lnTo>
                  <a:pt x="6370" y="2191"/>
                </a:lnTo>
                <a:lnTo>
                  <a:pt x="6763" y="2346"/>
                </a:lnTo>
                <a:lnTo>
                  <a:pt x="6763" y="2382"/>
                </a:lnTo>
                <a:lnTo>
                  <a:pt x="6763" y="2810"/>
                </a:lnTo>
                <a:cubicBezTo>
                  <a:pt x="6763" y="3072"/>
                  <a:pt x="6894" y="3334"/>
                  <a:pt x="7097" y="3477"/>
                </a:cubicBezTo>
                <a:lnTo>
                  <a:pt x="7097" y="3632"/>
                </a:lnTo>
                <a:lnTo>
                  <a:pt x="6668" y="3810"/>
                </a:lnTo>
                <a:cubicBezTo>
                  <a:pt x="6418" y="3906"/>
                  <a:pt x="6251" y="4144"/>
                  <a:pt x="6251" y="4429"/>
                </a:cubicBezTo>
                <a:lnTo>
                  <a:pt x="6251" y="5441"/>
                </a:lnTo>
                <a:cubicBezTo>
                  <a:pt x="6251" y="5537"/>
                  <a:pt x="6323" y="5608"/>
                  <a:pt x="6418" y="5608"/>
                </a:cubicBezTo>
                <a:cubicBezTo>
                  <a:pt x="6501" y="5608"/>
                  <a:pt x="6585" y="5537"/>
                  <a:pt x="6585" y="5441"/>
                </a:cubicBezTo>
                <a:lnTo>
                  <a:pt x="6585" y="4429"/>
                </a:lnTo>
                <a:cubicBezTo>
                  <a:pt x="6585" y="4287"/>
                  <a:pt x="6668" y="4167"/>
                  <a:pt x="6799" y="4108"/>
                </a:cubicBezTo>
                <a:lnTo>
                  <a:pt x="7311" y="3906"/>
                </a:lnTo>
                <a:lnTo>
                  <a:pt x="7930" y="3906"/>
                </a:lnTo>
                <a:lnTo>
                  <a:pt x="8442" y="4108"/>
                </a:lnTo>
                <a:cubicBezTo>
                  <a:pt x="8573" y="4167"/>
                  <a:pt x="8668" y="4287"/>
                  <a:pt x="8668" y="4429"/>
                </a:cubicBezTo>
                <a:lnTo>
                  <a:pt x="8668" y="5441"/>
                </a:lnTo>
                <a:cubicBezTo>
                  <a:pt x="8668" y="5537"/>
                  <a:pt x="8740" y="5608"/>
                  <a:pt x="8823" y="5608"/>
                </a:cubicBezTo>
                <a:cubicBezTo>
                  <a:pt x="8918" y="5608"/>
                  <a:pt x="8990" y="5537"/>
                  <a:pt x="8990" y="5441"/>
                </a:cubicBezTo>
                <a:lnTo>
                  <a:pt x="8990" y="4429"/>
                </a:lnTo>
                <a:cubicBezTo>
                  <a:pt x="8823" y="4144"/>
                  <a:pt x="8668" y="3906"/>
                  <a:pt x="8406" y="3810"/>
                </a:cubicBezTo>
                <a:lnTo>
                  <a:pt x="7978" y="3632"/>
                </a:lnTo>
                <a:lnTo>
                  <a:pt x="7978" y="3477"/>
                </a:lnTo>
                <a:cubicBezTo>
                  <a:pt x="8192" y="3310"/>
                  <a:pt x="8323" y="3072"/>
                  <a:pt x="8323" y="2810"/>
                </a:cubicBezTo>
                <a:lnTo>
                  <a:pt x="8323" y="2382"/>
                </a:lnTo>
                <a:cubicBezTo>
                  <a:pt x="8323" y="2191"/>
                  <a:pt x="8252" y="2036"/>
                  <a:pt x="8133" y="1893"/>
                </a:cubicBezTo>
                <a:cubicBezTo>
                  <a:pt x="7990" y="1786"/>
                  <a:pt x="7835" y="1703"/>
                  <a:pt x="7656" y="1703"/>
                </a:cubicBezTo>
                <a:lnTo>
                  <a:pt x="7311" y="1703"/>
                </a:lnTo>
                <a:cubicBezTo>
                  <a:pt x="7073" y="1703"/>
                  <a:pt x="6847" y="1846"/>
                  <a:pt x="6728" y="2036"/>
                </a:cubicBezTo>
                <a:lnTo>
                  <a:pt x="6442" y="1917"/>
                </a:lnTo>
                <a:lnTo>
                  <a:pt x="6442" y="1762"/>
                </a:lnTo>
                <a:cubicBezTo>
                  <a:pt x="6656" y="1608"/>
                  <a:pt x="6787" y="1370"/>
                  <a:pt x="6787" y="1096"/>
                </a:cubicBezTo>
                <a:lnTo>
                  <a:pt x="6787" y="667"/>
                </a:lnTo>
                <a:cubicBezTo>
                  <a:pt x="6787" y="488"/>
                  <a:pt x="6716" y="322"/>
                  <a:pt x="6597" y="191"/>
                </a:cubicBezTo>
                <a:cubicBezTo>
                  <a:pt x="6466" y="72"/>
                  <a:pt x="6299" y="0"/>
                  <a:pt x="6120" y="0"/>
                </a:cubicBezTo>
                <a:lnTo>
                  <a:pt x="5775" y="0"/>
                </a:lnTo>
                <a:cubicBezTo>
                  <a:pt x="5406" y="0"/>
                  <a:pt x="5108" y="298"/>
                  <a:pt x="5108" y="667"/>
                </a:cubicBezTo>
                <a:lnTo>
                  <a:pt x="5108" y="1096"/>
                </a:lnTo>
                <a:cubicBezTo>
                  <a:pt x="5108" y="1370"/>
                  <a:pt x="5239" y="1620"/>
                  <a:pt x="5454" y="1762"/>
                </a:cubicBezTo>
                <a:lnTo>
                  <a:pt x="5454" y="1917"/>
                </a:lnTo>
                <a:lnTo>
                  <a:pt x="5168" y="2036"/>
                </a:lnTo>
                <a:cubicBezTo>
                  <a:pt x="5132" y="1989"/>
                  <a:pt x="5108" y="1941"/>
                  <a:pt x="5061" y="1905"/>
                </a:cubicBezTo>
                <a:cubicBezTo>
                  <a:pt x="4930" y="1786"/>
                  <a:pt x="4763" y="1703"/>
                  <a:pt x="4584" y="1703"/>
                </a:cubicBezTo>
                <a:lnTo>
                  <a:pt x="4239" y="1703"/>
                </a:lnTo>
                <a:cubicBezTo>
                  <a:pt x="4001" y="1703"/>
                  <a:pt x="3787" y="1846"/>
                  <a:pt x="3668" y="2036"/>
                </a:cubicBezTo>
                <a:lnTo>
                  <a:pt x="3382" y="1917"/>
                </a:lnTo>
                <a:lnTo>
                  <a:pt x="3382" y="1762"/>
                </a:lnTo>
                <a:cubicBezTo>
                  <a:pt x="3584" y="1608"/>
                  <a:pt x="3727" y="1370"/>
                  <a:pt x="3727" y="1096"/>
                </a:cubicBezTo>
                <a:lnTo>
                  <a:pt x="3727" y="667"/>
                </a:lnTo>
                <a:cubicBezTo>
                  <a:pt x="3727" y="488"/>
                  <a:pt x="3644" y="322"/>
                  <a:pt x="3525" y="191"/>
                </a:cubicBezTo>
                <a:cubicBezTo>
                  <a:pt x="3394" y="72"/>
                  <a:pt x="3227" y="0"/>
                  <a:pt x="3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1284;p38">
            <a:extLst>
              <a:ext uri="{FF2B5EF4-FFF2-40B4-BE49-F238E27FC236}">
                <a16:creationId xmlns:a16="http://schemas.microsoft.com/office/drawing/2014/main" id="{60B58CCD-2205-AF71-B054-94815123394B}"/>
              </a:ext>
            </a:extLst>
          </p:cNvPr>
          <p:cNvSpPr/>
          <p:nvPr/>
        </p:nvSpPr>
        <p:spPr>
          <a:xfrm>
            <a:off x="752017" y="4370446"/>
            <a:ext cx="164999" cy="283906"/>
          </a:xfrm>
          <a:custGeom>
            <a:avLst/>
            <a:gdLst/>
            <a:ahLst/>
            <a:cxnLst/>
            <a:rect l="l" t="t" r="r" b="b"/>
            <a:pathLst>
              <a:path w="3751" h="5073" extrusionOk="0">
                <a:moveTo>
                  <a:pt x="2036" y="310"/>
                </a:moveTo>
                <a:cubicBezTo>
                  <a:pt x="2227" y="310"/>
                  <a:pt x="2394" y="477"/>
                  <a:pt x="2394" y="668"/>
                </a:cubicBezTo>
                <a:lnTo>
                  <a:pt x="2394" y="1013"/>
                </a:lnTo>
                <a:cubicBezTo>
                  <a:pt x="2394" y="1299"/>
                  <a:pt x="2156" y="1537"/>
                  <a:pt x="1870" y="1537"/>
                </a:cubicBezTo>
                <a:cubicBezTo>
                  <a:pt x="1596" y="1537"/>
                  <a:pt x="1334" y="1299"/>
                  <a:pt x="1334" y="1013"/>
                </a:cubicBezTo>
                <a:lnTo>
                  <a:pt x="1334" y="668"/>
                </a:lnTo>
                <a:cubicBezTo>
                  <a:pt x="1334" y="477"/>
                  <a:pt x="1501" y="310"/>
                  <a:pt x="1691" y="310"/>
                </a:cubicBezTo>
                <a:close/>
                <a:moveTo>
                  <a:pt x="2036" y="1834"/>
                </a:moveTo>
                <a:lnTo>
                  <a:pt x="2036" y="1918"/>
                </a:lnTo>
                <a:cubicBezTo>
                  <a:pt x="2048" y="1977"/>
                  <a:pt x="2072" y="2037"/>
                  <a:pt x="2096" y="2084"/>
                </a:cubicBezTo>
                <a:lnTo>
                  <a:pt x="1870" y="2311"/>
                </a:lnTo>
                <a:lnTo>
                  <a:pt x="1858" y="2311"/>
                </a:lnTo>
                <a:lnTo>
                  <a:pt x="1632" y="2084"/>
                </a:lnTo>
                <a:cubicBezTo>
                  <a:pt x="1667" y="2037"/>
                  <a:pt x="1679" y="1977"/>
                  <a:pt x="1679" y="1918"/>
                </a:cubicBezTo>
                <a:lnTo>
                  <a:pt x="1679" y="1834"/>
                </a:lnTo>
                <a:cubicBezTo>
                  <a:pt x="1739" y="1846"/>
                  <a:pt x="1798" y="1846"/>
                  <a:pt x="1858" y="1846"/>
                </a:cubicBezTo>
                <a:cubicBezTo>
                  <a:pt x="1917" y="1846"/>
                  <a:pt x="1977" y="1846"/>
                  <a:pt x="2036" y="1834"/>
                </a:cubicBezTo>
                <a:close/>
                <a:moveTo>
                  <a:pt x="2382" y="2275"/>
                </a:moveTo>
                <a:lnTo>
                  <a:pt x="2668" y="2406"/>
                </a:lnTo>
                <a:cubicBezTo>
                  <a:pt x="2715" y="2442"/>
                  <a:pt x="2763" y="2501"/>
                  <a:pt x="2763" y="2573"/>
                </a:cubicBezTo>
                <a:lnTo>
                  <a:pt x="2763" y="2894"/>
                </a:lnTo>
                <a:lnTo>
                  <a:pt x="1036" y="2894"/>
                </a:lnTo>
                <a:lnTo>
                  <a:pt x="1036" y="2573"/>
                </a:lnTo>
                <a:lnTo>
                  <a:pt x="1013" y="2573"/>
                </a:lnTo>
                <a:cubicBezTo>
                  <a:pt x="1013" y="2501"/>
                  <a:pt x="1060" y="2442"/>
                  <a:pt x="1120" y="2406"/>
                </a:cubicBezTo>
                <a:lnTo>
                  <a:pt x="1394" y="2275"/>
                </a:lnTo>
                <a:lnTo>
                  <a:pt x="1655" y="2537"/>
                </a:lnTo>
                <a:cubicBezTo>
                  <a:pt x="1703" y="2596"/>
                  <a:pt x="1798" y="2620"/>
                  <a:pt x="1894" y="2620"/>
                </a:cubicBezTo>
                <a:cubicBezTo>
                  <a:pt x="1977" y="2620"/>
                  <a:pt x="2048" y="2596"/>
                  <a:pt x="2132" y="2537"/>
                </a:cubicBezTo>
                <a:lnTo>
                  <a:pt x="2382" y="2275"/>
                </a:lnTo>
                <a:close/>
                <a:moveTo>
                  <a:pt x="3299" y="3216"/>
                </a:moveTo>
                <a:lnTo>
                  <a:pt x="3120" y="3573"/>
                </a:lnTo>
                <a:lnTo>
                  <a:pt x="596" y="3573"/>
                </a:lnTo>
                <a:lnTo>
                  <a:pt x="417" y="3216"/>
                </a:lnTo>
                <a:close/>
                <a:moveTo>
                  <a:pt x="1691" y="1"/>
                </a:moveTo>
                <a:cubicBezTo>
                  <a:pt x="1322" y="1"/>
                  <a:pt x="1024" y="298"/>
                  <a:pt x="1024" y="668"/>
                </a:cubicBezTo>
                <a:lnTo>
                  <a:pt x="1024" y="1013"/>
                </a:lnTo>
                <a:cubicBezTo>
                  <a:pt x="1024" y="1299"/>
                  <a:pt x="1155" y="1537"/>
                  <a:pt x="1370" y="1680"/>
                </a:cubicBezTo>
                <a:lnTo>
                  <a:pt x="1370" y="1918"/>
                </a:lnTo>
                <a:lnTo>
                  <a:pt x="1370" y="1942"/>
                </a:lnTo>
                <a:lnTo>
                  <a:pt x="965" y="2132"/>
                </a:lnTo>
                <a:cubicBezTo>
                  <a:pt x="798" y="2215"/>
                  <a:pt x="679" y="2382"/>
                  <a:pt x="679" y="2573"/>
                </a:cubicBezTo>
                <a:lnTo>
                  <a:pt x="679" y="2894"/>
                </a:lnTo>
                <a:lnTo>
                  <a:pt x="167" y="2894"/>
                </a:lnTo>
                <a:cubicBezTo>
                  <a:pt x="108" y="2894"/>
                  <a:pt x="60" y="2918"/>
                  <a:pt x="24" y="2965"/>
                </a:cubicBezTo>
                <a:cubicBezTo>
                  <a:pt x="1" y="3001"/>
                  <a:pt x="1" y="3073"/>
                  <a:pt x="24" y="3108"/>
                </a:cubicBezTo>
                <a:lnTo>
                  <a:pt x="370" y="3799"/>
                </a:lnTo>
                <a:cubicBezTo>
                  <a:pt x="405" y="3858"/>
                  <a:pt x="465" y="3882"/>
                  <a:pt x="524" y="3882"/>
                </a:cubicBezTo>
                <a:lnTo>
                  <a:pt x="703" y="3882"/>
                </a:lnTo>
                <a:lnTo>
                  <a:pt x="703" y="4918"/>
                </a:lnTo>
                <a:cubicBezTo>
                  <a:pt x="703" y="5001"/>
                  <a:pt x="774" y="5073"/>
                  <a:pt x="858" y="5073"/>
                </a:cubicBezTo>
                <a:cubicBezTo>
                  <a:pt x="953" y="5073"/>
                  <a:pt x="1024" y="5001"/>
                  <a:pt x="1024" y="4918"/>
                </a:cubicBezTo>
                <a:lnTo>
                  <a:pt x="1024" y="3882"/>
                </a:lnTo>
                <a:lnTo>
                  <a:pt x="2751" y="3882"/>
                </a:lnTo>
                <a:lnTo>
                  <a:pt x="2751" y="4918"/>
                </a:lnTo>
                <a:cubicBezTo>
                  <a:pt x="2751" y="5001"/>
                  <a:pt x="2822" y="5073"/>
                  <a:pt x="2918" y="5073"/>
                </a:cubicBezTo>
                <a:cubicBezTo>
                  <a:pt x="3001" y="5073"/>
                  <a:pt x="3084" y="5001"/>
                  <a:pt x="3084" y="4918"/>
                </a:cubicBezTo>
                <a:lnTo>
                  <a:pt x="3084" y="3882"/>
                </a:lnTo>
                <a:lnTo>
                  <a:pt x="3263" y="3882"/>
                </a:lnTo>
                <a:cubicBezTo>
                  <a:pt x="3322" y="3882"/>
                  <a:pt x="3382" y="3858"/>
                  <a:pt x="3406" y="3799"/>
                </a:cubicBezTo>
                <a:lnTo>
                  <a:pt x="3751" y="3108"/>
                </a:lnTo>
                <a:cubicBezTo>
                  <a:pt x="3739" y="3073"/>
                  <a:pt x="3739" y="3001"/>
                  <a:pt x="3703" y="2965"/>
                </a:cubicBezTo>
                <a:cubicBezTo>
                  <a:pt x="3680" y="2918"/>
                  <a:pt x="3632" y="2894"/>
                  <a:pt x="3572" y="2894"/>
                </a:cubicBezTo>
                <a:lnTo>
                  <a:pt x="3049" y="2894"/>
                </a:lnTo>
                <a:lnTo>
                  <a:pt x="3049" y="2573"/>
                </a:lnTo>
                <a:cubicBezTo>
                  <a:pt x="3049" y="2382"/>
                  <a:pt x="2941" y="2215"/>
                  <a:pt x="2763" y="2132"/>
                </a:cubicBezTo>
                <a:lnTo>
                  <a:pt x="2370" y="1942"/>
                </a:lnTo>
                <a:lnTo>
                  <a:pt x="2370" y="1918"/>
                </a:lnTo>
                <a:lnTo>
                  <a:pt x="2370" y="1680"/>
                </a:lnTo>
                <a:cubicBezTo>
                  <a:pt x="2572" y="1537"/>
                  <a:pt x="2703" y="1275"/>
                  <a:pt x="2703" y="1013"/>
                </a:cubicBezTo>
                <a:lnTo>
                  <a:pt x="2703" y="668"/>
                </a:lnTo>
                <a:cubicBezTo>
                  <a:pt x="2703" y="298"/>
                  <a:pt x="2406" y="1"/>
                  <a:pt x="203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134CFF5-99C5-AD03-FDFD-05646C0994B9}"/>
              </a:ext>
            </a:extLst>
          </p:cNvPr>
          <p:cNvSpPr txBox="1"/>
          <p:nvPr/>
        </p:nvSpPr>
        <p:spPr>
          <a:xfrm>
            <a:off x="1046490" y="1723889"/>
            <a:ext cx="13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 </a:t>
            </a:r>
          </a:p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Encargada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192CE3F-E801-351A-BA89-E3B87917C55C}"/>
              </a:ext>
            </a:extLst>
          </p:cNvPr>
          <p:cNvSpPr txBox="1"/>
          <p:nvPr/>
        </p:nvSpPr>
        <p:spPr>
          <a:xfrm>
            <a:off x="978540" y="2740758"/>
            <a:ext cx="132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BPIN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6B3CEFB-036B-3EA0-EBB9-9B0919B33659}"/>
              </a:ext>
            </a:extLst>
          </p:cNvPr>
          <p:cNvSpPr txBox="1"/>
          <p:nvPr/>
        </p:nvSpPr>
        <p:spPr>
          <a:xfrm>
            <a:off x="1024150" y="3528597"/>
            <a:ext cx="13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</a:t>
            </a:r>
          </a:p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958699F-A554-B55F-D38A-2DBE2A13471D}"/>
              </a:ext>
            </a:extLst>
          </p:cNvPr>
          <p:cNvSpPr txBox="1"/>
          <p:nvPr/>
        </p:nvSpPr>
        <p:spPr>
          <a:xfrm>
            <a:off x="1012933" y="4736771"/>
            <a:ext cx="141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Objetivos</a:t>
            </a:r>
          </a:p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Específicos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1846F84-061B-C30E-140F-AFA261CE9515}"/>
              </a:ext>
            </a:extLst>
          </p:cNvPr>
          <p:cNvSpPr txBox="1"/>
          <p:nvPr/>
        </p:nvSpPr>
        <p:spPr>
          <a:xfrm>
            <a:off x="1057228" y="6086029"/>
            <a:ext cx="13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</a:t>
            </a:r>
          </a:p>
          <a:p>
            <a:pPr algn="ctr"/>
            <a:r>
              <a:rPr lang="es-419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2412641-CA80-BA75-020A-62E448D98F9D}"/>
              </a:ext>
            </a:extLst>
          </p:cNvPr>
          <p:cNvSpPr txBox="1"/>
          <p:nvPr/>
        </p:nvSpPr>
        <p:spPr>
          <a:xfrm>
            <a:off x="2608045" y="1722782"/>
            <a:ext cx="346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Superintendencia Delegada para la Función Jurisdiccional y de Conciliación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363AB56-9B71-6117-D931-934C49F92837}"/>
              </a:ext>
            </a:extLst>
          </p:cNvPr>
          <p:cNvSpPr txBox="1"/>
          <p:nvPr/>
        </p:nvSpPr>
        <p:spPr>
          <a:xfrm>
            <a:off x="3161983" y="2707304"/>
            <a:ext cx="2360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202300000000354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6E2044C-3951-2AA6-351B-8EDCA64CB317}"/>
              </a:ext>
            </a:extLst>
          </p:cNvPr>
          <p:cNvSpPr txBox="1"/>
          <p:nvPr/>
        </p:nvSpPr>
        <p:spPr>
          <a:xfrm>
            <a:off x="2408632" y="3368253"/>
            <a:ext cx="410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Optimizar la utilización de los mecanismos de administración de justicia dispuestos por la Supersalud en la resolución de conflictos entre los actores del SGSSS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E750593-66EE-E63A-0798-3D093A32530C}"/>
              </a:ext>
            </a:extLst>
          </p:cNvPr>
          <p:cNvSpPr txBox="1"/>
          <p:nvPr/>
        </p:nvSpPr>
        <p:spPr>
          <a:xfrm>
            <a:off x="2351425" y="4377080"/>
            <a:ext cx="44459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s-419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Facilitar el acceso en los territorios a la conciliación extrajudicial como mecanismo de resolución de los conflictos económicos que surjan entre los actores del SGSSS.</a:t>
            </a:r>
          </a:p>
          <a:p>
            <a:pPr marL="228600" indent="-228600">
              <a:buAutoNum type="arabicPeriod"/>
            </a:pPr>
            <a:r>
              <a:rPr lang="es-419" sz="11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Optimizar la resolución de las demandas presentadas por los actores del SGSSS frente a las barreras de acceso a los servicios de salud.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87CBBDF-EE37-8952-8A36-67FA3378AAAB}"/>
              </a:ext>
            </a:extLst>
          </p:cNvPr>
          <p:cNvSpPr txBox="1"/>
          <p:nvPr/>
        </p:nvSpPr>
        <p:spPr>
          <a:xfrm>
            <a:off x="3161983" y="6147584"/>
            <a:ext cx="2105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 </a:t>
            </a:r>
            <a:r>
              <a:rPr lang="af-ZA" sz="16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884.577.261</a:t>
            </a:r>
            <a:endParaRPr lang="es-419" sz="1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n 52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2C713533-CE79-4680-A2FC-D2BF49AA8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20434" r="33977" b="10304"/>
          <a:stretch/>
        </p:blipFill>
        <p:spPr>
          <a:xfrm>
            <a:off x="6585045" y="1668023"/>
            <a:ext cx="5624664" cy="47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018;p34">
            <a:extLst>
              <a:ext uri="{FF2B5EF4-FFF2-40B4-BE49-F238E27FC236}">
                <a16:creationId xmlns:a16="http://schemas.microsoft.com/office/drawing/2014/main" id="{3BEC90BB-8DC7-278F-1259-122EFEEA30BF}"/>
              </a:ext>
            </a:extLst>
          </p:cNvPr>
          <p:cNvSpPr/>
          <p:nvPr/>
        </p:nvSpPr>
        <p:spPr>
          <a:xfrm>
            <a:off x="7685272" y="5908434"/>
            <a:ext cx="2436744" cy="579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6828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018;p34">
            <a:extLst>
              <a:ext uri="{FF2B5EF4-FFF2-40B4-BE49-F238E27FC236}">
                <a16:creationId xmlns:a16="http://schemas.microsoft.com/office/drawing/2014/main" id="{FD8B9A36-E0DB-5977-0AFE-84D3F4D94FD7}"/>
              </a:ext>
            </a:extLst>
          </p:cNvPr>
          <p:cNvSpPr/>
          <p:nvPr/>
        </p:nvSpPr>
        <p:spPr>
          <a:xfrm>
            <a:off x="8357140" y="4580368"/>
            <a:ext cx="3738781" cy="1228756"/>
          </a:xfrm>
          <a:prstGeom prst="roundRect">
            <a:avLst>
              <a:gd name="adj" fmla="val 50000"/>
            </a:avLst>
          </a:prstGeom>
          <a:noFill/>
          <a:ln>
            <a:solidFill>
              <a:srgbClr val="46828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018;p34">
            <a:extLst>
              <a:ext uri="{FF2B5EF4-FFF2-40B4-BE49-F238E27FC236}">
                <a16:creationId xmlns:a16="http://schemas.microsoft.com/office/drawing/2014/main" id="{66664C44-1EE9-FFD1-1A2D-C5BBBE8C10FF}"/>
              </a:ext>
            </a:extLst>
          </p:cNvPr>
          <p:cNvSpPr/>
          <p:nvPr/>
        </p:nvSpPr>
        <p:spPr>
          <a:xfrm>
            <a:off x="8506237" y="3260257"/>
            <a:ext cx="3003275" cy="1228756"/>
          </a:xfrm>
          <a:prstGeom prst="roundRect">
            <a:avLst>
              <a:gd name="adj" fmla="val 50000"/>
            </a:avLst>
          </a:prstGeom>
          <a:noFill/>
          <a:ln>
            <a:solidFill>
              <a:srgbClr val="46828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018;p34">
            <a:extLst>
              <a:ext uri="{FF2B5EF4-FFF2-40B4-BE49-F238E27FC236}">
                <a16:creationId xmlns:a16="http://schemas.microsoft.com/office/drawing/2014/main" id="{BA49C820-5D5D-DFF2-7413-AA9B7633233E}"/>
              </a:ext>
            </a:extLst>
          </p:cNvPr>
          <p:cNvSpPr/>
          <p:nvPr/>
        </p:nvSpPr>
        <p:spPr>
          <a:xfrm>
            <a:off x="8070113" y="2511877"/>
            <a:ext cx="2436744" cy="579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6828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018;p34">
            <a:extLst>
              <a:ext uri="{FF2B5EF4-FFF2-40B4-BE49-F238E27FC236}">
                <a16:creationId xmlns:a16="http://schemas.microsoft.com/office/drawing/2014/main" id="{A0103B1F-A3D9-76AD-B1E0-2B6FE972A0C3}"/>
              </a:ext>
            </a:extLst>
          </p:cNvPr>
          <p:cNvSpPr/>
          <p:nvPr/>
        </p:nvSpPr>
        <p:spPr>
          <a:xfrm>
            <a:off x="7661410" y="1763498"/>
            <a:ext cx="2591522" cy="579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46828A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22;p34">
            <a:extLst>
              <a:ext uri="{FF2B5EF4-FFF2-40B4-BE49-F238E27FC236}">
                <a16:creationId xmlns:a16="http://schemas.microsoft.com/office/drawing/2014/main" id="{32CE1D51-7C85-830C-17BC-F69E7612AFC0}"/>
              </a:ext>
            </a:extLst>
          </p:cNvPr>
          <p:cNvSpPr/>
          <p:nvPr/>
        </p:nvSpPr>
        <p:spPr>
          <a:xfrm rot="1355702">
            <a:off x="7082792" y="2656611"/>
            <a:ext cx="825930" cy="363076"/>
          </a:xfrm>
          <a:custGeom>
            <a:avLst/>
            <a:gdLst/>
            <a:ahLst/>
            <a:cxnLst/>
            <a:rect l="l" t="t" r="r" b="b"/>
            <a:pathLst>
              <a:path w="26560" h="11091" fill="none" extrusionOk="0">
                <a:moveTo>
                  <a:pt x="0" y="11090"/>
                </a:moveTo>
                <a:lnTo>
                  <a:pt x="26559" y="1"/>
                </a:lnTo>
              </a:path>
            </a:pathLst>
          </a:custGeom>
          <a:solidFill>
            <a:srgbClr val="53A8B3"/>
          </a:solidFill>
          <a:ln w="38100" cap="flat" cmpd="sng">
            <a:solidFill>
              <a:srgbClr val="53A8B3"/>
            </a:solidFill>
            <a:prstDash val="solid"/>
            <a:miter lim="280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22;p34">
            <a:extLst>
              <a:ext uri="{FF2B5EF4-FFF2-40B4-BE49-F238E27FC236}">
                <a16:creationId xmlns:a16="http://schemas.microsoft.com/office/drawing/2014/main" id="{EBEC41D1-18B2-50D8-C205-86516000FA81}"/>
              </a:ext>
            </a:extLst>
          </p:cNvPr>
          <p:cNvSpPr/>
          <p:nvPr/>
        </p:nvSpPr>
        <p:spPr>
          <a:xfrm rot="1348110">
            <a:off x="6062936" y="1793669"/>
            <a:ext cx="1401282" cy="590762"/>
          </a:xfrm>
          <a:custGeom>
            <a:avLst/>
            <a:gdLst/>
            <a:ahLst/>
            <a:cxnLst/>
            <a:rect l="l" t="t" r="r" b="b"/>
            <a:pathLst>
              <a:path w="26560" h="11091" fill="none" extrusionOk="0">
                <a:moveTo>
                  <a:pt x="0" y="11090"/>
                </a:moveTo>
                <a:lnTo>
                  <a:pt x="26559" y="1"/>
                </a:lnTo>
              </a:path>
            </a:pathLst>
          </a:custGeom>
          <a:solidFill>
            <a:srgbClr val="53A8B3"/>
          </a:solidFill>
          <a:ln w="38100" cap="flat" cmpd="sng">
            <a:solidFill>
              <a:srgbClr val="53A8B3"/>
            </a:solidFill>
            <a:prstDash val="solid"/>
            <a:miter lim="280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5989D01-52DF-437E-9985-921912CFA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360990"/>
            <a:ext cx="5289729" cy="5501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1D4CC4D-2401-2508-6AD3-E359AAA956D0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930ACAA5-DFE5-6EC8-09C4-5CA8BC508A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1438" y="203473"/>
            <a:ext cx="8757510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CO" sz="2000" b="1" i="0" u="none" strike="noStrike" kern="12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Fortalecimiento  del desarrollo integral del Talento Humano que apoya la gestión administrativa y la ejecución de acciones misionales de la Supersalud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" name="Google Shape;999;p34">
            <a:extLst>
              <a:ext uri="{FF2B5EF4-FFF2-40B4-BE49-F238E27FC236}">
                <a16:creationId xmlns:a16="http://schemas.microsoft.com/office/drawing/2014/main" id="{B231A4E4-2E82-640E-D4D4-C061CDBC2700}"/>
              </a:ext>
            </a:extLst>
          </p:cNvPr>
          <p:cNvGrpSpPr/>
          <p:nvPr/>
        </p:nvGrpSpPr>
        <p:grpSpPr>
          <a:xfrm>
            <a:off x="5202997" y="1900607"/>
            <a:ext cx="2234781" cy="4412973"/>
            <a:chOff x="1693712" y="1507465"/>
            <a:chExt cx="1440449" cy="2848689"/>
          </a:xfrm>
          <a:solidFill>
            <a:srgbClr val="46828A"/>
          </a:solidFill>
        </p:grpSpPr>
        <p:sp>
          <p:nvSpPr>
            <p:cNvPr id="7" name="Google Shape;1002;p34">
              <a:extLst>
                <a:ext uri="{FF2B5EF4-FFF2-40B4-BE49-F238E27FC236}">
                  <a16:creationId xmlns:a16="http://schemas.microsoft.com/office/drawing/2014/main" id="{2D734F06-657E-3F8D-F044-59043D28E7E4}"/>
                </a:ext>
              </a:extLst>
            </p:cNvPr>
            <p:cNvSpPr/>
            <p:nvPr/>
          </p:nvSpPr>
          <p:spPr>
            <a:xfrm>
              <a:off x="1752621" y="1553633"/>
              <a:ext cx="1381540" cy="2762554"/>
            </a:xfrm>
            <a:custGeom>
              <a:avLst/>
              <a:gdLst/>
              <a:ahLst/>
              <a:cxnLst/>
              <a:rect l="l" t="t" r="r" b="b"/>
              <a:pathLst>
                <a:path w="73584" h="147140" fill="none" extrusionOk="0">
                  <a:moveTo>
                    <a:pt x="0" y="0"/>
                  </a:moveTo>
                  <a:cubicBezTo>
                    <a:pt x="40596" y="0"/>
                    <a:pt x="73584" y="32848"/>
                    <a:pt x="73584" y="73556"/>
                  </a:cubicBezTo>
                  <a:cubicBezTo>
                    <a:pt x="73584" y="114264"/>
                    <a:pt x="40596" y="147140"/>
                    <a:pt x="0" y="147140"/>
                  </a:cubicBezTo>
                </a:path>
              </a:pathLst>
            </a:custGeom>
            <a:grpFill/>
            <a:ln w="38100" cap="flat" cmpd="sng">
              <a:solidFill>
                <a:srgbClr val="559DA7"/>
              </a:solidFill>
              <a:prstDash val="solid"/>
              <a:miter lim="280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05;p34">
              <a:extLst>
                <a:ext uri="{FF2B5EF4-FFF2-40B4-BE49-F238E27FC236}">
                  <a16:creationId xmlns:a16="http://schemas.microsoft.com/office/drawing/2014/main" id="{29CD9FDE-89DC-B8F0-04EE-05937264827C}"/>
                </a:ext>
              </a:extLst>
            </p:cNvPr>
            <p:cNvSpPr/>
            <p:nvPr/>
          </p:nvSpPr>
          <p:spPr>
            <a:xfrm>
              <a:off x="1734014" y="3038631"/>
              <a:ext cx="21" cy="2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1012;p34">
              <a:extLst>
                <a:ext uri="{FF2B5EF4-FFF2-40B4-BE49-F238E27FC236}">
                  <a16:creationId xmlns:a16="http://schemas.microsoft.com/office/drawing/2014/main" id="{571ABAC5-0A0E-4084-81DD-76239A211800}"/>
                </a:ext>
              </a:extLst>
            </p:cNvPr>
            <p:cNvSpPr/>
            <p:nvPr/>
          </p:nvSpPr>
          <p:spPr>
            <a:xfrm>
              <a:off x="1693712" y="1507465"/>
              <a:ext cx="92260" cy="92279"/>
            </a:xfrm>
            <a:custGeom>
              <a:avLst/>
              <a:gdLst/>
              <a:ahLst/>
              <a:cxnLst/>
              <a:rect l="l" t="t" r="r" b="b"/>
              <a:pathLst>
                <a:path w="4914" h="4915" extrusionOk="0">
                  <a:moveTo>
                    <a:pt x="2471" y="1"/>
                  </a:moveTo>
                  <a:cubicBezTo>
                    <a:pt x="1068" y="1"/>
                    <a:pt x="1" y="1040"/>
                    <a:pt x="1" y="2443"/>
                  </a:cubicBezTo>
                  <a:cubicBezTo>
                    <a:pt x="1" y="3847"/>
                    <a:pt x="1068" y="4914"/>
                    <a:pt x="2471" y="4914"/>
                  </a:cubicBezTo>
                  <a:cubicBezTo>
                    <a:pt x="3735" y="4914"/>
                    <a:pt x="4914" y="3847"/>
                    <a:pt x="4914" y="2443"/>
                  </a:cubicBezTo>
                  <a:cubicBezTo>
                    <a:pt x="4914" y="1040"/>
                    <a:pt x="3735" y="1"/>
                    <a:pt x="2471" y="1"/>
                  </a:cubicBezTo>
                  <a:close/>
                </a:path>
              </a:pathLst>
            </a:custGeom>
            <a:grpFill/>
            <a:ln>
              <a:solidFill>
                <a:srgbClr val="46828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3;p34">
              <a:extLst>
                <a:ext uri="{FF2B5EF4-FFF2-40B4-BE49-F238E27FC236}">
                  <a16:creationId xmlns:a16="http://schemas.microsoft.com/office/drawing/2014/main" id="{0DB317C4-3A3A-9D74-213E-C2FFF3C39829}"/>
                </a:ext>
              </a:extLst>
            </p:cNvPr>
            <p:cNvSpPr/>
            <p:nvPr/>
          </p:nvSpPr>
          <p:spPr>
            <a:xfrm>
              <a:off x="1693712" y="4263875"/>
              <a:ext cx="92260" cy="92279"/>
            </a:xfrm>
            <a:custGeom>
              <a:avLst/>
              <a:gdLst/>
              <a:ahLst/>
              <a:cxnLst/>
              <a:rect l="l" t="t" r="r" b="b"/>
              <a:pathLst>
                <a:path w="4914" h="4915" extrusionOk="0">
                  <a:moveTo>
                    <a:pt x="2471" y="1"/>
                  </a:moveTo>
                  <a:cubicBezTo>
                    <a:pt x="1068" y="1"/>
                    <a:pt x="1" y="1040"/>
                    <a:pt x="1" y="2443"/>
                  </a:cubicBezTo>
                  <a:cubicBezTo>
                    <a:pt x="1" y="3847"/>
                    <a:pt x="1068" y="4914"/>
                    <a:pt x="2471" y="4914"/>
                  </a:cubicBezTo>
                  <a:cubicBezTo>
                    <a:pt x="3735" y="4914"/>
                    <a:pt x="4914" y="3847"/>
                    <a:pt x="4914" y="2443"/>
                  </a:cubicBezTo>
                  <a:cubicBezTo>
                    <a:pt x="4914" y="1040"/>
                    <a:pt x="3735" y="1"/>
                    <a:pt x="2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209E90E2-7BCC-9B27-D894-DB4B8116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127647"/>
            <a:ext cx="5843839" cy="3962071"/>
          </a:xfrm>
          <a:prstGeom prst="rect">
            <a:avLst/>
          </a:prstGeom>
        </p:spPr>
      </p:pic>
      <p:sp>
        <p:nvSpPr>
          <p:cNvPr id="24" name="Google Shape;1022;p34">
            <a:extLst>
              <a:ext uri="{FF2B5EF4-FFF2-40B4-BE49-F238E27FC236}">
                <a16:creationId xmlns:a16="http://schemas.microsoft.com/office/drawing/2014/main" id="{7AAF21F1-F3E5-ABC7-2D87-871390A0482E}"/>
              </a:ext>
            </a:extLst>
          </p:cNvPr>
          <p:cNvSpPr/>
          <p:nvPr/>
        </p:nvSpPr>
        <p:spPr>
          <a:xfrm rot="1355702">
            <a:off x="7443911" y="3643899"/>
            <a:ext cx="825930" cy="363076"/>
          </a:xfrm>
          <a:custGeom>
            <a:avLst/>
            <a:gdLst/>
            <a:ahLst/>
            <a:cxnLst/>
            <a:rect l="l" t="t" r="r" b="b"/>
            <a:pathLst>
              <a:path w="26560" h="11091" fill="none" extrusionOk="0">
                <a:moveTo>
                  <a:pt x="0" y="11090"/>
                </a:moveTo>
                <a:lnTo>
                  <a:pt x="26559" y="1"/>
                </a:lnTo>
              </a:path>
            </a:pathLst>
          </a:custGeom>
          <a:solidFill>
            <a:srgbClr val="53A8B3"/>
          </a:solidFill>
          <a:ln w="38100" cap="flat" cmpd="sng">
            <a:solidFill>
              <a:srgbClr val="53A8B3"/>
            </a:solidFill>
            <a:prstDash val="solid"/>
            <a:miter lim="280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22;p34">
            <a:extLst>
              <a:ext uri="{FF2B5EF4-FFF2-40B4-BE49-F238E27FC236}">
                <a16:creationId xmlns:a16="http://schemas.microsoft.com/office/drawing/2014/main" id="{3DCB50D6-D080-3DCD-A306-9BE64416BF11}"/>
              </a:ext>
            </a:extLst>
          </p:cNvPr>
          <p:cNvSpPr/>
          <p:nvPr/>
        </p:nvSpPr>
        <p:spPr>
          <a:xfrm rot="1355702">
            <a:off x="7288201" y="4859786"/>
            <a:ext cx="825930" cy="363076"/>
          </a:xfrm>
          <a:custGeom>
            <a:avLst/>
            <a:gdLst/>
            <a:ahLst/>
            <a:cxnLst/>
            <a:rect l="l" t="t" r="r" b="b"/>
            <a:pathLst>
              <a:path w="26560" h="11091" fill="none" extrusionOk="0">
                <a:moveTo>
                  <a:pt x="0" y="11090"/>
                </a:moveTo>
                <a:lnTo>
                  <a:pt x="26559" y="1"/>
                </a:lnTo>
              </a:path>
            </a:pathLst>
          </a:custGeom>
          <a:solidFill>
            <a:srgbClr val="53A8B3"/>
          </a:solidFill>
          <a:ln w="38100" cap="flat" cmpd="sng">
            <a:solidFill>
              <a:srgbClr val="53A8B3"/>
            </a:solidFill>
            <a:prstDash val="solid"/>
            <a:miter lim="280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22;p34">
            <a:extLst>
              <a:ext uri="{FF2B5EF4-FFF2-40B4-BE49-F238E27FC236}">
                <a16:creationId xmlns:a16="http://schemas.microsoft.com/office/drawing/2014/main" id="{17C01528-8A9F-7713-98F0-770FCCF8AFE5}"/>
              </a:ext>
            </a:extLst>
          </p:cNvPr>
          <p:cNvSpPr/>
          <p:nvPr/>
        </p:nvSpPr>
        <p:spPr>
          <a:xfrm rot="1355702">
            <a:off x="5905095" y="5785594"/>
            <a:ext cx="1737299" cy="776048"/>
          </a:xfrm>
          <a:custGeom>
            <a:avLst/>
            <a:gdLst/>
            <a:ahLst/>
            <a:cxnLst/>
            <a:rect l="l" t="t" r="r" b="b"/>
            <a:pathLst>
              <a:path w="26560" h="11091" fill="none" extrusionOk="0">
                <a:moveTo>
                  <a:pt x="0" y="11090"/>
                </a:moveTo>
                <a:lnTo>
                  <a:pt x="26559" y="1"/>
                </a:lnTo>
              </a:path>
            </a:pathLst>
          </a:custGeom>
          <a:solidFill>
            <a:srgbClr val="53A8B3"/>
          </a:solidFill>
          <a:ln w="38100" cap="flat" cmpd="sng">
            <a:solidFill>
              <a:srgbClr val="53A8B3"/>
            </a:solidFill>
            <a:prstDash val="solid"/>
            <a:miter lim="2807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24;p34">
            <a:extLst>
              <a:ext uri="{FF2B5EF4-FFF2-40B4-BE49-F238E27FC236}">
                <a16:creationId xmlns:a16="http://schemas.microsoft.com/office/drawing/2014/main" id="{F2C0AF6D-DEC8-D3E6-B7B5-BC9E68139F26}"/>
              </a:ext>
            </a:extLst>
          </p:cNvPr>
          <p:cNvSpPr/>
          <p:nvPr/>
        </p:nvSpPr>
        <p:spPr>
          <a:xfrm>
            <a:off x="7336716" y="1834358"/>
            <a:ext cx="448047" cy="448065"/>
          </a:xfrm>
          <a:custGeom>
            <a:avLst/>
            <a:gdLst/>
            <a:ahLst/>
            <a:cxnLst/>
            <a:rect l="l" t="t" r="r" b="b"/>
            <a:pathLst>
              <a:path w="23864" h="23865" extrusionOk="0">
                <a:moveTo>
                  <a:pt x="11932" y="1"/>
                </a:moveTo>
                <a:cubicBezTo>
                  <a:pt x="5391" y="1"/>
                  <a:pt x="0" y="5391"/>
                  <a:pt x="0" y="11933"/>
                </a:cubicBezTo>
                <a:cubicBezTo>
                  <a:pt x="0" y="18474"/>
                  <a:pt x="5391" y="23864"/>
                  <a:pt x="11932" y="23864"/>
                </a:cubicBezTo>
                <a:cubicBezTo>
                  <a:pt x="18473" y="23864"/>
                  <a:pt x="23864" y="18474"/>
                  <a:pt x="23864" y="11933"/>
                </a:cubicBezTo>
                <a:cubicBezTo>
                  <a:pt x="23864" y="5391"/>
                  <a:pt x="18473" y="1"/>
                  <a:pt x="11932" y="1"/>
                </a:cubicBezTo>
                <a:close/>
              </a:path>
            </a:pathLst>
          </a:custGeom>
          <a:solidFill>
            <a:srgbClr val="53A8B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	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1" name="Google Shape;1024;p34">
            <a:extLst>
              <a:ext uri="{FF2B5EF4-FFF2-40B4-BE49-F238E27FC236}">
                <a16:creationId xmlns:a16="http://schemas.microsoft.com/office/drawing/2014/main" id="{82773D13-2C05-C8B5-4C8C-283C0B3648B5}"/>
              </a:ext>
            </a:extLst>
          </p:cNvPr>
          <p:cNvSpPr/>
          <p:nvPr/>
        </p:nvSpPr>
        <p:spPr>
          <a:xfrm>
            <a:off x="7747530" y="2602983"/>
            <a:ext cx="448047" cy="448065"/>
          </a:xfrm>
          <a:custGeom>
            <a:avLst/>
            <a:gdLst/>
            <a:ahLst/>
            <a:cxnLst/>
            <a:rect l="l" t="t" r="r" b="b"/>
            <a:pathLst>
              <a:path w="23864" h="23865" extrusionOk="0">
                <a:moveTo>
                  <a:pt x="11932" y="1"/>
                </a:moveTo>
                <a:cubicBezTo>
                  <a:pt x="5391" y="1"/>
                  <a:pt x="0" y="5391"/>
                  <a:pt x="0" y="11933"/>
                </a:cubicBezTo>
                <a:cubicBezTo>
                  <a:pt x="0" y="18474"/>
                  <a:pt x="5391" y="23864"/>
                  <a:pt x="11932" y="23864"/>
                </a:cubicBezTo>
                <a:cubicBezTo>
                  <a:pt x="18473" y="23864"/>
                  <a:pt x="23864" y="18474"/>
                  <a:pt x="23864" y="11933"/>
                </a:cubicBezTo>
                <a:cubicBezTo>
                  <a:pt x="23864" y="5391"/>
                  <a:pt x="18473" y="1"/>
                  <a:pt x="11932" y="1"/>
                </a:cubicBezTo>
                <a:close/>
              </a:path>
            </a:pathLst>
          </a:custGeom>
          <a:solidFill>
            <a:srgbClr val="53A8B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	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2" name="Google Shape;1024;p34">
            <a:extLst>
              <a:ext uri="{FF2B5EF4-FFF2-40B4-BE49-F238E27FC236}">
                <a16:creationId xmlns:a16="http://schemas.microsoft.com/office/drawing/2014/main" id="{833CABC8-0F5E-C241-6AE0-03B86468E474}"/>
              </a:ext>
            </a:extLst>
          </p:cNvPr>
          <p:cNvSpPr/>
          <p:nvPr/>
        </p:nvSpPr>
        <p:spPr>
          <a:xfrm>
            <a:off x="8221756" y="3581526"/>
            <a:ext cx="448047" cy="448065"/>
          </a:xfrm>
          <a:custGeom>
            <a:avLst/>
            <a:gdLst/>
            <a:ahLst/>
            <a:cxnLst/>
            <a:rect l="l" t="t" r="r" b="b"/>
            <a:pathLst>
              <a:path w="23864" h="23865" extrusionOk="0">
                <a:moveTo>
                  <a:pt x="11932" y="1"/>
                </a:moveTo>
                <a:cubicBezTo>
                  <a:pt x="5391" y="1"/>
                  <a:pt x="0" y="5391"/>
                  <a:pt x="0" y="11933"/>
                </a:cubicBezTo>
                <a:cubicBezTo>
                  <a:pt x="0" y="18474"/>
                  <a:pt x="5391" y="23864"/>
                  <a:pt x="11932" y="23864"/>
                </a:cubicBezTo>
                <a:cubicBezTo>
                  <a:pt x="18473" y="23864"/>
                  <a:pt x="23864" y="18474"/>
                  <a:pt x="23864" y="11933"/>
                </a:cubicBezTo>
                <a:cubicBezTo>
                  <a:pt x="23864" y="5391"/>
                  <a:pt x="18473" y="1"/>
                  <a:pt x="11932" y="1"/>
                </a:cubicBezTo>
                <a:close/>
              </a:path>
            </a:pathLst>
          </a:custGeom>
          <a:solidFill>
            <a:srgbClr val="53A8B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	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" name="Google Shape;1024;p34">
            <a:extLst>
              <a:ext uri="{FF2B5EF4-FFF2-40B4-BE49-F238E27FC236}">
                <a16:creationId xmlns:a16="http://schemas.microsoft.com/office/drawing/2014/main" id="{E5866976-3FBB-A2B7-5DE2-8F0BE29FB67D}"/>
              </a:ext>
            </a:extLst>
          </p:cNvPr>
          <p:cNvSpPr/>
          <p:nvPr/>
        </p:nvSpPr>
        <p:spPr>
          <a:xfrm>
            <a:off x="8070113" y="4807352"/>
            <a:ext cx="448047" cy="448065"/>
          </a:xfrm>
          <a:custGeom>
            <a:avLst/>
            <a:gdLst/>
            <a:ahLst/>
            <a:cxnLst/>
            <a:rect l="l" t="t" r="r" b="b"/>
            <a:pathLst>
              <a:path w="23864" h="23865" extrusionOk="0">
                <a:moveTo>
                  <a:pt x="11932" y="1"/>
                </a:moveTo>
                <a:cubicBezTo>
                  <a:pt x="5391" y="1"/>
                  <a:pt x="0" y="5391"/>
                  <a:pt x="0" y="11933"/>
                </a:cubicBezTo>
                <a:cubicBezTo>
                  <a:pt x="0" y="18474"/>
                  <a:pt x="5391" y="23864"/>
                  <a:pt x="11932" y="23864"/>
                </a:cubicBezTo>
                <a:cubicBezTo>
                  <a:pt x="18473" y="23864"/>
                  <a:pt x="23864" y="18474"/>
                  <a:pt x="23864" y="11933"/>
                </a:cubicBezTo>
                <a:cubicBezTo>
                  <a:pt x="23864" y="5391"/>
                  <a:pt x="18473" y="1"/>
                  <a:pt x="11932" y="1"/>
                </a:cubicBezTo>
                <a:close/>
              </a:path>
            </a:pathLst>
          </a:custGeom>
          <a:solidFill>
            <a:srgbClr val="53A8B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	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4" name="Google Shape;1024;p34">
            <a:extLst>
              <a:ext uri="{FF2B5EF4-FFF2-40B4-BE49-F238E27FC236}">
                <a16:creationId xmlns:a16="http://schemas.microsoft.com/office/drawing/2014/main" id="{CFC979BF-A53A-F2CE-3F34-8978E7454164}"/>
              </a:ext>
            </a:extLst>
          </p:cNvPr>
          <p:cNvSpPr/>
          <p:nvPr/>
        </p:nvSpPr>
        <p:spPr>
          <a:xfrm>
            <a:off x="7438152" y="5924267"/>
            <a:ext cx="448047" cy="448065"/>
          </a:xfrm>
          <a:custGeom>
            <a:avLst/>
            <a:gdLst/>
            <a:ahLst/>
            <a:cxnLst/>
            <a:rect l="l" t="t" r="r" b="b"/>
            <a:pathLst>
              <a:path w="23864" h="23865" extrusionOk="0">
                <a:moveTo>
                  <a:pt x="11932" y="1"/>
                </a:moveTo>
                <a:cubicBezTo>
                  <a:pt x="5391" y="1"/>
                  <a:pt x="0" y="5391"/>
                  <a:pt x="0" y="11933"/>
                </a:cubicBezTo>
                <a:cubicBezTo>
                  <a:pt x="0" y="18474"/>
                  <a:pt x="5391" y="23864"/>
                  <a:pt x="11932" y="23864"/>
                </a:cubicBezTo>
                <a:cubicBezTo>
                  <a:pt x="18473" y="23864"/>
                  <a:pt x="23864" y="18474"/>
                  <a:pt x="23864" y="11933"/>
                </a:cubicBezTo>
                <a:cubicBezTo>
                  <a:pt x="23864" y="5391"/>
                  <a:pt x="18473" y="1"/>
                  <a:pt x="11932" y="1"/>
                </a:cubicBezTo>
                <a:close/>
              </a:path>
            </a:pathLst>
          </a:custGeom>
          <a:solidFill>
            <a:srgbClr val="53A8B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	</a:t>
            </a:r>
            <a:endParaRPr sz="1800" b="1" dirty="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89322E6-FA66-49C2-8C0F-FA9D8DF527B9}"/>
              </a:ext>
            </a:extLst>
          </p:cNvPr>
          <p:cNvSpPr txBox="1"/>
          <p:nvPr/>
        </p:nvSpPr>
        <p:spPr>
          <a:xfrm>
            <a:off x="7661410" y="1811117"/>
            <a:ext cx="26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 Encargada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de Talento Humano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ABA3E09-5100-9227-73BA-3FFB1A82618F}"/>
              </a:ext>
            </a:extLst>
          </p:cNvPr>
          <p:cNvSpPr txBox="1"/>
          <p:nvPr/>
        </p:nvSpPr>
        <p:spPr>
          <a:xfrm>
            <a:off x="7958770" y="2562254"/>
            <a:ext cx="26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BPIN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</a:rPr>
              <a:t>202400000000098</a:t>
            </a:r>
            <a:endParaRPr lang="es-419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B86D05A-37AB-44EF-C1A0-E6AA7958BE31}"/>
              </a:ext>
            </a:extLst>
          </p:cNvPr>
          <p:cNvSpPr txBox="1"/>
          <p:nvPr/>
        </p:nvSpPr>
        <p:spPr>
          <a:xfrm>
            <a:off x="8591871" y="3310633"/>
            <a:ext cx="285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General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</a:rPr>
              <a:t>Fortalecer el desarrollo integral del Talento Humano que apoya la gestión administrativa y la ejecución de acciones misionales de la Supersalud</a:t>
            </a:r>
            <a:endParaRPr lang="es-419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088A197-72BA-A272-1A04-8DFB7FE60F9C}"/>
              </a:ext>
            </a:extLst>
          </p:cNvPr>
          <p:cNvSpPr txBox="1"/>
          <p:nvPr/>
        </p:nvSpPr>
        <p:spPr>
          <a:xfrm>
            <a:off x="8596941" y="4559970"/>
            <a:ext cx="3372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Especifico</a:t>
            </a:r>
          </a:p>
          <a:p>
            <a:r>
              <a:rPr lang="es-419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Desarrollar lineamientos frente a la gestión estratégica del talento humano</a:t>
            </a:r>
          </a:p>
          <a:p>
            <a:r>
              <a:rPr lang="es-419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 Fortalecer las competencias y el conocimiento de los funcionarios acorde con las funciones asignadas a la entidad.</a:t>
            </a:r>
            <a:endParaRPr lang="es-419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B1BC5C0-1851-BE21-D3BE-865183C5B1BA}"/>
              </a:ext>
            </a:extLst>
          </p:cNvPr>
          <p:cNvSpPr txBox="1"/>
          <p:nvPr/>
        </p:nvSpPr>
        <p:spPr>
          <a:xfrm>
            <a:off x="7991867" y="5947283"/>
            <a:ext cx="18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2025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 </a:t>
            </a:r>
            <a:r>
              <a:rPr lang="af-ZA" sz="12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2.636.398.898</a:t>
            </a:r>
            <a:endParaRPr lang="es-419" sz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1208;p38">
            <a:extLst>
              <a:ext uri="{FF2B5EF4-FFF2-40B4-BE49-F238E27FC236}">
                <a16:creationId xmlns:a16="http://schemas.microsoft.com/office/drawing/2014/main" id="{2799B7F5-B231-E15C-53CA-2B18443E6302}"/>
              </a:ext>
            </a:extLst>
          </p:cNvPr>
          <p:cNvSpPr/>
          <p:nvPr/>
        </p:nvSpPr>
        <p:spPr>
          <a:xfrm>
            <a:off x="289364" y="4079184"/>
            <a:ext cx="2788263" cy="2492990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1208;p38">
            <a:extLst>
              <a:ext uri="{FF2B5EF4-FFF2-40B4-BE49-F238E27FC236}">
                <a16:creationId xmlns:a16="http://schemas.microsoft.com/office/drawing/2014/main" id="{6B9301E0-4629-FE38-238C-E34C975B8035}"/>
              </a:ext>
            </a:extLst>
          </p:cNvPr>
          <p:cNvSpPr/>
          <p:nvPr/>
        </p:nvSpPr>
        <p:spPr>
          <a:xfrm>
            <a:off x="745431" y="2187624"/>
            <a:ext cx="2335816" cy="1261254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1208;p38">
            <a:extLst>
              <a:ext uri="{FF2B5EF4-FFF2-40B4-BE49-F238E27FC236}">
                <a16:creationId xmlns:a16="http://schemas.microsoft.com/office/drawing/2014/main" id="{A5263A2D-9625-22B9-B900-5FE1C42C0AA4}"/>
              </a:ext>
            </a:extLst>
          </p:cNvPr>
          <p:cNvSpPr/>
          <p:nvPr/>
        </p:nvSpPr>
        <p:spPr>
          <a:xfrm>
            <a:off x="9305464" y="5391119"/>
            <a:ext cx="2243799" cy="88420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1208;p38">
            <a:extLst>
              <a:ext uri="{FF2B5EF4-FFF2-40B4-BE49-F238E27FC236}">
                <a16:creationId xmlns:a16="http://schemas.microsoft.com/office/drawing/2014/main" id="{9F86C71D-8E5D-2273-E75B-9EA8B174BDF4}"/>
              </a:ext>
            </a:extLst>
          </p:cNvPr>
          <p:cNvSpPr/>
          <p:nvPr/>
        </p:nvSpPr>
        <p:spPr>
          <a:xfrm>
            <a:off x="9327081" y="2183453"/>
            <a:ext cx="2222183" cy="884207"/>
          </a:xfrm>
          <a:custGeom>
            <a:avLst/>
            <a:gdLst/>
            <a:ahLst/>
            <a:cxnLst/>
            <a:rect l="l" t="t" r="r" b="b"/>
            <a:pathLst>
              <a:path w="52305" h="84273" extrusionOk="0">
                <a:moveTo>
                  <a:pt x="1" y="1"/>
                </a:moveTo>
                <a:lnTo>
                  <a:pt x="1" y="84273"/>
                </a:lnTo>
                <a:lnTo>
                  <a:pt x="52305" y="84273"/>
                </a:lnTo>
                <a:lnTo>
                  <a:pt x="52305" y="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Google Shape;1716;p46">
            <a:extLst>
              <a:ext uri="{FF2B5EF4-FFF2-40B4-BE49-F238E27FC236}">
                <a16:creationId xmlns:a16="http://schemas.microsoft.com/office/drawing/2014/main" id="{05A9F199-0C0D-AB7B-E52B-C96060EA8054}"/>
              </a:ext>
            </a:extLst>
          </p:cNvPr>
          <p:cNvGrpSpPr/>
          <p:nvPr/>
        </p:nvGrpSpPr>
        <p:grpSpPr>
          <a:xfrm>
            <a:off x="2591007" y="2027583"/>
            <a:ext cx="1786634" cy="1204966"/>
            <a:chOff x="2900125" y="1438595"/>
            <a:chExt cx="1504990" cy="1104071"/>
          </a:xfrm>
        </p:grpSpPr>
        <p:sp>
          <p:nvSpPr>
            <p:cNvPr id="17" name="Google Shape;1717;p46">
              <a:extLst>
                <a:ext uri="{FF2B5EF4-FFF2-40B4-BE49-F238E27FC236}">
                  <a16:creationId xmlns:a16="http://schemas.microsoft.com/office/drawing/2014/main" id="{1113556A-F2AC-ECF2-5E06-697B4DBC9DBF}"/>
                </a:ext>
              </a:extLst>
            </p:cNvPr>
            <p:cNvSpPr/>
            <p:nvPr/>
          </p:nvSpPr>
          <p:spPr>
            <a:xfrm>
              <a:off x="3393199" y="1438600"/>
              <a:ext cx="1011916" cy="1104066"/>
            </a:xfrm>
            <a:custGeom>
              <a:avLst/>
              <a:gdLst/>
              <a:ahLst/>
              <a:cxnLst/>
              <a:rect l="l" t="t" r="r" b="b"/>
              <a:pathLst>
                <a:path w="23904" h="23904" extrusionOk="0">
                  <a:moveTo>
                    <a:pt x="2139" y="1"/>
                  </a:moveTo>
                  <a:cubicBezTo>
                    <a:pt x="987" y="1"/>
                    <a:pt x="1" y="988"/>
                    <a:pt x="1" y="2139"/>
                  </a:cubicBezTo>
                  <a:lnTo>
                    <a:pt x="1" y="21783"/>
                  </a:lnTo>
                  <a:cubicBezTo>
                    <a:pt x="1" y="22990"/>
                    <a:pt x="987" y="23903"/>
                    <a:pt x="2139" y="23903"/>
                  </a:cubicBezTo>
                  <a:lnTo>
                    <a:pt x="21783" y="23903"/>
                  </a:lnTo>
                  <a:cubicBezTo>
                    <a:pt x="22989" y="23903"/>
                    <a:pt x="23903" y="22990"/>
                    <a:pt x="23903" y="21783"/>
                  </a:cubicBezTo>
                  <a:lnTo>
                    <a:pt x="23903" y="2139"/>
                  </a:lnTo>
                  <a:cubicBezTo>
                    <a:pt x="23903" y="988"/>
                    <a:pt x="22989" y="1"/>
                    <a:pt x="21783" y="1"/>
                  </a:cubicBezTo>
                  <a:close/>
                </a:path>
              </a:pathLst>
            </a:custGeom>
            <a:solidFill>
              <a:srgbClr val="32B4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18;p46">
              <a:extLst>
                <a:ext uri="{FF2B5EF4-FFF2-40B4-BE49-F238E27FC236}">
                  <a16:creationId xmlns:a16="http://schemas.microsoft.com/office/drawing/2014/main" id="{97030444-3E31-1C13-E442-DD48CB48A614}"/>
                </a:ext>
              </a:extLst>
            </p:cNvPr>
            <p:cNvSpPr/>
            <p:nvPr/>
          </p:nvSpPr>
          <p:spPr>
            <a:xfrm>
              <a:off x="3301027" y="1438595"/>
              <a:ext cx="724220" cy="1104066"/>
            </a:xfrm>
            <a:custGeom>
              <a:avLst/>
              <a:gdLst/>
              <a:ahLst/>
              <a:cxnLst/>
              <a:rect l="l" t="t" r="r" b="b"/>
              <a:pathLst>
                <a:path w="15680" h="23904" extrusionOk="0">
                  <a:moveTo>
                    <a:pt x="3126" y="1"/>
                  </a:moveTo>
                  <a:cubicBezTo>
                    <a:pt x="1371" y="1"/>
                    <a:pt x="1" y="1372"/>
                    <a:pt x="1" y="3126"/>
                  </a:cubicBezTo>
                  <a:lnTo>
                    <a:pt x="1" y="20778"/>
                  </a:lnTo>
                  <a:cubicBezTo>
                    <a:pt x="1" y="22533"/>
                    <a:pt x="1371" y="23903"/>
                    <a:pt x="3126" y="23903"/>
                  </a:cubicBezTo>
                  <a:lnTo>
                    <a:pt x="3655" y="23903"/>
                  </a:lnTo>
                  <a:lnTo>
                    <a:pt x="15680" y="11952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A3E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19;p46">
              <a:extLst>
                <a:ext uri="{FF2B5EF4-FFF2-40B4-BE49-F238E27FC236}">
                  <a16:creationId xmlns:a16="http://schemas.microsoft.com/office/drawing/2014/main" id="{76CAD8CF-4620-A95C-0CA3-F9E1E60DB680}"/>
                </a:ext>
              </a:extLst>
            </p:cNvPr>
            <p:cNvSpPr/>
            <p:nvPr/>
          </p:nvSpPr>
          <p:spPr>
            <a:xfrm>
              <a:off x="2900125" y="1593093"/>
              <a:ext cx="798489" cy="798490"/>
            </a:xfrm>
            <a:custGeom>
              <a:avLst/>
              <a:gdLst/>
              <a:ahLst/>
              <a:cxnLst/>
              <a:rect l="l" t="t" r="r" b="b"/>
              <a:pathLst>
                <a:path w="17288" h="17288" extrusionOk="0">
                  <a:moveTo>
                    <a:pt x="8681" y="0"/>
                  </a:moveTo>
                  <a:lnTo>
                    <a:pt x="1" y="8607"/>
                  </a:lnTo>
                  <a:lnTo>
                    <a:pt x="8681" y="17287"/>
                  </a:lnTo>
                  <a:lnTo>
                    <a:pt x="17288" y="8607"/>
                  </a:lnTo>
                  <a:lnTo>
                    <a:pt x="8681" y="0"/>
                  </a:lnTo>
                  <a:close/>
                </a:path>
              </a:pathLst>
            </a:custGeom>
            <a:solidFill>
              <a:srgbClr val="EEEEEE"/>
            </a:solidFill>
            <a:ln>
              <a:solidFill>
                <a:srgbClr val="46828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1720;p46">
              <a:extLst>
                <a:ext uri="{FF2B5EF4-FFF2-40B4-BE49-F238E27FC236}">
                  <a16:creationId xmlns:a16="http://schemas.microsoft.com/office/drawing/2014/main" id="{F7C30FB3-F9DF-4155-9596-F976B11D2407}"/>
                </a:ext>
              </a:extLst>
            </p:cNvPr>
            <p:cNvGrpSpPr/>
            <p:nvPr/>
          </p:nvGrpSpPr>
          <p:grpSpPr>
            <a:xfrm>
              <a:off x="3093179" y="1685571"/>
              <a:ext cx="417197" cy="449336"/>
              <a:chOff x="6546637" y="2349341"/>
              <a:chExt cx="397785" cy="428428"/>
            </a:xfrm>
          </p:grpSpPr>
          <p:sp>
            <p:nvSpPr>
              <p:cNvPr id="21" name="Google Shape;1721;p46">
                <a:extLst>
                  <a:ext uri="{FF2B5EF4-FFF2-40B4-BE49-F238E27FC236}">
                    <a16:creationId xmlns:a16="http://schemas.microsoft.com/office/drawing/2014/main" id="{8075102D-CFCC-9746-BC48-5EE73289E5C6}"/>
                  </a:ext>
                </a:extLst>
              </p:cNvPr>
              <p:cNvSpPr/>
              <p:nvPr/>
            </p:nvSpPr>
            <p:spPr>
              <a:xfrm>
                <a:off x="6546637" y="2349341"/>
                <a:ext cx="397785" cy="428428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9764" extrusionOk="0">
                    <a:moveTo>
                      <a:pt x="5478" y="346"/>
                    </a:moveTo>
                    <a:cubicBezTo>
                      <a:pt x="5823" y="346"/>
                      <a:pt x="6097" y="619"/>
                      <a:pt x="6097" y="965"/>
                    </a:cubicBezTo>
                    <a:lnTo>
                      <a:pt x="6097" y="1334"/>
                    </a:lnTo>
                    <a:cubicBezTo>
                      <a:pt x="6097" y="1620"/>
                      <a:pt x="6335" y="1858"/>
                      <a:pt x="6621" y="1858"/>
                    </a:cubicBezTo>
                    <a:lnTo>
                      <a:pt x="6776" y="1858"/>
                    </a:lnTo>
                    <a:cubicBezTo>
                      <a:pt x="6871" y="1858"/>
                      <a:pt x="6966" y="1953"/>
                      <a:pt x="6966" y="2048"/>
                    </a:cubicBezTo>
                    <a:lnTo>
                      <a:pt x="6966" y="3084"/>
                    </a:lnTo>
                    <a:cubicBezTo>
                      <a:pt x="6966" y="3179"/>
                      <a:pt x="6871" y="3275"/>
                      <a:pt x="6776" y="3275"/>
                    </a:cubicBezTo>
                    <a:lnTo>
                      <a:pt x="3537" y="3275"/>
                    </a:lnTo>
                    <a:cubicBezTo>
                      <a:pt x="3442" y="3275"/>
                      <a:pt x="3347" y="3179"/>
                      <a:pt x="3347" y="3084"/>
                    </a:cubicBezTo>
                    <a:lnTo>
                      <a:pt x="3394" y="2048"/>
                    </a:lnTo>
                    <a:cubicBezTo>
                      <a:pt x="3394" y="1953"/>
                      <a:pt x="3477" y="1858"/>
                      <a:pt x="3585" y="1858"/>
                    </a:cubicBezTo>
                    <a:lnTo>
                      <a:pt x="3739" y="1858"/>
                    </a:lnTo>
                    <a:cubicBezTo>
                      <a:pt x="4013" y="1858"/>
                      <a:pt x="4251" y="1620"/>
                      <a:pt x="4251" y="1334"/>
                    </a:cubicBezTo>
                    <a:lnTo>
                      <a:pt x="4251" y="965"/>
                    </a:lnTo>
                    <a:cubicBezTo>
                      <a:pt x="4251" y="619"/>
                      <a:pt x="4537" y="346"/>
                      <a:pt x="4882" y="346"/>
                    </a:cubicBezTo>
                    <a:close/>
                    <a:moveTo>
                      <a:pt x="9538" y="2286"/>
                    </a:moveTo>
                    <a:cubicBezTo>
                      <a:pt x="9871" y="2286"/>
                      <a:pt x="10121" y="2560"/>
                      <a:pt x="10121" y="2870"/>
                    </a:cubicBezTo>
                    <a:lnTo>
                      <a:pt x="10121" y="8823"/>
                    </a:lnTo>
                    <a:lnTo>
                      <a:pt x="10085" y="8823"/>
                    </a:lnTo>
                    <a:cubicBezTo>
                      <a:pt x="10085" y="9156"/>
                      <a:pt x="9824" y="9406"/>
                      <a:pt x="9514" y="9406"/>
                    </a:cubicBezTo>
                    <a:lnTo>
                      <a:pt x="918" y="9406"/>
                    </a:lnTo>
                    <a:cubicBezTo>
                      <a:pt x="596" y="9406"/>
                      <a:pt x="346" y="9132"/>
                      <a:pt x="346" y="8823"/>
                    </a:cubicBezTo>
                    <a:lnTo>
                      <a:pt x="346" y="2870"/>
                    </a:lnTo>
                    <a:cubicBezTo>
                      <a:pt x="346" y="2548"/>
                      <a:pt x="608" y="2286"/>
                      <a:pt x="918" y="2286"/>
                    </a:cubicBezTo>
                    <a:lnTo>
                      <a:pt x="3085" y="2286"/>
                    </a:lnTo>
                    <a:lnTo>
                      <a:pt x="3085" y="2846"/>
                    </a:lnTo>
                    <a:lnTo>
                      <a:pt x="1061" y="2846"/>
                    </a:lnTo>
                    <a:cubicBezTo>
                      <a:pt x="965" y="2846"/>
                      <a:pt x="894" y="2917"/>
                      <a:pt x="894" y="3001"/>
                    </a:cubicBezTo>
                    <a:lnTo>
                      <a:pt x="894" y="8704"/>
                    </a:lnTo>
                    <a:cubicBezTo>
                      <a:pt x="894" y="8799"/>
                      <a:pt x="965" y="8870"/>
                      <a:pt x="1061" y="8870"/>
                    </a:cubicBezTo>
                    <a:lnTo>
                      <a:pt x="6609" y="8870"/>
                    </a:lnTo>
                    <a:cubicBezTo>
                      <a:pt x="6692" y="8870"/>
                      <a:pt x="6776" y="8799"/>
                      <a:pt x="6776" y="8704"/>
                    </a:cubicBezTo>
                    <a:cubicBezTo>
                      <a:pt x="6776" y="8620"/>
                      <a:pt x="6692" y="8537"/>
                      <a:pt x="6609" y="8537"/>
                    </a:cubicBezTo>
                    <a:lnTo>
                      <a:pt x="1215" y="8537"/>
                    </a:lnTo>
                    <a:lnTo>
                      <a:pt x="1215" y="3167"/>
                    </a:lnTo>
                    <a:lnTo>
                      <a:pt x="3096" y="3167"/>
                    </a:lnTo>
                    <a:cubicBezTo>
                      <a:pt x="3132" y="3417"/>
                      <a:pt x="3347" y="3596"/>
                      <a:pt x="3620" y="3596"/>
                    </a:cubicBezTo>
                    <a:lnTo>
                      <a:pt x="6847" y="3596"/>
                    </a:lnTo>
                    <a:cubicBezTo>
                      <a:pt x="7097" y="3596"/>
                      <a:pt x="7323" y="3405"/>
                      <a:pt x="7371" y="3167"/>
                    </a:cubicBezTo>
                    <a:lnTo>
                      <a:pt x="9240" y="3167"/>
                    </a:lnTo>
                    <a:lnTo>
                      <a:pt x="9240" y="8537"/>
                    </a:lnTo>
                    <a:lnTo>
                      <a:pt x="7418" y="8537"/>
                    </a:lnTo>
                    <a:cubicBezTo>
                      <a:pt x="7335" y="8537"/>
                      <a:pt x="7264" y="8620"/>
                      <a:pt x="7264" y="8704"/>
                    </a:cubicBezTo>
                    <a:cubicBezTo>
                      <a:pt x="7264" y="8799"/>
                      <a:pt x="7335" y="8870"/>
                      <a:pt x="7418" y="8870"/>
                    </a:cubicBezTo>
                    <a:lnTo>
                      <a:pt x="9407" y="8870"/>
                    </a:lnTo>
                    <a:cubicBezTo>
                      <a:pt x="9490" y="8870"/>
                      <a:pt x="9562" y="8799"/>
                      <a:pt x="9562" y="8704"/>
                    </a:cubicBezTo>
                    <a:lnTo>
                      <a:pt x="9562" y="3001"/>
                    </a:lnTo>
                    <a:cubicBezTo>
                      <a:pt x="9562" y="2917"/>
                      <a:pt x="9490" y="2846"/>
                      <a:pt x="9407" y="2846"/>
                    </a:cubicBezTo>
                    <a:lnTo>
                      <a:pt x="7383" y="2846"/>
                    </a:lnTo>
                    <a:lnTo>
                      <a:pt x="7383" y="2286"/>
                    </a:lnTo>
                    <a:close/>
                    <a:moveTo>
                      <a:pt x="4906" y="0"/>
                    </a:moveTo>
                    <a:cubicBezTo>
                      <a:pt x="4370" y="0"/>
                      <a:pt x="3942" y="429"/>
                      <a:pt x="3942" y="965"/>
                    </a:cubicBezTo>
                    <a:lnTo>
                      <a:pt x="3942" y="1334"/>
                    </a:lnTo>
                    <a:cubicBezTo>
                      <a:pt x="3942" y="1441"/>
                      <a:pt x="3858" y="1536"/>
                      <a:pt x="3751" y="1536"/>
                    </a:cubicBezTo>
                    <a:lnTo>
                      <a:pt x="3597" y="1536"/>
                    </a:lnTo>
                    <a:cubicBezTo>
                      <a:pt x="3347" y="1536"/>
                      <a:pt x="3120" y="1727"/>
                      <a:pt x="3085" y="1965"/>
                    </a:cubicBezTo>
                    <a:lnTo>
                      <a:pt x="918" y="1965"/>
                    </a:lnTo>
                    <a:cubicBezTo>
                      <a:pt x="418" y="1965"/>
                      <a:pt x="1" y="2382"/>
                      <a:pt x="1" y="2882"/>
                    </a:cubicBezTo>
                    <a:lnTo>
                      <a:pt x="1" y="8835"/>
                    </a:lnTo>
                    <a:cubicBezTo>
                      <a:pt x="1" y="9347"/>
                      <a:pt x="418" y="9763"/>
                      <a:pt x="918" y="9763"/>
                    </a:cubicBezTo>
                    <a:lnTo>
                      <a:pt x="9514" y="9763"/>
                    </a:lnTo>
                    <a:cubicBezTo>
                      <a:pt x="10014" y="9763"/>
                      <a:pt x="10431" y="9347"/>
                      <a:pt x="10431" y="8835"/>
                    </a:cubicBezTo>
                    <a:lnTo>
                      <a:pt x="10431" y="2882"/>
                    </a:lnTo>
                    <a:cubicBezTo>
                      <a:pt x="10419" y="2370"/>
                      <a:pt x="10002" y="1965"/>
                      <a:pt x="9490" y="1965"/>
                    </a:cubicBezTo>
                    <a:lnTo>
                      <a:pt x="7335" y="1965"/>
                    </a:lnTo>
                    <a:cubicBezTo>
                      <a:pt x="7287" y="1715"/>
                      <a:pt x="7085" y="1536"/>
                      <a:pt x="6811" y="1536"/>
                    </a:cubicBezTo>
                    <a:lnTo>
                      <a:pt x="6668" y="1536"/>
                    </a:lnTo>
                    <a:cubicBezTo>
                      <a:pt x="6561" y="1536"/>
                      <a:pt x="6478" y="1441"/>
                      <a:pt x="6478" y="1334"/>
                    </a:cubicBezTo>
                    <a:lnTo>
                      <a:pt x="6478" y="965"/>
                    </a:lnTo>
                    <a:cubicBezTo>
                      <a:pt x="6478" y="429"/>
                      <a:pt x="6037" y="0"/>
                      <a:pt x="5502" y="0"/>
                    </a:cubicBezTo>
                    <a:close/>
                  </a:path>
                </a:pathLst>
              </a:custGeom>
              <a:solidFill>
                <a:srgbClr val="796295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1722;p46">
                <a:extLst>
                  <a:ext uri="{FF2B5EF4-FFF2-40B4-BE49-F238E27FC236}">
                    <a16:creationId xmlns:a16="http://schemas.microsoft.com/office/drawing/2014/main" id="{49736B2C-2654-0D9A-880A-B4420F48DF88}"/>
                  </a:ext>
                </a:extLst>
              </p:cNvPr>
              <p:cNvSpPr/>
              <p:nvPr/>
            </p:nvSpPr>
            <p:spPr>
              <a:xfrm>
                <a:off x="6723529" y="2512542"/>
                <a:ext cx="38705" cy="3905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227" extrusionOk="0">
                    <a:moveTo>
                      <a:pt x="608" y="346"/>
                    </a:moveTo>
                    <a:cubicBezTo>
                      <a:pt x="763" y="346"/>
                      <a:pt x="882" y="465"/>
                      <a:pt x="882" y="608"/>
                    </a:cubicBezTo>
                    <a:cubicBezTo>
                      <a:pt x="882" y="763"/>
                      <a:pt x="763" y="882"/>
                      <a:pt x="608" y="882"/>
                    </a:cubicBezTo>
                    <a:cubicBezTo>
                      <a:pt x="465" y="882"/>
                      <a:pt x="346" y="763"/>
                      <a:pt x="346" y="608"/>
                    </a:cubicBezTo>
                    <a:cubicBezTo>
                      <a:pt x="346" y="465"/>
                      <a:pt x="465" y="346"/>
                      <a:pt x="608" y="346"/>
                    </a:cubicBezTo>
                    <a:close/>
                    <a:moveTo>
                      <a:pt x="608" y="1"/>
                    </a:moveTo>
                    <a:cubicBezTo>
                      <a:pt x="286" y="1"/>
                      <a:pt x="1" y="274"/>
                      <a:pt x="1" y="608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15" y="953"/>
                      <a:pt x="1215" y="608"/>
                    </a:cubicBezTo>
                    <a:cubicBezTo>
                      <a:pt x="1203" y="274"/>
                      <a:pt x="941" y="1"/>
                      <a:pt x="608" y="1"/>
                    </a:cubicBezTo>
                    <a:close/>
                  </a:path>
                </a:pathLst>
              </a:custGeom>
              <a:solidFill>
                <a:srgbClr val="796295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23;p46">
                <a:extLst>
                  <a:ext uri="{FF2B5EF4-FFF2-40B4-BE49-F238E27FC236}">
                    <a16:creationId xmlns:a16="http://schemas.microsoft.com/office/drawing/2014/main" id="{838661A2-DDB3-6BF1-A98A-E53B98BE0784}"/>
                  </a:ext>
                </a:extLst>
              </p:cNvPr>
              <p:cNvSpPr/>
              <p:nvPr/>
            </p:nvSpPr>
            <p:spPr>
              <a:xfrm>
                <a:off x="6662893" y="2597050"/>
                <a:ext cx="169813" cy="10803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3394" extrusionOk="0">
                    <a:moveTo>
                      <a:pt x="763" y="2060"/>
                    </a:moveTo>
                    <a:cubicBezTo>
                      <a:pt x="1025" y="2060"/>
                      <a:pt x="1251" y="2287"/>
                      <a:pt x="1251" y="2561"/>
                    </a:cubicBezTo>
                    <a:cubicBezTo>
                      <a:pt x="1251" y="2822"/>
                      <a:pt x="1025" y="3049"/>
                      <a:pt x="763" y="3049"/>
                    </a:cubicBezTo>
                    <a:cubicBezTo>
                      <a:pt x="489" y="3049"/>
                      <a:pt x="275" y="2822"/>
                      <a:pt x="275" y="2561"/>
                    </a:cubicBezTo>
                    <a:cubicBezTo>
                      <a:pt x="275" y="2287"/>
                      <a:pt x="489" y="2060"/>
                      <a:pt x="763" y="2060"/>
                    </a:cubicBezTo>
                    <a:close/>
                    <a:moveTo>
                      <a:pt x="4918" y="1"/>
                    </a:moveTo>
                    <a:cubicBezTo>
                      <a:pt x="4918" y="1"/>
                      <a:pt x="4894" y="1"/>
                      <a:pt x="4894" y="13"/>
                    </a:cubicBezTo>
                    <a:lnTo>
                      <a:pt x="4466" y="239"/>
                    </a:lnTo>
                    <a:cubicBezTo>
                      <a:pt x="4394" y="275"/>
                      <a:pt x="4346" y="370"/>
                      <a:pt x="4394" y="453"/>
                    </a:cubicBezTo>
                    <a:cubicBezTo>
                      <a:pt x="4429" y="515"/>
                      <a:pt x="4484" y="550"/>
                      <a:pt x="4548" y="550"/>
                    </a:cubicBezTo>
                    <a:cubicBezTo>
                      <a:pt x="4571" y="550"/>
                      <a:pt x="4595" y="546"/>
                      <a:pt x="4620" y="536"/>
                    </a:cubicBezTo>
                    <a:lnTo>
                      <a:pt x="4739" y="477"/>
                    </a:lnTo>
                    <a:lnTo>
                      <a:pt x="4739" y="477"/>
                    </a:lnTo>
                    <a:cubicBezTo>
                      <a:pt x="4525" y="1191"/>
                      <a:pt x="4144" y="1727"/>
                      <a:pt x="3620" y="2060"/>
                    </a:cubicBezTo>
                    <a:cubicBezTo>
                      <a:pt x="3098" y="2398"/>
                      <a:pt x="2516" y="2470"/>
                      <a:pt x="2094" y="2470"/>
                    </a:cubicBezTo>
                    <a:cubicBezTo>
                      <a:pt x="1891" y="2470"/>
                      <a:pt x="1724" y="2453"/>
                      <a:pt x="1620" y="2441"/>
                    </a:cubicBezTo>
                    <a:cubicBezTo>
                      <a:pt x="1560" y="2049"/>
                      <a:pt x="1227" y="1751"/>
                      <a:pt x="822" y="1751"/>
                    </a:cubicBezTo>
                    <a:cubicBezTo>
                      <a:pt x="370" y="1751"/>
                      <a:pt x="1" y="2120"/>
                      <a:pt x="1" y="2572"/>
                    </a:cubicBezTo>
                    <a:cubicBezTo>
                      <a:pt x="1" y="3013"/>
                      <a:pt x="370" y="3394"/>
                      <a:pt x="822" y="3394"/>
                    </a:cubicBezTo>
                    <a:cubicBezTo>
                      <a:pt x="1203" y="3394"/>
                      <a:pt x="1537" y="3120"/>
                      <a:pt x="1620" y="2763"/>
                    </a:cubicBezTo>
                    <a:cubicBezTo>
                      <a:pt x="1739" y="2775"/>
                      <a:pt x="1906" y="2799"/>
                      <a:pt x="2120" y="2799"/>
                    </a:cubicBezTo>
                    <a:cubicBezTo>
                      <a:pt x="2572" y="2799"/>
                      <a:pt x="3215" y="2703"/>
                      <a:pt x="3799" y="2334"/>
                    </a:cubicBezTo>
                    <a:cubicBezTo>
                      <a:pt x="4382" y="1965"/>
                      <a:pt x="4799" y="1394"/>
                      <a:pt x="5037" y="620"/>
                    </a:cubicBezTo>
                    <a:lnTo>
                      <a:pt x="5061" y="667"/>
                    </a:lnTo>
                    <a:cubicBezTo>
                      <a:pt x="5097" y="727"/>
                      <a:pt x="5156" y="751"/>
                      <a:pt x="5216" y="751"/>
                    </a:cubicBezTo>
                    <a:cubicBezTo>
                      <a:pt x="5239" y="751"/>
                      <a:pt x="5251" y="751"/>
                      <a:pt x="5287" y="739"/>
                    </a:cubicBezTo>
                    <a:cubicBezTo>
                      <a:pt x="5299" y="691"/>
                      <a:pt x="5335" y="596"/>
                      <a:pt x="5287" y="501"/>
                    </a:cubicBezTo>
                    <a:lnTo>
                      <a:pt x="5061" y="72"/>
                    </a:lnTo>
                    <a:cubicBezTo>
                      <a:pt x="5061" y="72"/>
                      <a:pt x="5061" y="60"/>
                      <a:pt x="5049" y="60"/>
                    </a:cubicBezTo>
                    <a:lnTo>
                      <a:pt x="5013" y="25"/>
                    </a:lnTo>
                    <a:lnTo>
                      <a:pt x="5001" y="13"/>
                    </a:lnTo>
                    <a:cubicBezTo>
                      <a:pt x="5001" y="13"/>
                      <a:pt x="4989" y="13"/>
                      <a:pt x="4989" y="1"/>
                    </a:cubicBezTo>
                    <a:close/>
                  </a:path>
                </a:pathLst>
              </a:custGeom>
              <a:solidFill>
                <a:srgbClr val="796295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24;p46">
                <a:extLst>
                  <a:ext uri="{FF2B5EF4-FFF2-40B4-BE49-F238E27FC236}">
                    <a16:creationId xmlns:a16="http://schemas.microsoft.com/office/drawing/2014/main" id="{6C53EC22-0E21-4860-CE82-2F5EBF596330}"/>
                  </a:ext>
                </a:extLst>
              </p:cNvPr>
              <p:cNvSpPr/>
              <p:nvPr/>
            </p:nvSpPr>
            <p:spPr>
              <a:xfrm>
                <a:off x="6639402" y="2589188"/>
                <a:ext cx="32244" cy="3138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6" extrusionOk="0">
                    <a:moveTo>
                      <a:pt x="184" y="1"/>
                    </a:moveTo>
                    <a:cubicBezTo>
                      <a:pt x="140" y="1"/>
                      <a:pt x="96" y="16"/>
                      <a:pt x="60" y="45"/>
                    </a:cubicBezTo>
                    <a:cubicBezTo>
                      <a:pt x="0" y="105"/>
                      <a:pt x="0" y="212"/>
                      <a:pt x="60" y="283"/>
                    </a:cubicBezTo>
                    <a:lnTo>
                      <a:pt x="262" y="498"/>
                    </a:lnTo>
                    <a:lnTo>
                      <a:pt x="60" y="700"/>
                    </a:lnTo>
                    <a:cubicBezTo>
                      <a:pt x="0" y="760"/>
                      <a:pt x="0" y="867"/>
                      <a:pt x="60" y="938"/>
                    </a:cubicBezTo>
                    <a:cubicBezTo>
                      <a:pt x="84" y="974"/>
                      <a:pt x="131" y="986"/>
                      <a:pt x="179" y="986"/>
                    </a:cubicBezTo>
                    <a:cubicBezTo>
                      <a:pt x="215" y="986"/>
                      <a:pt x="262" y="974"/>
                      <a:pt x="298" y="938"/>
                    </a:cubicBezTo>
                    <a:lnTo>
                      <a:pt x="501" y="736"/>
                    </a:lnTo>
                    <a:lnTo>
                      <a:pt x="715" y="938"/>
                    </a:lnTo>
                    <a:cubicBezTo>
                      <a:pt x="739" y="974"/>
                      <a:pt x="786" y="986"/>
                      <a:pt x="834" y="986"/>
                    </a:cubicBezTo>
                    <a:cubicBezTo>
                      <a:pt x="870" y="986"/>
                      <a:pt x="917" y="974"/>
                      <a:pt x="953" y="938"/>
                    </a:cubicBezTo>
                    <a:cubicBezTo>
                      <a:pt x="1013" y="879"/>
                      <a:pt x="1013" y="783"/>
                      <a:pt x="953" y="700"/>
                    </a:cubicBezTo>
                    <a:lnTo>
                      <a:pt x="739" y="498"/>
                    </a:lnTo>
                    <a:lnTo>
                      <a:pt x="953" y="283"/>
                    </a:lnTo>
                    <a:cubicBezTo>
                      <a:pt x="1013" y="224"/>
                      <a:pt x="1013" y="129"/>
                      <a:pt x="953" y="45"/>
                    </a:cubicBezTo>
                    <a:cubicBezTo>
                      <a:pt x="923" y="16"/>
                      <a:pt x="882" y="1"/>
                      <a:pt x="838" y="1"/>
                    </a:cubicBezTo>
                    <a:cubicBezTo>
                      <a:pt x="795" y="1"/>
                      <a:pt x="751" y="16"/>
                      <a:pt x="715" y="45"/>
                    </a:cubicBezTo>
                    <a:lnTo>
                      <a:pt x="501" y="260"/>
                    </a:lnTo>
                    <a:lnTo>
                      <a:pt x="298" y="45"/>
                    </a:lnTo>
                    <a:cubicBezTo>
                      <a:pt x="268" y="16"/>
                      <a:pt x="227" y="1"/>
                      <a:pt x="184" y="1"/>
                    </a:cubicBezTo>
                    <a:close/>
                  </a:path>
                </a:pathLst>
              </a:custGeom>
              <a:solidFill>
                <a:srgbClr val="796295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25;p46">
                <a:extLst>
                  <a:ext uri="{FF2B5EF4-FFF2-40B4-BE49-F238E27FC236}">
                    <a16:creationId xmlns:a16="http://schemas.microsoft.com/office/drawing/2014/main" id="{7BBB0BF3-2B16-A6AB-D3EE-FF14A3173F9F}"/>
                  </a:ext>
                </a:extLst>
              </p:cNvPr>
              <p:cNvSpPr/>
              <p:nvPr/>
            </p:nvSpPr>
            <p:spPr>
              <a:xfrm>
                <a:off x="6820547" y="2673315"/>
                <a:ext cx="32244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5" extrusionOk="0">
                    <a:moveTo>
                      <a:pt x="188" y="1"/>
                    </a:moveTo>
                    <a:cubicBezTo>
                      <a:pt x="147" y="1"/>
                      <a:pt x="102" y="16"/>
                      <a:pt x="60" y="45"/>
                    </a:cubicBezTo>
                    <a:cubicBezTo>
                      <a:pt x="1" y="105"/>
                      <a:pt x="1" y="200"/>
                      <a:pt x="60" y="284"/>
                    </a:cubicBezTo>
                    <a:lnTo>
                      <a:pt x="275" y="486"/>
                    </a:lnTo>
                    <a:lnTo>
                      <a:pt x="60" y="700"/>
                    </a:lnTo>
                    <a:cubicBezTo>
                      <a:pt x="1" y="760"/>
                      <a:pt x="1" y="855"/>
                      <a:pt x="60" y="938"/>
                    </a:cubicBezTo>
                    <a:cubicBezTo>
                      <a:pt x="96" y="962"/>
                      <a:pt x="144" y="974"/>
                      <a:pt x="179" y="974"/>
                    </a:cubicBezTo>
                    <a:cubicBezTo>
                      <a:pt x="227" y="974"/>
                      <a:pt x="275" y="962"/>
                      <a:pt x="298" y="938"/>
                    </a:cubicBezTo>
                    <a:lnTo>
                      <a:pt x="513" y="724"/>
                    </a:lnTo>
                    <a:lnTo>
                      <a:pt x="715" y="938"/>
                    </a:lnTo>
                    <a:cubicBezTo>
                      <a:pt x="751" y="962"/>
                      <a:pt x="798" y="974"/>
                      <a:pt x="834" y="974"/>
                    </a:cubicBezTo>
                    <a:cubicBezTo>
                      <a:pt x="882" y="974"/>
                      <a:pt x="929" y="962"/>
                      <a:pt x="953" y="938"/>
                    </a:cubicBezTo>
                    <a:cubicBezTo>
                      <a:pt x="1013" y="879"/>
                      <a:pt x="1013" y="772"/>
                      <a:pt x="953" y="700"/>
                    </a:cubicBezTo>
                    <a:lnTo>
                      <a:pt x="751" y="486"/>
                    </a:lnTo>
                    <a:lnTo>
                      <a:pt x="953" y="284"/>
                    </a:lnTo>
                    <a:cubicBezTo>
                      <a:pt x="1013" y="224"/>
                      <a:pt x="1013" y="117"/>
                      <a:pt x="953" y="45"/>
                    </a:cubicBezTo>
                    <a:cubicBezTo>
                      <a:pt x="923" y="16"/>
                      <a:pt x="885" y="1"/>
                      <a:pt x="843" y="1"/>
                    </a:cubicBezTo>
                    <a:cubicBezTo>
                      <a:pt x="801" y="1"/>
                      <a:pt x="757" y="16"/>
                      <a:pt x="715" y="45"/>
                    </a:cubicBezTo>
                    <a:lnTo>
                      <a:pt x="513" y="248"/>
                    </a:lnTo>
                    <a:lnTo>
                      <a:pt x="298" y="45"/>
                    </a:lnTo>
                    <a:cubicBezTo>
                      <a:pt x="269" y="16"/>
                      <a:pt x="230" y="1"/>
                      <a:pt x="188" y="1"/>
                    </a:cubicBezTo>
                    <a:close/>
                  </a:path>
                </a:pathLst>
              </a:custGeom>
              <a:solidFill>
                <a:srgbClr val="796295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26;p46">
                <a:extLst>
                  <a:ext uri="{FF2B5EF4-FFF2-40B4-BE49-F238E27FC236}">
                    <a16:creationId xmlns:a16="http://schemas.microsoft.com/office/drawing/2014/main" id="{588C05E1-A2B4-E8E2-E6FA-9F5183807927}"/>
                  </a:ext>
                </a:extLst>
              </p:cNvPr>
              <p:cNvSpPr/>
              <p:nvPr/>
            </p:nvSpPr>
            <p:spPr>
              <a:xfrm>
                <a:off x="6730341" y="2603607"/>
                <a:ext cx="32244" cy="3138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6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1" y="45"/>
                    </a:cubicBezTo>
                    <a:cubicBezTo>
                      <a:pt x="1" y="104"/>
                      <a:pt x="1" y="211"/>
                      <a:pt x="61" y="283"/>
                    </a:cubicBezTo>
                    <a:lnTo>
                      <a:pt x="263" y="485"/>
                    </a:lnTo>
                    <a:lnTo>
                      <a:pt x="61" y="700"/>
                    </a:lnTo>
                    <a:cubicBezTo>
                      <a:pt x="1" y="759"/>
                      <a:pt x="1" y="866"/>
                      <a:pt x="61" y="938"/>
                    </a:cubicBezTo>
                    <a:cubicBezTo>
                      <a:pt x="84" y="962"/>
                      <a:pt x="132" y="985"/>
                      <a:pt x="180" y="985"/>
                    </a:cubicBezTo>
                    <a:cubicBezTo>
                      <a:pt x="215" y="985"/>
                      <a:pt x="263" y="962"/>
                      <a:pt x="299" y="938"/>
                    </a:cubicBezTo>
                    <a:lnTo>
                      <a:pt x="501" y="723"/>
                    </a:lnTo>
                    <a:lnTo>
                      <a:pt x="715" y="938"/>
                    </a:lnTo>
                    <a:cubicBezTo>
                      <a:pt x="739" y="962"/>
                      <a:pt x="787" y="985"/>
                      <a:pt x="834" y="985"/>
                    </a:cubicBezTo>
                    <a:cubicBezTo>
                      <a:pt x="870" y="985"/>
                      <a:pt x="918" y="962"/>
                      <a:pt x="953" y="938"/>
                    </a:cubicBezTo>
                    <a:cubicBezTo>
                      <a:pt x="1013" y="878"/>
                      <a:pt x="1013" y="771"/>
                      <a:pt x="953" y="700"/>
                    </a:cubicBezTo>
                    <a:lnTo>
                      <a:pt x="739" y="485"/>
                    </a:lnTo>
                    <a:lnTo>
                      <a:pt x="953" y="283"/>
                    </a:lnTo>
                    <a:cubicBezTo>
                      <a:pt x="1013" y="223"/>
                      <a:pt x="1013" y="116"/>
                      <a:pt x="953" y="45"/>
                    </a:cubicBezTo>
                    <a:cubicBezTo>
                      <a:pt x="924" y="15"/>
                      <a:pt x="882" y="0"/>
                      <a:pt x="839" y="0"/>
                    </a:cubicBezTo>
                    <a:cubicBezTo>
                      <a:pt x="796" y="0"/>
                      <a:pt x="751" y="15"/>
                      <a:pt x="715" y="45"/>
                    </a:cubicBezTo>
                    <a:lnTo>
                      <a:pt x="501" y="247"/>
                    </a:ln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rgbClr val="796295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" name="Google Shape;1743;p46">
            <a:extLst>
              <a:ext uri="{FF2B5EF4-FFF2-40B4-BE49-F238E27FC236}">
                <a16:creationId xmlns:a16="http://schemas.microsoft.com/office/drawing/2014/main" id="{3754F6EB-8CAC-307F-4B32-E701E1FA5AA7}"/>
              </a:ext>
            </a:extLst>
          </p:cNvPr>
          <p:cNvGrpSpPr/>
          <p:nvPr/>
        </p:nvGrpSpPr>
        <p:grpSpPr>
          <a:xfrm>
            <a:off x="2610886" y="5215745"/>
            <a:ext cx="1776696" cy="1211703"/>
            <a:chOff x="2906176" y="2863200"/>
            <a:chExt cx="1499733" cy="1104076"/>
          </a:xfrm>
        </p:grpSpPr>
        <p:sp>
          <p:nvSpPr>
            <p:cNvPr id="56" name="Google Shape;1744;p46">
              <a:extLst>
                <a:ext uri="{FF2B5EF4-FFF2-40B4-BE49-F238E27FC236}">
                  <a16:creationId xmlns:a16="http://schemas.microsoft.com/office/drawing/2014/main" id="{C16138C3-C6F9-0522-4FF1-383A547F7555}"/>
                </a:ext>
              </a:extLst>
            </p:cNvPr>
            <p:cNvSpPr/>
            <p:nvPr/>
          </p:nvSpPr>
          <p:spPr>
            <a:xfrm>
              <a:off x="3400450" y="2863200"/>
              <a:ext cx="1005459" cy="1104066"/>
            </a:xfrm>
            <a:custGeom>
              <a:avLst/>
              <a:gdLst/>
              <a:ahLst/>
              <a:cxnLst/>
              <a:rect l="l" t="t" r="r" b="b"/>
              <a:pathLst>
                <a:path w="23921" h="23904" extrusionOk="0">
                  <a:moveTo>
                    <a:pt x="2138" y="1"/>
                  </a:moveTo>
                  <a:cubicBezTo>
                    <a:pt x="914" y="1"/>
                    <a:pt x="0" y="988"/>
                    <a:pt x="0" y="2139"/>
                  </a:cubicBezTo>
                  <a:lnTo>
                    <a:pt x="0" y="21783"/>
                  </a:lnTo>
                  <a:cubicBezTo>
                    <a:pt x="0" y="22990"/>
                    <a:pt x="914" y="23903"/>
                    <a:pt x="2138" y="23903"/>
                  </a:cubicBezTo>
                  <a:lnTo>
                    <a:pt x="21783" y="23903"/>
                  </a:lnTo>
                  <a:cubicBezTo>
                    <a:pt x="22916" y="23903"/>
                    <a:pt x="23921" y="22990"/>
                    <a:pt x="23921" y="21783"/>
                  </a:cubicBezTo>
                  <a:lnTo>
                    <a:pt x="23921" y="2139"/>
                  </a:lnTo>
                  <a:cubicBezTo>
                    <a:pt x="23921" y="988"/>
                    <a:pt x="22916" y="1"/>
                    <a:pt x="21783" y="1"/>
                  </a:cubicBezTo>
                  <a:close/>
                </a:path>
              </a:pathLst>
            </a:custGeom>
            <a:solidFill>
              <a:srgbClr val="2B8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5;p46">
              <a:extLst>
                <a:ext uri="{FF2B5EF4-FFF2-40B4-BE49-F238E27FC236}">
                  <a16:creationId xmlns:a16="http://schemas.microsoft.com/office/drawing/2014/main" id="{C55196BD-4736-918F-1AE3-FA33EAA6BF8B}"/>
                </a:ext>
              </a:extLst>
            </p:cNvPr>
            <p:cNvSpPr/>
            <p:nvPr/>
          </p:nvSpPr>
          <p:spPr>
            <a:xfrm>
              <a:off x="3297679" y="2989856"/>
              <a:ext cx="3418" cy="850820"/>
            </a:xfrm>
            <a:custGeom>
              <a:avLst/>
              <a:gdLst/>
              <a:ahLst/>
              <a:cxnLst/>
              <a:rect l="l" t="t" r="r" b="b"/>
              <a:pathLst>
                <a:path w="74" h="18421" extrusionOk="0">
                  <a:moveTo>
                    <a:pt x="73" y="0"/>
                  </a:moveTo>
                  <a:cubicBezTo>
                    <a:pt x="0" y="73"/>
                    <a:pt x="0" y="219"/>
                    <a:pt x="0" y="384"/>
                  </a:cubicBezTo>
                  <a:lnTo>
                    <a:pt x="0" y="18036"/>
                  </a:lnTo>
                  <a:cubicBezTo>
                    <a:pt x="0" y="18201"/>
                    <a:pt x="0" y="18347"/>
                    <a:pt x="73" y="18420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46;p46">
              <a:extLst>
                <a:ext uri="{FF2B5EF4-FFF2-40B4-BE49-F238E27FC236}">
                  <a16:creationId xmlns:a16="http://schemas.microsoft.com/office/drawing/2014/main" id="{724A0FD8-DE29-D1EB-EEFF-80AE4DC47015}"/>
                </a:ext>
              </a:extLst>
            </p:cNvPr>
            <p:cNvSpPr/>
            <p:nvPr/>
          </p:nvSpPr>
          <p:spPr>
            <a:xfrm>
              <a:off x="3301050" y="2863210"/>
              <a:ext cx="720848" cy="1104066"/>
            </a:xfrm>
            <a:custGeom>
              <a:avLst/>
              <a:gdLst/>
              <a:ahLst/>
              <a:cxnLst/>
              <a:rect l="l" t="t" r="r" b="b"/>
              <a:pathLst>
                <a:path w="15607" h="23904" extrusionOk="0">
                  <a:moveTo>
                    <a:pt x="3052" y="1"/>
                  </a:moveTo>
                  <a:cubicBezTo>
                    <a:pt x="1444" y="1"/>
                    <a:pt x="165" y="1134"/>
                    <a:pt x="0" y="2742"/>
                  </a:cubicBezTo>
                  <a:lnTo>
                    <a:pt x="0" y="21162"/>
                  </a:lnTo>
                  <a:cubicBezTo>
                    <a:pt x="165" y="22770"/>
                    <a:pt x="1444" y="23903"/>
                    <a:pt x="3052" y="23903"/>
                  </a:cubicBezTo>
                  <a:lnTo>
                    <a:pt x="3655" y="23903"/>
                  </a:lnTo>
                  <a:lnTo>
                    <a:pt x="15606" y="11952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53A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47;p46">
              <a:extLst>
                <a:ext uri="{FF2B5EF4-FFF2-40B4-BE49-F238E27FC236}">
                  <a16:creationId xmlns:a16="http://schemas.microsoft.com/office/drawing/2014/main" id="{9F69B9DE-9C42-FDFA-93DD-DF1A8AC012D3}"/>
                </a:ext>
              </a:extLst>
            </p:cNvPr>
            <p:cNvSpPr/>
            <p:nvPr/>
          </p:nvSpPr>
          <p:spPr>
            <a:xfrm>
              <a:off x="2906176" y="3017708"/>
              <a:ext cx="798489" cy="798490"/>
            </a:xfrm>
            <a:custGeom>
              <a:avLst/>
              <a:gdLst/>
              <a:ahLst/>
              <a:cxnLst/>
              <a:rect l="l" t="t" r="r" b="b"/>
              <a:pathLst>
                <a:path w="17288" h="17288" extrusionOk="0">
                  <a:moveTo>
                    <a:pt x="8607" y="0"/>
                  </a:moveTo>
                  <a:lnTo>
                    <a:pt x="0" y="8607"/>
                  </a:lnTo>
                  <a:lnTo>
                    <a:pt x="8607" y="17287"/>
                  </a:lnTo>
                  <a:lnTo>
                    <a:pt x="17287" y="8607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rgbClr val="EEEEEE"/>
            </a:solidFill>
            <a:ln>
              <a:solidFill>
                <a:srgbClr val="46828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0" name="Google Shape;1748;p46">
              <a:extLst>
                <a:ext uri="{FF2B5EF4-FFF2-40B4-BE49-F238E27FC236}">
                  <a16:creationId xmlns:a16="http://schemas.microsoft.com/office/drawing/2014/main" id="{994B5F13-42EE-1F7B-597C-CC20D8B534E7}"/>
                </a:ext>
              </a:extLst>
            </p:cNvPr>
            <p:cNvGrpSpPr/>
            <p:nvPr/>
          </p:nvGrpSpPr>
          <p:grpSpPr>
            <a:xfrm>
              <a:off x="3102963" y="3262237"/>
              <a:ext cx="406325" cy="307316"/>
              <a:chOff x="5195809" y="2763458"/>
              <a:chExt cx="424272" cy="320621"/>
            </a:xfrm>
          </p:grpSpPr>
          <p:sp>
            <p:nvSpPr>
              <p:cNvPr id="61" name="Google Shape;1749;p46">
                <a:extLst>
                  <a:ext uri="{FF2B5EF4-FFF2-40B4-BE49-F238E27FC236}">
                    <a16:creationId xmlns:a16="http://schemas.microsoft.com/office/drawing/2014/main" id="{4AF3B621-4E02-1C07-15CF-A2BFF4BC2429}"/>
                  </a:ext>
                </a:extLst>
              </p:cNvPr>
              <p:cNvSpPr/>
              <p:nvPr/>
            </p:nvSpPr>
            <p:spPr>
              <a:xfrm>
                <a:off x="5195809" y="2763458"/>
                <a:ext cx="424272" cy="320621"/>
              </a:xfrm>
              <a:custGeom>
                <a:avLst/>
                <a:gdLst/>
                <a:ahLst/>
                <a:cxnLst/>
                <a:rect l="l" t="t" r="r" b="b"/>
                <a:pathLst>
                  <a:path w="11752" h="9525" extrusionOk="0">
                    <a:moveTo>
                      <a:pt x="1834" y="345"/>
                    </a:moveTo>
                    <a:cubicBezTo>
                      <a:pt x="1834" y="345"/>
                      <a:pt x="1846" y="345"/>
                      <a:pt x="1846" y="357"/>
                    </a:cubicBezTo>
                    <a:lnTo>
                      <a:pt x="1846" y="1083"/>
                    </a:lnTo>
                    <a:cubicBezTo>
                      <a:pt x="1846" y="1083"/>
                      <a:pt x="1846" y="1107"/>
                      <a:pt x="1834" y="1107"/>
                    </a:cubicBezTo>
                    <a:lnTo>
                      <a:pt x="1465" y="1107"/>
                    </a:lnTo>
                    <a:cubicBezTo>
                      <a:pt x="1465" y="1107"/>
                      <a:pt x="1453" y="1107"/>
                      <a:pt x="1453" y="1083"/>
                    </a:cubicBezTo>
                    <a:lnTo>
                      <a:pt x="1453" y="357"/>
                    </a:lnTo>
                    <a:lnTo>
                      <a:pt x="1465" y="357"/>
                    </a:lnTo>
                    <a:cubicBezTo>
                      <a:pt x="1465" y="351"/>
                      <a:pt x="1468" y="348"/>
                      <a:pt x="1469" y="348"/>
                    </a:cubicBezTo>
                    <a:lnTo>
                      <a:pt x="1469" y="348"/>
                    </a:lnTo>
                    <a:cubicBezTo>
                      <a:pt x="1471" y="348"/>
                      <a:pt x="1471" y="351"/>
                      <a:pt x="1465" y="357"/>
                    </a:cubicBezTo>
                    <a:lnTo>
                      <a:pt x="1834" y="345"/>
                    </a:lnTo>
                    <a:close/>
                    <a:moveTo>
                      <a:pt x="10276" y="345"/>
                    </a:moveTo>
                    <a:cubicBezTo>
                      <a:pt x="10276" y="345"/>
                      <a:pt x="10288" y="345"/>
                      <a:pt x="10288" y="357"/>
                    </a:cubicBezTo>
                    <a:lnTo>
                      <a:pt x="10288" y="1083"/>
                    </a:lnTo>
                    <a:cubicBezTo>
                      <a:pt x="10288" y="1083"/>
                      <a:pt x="10288" y="1107"/>
                      <a:pt x="10276" y="1107"/>
                    </a:cubicBezTo>
                    <a:lnTo>
                      <a:pt x="9907" y="1107"/>
                    </a:lnTo>
                    <a:cubicBezTo>
                      <a:pt x="9907" y="1107"/>
                      <a:pt x="9895" y="1107"/>
                      <a:pt x="9895" y="1083"/>
                    </a:cubicBezTo>
                    <a:lnTo>
                      <a:pt x="9895" y="357"/>
                    </a:lnTo>
                    <a:lnTo>
                      <a:pt x="9907" y="357"/>
                    </a:lnTo>
                    <a:cubicBezTo>
                      <a:pt x="9907" y="351"/>
                      <a:pt x="9910" y="348"/>
                      <a:pt x="9911" y="348"/>
                    </a:cubicBezTo>
                    <a:lnTo>
                      <a:pt x="9911" y="348"/>
                    </a:lnTo>
                    <a:cubicBezTo>
                      <a:pt x="9912" y="348"/>
                      <a:pt x="9912" y="351"/>
                      <a:pt x="9907" y="357"/>
                    </a:cubicBezTo>
                    <a:lnTo>
                      <a:pt x="10276" y="345"/>
                    </a:lnTo>
                    <a:close/>
                    <a:moveTo>
                      <a:pt x="11038" y="1107"/>
                    </a:moveTo>
                    <a:cubicBezTo>
                      <a:pt x="11240" y="1107"/>
                      <a:pt x="11407" y="1262"/>
                      <a:pt x="11407" y="1476"/>
                    </a:cubicBezTo>
                    <a:lnTo>
                      <a:pt x="11407" y="8811"/>
                    </a:lnTo>
                    <a:cubicBezTo>
                      <a:pt x="11407" y="9001"/>
                      <a:pt x="11228" y="9180"/>
                      <a:pt x="11026" y="9180"/>
                    </a:cubicBezTo>
                    <a:lnTo>
                      <a:pt x="751" y="9180"/>
                    </a:lnTo>
                    <a:cubicBezTo>
                      <a:pt x="536" y="9180"/>
                      <a:pt x="382" y="9025"/>
                      <a:pt x="382" y="8811"/>
                    </a:cubicBezTo>
                    <a:lnTo>
                      <a:pt x="382" y="1476"/>
                    </a:lnTo>
                    <a:cubicBezTo>
                      <a:pt x="382" y="1262"/>
                      <a:pt x="536" y="1107"/>
                      <a:pt x="751" y="1107"/>
                    </a:cubicBezTo>
                    <a:lnTo>
                      <a:pt x="1120" y="1107"/>
                    </a:lnTo>
                    <a:lnTo>
                      <a:pt x="1120" y="1119"/>
                    </a:lnTo>
                    <a:cubicBezTo>
                      <a:pt x="1120" y="1310"/>
                      <a:pt x="1286" y="1476"/>
                      <a:pt x="1477" y="1476"/>
                    </a:cubicBezTo>
                    <a:lnTo>
                      <a:pt x="1858" y="1476"/>
                    </a:lnTo>
                    <a:cubicBezTo>
                      <a:pt x="2048" y="1476"/>
                      <a:pt x="2215" y="1310"/>
                      <a:pt x="2215" y="1119"/>
                    </a:cubicBezTo>
                    <a:lnTo>
                      <a:pt x="2215" y="1107"/>
                    </a:lnTo>
                    <a:lnTo>
                      <a:pt x="9573" y="1107"/>
                    </a:lnTo>
                    <a:lnTo>
                      <a:pt x="9573" y="1119"/>
                    </a:lnTo>
                    <a:cubicBezTo>
                      <a:pt x="9573" y="1310"/>
                      <a:pt x="9740" y="1476"/>
                      <a:pt x="9930" y="1476"/>
                    </a:cubicBezTo>
                    <a:lnTo>
                      <a:pt x="10311" y="1476"/>
                    </a:lnTo>
                    <a:cubicBezTo>
                      <a:pt x="10502" y="1476"/>
                      <a:pt x="10669" y="1310"/>
                      <a:pt x="10669" y="1119"/>
                    </a:cubicBezTo>
                    <a:lnTo>
                      <a:pt x="10669" y="1107"/>
                    </a:lnTo>
                    <a:close/>
                    <a:moveTo>
                      <a:pt x="1465" y="0"/>
                    </a:moveTo>
                    <a:cubicBezTo>
                      <a:pt x="1275" y="0"/>
                      <a:pt x="1108" y="167"/>
                      <a:pt x="1108" y="357"/>
                    </a:cubicBezTo>
                    <a:lnTo>
                      <a:pt x="1108" y="726"/>
                    </a:lnTo>
                    <a:lnTo>
                      <a:pt x="739" y="726"/>
                    </a:lnTo>
                    <a:cubicBezTo>
                      <a:pt x="334" y="726"/>
                      <a:pt x="1" y="1060"/>
                      <a:pt x="1" y="1464"/>
                    </a:cubicBezTo>
                    <a:lnTo>
                      <a:pt x="1" y="8799"/>
                    </a:lnTo>
                    <a:cubicBezTo>
                      <a:pt x="1" y="9204"/>
                      <a:pt x="334" y="9525"/>
                      <a:pt x="739" y="9525"/>
                    </a:cubicBezTo>
                    <a:lnTo>
                      <a:pt x="11014" y="9525"/>
                    </a:lnTo>
                    <a:cubicBezTo>
                      <a:pt x="11419" y="9525"/>
                      <a:pt x="11752" y="9204"/>
                      <a:pt x="11752" y="8799"/>
                    </a:cubicBezTo>
                    <a:lnTo>
                      <a:pt x="11752" y="1464"/>
                    </a:lnTo>
                    <a:cubicBezTo>
                      <a:pt x="11752" y="1060"/>
                      <a:pt x="11419" y="726"/>
                      <a:pt x="11026" y="726"/>
                    </a:cubicBezTo>
                    <a:lnTo>
                      <a:pt x="10645" y="726"/>
                    </a:lnTo>
                    <a:lnTo>
                      <a:pt x="10645" y="357"/>
                    </a:lnTo>
                    <a:cubicBezTo>
                      <a:pt x="10645" y="167"/>
                      <a:pt x="10490" y="0"/>
                      <a:pt x="10288" y="0"/>
                    </a:cubicBezTo>
                    <a:lnTo>
                      <a:pt x="9918" y="0"/>
                    </a:lnTo>
                    <a:cubicBezTo>
                      <a:pt x="9728" y="0"/>
                      <a:pt x="9561" y="167"/>
                      <a:pt x="9561" y="357"/>
                    </a:cubicBezTo>
                    <a:lnTo>
                      <a:pt x="9561" y="726"/>
                    </a:lnTo>
                    <a:lnTo>
                      <a:pt x="2191" y="726"/>
                    </a:lnTo>
                    <a:lnTo>
                      <a:pt x="2191" y="357"/>
                    </a:lnTo>
                    <a:cubicBezTo>
                      <a:pt x="2191" y="167"/>
                      <a:pt x="2025" y="0"/>
                      <a:pt x="1834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750;p46">
                <a:extLst>
                  <a:ext uri="{FF2B5EF4-FFF2-40B4-BE49-F238E27FC236}">
                    <a16:creationId xmlns:a16="http://schemas.microsoft.com/office/drawing/2014/main" id="{3965EBC0-1A05-E82E-EECD-81182C618041}"/>
                  </a:ext>
                </a:extLst>
              </p:cNvPr>
              <p:cNvSpPr/>
              <p:nvPr/>
            </p:nvSpPr>
            <p:spPr>
              <a:xfrm>
                <a:off x="5244432" y="2849268"/>
                <a:ext cx="326314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358" extrusionOk="0">
                    <a:moveTo>
                      <a:pt x="179" y="1"/>
                    </a:moveTo>
                    <a:cubicBezTo>
                      <a:pt x="96" y="1"/>
                      <a:pt x="1" y="72"/>
                      <a:pt x="1" y="179"/>
                    </a:cubicBezTo>
                    <a:cubicBezTo>
                      <a:pt x="1" y="274"/>
                      <a:pt x="72" y="358"/>
                      <a:pt x="179" y="358"/>
                    </a:cubicBezTo>
                    <a:lnTo>
                      <a:pt x="10097" y="358"/>
                    </a:lnTo>
                    <a:cubicBezTo>
                      <a:pt x="10180" y="358"/>
                      <a:pt x="10276" y="274"/>
                      <a:pt x="10276" y="179"/>
                    </a:cubicBezTo>
                    <a:cubicBezTo>
                      <a:pt x="10276" y="72"/>
                      <a:pt x="10180" y="1"/>
                      <a:pt x="10097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751;p46">
                <a:extLst>
                  <a:ext uri="{FF2B5EF4-FFF2-40B4-BE49-F238E27FC236}">
                    <a16:creationId xmlns:a16="http://schemas.microsoft.com/office/drawing/2014/main" id="{7C7427DE-9E5F-E13C-EC4F-DCFB64AFEB31}"/>
                  </a:ext>
                </a:extLst>
              </p:cNvPr>
              <p:cNvSpPr/>
              <p:nvPr/>
            </p:nvSpPr>
            <p:spPr>
              <a:xfrm>
                <a:off x="5261834" y="289613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80"/>
                    </a:cubicBezTo>
                    <a:cubicBezTo>
                      <a:pt x="0" y="275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75"/>
                      <a:pt x="1465" y="180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52;p46">
                <a:extLst>
                  <a:ext uri="{FF2B5EF4-FFF2-40B4-BE49-F238E27FC236}">
                    <a16:creationId xmlns:a16="http://schemas.microsoft.com/office/drawing/2014/main" id="{8FEF33DB-E033-CE24-54FB-B841B6CE6D40}"/>
                  </a:ext>
                </a:extLst>
              </p:cNvPr>
              <p:cNvSpPr/>
              <p:nvPr/>
            </p:nvSpPr>
            <p:spPr>
              <a:xfrm>
                <a:off x="5343507" y="289613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0" y="275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75"/>
                      <a:pt x="1465" y="180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53;p46">
                <a:extLst>
                  <a:ext uri="{FF2B5EF4-FFF2-40B4-BE49-F238E27FC236}">
                    <a16:creationId xmlns:a16="http://schemas.microsoft.com/office/drawing/2014/main" id="{8F0DC59C-D06C-63D8-4639-9621A3A8F957}"/>
                  </a:ext>
                </a:extLst>
              </p:cNvPr>
              <p:cNvSpPr/>
              <p:nvPr/>
            </p:nvSpPr>
            <p:spPr>
              <a:xfrm>
                <a:off x="5506823" y="2896139"/>
                <a:ext cx="46172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59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cubicBezTo>
                      <a:pt x="1" y="275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75"/>
                      <a:pt x="1453" y="180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54;p46">
                <a:extLst>
                  <a:ext uri="{FF2B5EF4-FFF2-40B4-BE49-F238E27FC236}">
                    <a16:creationId xmlns:a16="http://schemas.microsoft.com/office/drawing/2014/main" id="{A6BC8A6E-5567-9410-0084-3E3BAAAC8186}"/>
                  </a:ext>
                </a:extLst>
              </p:cNvPr>
              <p:cNvSpPr/>
              <p:nvPr/>
            </p:nvSpPr>
            <p:spPr>
              <a:xfrm>
                <a:off x="5261834" y="2942660"/>
                <a:ext cx="46521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8" extrusionOk="0">
                    <a:moveTo>
                      <a:pt x="179" y="0"/>
                    </a:moveTo>
                    <a:cubicBezTo>
                      <a:pt x="96" y="0"/>
                      <a:pt x="0" y="84"/>
                      <a:pt x="0" y="179"/>
                    </a:cubicBezTo>
                    <a:cubicBezTo>
                      <a:pt x="0" y="286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70" y="0"/>
                      <a:pt x="1286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55;p46">
                <a:extLst>
                  <a:ext uri="{FF2B5EF4-FFF2-40B4-BE49-F238E27FC236}">
                    <a16:creationId xmlns:a16="http://schemas.microsoft.com/office/drawing/2014/main" id="{C23EFFCD-C82C-DD9B-E040-27186D2A19CF}"/>
                  </a:ext>
                </a:extLst>
              </p:cNvPr>
              <p:cNvSpPr/>
              <p:nvPr/>
            </p:nvSpPr>
            <p:spPr>
              <a:xfrm>
                <a:off x="5424768" y="2942660"/>
                <a:ext cx="46553" cy="11368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58" extrusionOk="0">
                    <a:moveTo>
                      <a:pt x="180" y="0"/>
                    </a:moveTo>
                    <a:cubicBezTo>
                      <a:pt x="96" y="0"/>
                      <a:pt x="1" y="84"/>
                      <a:pt x="1" y="179"/>
                    </a:cubicBezTo>
                    <a:cubicBezTo>
                      <a:pt x="1" y="286"/>
                      <a:pt x="84" y="358"/>
                      <a:pt x="180" y="358"/>
                    </a:cubicBezTo>
                    <a:lnTo>
                      <a:pt x="1287" y="358"/>
                    </a:lnTo>
                    <a:cubicBezTo>
                      <a:pt x="1370" y="358"/>
                      <a:pt x="1465" y="286"/>
                      <a:pt x="1465" y="179"/>
                    </a:cubicBezTo>
                    <a:cubicBezTo>
                      <a:pt x="1465" y="84"/>
                      <a:pt x="1394" y="0"/>
                      <a:pt x="1287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56;p46">
                <a:extLst>
                  <a:ext uri="{FF2B5EF4-FFF2-40B4-BE49-F238E27FC236}">
                    <a16:creationId xmlns:a16="http://schemas.microsoft.com/office/drawing/2014/main" id="{ACF5E359-371C-2D4B-3EAD-7785E347E2D8}"/>
                  </a:ext>
                </a:extLst>
              </p:cNvPr>
              <p:cNvSpPr/>
              <p:nvPr/>
            </p:nvSpPr>
            <p:spPr>
              <a:xfrm>
                <a:off x="5261834" y="298914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79"/>
                    </a:cubicBezTo>
                    <a:cubicBezTo>
                      <a:pt x="0" y="287"/>
                      <a:pt x="72" y="358"/>
                      <a:pt x="179" y="358"/>
                    </a:cubicBezTo>
                    <a:lnTo>
                      <a:pt x="1286" y="358"/>
                    </a:lnTo>
                    <a:cubicBezTo>
                      <a:pt x="1370" y="358"/>
                      <a:pt x="1465" y="287"/>
                      <a:pt x="1465" y="179"/>
                    </a:cubicBezTo>
                    <a:cubicBezTo>
                      <a:pt x="1465" y="72"/>
                      <a:pt x="1370" y="1"/>
                      <a:pt x="1286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57;p46">
                <a:extLst>
                  <a:ext uri="{FF2B5EF4-FFF2-40B4-BE49-F238E27FC236}">
                    <a16:creationId xmlns:a16="http://schemas.microsoft.com/office/drawing/2014/main" id="{80048B01-D1AD-1854-8EC9-69871C2B5E11}"/>
                  </a:ext>
                </a:extLst>
              </p:cNvPr>
              <p:cNvSpPr/>
              <p:nvPr/>
            </p:nvSpPr>
            <p:spPr>
              <a:xfrm>
                <a:off x="5343507" y="2989149"/>
                <a:ext cx="46521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79"/>
                    </a:cubicBezTo>
                    <a:cubicBezTo>
                      <a:pt x="0" y="287"/>
                      <a:pt x="83" y="358"/>
                      <a:pt x="179" y="358"/>
                    </a:cubicBezTo>
                    <a:lnTo>
                      <a:pt x="1286" y="358"/>
                    </a:lnTo>
                    <a:cubicBezTo>
                      <a:pt x="1369" y="358"/>
                      <a:pt x="1465" y="287"/>
                      <a:pt x="1465" y="179"/>
                    </a:cubicBezTo>
                    <a:cubicBezTo>
                      <a:pt x="1465" y="72"/>
                      <a:pt x="1381" y="1"/>
                      <a:pt x="1286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58;p46">
                <a:extLst>
                  <a:ext uri="{FF2B5EF4-FFF2-40B4-BE49-F238E27FC236}">
                    <a16:creationId xmlns:a16="http://schemas.microsoft.com/office/drawing/2014/main" id="{B00A110F-4D61-FEA4-37EB-3BD928C1407C}"/>
                  </a:ext>
                </a:extLst>
              </p:cNvPr>
              <p:cNvSpPr/>
              <p:nvPr/>
            </p:nvSpPr>
            <p:spPr>
              <a:xfrm>
                <a:off x="5506823" y="2989149"/>
                <a:ext cx="46172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59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79" y="358"/>
                    </a:cubicBezTo>
                    <a:lnTo>
                      <a:pt x="1275" y="358"/>
                    </a:lnTo>
                    <a:cubicBezTo>
                      <a:pt x="1370" y="358"/>
                      <a:pt x="1453" y="287"/>
                      <a:pt x="1453" y="179"/>
                    </a:cubicBezTo>
                    <a:cubicBezTo>
                      <a:pt x="1453" y="72"/>
                      <a:pt x="1370" y="1"/>
                      <a:pt x="1275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59;p46">
                <a:extLst>
                  <a:ext uri="{FF2B5EF4-FFF2-40B4-BE49-F238E27FC236}">
                    <a16:creationId xmlns:a16="http://schemas.microsoft.com/office/drawing/2014/main" id="{FC6EC556-42F2-FBCE-F18A-D88838B890FB}"/>
                  </a:ext>
                </a:extLst>
              </p:cNvPr>
              <p:cNvSpPr/>
              <p:nvPr/>
            </p:nvSpPr>
            <p:spPr>
              <a:xfrm>
                <a:off x="5343507" y="3036051"/>
                <a:ext cx="46521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346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74"/>
                      <a:pt x="83" y="346"/>
                      <a:pt x="179" y="346"/>
                    </a:cubicBezTo>
                    <a:lnTo>
                      <a:pt x="1286" y="346"/>
                    </a:lnTo>
                    <a:cubicBezTo>
                      <a:pt x="1369" y="346"/>
                      <a:pt x="1465" y="274"/>
                      <a:pt x="1465" y="179"/>
                    </a:cubicBezTo>
                    <a:cubicBezTo>
                      <a:pt x="1465" y="72"/>
                      <a:pt x="1381" y="0"/>
                      <a:pt x="1286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60;p46">
                <a:extLst>
                  <a:ext uri="{FF2B5EF4-FFF2-40B4-BE49-F238E27FC236}">
                    <a16:creationId xmlns:a16="http://schemas.microsoft.com/office/drawing/2014/main" id="{8235DC1E-6B01-4AE6-E14B-53F6215A2F2E}"/>
                  </a:ext>
                </a:extLst>
              </p:cNvPr>
              <p:cNvSpPr/>
              <p:nvPr/>
            </p:nvSpPr>
            <p:spPr>
              <a:xfrm>
                <a:off x="5424768" y="3036051"/>
                <a:ext cx="46553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346" extrusionOk="0">
                    <a:moveTo>
                      <a:pt x="180" y="0"/>
                    </a:moveTo>
                    <a:cubicBezTo>
                      <a:pt x="96" y="0"/>
                      <a:pt x="1" y="72"/>
                      <a:pt x="1" y="179"/>
                    </a:cubicBezTo>
                    <a:cubicBezTo>
                      <a:pt x="1" y="274"/>
                      <a:pt x="84" y="346"/>
                      <a:pt x="180" y="346"/>
                    </a:cubicBezTo>
                    <a:lnTo>
                      <a:pt x="1287" y="346"/>
                    </a:lnTo>
                    <a:cubicBezTo>
                      <a:pt x="1370" y="346"/>
                      <a:pt x="1465" y="274"/>
                      <a:pt x="1465" y="179"/>
                    </a:cubicBezTo>
                    <a:cubicBezTo>
                      <a:pt x="1465" y="72"/>
                      <a:pt x="1394" y="0"/>
                      <a:pt x="1287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61;p46">
                <a:extLst>
                  <a:ext uri="{FF2B5EF4-FFF2-40B4-BE49-F238E27FC236}">
                    <a16:creationId xmlns:a16="http://schemas.microsoft.com/office/drawing/2014/main" id="{3DB9AD1B-AEF3-C71D-9822-64E9BAE8A499}"/>
                  </a:ext>
                </a:extLst>
              </p:cNvPr>
              <p:cNvSpPr/>
              <p:nvPr/>
            </p:nvSpPr>
            <p:spPr>
              <a:xfrm>
                <a:off x="5506823" y="3036051"/>
                <a:ext cx="46172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346" extrusionOk="0">
                    <a:moveTo>
                      <a:pt x="179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74"/>
                      <a:pt x="72" y="346"/>
                      <a:pt x="179" y="346"/>
                    </a:cubicBezTo>
                    <a:lnTo>
                      <a:pt x="1275" y="346"/>
                    </a:lnTo>
                    <a:cubicBezTo>
                      <a:pt x="1370" y="346"/>
                      <a:pt x="1453" y="274"/>
                      <a:pt x="1453" y="179"/>
                    </a:cubicBezTo>
                    <a:cubicBezTo>
                      <a:pt x="1453" y="72"/>
                      <a:pt x="1370" y="0"/>
                      <a:pt x="1275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62;p46">
                <a:extLst>
                  <a:ext uri="{FF2B5EF4-FFF2-40B4-BE49-F238E27FC236}">
                    <a16:creationId xmlns:a16="http://schemas.microsoft.com/office/drawing/2014/main" id="{5FA5AEFB-F91D-1C02-0788-CA8B51A76553}"/>
                  </a:ext>
                </a:extLst>
              </p:cNvPr>
              <p:cNvSpPr/>
              <p:nvPr/>
            </p:nvSpPr>
            <p:spPr>
              <a:xfrm>
                <a:off x="5343126" y="2930752"/>
                <a:ext cx="46902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066" extrusionOk="0">
                    <a:moveTo>
                      <a:pt x="1293" y="0"/>
                    </a:moveTo>
                    <a:cubicBezTo>
                      <a:pt x="1250" y="0"/>
                      <a:pt x="1209" y="18"/>
                      <a:pt x="1179" y="54"/>
                    </a:cubicBezTo>
                    <a:lnTo>
                      <a:pt x="572" y="661"/>
                    </a:lnTo>
                    <a:lnTo>
                      <a:pt x="322" y="411"/>
                    </a:lnTo>
                    <a:cubicBezTo>
                      <a:pt x="280" y="375"/>
                      <a:pt x="235" y="358"/>
                      <a:pt x="194" y="358"/>
                    </a:cubicBezTo>
                    <a:cubicBezTo>
                      <a:pt x="152" y="358"/>
                      <a:pt x="113" y="375"/>
                      <a:pt x="84" y="411"/>
                    </a:cubicBezTo>
                    <a:cubicBezTo>
                      <a:pt x="0" y="483"/>
                      <a:pt x="0" y="590"/>
                      <a:pt x="84" y="649"/>
                    </a:cubicBezTo>
                    <a:lnTo>
                      <a:pt x="453" y="1018"/>
                    </a:lnTo>
                    <a:cubicBezTo>
                      <a:pt x="476" y="1054"/>
                      <a:pt x="524" y="1066"/>
                      <a:pt x="572" y="1066"/>
                    </a:cubicBezTo>
                    <a:cubicBezTo>
                      <a:pt x="619" y="1066"/>
                      <a:pt x="655" y="1054"/>
                      <a:pt x="691" y="1018"/>
                    </a:cubicBezTo>
                    <a:lnTo>
                      <a:pt x="1417" y="292"/>
                    </a:lnTo>
                    <a:cubicBezTo>
                      <a:pt x="1477" y="233"/>
                      <a:pt x="1477" y="125"/>
                      <a:pt x="1417" y="54"/>
                    </a:cubicBezTo>
                    <a:cubicBezTo>
                      <a:pt x="1381" y="18"/>
                      <a:pt x="1337" y="0"/>
                      <a:pt x="1293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63;p46">
                <a:extLst>
                  <a:ext uri="{FF2B5EF4-FFF2-40B4-BE49-F238E27FC236}">
                    <a16:creationId xmlns:a16="http://schemas.microsoft.com/office/drawing/2014/main" id="{04C3C6BC-48E2-F4D6-9DF1-E8E65CD57521}"/>
                  </a:ext>
                </a:extLst>
              </p:cNvPr>
              <p:cNvSpPr/>
              <p:nvPr/>
            </p:nvSpPr>
            <p:spPr>
              <a:xfrm>
                <a:off x="5506442" y="2930752"/>
                <a:ext cx="47283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6" extrusionOk="0">
                    <a:moveTo>
                      <a:pt x="1282" y="0"/>
                    </a:moveTo>
                    <a:cubicBezTo>
                      <a:pt x="1239" y="0"/>
                      <a:pt x="1197" y="18"/>
                      <a:pt x="1167" y="54"/>
                    </a:cubicBezTo>
                    <a:lnTo>
                      <a:pt x="560" y="661"/>
                    </a:lnTo>
                    <a:lnTo>
                      <a:pt x="310" y="411"/>
                    </a:lnTo>
                    <a:cubicBezTo>
                      <a:pt x="275" y="375"/>
                      <a:pt x="230" y="358"/>
                      <a:pt x="187" y="358"/>
                    </a:cubicBezTo>
                    <a:cubicBezTo>
                      <a:pt x="144" y="358"/>
                      <a:pt x="102" y="375"/>
                      <a:pt x="72" y="411"/>
                    </a:cubicBezTo>
                    <a:cubicBezTo>
                      <a:pt x="1" y="483"/>
                      <a:pt x="1" y="590"/>
                      <a:pt x="72" y="649"/>
                    </a:cubicBezTo>
                    <a:lnTo>
                      <a:pt x="441" y="1018"/>
                    </a:lnTo>
                    <a:cubicBezTo>
                      <a:pt x="477" y="1054"/>
                      <a:pt x="513" y="1066"/>
                      <a:pt x="560" y="1066"/>
                    </a:cubicBezTo>
                    <a:cubicBezTo>
                      <a:pt x="608" y="1066"/>
                      <a:pt x="656" y="1054"/>
                      <a:pt x="679" y="1018"/>
                    </a:cubicBezTo>
                    <a:lnTo>
                      <a:pt x="1406" y="292"/>
                    </a:lnTo>
                    <a:cubicBezTo>
                      <a:pt x="1489" y="233"/>
                      <a:pt x="1489" y="125"/>
                      <a:pt x="1406" y="54"/>
                    </a:cubicBezTo>
                    <a:cubicBezTo>
                      <a:pt x="1370" y="18"/>
                      <a:pt x="1325" y="0"/>
                      <a:pt x="1282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64;p46">
                <a:extLst>
                  <a:ext uri="{FF2B5EF4-FFF2-40B4-BE49-F238E27FC236}">
                    <a16:creationId xmlns:a16="http://schemas.microsoft.com/office/drawing/2014/main" id="{C6483A56-F458-64AE-E114-9642C151BEDE}"/>
                  </a:ext>
                </a:extLst>
              </p:cNvPr>
              <p:cNvSpPr/>
              <p:nvPr/>
            </p:nvSpPr>
            <p:spPr>
              <a:xfrm>
                <a:off x="5424419" y="2977336"/>
                <a:ext cx="47283" cy="34168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76" extrusionOk="0">
                    <a:moveTo>
                      <a:pt x="1293" y="1"/>
                    </a:moveTo>
                    <a:cubicBezTo>
                      <a:pt x="1250" y="1"/>
                      <a:pt x="1208" y="22"/>
                      <a:pt x="1179" y="63"/>
                    </a:cubicBezTo>
                    <a:lnTo>
                      <a:pt x="572" y="671"/>
                    </a:lnTo>
                    <a:lnTo>
                      <a:pt x="321" y="421"/>
                    </a:lnTo>
                    <a:cubicBezTo>
                      <a:pt x="280" y="379"/>
                      <a:pt x="235" y="358"/>
                      <a:pt x="193" y="358"/>
                    </a:cubicBezTo>
                    <a:cubicBezTo>
                      <a:pt x="152" y="358"/>
                      <a:pt x="113" y="379"/>
                      <a:pt x="83" y="421"/>
                    </a:cubicBezTo>
                    <a:cubicBezTo>
                      <a:pt x="0" y="492"/>
                      <a:pt x="0" y="599"/>
                      <a:pt x="83" y="659"/>
                    </a:cubicBezTo>
                    <a:lnTo>
                      <a:pt x="452" y="1028"/>
                    </a:lnTo>
                    <a:cubicBezTo>
                      <a:pt x="476" y="1052"/>
                      <a:pt x="524" y="1075"/>
                      <a:pt x="572" y="1075"/>
                    </a:cubicBezTo>
                    <a:cubicBezTo>
                      <a:pt x="619" y="1075"/>
                      <a:pt x="655" y="1052"/>
                      <a:pt x="691" y="1028"/>
                    </a:cubicBezTo>
                    <a:lnTo>
                      <a:pt x="1417" y="301"/>
                    </a:lnTo>
                    <a:cubicBezTo>
                      <a:pt x="1488" y="242"/>
                      <a:pt x="1488" y="123"/>
                      <a:pt x="1417" y="63"/>
                    </a:cubicBezTo>
                    <a:cubicBezTo>
                      <a:pt x="1381" y="22"/>
                      <a:pt x="1336" y="1"/>
                      <a:pt x="1293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65;p46">
                <a:extLst>
                  <a:ext uri="{FF2B5EF4-FFF2-40B4-BE49-F238E27FC236}">
                    <a16:creationId xmlns:a16="http://schemas.microsoft.com/office/drawing/2014/main" id="{6E7B295D-DAA5-AF78-4225-B5AC154BC91D}"/>
                  </a:ext>
                </a:extLst>
              </p:cNvPr>
              <p:cNvSpPr/>
              <p:nvPr/>
            </p:nvSpPr>
            <p:spPr>
              <a:xfrm>
                <a:off x="5261453" y="3024143"/>
                <a:ext cx="47283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6" extrusionOk="0">
                    <a:moveTo>
                      <a:pt x="1289" y="0"/>
                    </a:moveTo>
                    <a:cubicBezTo>
                      <a:pt x="1248" y="0"/>
                      <a:pt x="1209" y="18"/>
                      <a:pt x="1179" y="54"/>
                    </a:cubicBezTo>
                    <a:lnTo>
                      <a:pt x="572" y="673"/>
                    </a:lnTo>
                    <a:lnTo>
                      <a:pt x="310" y="411"/>
                    </a:lnTo>
                    <a:cubicBezTo>
                      <a:pt x="274" y="375"/>
                      <a:pt x="230" y="357"/>
                      <a:pt x="186" y="357"/>
                    </a:cubicBezTo>
                    <a:cubicBezTo>
                      <a:pt x="143" y="357"/>
                      <a:pt x="102" y="375"/>
                      <a:pt x="72" y="411"/>
                    </a:cubicBezTo>
                    <a:cubicBezTo>
                      <a:pt x="0" y="494"/>
                      <a:pt x="0" y="590"/>
                      <a:pt x="72" y="649"/>
                    </a:cubicBezTo>
                    <a:lnTo>
                      <a:pt x="453" y="1030"/>
                    </a:lnTo>
                    <a:cubicBezTo>
                      <a:pt x="477" y="1054"/>
                      <a:pt x="524" y="1066"/>
                      <a:pt x="572" y="1066"/>
                    </a:cubicBezTo>
                    <a:cubicBezTo>
                      <a:pt x="608" y="1066"/>
                      <a:pt x="655" y="1054"/>
                      <a:pt x="691" y="1030"/>
                    </a:cubicBezTo>
                    <a:lnTo>
                      <a:pt x="1417" y="292"/>
                    </a:lnTo>
                    <a:cubicBezTo>
                      <a:pt x="1489" y="220"/>
                      <a:pt x="1489" y="113"/>
                      <a:pt x="1417" y="54"/>
                    </a:cubicBezTo>
                    <a:cubicBezTo>
                      <a:pt x="1376" y="18"/>
                      <a:pt x="1331" y="0"/>
                      <a:pt x="1289" y="0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66;p46">
                <a:extLst>
                  <a:ext uri="{FF2B5EF4-FFF2-40B4-BE49-F238E27FC236}">
                    <a16:creationId xmlns:a16="http://schemas.microsoft.com/office/drawing/2014/main" id="{177CD2A9-968E-3E34-A2A5-6C8DA3376DB8}"/>
                  </a:ext>
                </a:extLst>
              </p:cNvPr>
              <p:cNvSpPr/>
              <p:nvPr/>
            </p:nvSpPr>
            <p:spPr>
              <a:xfrm>
                <a:off x="5424419" y="2884231"/>
                <a:ext cx="47283" cy="3388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7" extrusionOk="0">
                    <a:moveTo>
                      <a:pt x="1293" y="1"/>
                    </a:moveTo>
                    <a:cubicBezTo>
                      <a:pt x="1250" y="1"/>
                      <a:pt x="1208" y="19"/>
                      <a:pt x="1179" y="54"/>
                    </a:cubicBezTo>
                    <a:lnTo>
                      <a:pt x="572" y="674"/>
                    </a:lnTo>
                    <a:lnTo>
                      <a:pt x="321" y="412"/>
                    </a:lnTo>
                    <a:cubicBezTo>
                      <a:pt x="280" y="376"/>
                      <a:pt x="235" y="358"/>
                      <a:pt x="193" y="358"/>
                    </a:cubicBezTo>
                    <a:cubicBezTo>
                      <a:pt x="152" y="358"/>
                      <a:pt x="113" y="376"/>
                      <a:pt x="83" y="412"/>
                    </a:cubicBezTo>
                    <a:cubicBezTo>
                      <a:pt x="0" y="495"/>
                      <a:pt x="0" y="590"/>
                      <a:pt x="83" y="650"/>
                    </a:cubicBezTo>
                    <a:lnTo>
                      <a:pt x="452" y="1031"/>
                    </a:lnTo>
                    <a:cubicBezTo>
                      <a:pt x="476" y="1055"/>
                      <a:pt x="524" y="1067"/>
                      <a:pt x="572" y="1067"/>
                    </a:cubicBezTo>
                    <a:cubicBezTo>
                      <a:pt x="619" y="1067"/>
                      <a:pt x="655" y="1055"/>
                      <a:pt x="691" y="1031"/>
                    </a:cubicBezTo>
                    <a:lnTo>
                      <a:pt x="1417" y="293"/>
                    </a:lnTo>
                    <a:cubicBezTo>
                      <a:pt x="1488" y="221"/>
                      <a:pt x="1488" y="114"/>
                      <a:pt x="1417" y="54"/>
                    </a:cubicBezTo>
                    <a:cubicBezTo>
                      <a:pt x="1381" y="19"/>
                      <a:pt x="1336" y="1"/>
                      <a:pt x="1293" y="1"/>
                    </a:cubicBezTo>
                    <a:close/>
                  </a:path>
                </a:pathLst>
              </a:custGeom>
              <a:solidFill>
                <a:srgbClr val="2B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1727;p46">
            <a:extLst>
              <a:ext uri="{FF2B5EF4-FFF2-40B4-BE49-F238E27FC236}">
                <a16:creationId xmlns:a16="http://schemas.microsoft.com/office/drawing/2014/main" id="{DB2AAE13-EDEF-3E71-E88E-66179DFC737D}"/>
              </a:ext>
            </a:extLst>
          </p:cNvPr>
          <p:cNvGrpSpPr/>
          <p:nvPr/>
        </p:nvGrpSpPr>
        <p:grpSpPr>
          <a:xfrm>
            <a:off x="8001340" y="5221552"/>
            <a:ext cx="1788603" cy="1211709"/>
            <a:chOff x="4738900" y="2863184"/>
            <a:chExt cx="1498900" cy="1104072"/>
          </a:xfrm>
        </p:grpSpPr>
        <p:sp>
          <p:nvSpPr>
            <p:cNvPr id="28" name="Google Shape;1728;p46">
              <a:extLst>
                <a:ext uri="{FF2B5EF4-FFF2-40B4-BE49-F238E27FC236}">
                  <a16:creationId xmlns:a16="http://schemas.microsoft.com/office/drawing/2014/main" id="{2BA0995C-3153-07B2-ED88-85CF11EA44F9}"/>
                </a:ext>
              </a:extLst>
            </p:cNvPr>
            <p:cNvSpPr/>
            <p:nvPr/>
          </p:nvSpPr>
          <p:spPr>
            <a:xfrm rot="10800000">
              <a:off x="4738900" y="2863184"/>
              <a:ext cx="1055000" cy="1104066"/>
            </a:xfrm>
            <a:custGeom>
              <a:avLst/>
              <a:gdLst/>
              <a:ahLst/>
              <a:cxnLst/>
              <a:rect l="l" t="t" r="r" b="b"/>
              <a:pathLst>
                <a:path w="23995" h="23904" extrusionOk="0">
                  <a:moveTo>
                    <a:pt x="2212" y="1"/>
                  </a:moveTo>
                  <a:cubicBezTo>
                    <a:pt x="1006" y="1"/>
                    <a:pt x="1" y="988"/>
                    <a:pt x="1" y="2139"/>
                  </a:cubicBezTo>
                  <a:lnTo>
                    <a:pt x="1" y="21783"/>
                  </a:lnTo>
                  <a:cubicBezTo>
                    <a:pt x="1" y="22990"/>
                    <a:pt x="1006" y="23903"/>
                    <a:pt x="2212" y="23903"/>
                  </a:cubicBezTo>
                  <a:lnTo>
                    <a:pt x="21784" y="23903"/>
                  </a:lnTo>
                  <a:cubicBezTo>
                    <a:pt x="23008" y="23903"/>
                    <a:pt x="23995" y="22990"/>
                    <a:pt x="23995" y="21783"/>
                  </a:cubicBezTo>
                  <a:lnTo>
                    <a:pt x="23995" y="2139"/>
                  </a:lnTo>
                  <a:cubicBezTo>
                    <a:pt x="23995" y="988"/>
                    <a:pt x="23008" y="1"/>
                    <a:pt x="21784" y="1"/>
                  </a:cubicBezTo>
                  <a:close/>
                </a:path>
              </a:pathLst>
            </a:custGeom>
            <a:solidFill>
              <a:srgbClr val="03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9;p46">
              <a:extLst>
                <a:ext uri="{FF2B5EF4-FFF2-40B4-BE49-F238E27FC236}">
                  <a16:creationId xmlns:a16="http://schemas.microsoft.com/office/drawing/2014/main" id="{BCC8984D-0CF7-9B34-65D0-6EB708EE81D2}"/>
                </a:ext>
              </a:extLst>
            </p:cNvPr>
            <p:cNvSpPr/>
            <p:nvPr/>
          </p:nvSpPr>
          <p:spPr>
            <a:xfrm rot="10800000">
              <a:off x="5122078" y="2863190"/>
              <a:ext cx="725098" cy="1104066"/>
            </a:xfrm>
            <a:custGeom>
              <a:avLst/>
              <a:gdLst/>
              <a:ahLst/>
              <a:cxnLst/>
              <a:rect l="l" t="t" r="r" b="b"/>
              <a:pathLst>
                <a:path w="15699" h="23904" extrusionOk="0">
                  <a:moveTo>
                    <a:pt x="3126" y="1"/>
                  </a:moveTo>
                  <a:cubicBezTo>
                    <a:pt x="1536" y="1"/>
                    <a:pt x="239" y="1134"/>
                    <a:pt x="1" y="2742"/>
                  </a:cubicBezTo>
                  <a:lnTo>
                    <a:pt x="1" y="21162"/>
                  </a:lnTo>
                  <a:cubicBezTo>
                    <a:pt x="239" y="22770"/>
                    <a:pt x="1536" y="23903"/>
                    <a:pt x="3126" y="23903"/>
                  </a:cubicBezTo>
                  <a:lnTo>
                    <a:pt x="3656" y="23903"/>
                  </a:lnTo>
                  <a:lnTo>
                    <a:pt x="15698" y="11952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rgbClr val="77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30;p46">
              <a:extLst>
                <a:ext uri="{FF2B5EF4-FFF2-40B4-BE49-F238E27FC236}">
                  <a16:creationId xmlns:a16="http://schemas.microsoft.com/office/drawing/2014/main" id="{2BD46A0C-622C-157F-918D-B4BE6122A09A}"/>
                </a:ext>
              </a:extLst>
            </p:cNvPr>
            <p:cNvSpPr/>
            <p:nvPr/>
          </p:nvSpPr>
          <p:spPr>
            <a:xfrm rot="10800000">
              <a:off x="5440142" y="3014269"/>
              <a:ext cx="797658" cy="798490"/>
            </a:xfrm>
            <a:custGeom>
              <a:avLst/>
              <a:gdLst/>
              <a:ahLst/>
              <a:cxnLst/>
              <a:rect l="l" t="t" r="r" b="b"/>
              <a:pathLst>
                <a:path w="17270" h="17288" extrusionOk="0">
                  <a:moveTo>
                    <a:pt x="8589" y="0"/>
                  </a:moveTo>
                  <a:lnTo>
                    <a:pt x="0" y="8607"/>
                  </a:lnTo>
                  <a:lnTo>
                    <a:pt x="8589" y="17287"/>
                  </a:lnTo>
                  <a:lnTo>
                    <a:pt x="17269" y="8607"/>
                  </a:lnTo>
                  <a:lnTo>
                    <a:pt x="8589" y="0"/>
                  </a:lnTo>
                  <a:close/>
                </a:path>
              </a:pathLst>
            </a:custGeom>
            <a:solidFill>
              <a:srgbClr val="EEEEEE"/>
            </a:solidFill>
            <a:ln>
              <a:solidFill>
                <a:srgbClr val="46828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1731;p46">
              <a:extLst>
                <a:ext uri="{FF2B5EF4-FFF2-40B4-BE49-F238E27FC236}">
                  <a16:creationId xmlns:a16="http://schemas.microsoft.com/office/drawing/2014/main" id="{D0625EE0-C515-80F4-1BCC-064750C0ABA1}"/>
                </a:ext>
              </a:extLst>
            </p:cNvPr>
            <p:cNvGrpSpPr/>
            <p:nvPr/>
          </p:nvGrpSpPr>
          <p:grpSpPr>
            <a:xfrm>
              <a:off x="5661787" y="3255048"/>
              <a:ext cx="370457" cy="312640"/>
              <a:chOff x="3716357" y="1540268"/>
              <a:chExt cx="378404" cy="319346"/>
            </a:xfrm>
          </p:grpSpPr>
          <p:sp>
            <p:nvSpPr>
              <p:cNvPr id="32" name="Google Shape;1732;p46">
                <a:extLst>
                  <a:ext uri="{FF2B5EF4-FFF2-40B4-BE49-F238E27FC236}">
                    <a16:creationId xmlns:a16="http://schemas.microsoft.com/office/drawing/2014/main" id="{05FDBE91-67E7-A9A9-92CD-08A0BDE2BA14}"/>
                  </a:ext>
                </a:extLst>
              </p:cNvPr>
              <p:cNvSpPr/>
              <p:nvPr/>
            </p:nvSpPr>
            <p:spPr>
              <a:xfrm>
                <a:off x="3767509" y="1646957"/>
                <a:ext cx="231213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7097" y="334"/>
                    </a:lnTo>
                    <a:cubicBezTo>
                      <a:pt x="7192" y="334"/>
                      <a:pt x="7264" y="263"/>
                      <a:pt x="7264" y="167"/>
                    </a:cubicBezTo>
                    <a:cubicBezTo>
                      <a:pt x="7264" y="72"/>
                      <a:pt x="7192" y="1"/>
                      <a:pt x="7097" y="1"/>
                    </a:cubicBezTo>
                    <a:close/>
                  </a:path>
                </a:pathLst>
              </a:custGeom>
              <a:solidFill>
                <a:srgbClr val="03C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33;p46">
                <a:extLst>
                  <a:ext uri="{FF2B5EF4-FFF2-40B4-BE49-F238E27FC236}">
                    <a16:creationId xmlns:a16="http://schemas.microsoft.com/office/drawing/2014/main" id="{DC2C6F29-3F8F-6FCF-75EB-4529C04506B3}"/>
                  </a:ext>
                </a:extLst>
              </p:cNvPr>
              <p:cNvSpPr/>
              <p:nvPr/>
            </p:nvSpPr>
            <p:spPr>
              <a:xfrm>
                <a:off x="3767509" y="1618532"/>
                <a:ext cx="15202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4621" y="334"/>
                    </a:lnTo>
                    <a:cubicBezTo>
                      <a:pt x="4704" y="334"/>
                      <a:pt x="4775" y="263"/>
                      <a:pt x="4775" y="168"/>
                    </a:cubicBezTo>
                    <a:cubicBezTo>
                      <a:pt x="4775" y="72"/>
                      <a:pt x="4704" y="1"/>
                      <a:pt x="4621" y="1"/>
                    </a:cubicBezTo>
                    <a:close/>
                  </a:path>
                </a:pathLst>
              </a:custGeom>
              <a:solidFill>
                <a:srgbClr val="03C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34;p46">
                <a:extLst>
                  <a:ext uri="{FF2B5EF4-FFF2-40B4-BE49-F238E27FC236}">
                    <a16:creationId xmlns:a16="http://schemas.microsoft.com/office/drawing/2014/main" id="{01589957-10F1-0323-D142-44CE2D112581}"/>
                  </a:ext>
                </a:extLst>
              </p:cNvPr>
              <p:cNvSpPr/>
              <p:nvPr/>
            </p:nvSpPr>
            <p:spPr>
              <a:xfrm>
                <a:off x="3931624" y="1618532"/>
                <a:ext cx="67098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335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1941" y="334"/>
                    </a:lnTo>
                    <a:cubicBezTo>
                      <a:pt x="2036" y="334"/>
                      <a:pt x="2108" y="263"/>
                      <a:pt x="2108" y="168"/>
                    </a:cubicBezTo>
                    <a:cubicBezTo>
                      <a:pt x="2108" y="72"/>
                      <a:pt x="2036" y="1"/>
                      <a:pt x="1941" y="1"/>
                    </a:cubicBezTo>
                    <a:close/>
                  </a:path>
                </a:pathLst>
              </a:custGeom>
              <a:solidFill>
                <a:srgbClr val="03C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35;p46">
                <a:extLst>
                  <a:ext uri="{FF2B5EF4-FFF2-40B4-BE49-F238E27FC236}">
                    <a16:creationId xmlns:a16="http://schemas.microsoft.com/office/drawing/2014/main" id="{67F0F5A7-3A9C-D19D-0D9B-D804DB0F1D17}"/>
                  </a:ext>
                </a:extLst>
              </p:cNvPr>
              <p:cNvSpPr/>
              <p:nvPr/>
            </p:nvSpPr>
            <p:spPr>
              <a:xfrm>
                <a:off x="3767509" y="1590108"/>
                <a:ext cx="3908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1061" y="334"/>
                    </a:lnTo>
                    <a:cubicBezTo>
                      <a:pt x="1144" y="334"/>
                      <a:pt x="1227" y="263"/>
                      <a:pt x="1227" y="168"/>
                    </a:cubicBezTo>
                    <a:cubicBezTo>
                      <a:pt x="1227" y="72"/>
                      <a:pt x="1144" y="1"/>
                      <a:pt x="1061" y="1"/>
                    </a:cubicBezTo>
                    <a:close/>
                  </a:path>
                </a:pathLst>
              </a:custGeom>
              <a:solidFill>
                <a:srgbClr val="03C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36;p46">
                <a:extLst>
                  <a:ext uri="{FF2B5EF4-FFF2-40B4-BE49-F238E27FC236}">
                    <a16:creationId xmlns:a16="http://schemas.microsoft.com/office/drawing/2014/main" id="{FA06B55A-D500-D9E1-7908-837E25B37452}"/>
                  </a:ext>
                </a:extLst>
              </p:cNvPr>
              <p:cNvSpPr/>
              <p:nvPr/>
            </p:nvSpPr>
            <p:spPr>
              <a:xfrm>
                <a:off x="3818309" y="1590108"/>
                <a:ext cx="180412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5501" y="334"/>
                    </a:lnTo>
                    <a:cubicBezTo>
                      <a:pt x="5596" y="334"/>
                      <a:pt x="5668" y="263"/>
                      <a:pt x="5668" y="168"/>
                    </a:cubicBezTo>
                    <a:cubicBezTo>
                      <a:pt x="5668" y="72"/>
                      <a:pt x="5596" y="1"/>
                      <a:pt x="5501" y="1"/>
                    </a:cubicBezTo>
                    <a:close/>
                  </a:path>
                </a:pathLst>
              </a:custGeom>
              <a:solidFill>
                <a:srgbClr val="03C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1737;p46">
                <a:extLst>
                  <a:ext uri="{FF2B5EF4-FFF2-40B4-BE49-F238E27FC236}">
                    <a16:creationId xmlns:a16="http://schemas.microsoft.com/office/drawing/2014/main" id="{214C5EDF-1C92-2E53-B42E-173954A56D8A}"/>
                  </a:ext>
                </a:extLst>
              </p:cNvPr>
              <p:cNvGrpSpPr/>
              <p:nvPr/>
            </p:nvGrpSpPr>
            <p:grpSpPr>
              <a:xfrm>
                <a:off x="3716357" y="1540268"/>
                <a:ext cx="378404" cy="319346"/>
                <a:chOff x="3716357" y="1540268"/>
                <a:chExt cx="378404" cy="319346"/>
              </a:xfrm>
            </p:grpSpPr>
            <p:sp>
              <p:nvSpPr>
                <p:cNvPr id="41" name="Google Shape;1738;p46">
                  <a:extLst>
                    <a:ext uri="{FF2B5EF4-FFF2-40B4-BE49-F238E27FC236}">
                      <a16:creationId xmlns:a16="http://schemas.microsoft.com/office/drawing/2014/main" id="{BE18138F-5924-5E6F-789D-B10E6304543E}"/>
                    </a:ext>
                  </a:extLst>
                </p:cNvPr>
                <p:cNvSpPr/>
                <p:nvPr/>
              </p:nvSpPr>
              <p:spPr>
                <a:xfrm>
                  <a:off x="3767509" y="1675381"/>
                  <a:ext cx="84540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7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2477" y="334"/>
                      </a:lnTo>
                      <a:cubicBezTo>
                        <a:pt x="2561" y="334"/>
                        <a:pt x="2632" y="263"/>
                        <a:pt x="2632" y="167"/>
                      </a:cubicBezTo>
                      <a:cubicBezTo>
                        <a:pt x="2656" y="72"/>
                        <a:pt x="2573" y="1"/>
                        <a:pt x="2477" y="1"/>
                      </a:cubicBezTo>
                      <a:close/>
                    </a:path>
                  </a:pathLst>
                </a:custGeom>
                <a:solidFill>
                  <a:srgbClr val="03C2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739;p46">
                  <a:extLst>
                    <a:ext uri="{FF2B5EF4-FFF2-40B4-BE49-F238E27FC236}">
                      <a16:creationId xmlns:a16="http://schemas.microsoft.com/office/drawing/2014/main" id="{BD6837FB-EF7C-CB5B-281A-958CB4025CA7}"/>
                    </a:ext>
                  </a:extLst>
                </p:cNvPr>
                <p:cNvSpPr/>
                <p:nvPr/>
              </p:nvSpPr>
              <p:spPr>
                <a:xfrm>
                  <a:off x="3875158" y="1675381"/>
                  <a:ext cx="123564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335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3715" y="334"/>
                      </a:lnTo>
                      <a:cubicBezTo>
                        <a:pt x="3810" y="334"/>
                        <a:pt x="3882" y="263"/>
                        <a:pt x="3882" y="167"/>
                      </a:cubicBezTo>
                      <a:cubicBezTo>
                        <a:pt x="3882" y="72"/>
                        <a:pt x="3810" y="1"/>
                        <a:pt x="3715" y="1"/>
                      </a:cubicBezTo>
                      <a:close/>
                    </a:path>
                  </a:pathLst>
                </a:custGeom>
                <a:solidFill>
                  <a:srgbClr val="03C2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740;p46">
                  <a:extLst>
                    <a:ext uri="{FF2B5EF4-FFF2-40B4-BE49-F238E27FC236}">
                      <a16:creationId xmlns:a16="http://schemas.microsoft.com/office/drawing/2014/main" id="{6C716FEB-BC6A-9DE4-DA2E-A6BA83BD165A}"/>
                    </a:ext>
                  </a:extLst>
                </p:cNvPr>
                <p:cNvSpPr/>
                <p:nvPr/>
              </p:nvSpPr>
              <p:spPr>
                <a:xfrm>
                  <a:off x="3767509" y="1703423"/>
                  <a:ext cx="174747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0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51"/>
                        <a:pt x="72" y="334"/>
                        <a:pt x="168" y="334"/>
                      </a:cubicBezTo>
                      <a:lnTo>
                        <a:pt x="5335" y="334"/>
                      </a:lnTo>
                      <a:cubicBezTo>
                        <a:pt x="5418" y="334"/>
                        <a:pt x="5490" y="251"/>
                        <a:pt x="5490" y="168"/>
                      </a:cubicBezTo>
                      <a:cubicBezTo>
                        <a:pt x="5490" y="72"/>
                        <a:pt x="5418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03C2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741;p46">
                  <a:extLst>
                    <a:ext uri="{FF2B5EF4-FFF2-40B4-BE49-F238E27FC236}">
                      <a16:creationId xmlns:a16="http://schemas.microsoft.com/office/drawing/2014/main" id="{23C8F4F4-67C9-B122-C68A-825E07AC8994}"/>
                    </a:ext>
                  </a:extLst>
                </p:cNvPr>
                <p:cNvSpPr/>
                <p:nvPr/>
              </p:nvSpPr>
              <p:spPr>
                <a:xfrm>
                  <a:off x="3954351" y="1703423"/>
                  <a:ext cx="44371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335" extrusionOk="0">
                      <a:moveTo>
                        <a:pt x="155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51"/>
                        <a:pt x="72" y="334"/>
                        <a:pt x="155" y="334"/>
                      </a:cubicBezTo>
                      <a:lnTo>
                        <a:pt x="1227" y="334"/>
                      </a:lnTo>
                      <a:cubicBezTo>
                        <a:pt x="1322" y="334"/>
                        <a:pt x="1394" y="251"/>
                        <a:pt x="1394" y="168"/>
                      </a:cubicBezTo>
                      <a:cubicBezTo>
                        <a:pt x="1394" y="72"/>
                        <a:pt x="1322" y="1"/>
                        <a:pt x="1227" y="1"/>
                      </a:cubicBezTo>
                      <a:close/>
                    </a:path>
                  </a:pathLst>
                </a:custGeom>
                <a:solidFill>
                  <a:srgbClr val="03C2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742;p46">
                  <a:extLst>
                    <a:ext uri="{FF2B5EF4-FFF2-40B4-BE49-F238E27FC236}">
                      <a16:creationId xmlns:a16="http://schemas.microsoft.com/office/drawing/2014/main" id="{BBFE1B34-89C6-BDD4-41C1-ECD5FA02D118}"/>
                    </a:ext>
                  </a:extLst>
                </p:cNvPr>
                <p:cNvSpPr/>
                <p:nvPr/>
              </p:nvSpPr>
              <p:spPr>
                <a:xfrm>
                  <a:off x="3716357" y="1540268"/>
                  <a:ext cx="378404" cy="319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9895" extrusionOk="0">
                      <a:moveTo>
                        <a:pt x="3513" y="6751"/>
                      </a:moveTo>
                      <a:lnTo>
                        <a:pt x="3346" y="7477"/>
                      </a:lnTo>
                      <a:lnTo>
                        <a:pt x="1953" y="7477"/>
                      </a:lnTo>
                      <a:lnTo>
                        <a:pt x="1953" y="7489"/>
                      </a:lnTo>
                      <a:cubicBezTo>
                        <a:pt x="1656" y="7489"/>
                        <a:pt x="1394" y="7251"/>
                        <a:pt x="1394" y="6941"/>
                      </a:cubicBezTo>
                      <a:lnTo>
                        <a:pt x="1394" y="6751"/>
                      </a:lnTo>
                      <a:close/>
                      <a:moveTo>
                        <a:pt x="9430" y="333"/>
                      </a:moveTo>
                      <a:cubicBezTo>
                        <a:pt x="9728" y="333"/>
                        <a:pt x="9990" y="572"/>
                        <a:pt x="9990" y="881"/>
                      </a:cubicBezTo>
                      <a:lnTo>
                        <a:pt x="9990" y="5870"/>
                      </a:lnTo>
                      <a:cubicBezTo>
                        <a:pt x="9990" y="6168"/>
                        <a:pt x="9752" y="6418"/>
                        <a:pt x="9430" y="6418"/>
                      </a:cubicBezTo>
                      <a:lnTo>
                        <a:pt x="6597" y="6418"/>
                      </a:lnTo>
                      <a:cubicBezTo>
                        <a:pt x="6561" y="6418"/>
                        <a:pt x="6537" y="6429"/>
                        <a:pt x="6501" y="6441"/>
                      </a:cubicBezTo>
                      <a:lnTo>
                        <a:pt x="3489" y="8501"/>
                      </a:lnTo>
                      <a:cubicBezTo>
                        <a:pt x="3465" y="8501"/>
                        <a:pt x="3465" y="8489"/>
                        <a:pt x="3465" y="8489"/>
                      </a:cubicBezTo>
                      <a:lnTo>
                        <a:pt x="3906" y="6608"/>
                      </a:lnTo>
                      <a:cubicBezTo>
                        <a:pt x="3918" y="6560"/>
                        <a:pt x="3906" y="6501"/>
                        <a:pt x="3870" y="6477"/>
                      </a:cubicBezTo>
                      <a:cubicBezTo>
                        <a:pt x="3834" y="6429"/>
                        <a:pt x="3799" y="6418"/>
                        <a:pt x="3739" y="6418"/>
                      </a:cubicBezTo>
                      <a:lnTo>
                        <a:pt x="894" y="6418"/>
                      </a:lnTo>
                      <a:cubicBezTo>
                        <a:pt x="596" y="6418"/>
                        <a:pt x="346" y="6179"/>
                        <a:pt x="346" y="5870"/>
                      </a:cubicBezTo>
                      <a:lnTo>
                        <a:pt x="346" y="881"/>
                      </a:lnTo>
                      <a:cubicBezTo>
                        <a:pt x="346" y="584"/>
                        <a:pt x="584" y="333"/>
                        <a:pt x="894" y="333"/>
                      </a:cubicBezTo>
                      <a:close/>
                      <a:moveTo>
                        <a:pt x="10502" y="1405"/>
                      </a:moveTo>
                      <a:cubicBezTo>
                        <a:pt x="10800" y="1405"/>
                        <a:pt x="11061" y="1643"/>
                        <a:pt x="11061" y="1953"/>
                      </a:cubicBezTo>
                      <a:lnTo>
                        <a:pt x="11061" y="6941"/>
                      </a:lnTo>
                      <a:cubicBezTo>
                        <a:pt x="11050" y="7239"/>
                        <a:pt x="10788" y="7489"/>
                        <a:pt x="10490" y="7489"/>
                      </a:cubicBezTo>
                      <a:lnTo>
                        <a:pt x="7656" y="7489"/>
                      </a:lnTo>
                      <a:cubicBezTo>
                        <a:pt x="7609" y="7489"/>
                        <a:pt x="7549" y="7525"/>
                        <a:pt x="7513" y="7549"/>
                      </a:cubicBezTo>
                      <a:cubicBezTo>
                        <a:pt x="7490" y="7596"/>
                        <a:pt x="7478" y="7644"/>
                        <a:pt x="7490" y="7680"/>
                      </a:cubicBezTo>
                      <a:lnTo>
                        <a:pt x="7918" y="9561"/>
                      </a:lnTo>
                      <a:lnTo>
                        <a:pt x="7918" y="9573"/>
                      </a:lnTo>
                      <a:lnTo>
                        <a:pt x="7906" y="9573"/>
                      </a:lnTo>
                      <a:lnTo>
                        <a:pt x="5216" y="7727"/>
                      </a:lnTo>
                      <a:lnTo>
                        <a:pt x="6644" y="6751"/>
                      </a:lnTo>
                      <a:lnTo>
                        <a:pt x="9430" y="6751"/>
                      </a:lnTo>
                      <a:cubicBezTo>
                        <a:pt x="9930" y="6751"/>
                        <a:pt x="10311" y="6358"/>
                        <a:pt x="10311" y="5870"/>
                      </a:cubicBezTo>
                      <a:lnTo>
                        <a:pt x="10311" y="1405"/>
                      </a:lnTo>
                      <a:close/>
                      <a:moveTo>
                        <a:pt x="882" y="0"/>
                      </a:moveTo>
                      <a:cubicBezTo>
                        <a:pt x="393" y="0"/>
                        <a:pt x="1" y="393"/>
                        <a:pt x="1" y="881"/>
                      </a:cubicBezTo>
                      <a:lnTo>
                        <a:pt x="1" y="5870"/>
                      </a:lnTo>
                      <a:cubicBezTo>
                        <a:pt x="1" y="6358"/>
                        <a:pt x="393" y="6739"/>
                        <a:pt x="882" y="6739"/>
                      </a:cubicBezTo>
                      <a:lnTo>
                        <a:pt x="1072" y="6739"/>
                      </a:lnTo>
                      <a:lnTo>
                        <a:pt x="1072" y="6941"/>
                      </a:lnTo>
                      <a:cubicBezTo>
                        <a:pt x="1072" y="7430"/>
                        <a:pt x="1465" y="7811"/>
                        <a:pt x="1953" y="7811"/>
                      </a:cubicBezTo>
                      <a:lnTo>
                        <a:pt x="3275" y="7811"/>
                      </a:lnTo>
                      <a:lnTo>
                        <a:pt x="3144" y="8406"/>
                      </a:lnTo>
                      <a:cubicBezTo>
                        <a:pt x="3108" y="8549"/>
                        <a:pt x="3168" y="8692"/>
                        <a:pt x="3287" y="8763"/>
                      </a:cubicBezTo>
                      <a:cubicBezTo>
                        <a:pt x="3346" y="8811"/>
                        <a:pt x="3430" y="8823"/>
                        <a:pt x="3489" y="8823"/>
                      </a:cubicBezTo>
                      <a:cubicBezTo>
                        <a:pt x="3561" y="8823"/>
                        <a:pt x="3620" y="8811"/>
                        <a:pt x="3680" y="8763"/>
                      </a:cubicBezTo>
                      <a:lnTo>
                        <a:pt x="4918" y="7918"/>
                      </a:lnTo>
                      <a:lnTo>
                        <a:pt x="7704" y="9835"/>
                      </a:lnTo>
                      <a:cubicBezTo>
                        <a:pt x="7763" y="9882"/>
                        <a:pt x="7847" y="9894"/>
                        <a:pt x="7906" y="9894"/>
                      </a:cubicBezTo>
                      <a:cubicBezTo>
                        <a:pt x="7978" y="9894"/>
                        <a:pt x="8037" y="9882"/>
                        <a:pt x="8097" y="9835"/>
                      </a:cubicBezTo>
                      <a:cubicBezTo>
                        <a:pt x="8216" y="9763"/>
                        <a:pt x="8275" y="9620"/>
                        <a:pt x="8240" y="9477"/>
                      </a:cubicBezTo>
                      <a:lnTo>
                        <a:pt x="7859" y="7811"/>
                      </a:lnTo>
                      <a:lnTo>
                        <a:pt x="10490" y="7811"/>
                      </a:lnTo>
                      <a:cubicBezTo>
                        <a:pt x="10978" y="7811"/>
                        <a:pt x="11371" y="7430"/>
                        <a:pt x="11371" y="6941"/>
                      </a:cubicBezTo>
                      <a:lnTo>
                        <a:pt x="11371" y="1953"/>
                      </a:lnTo>
                      <a:cubicBezTo>
                        <a:pt x="11371" y="1476"/>
                        <a:pt x="10966" y="1072"/>
                        <a:pt x="10490" y="1072"/>
                      </a:cubicBezTo>
                      <a:lnTo>
                        <a:pt x="10299" y="1072"/>
                      </a:lnTo>
                      <a:lnTo>
                        <a:pt x="10299" y="881"/>
                      </a:lnTo>
                      <a:cubicBezTo>
                        <a:pt x="10299" y="393"/>
                        <a:pt x="9918" y="0"/>
                        <a:pt x="9418" y="0"/>
                      </a:cubicBezTo>
                      <a:close/>
                    </a:path>
                  </a:pathLst>
                </a:custGeom>
                <a:solidFill>
                  <a:srgbClr val="03C2A2"/>
                </a:solidFill>
                <a:ln>
                  <a:solidFill>
                    <a:srgbClr val="46828A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" name="Google Shape;1709;p46">
            <a:extLst>
              <a:ext uri="{FF2B5EF4-FFF2-40B4-BE49-F238E27FC236}">
                <a16:creationId xmlns:a16="http://schemas.microsoft.com/office/drawing/2014/main" id="{5910B84D-E83F-FD0D-6996-260F106934ED}"/>
              </a:ext>
            </a:extLst>
          </p:cNvPr>
          <p:cNvGrpSpPr/>
          <p:nvPr/>
        </p:nvGrpSpPr>
        <p:grpSpPr>
          <a:xfrm>
            <a:off x="8002314" y="2017644"/>
            <a:ext cx="1797569" cy="1211720"/>
            <a:chOff x="4738885" y="1438599"/>
            <a:chExt cx="1504990" cy="1104076"/>
          </a:xfrm>
        </p:grpSpPr>
        <p:sp>
          <p:nvSpPr>
            <p:cNvPr id="8" name="Google Shape;1710;p46">
              <a:extLst>
                <a:ext uri="{FF2B5EF4-FFF2-40B4-BE49-F238E27FC236}">
                  <a16:creationId xmlns:a16="http://schemas.microsoft.com/office/drawing/2014/main" id="{95723BE0-B018-B15E-CAF3-442B78452A4E}"/>
                </a:ext>
              </a:extLst>
            </p:cNvPr>
            <p:cNvSpPr/>
            <p:nvPr/>
          </p:nvSpPr>
          <p:spPr>
            <a:xfrm rot="10800000">
              <a:off x="4738885" y="1438609"/>
              <a:ext cx="1041741" cy="1104066"/>
            </a:xfrm>
            <a:custGeom>
              <a:avLst/>
              <a:gdLst/>
              <a:ahLst/>
              <a:cxnLst/>
              <a:rect l="l" t="t" r="r" b="b"/>
              <a:pathLst>
                <a:path w="23977" h="23904" extrusionOk="0">
                  <a:moveTo>
                    <a:pt x="2194" y="1"/>
                  </a:moveTo>
                  <a:cubicBezTo>
                    <a:pt x="988" y="1"/>
                    <a:pt x="1" y="988"/>
                    <a:pt x="1" y="2139"/>
                  </a:cubicBezTo>
                  <a:lnTo>
                    <a:pt x="1" y="21783"/>
                  </a:lnTo>
                  <a:cubicBezTo>
                    <a:pt x="1" y="22990"/>
                    <a:pt x="988" y="23903"/>
                    <a:pt x="2194" y="23903"/>
                  </a:cubicBezTo>
                  <a:lnTo>
                    <a:pt x="21765" y="23903"/>
                  </a:lnTo>
                  <a:cubicBezTo>
                    <a:pt x="22990" y="23903"/>
                    <a:pt x="23976" y="22990"/>
                    <a:pt x="23976" y="21783"/>
                  </a:cubicBezTo>
                  <a:lnTo>
                    <a:pt x="23976" y="2139"/>
                  </a:lnTo>
                  <a:cubicBezTo>
                    <a:pt x="23976" y="988"/>
                    <a:pt x="22990" y="1"/>
                    <a:pt x="21765" y="1"/>
                  </a:cubicBezTo>
                  <a:close/>
                </a:path>
              </a:pathLst>
            </a:custGeom>
            <a:solidFill>
              <a:srgbClr val="46828A"/>
            </a:solidFill>
            <a:ln>
              <a:solidFill>
                <a:srgbClr val="46828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11;p46">
              <a:extLst>
                <a:ext uri="{FF2B5EF4-FFF2-40B4-BE49-F238E27FC236}">
                  <a16:creationId xmlns:a16="http://schemas.microsoft.com/office/drawing/2014/main" id="{8BFA39B1-F372-C4EC-A5E3-994BE6799534}"/>
                </a:ext>
              </a:extLst>
            </p:cNvPr>
            <p:cNvSpPr/>
            <p:nvPr/>
          </p:nvSpPr>
          <p:spPr>
            <a:xfrm rot="10800000">
              <a:off x="5110022" y="1438599"/>
              <a:ext cx="724266" cy="1104066"/>
            </a:xfrm>
            <a:custGeom>
              <a:avLst/>
              <a:gdLst/>
              <a:ahLst/>
              <a:cxnLst/>
              <a:rect l="l" t="t" r="r" b="b"/>
              <a:pathLst>
                <a:path w="15681" h="23904" extrusionOk="0">
                  <a:moveTo>
                    <a:pt x="3108" y="1"/>
                  </a:moveTo>
                  <a:cubicBezTo>
                    <a:pt x="1445" y="1"/>
                    <a:pt x="1" y="1372"/>
                    <a:pt x="1" y="3126"/>
                  </a:cubicBezTo>
                  <a:lnTo>
                    <a:pt x="1" y="20778"/>
                  </a:lnTo>
                  <a:cubicBezTo>
                    <a:pt x="1" y="22533"/>
                    <a:pt x="1445" y="23903"/>
                    <a:pt x="3108" y="23903"/>
                  </a:cubicBezTo>
                  <a:lnTo>
                    <a:pt x="3656" y="23903"/>
                  </a:lnTo>
                  <a:lnTo>
                    <a:pt x="15680" y="11952"/>
                  </a:lnTo>
                  <a:lnTo>
                    <a:pt x="3656" y="1"/>
                  </a:lnTo>
                  <a:close/>
                </a:path>
              </a:pathLst>
            </a:custGeom>
            <a:solidFill>
              <a:srgbClr val="559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12;p46">
              <a:extLst>
                <a:ext uri="{FF2B5EF4-FFF2-40B4-BE49-F238E27FC236}">
                  <a16:creationId xmlns:a16="http://schemas.microsoft.com/office/drawing/2014/main" id="{96B8C0FC-B0CE-957B-627B-78D6A9B775C2}"/>
                </a:ext>
              </a:extLst>
            </p:cNvPr>
            <p:cNvSpPr/>
            <p:nvPr/>
          </p:nvSpPr>
          <p:spPr>
            <a:xfrm rot="10800000">
              <a:off x="5445339" y="1589678"/>
              <a:ext cx="798536" cy="798490"/>
            </a:xfrm>
            <a:custGeom>
              <a:avLst/>
              <a:gdLst/>
              <a:ahLst/>
              <a:cxnLst/>
              <a:rect l="l" t="t" r="r" b="b"/>
              <a:pathLst>
                <a:path w="17289" h="17288" extrusionOk="0">
                  <a:moveTo>
                    <a:pt x="8608" y="0"/>
                  </a:moveTo>
                  <a:lnTo>
                    <a:pt x="1" y="8607"/>
                  </a:lnTo>
                  <a:lnTo>
                    <a:pt x="8608" y="17287"/>
                  </a:lnTo>
                  <a:lnTo>
                    <a:pt x="17288" y="8607"/>
                  </a:lnTo>
                  <a:lnTo>
                    <a:pt x="8608" y="0"/>
                  </a:lnTo>
                  <a:close/>
                </a:path>
              </a:pathLst>
            </a:custGeom>
            <a:solidFill>
              <a:srgbClr val="EEEEEE"/>
            </a:solidFill>
            <a:ln>
              <a:solidFill>
                <a:srgbClr val="46828A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713;p46">
              <a:extLst>
                <a:ext uri="{FF2B5EF4-FFF2-40B4-BE49-F238E27FC236}">
                  <a16:creationId xmlns:a16="http://schemas.microsoft.com/office/drawing/2014/main" id="{F8FDD44B-5CFA-AA14-8FE8-D34636AA84C2}"/>
                </a:ext>
              </a:extLst>
            </p:cNvPr>
            <p:cNvGrpSpPr/>
            <p:nvPr/>
          </p:nvGrpSpPr>
          <p:grpSpPr>
            <a:xfrm>
              <a:off x="5594820" y="1782733"/>
              <a:ext cx="435370" cy="375244"/>
              <a:chOff x="4129670" y="2415542"/>
              <a:chExt cx="415112" cy="357784"/>
            </a:xfrm>
          </p:grpSpPr>
          <p:sp>
            <p:nvSpPr>
              <p:cNvPr id="14" name="Google Shape;1714;p46">
                <a:extLst>
                  <a:ext uri="{FF2B5EF4-FFF2-40B4-BE49-F238E27FC236}">
                    <a16:creationId xmlns:a16="http://schemas.microsoft.com/office/drawing/2014/main" id="{123925C1-C3B6-CC12-60EF-ABE0FA860C2E}"/>
                  </a:ext>
                </a:extLst>
              </p:cNvPr>
              <p:cNvSpPr/>
              <p:nvPr/>
            </p:nvSpPr>
            <p:spPr>
              <a:xfrm>
                <a:off x="4129670" y="2533162"/>
                <a:ext cx="415112" cy="240164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rgbClr val="4F67A2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15;p46">
                <a:extLst>
                  <a:ext uri="{FF2B5EF4-FFF2-40B4-BE49-F238E27FC236}">
                    <a16:creationId xmlns:a16="http://schemas.microsoft.com/office/drawing/2014/main" id="{A289144A-67F1-35C1-C862-468D68437926}"/>
                  </a:ext>
                </a:extLst>
              </p:cNvPr>
              <p:cNvSpPr/>
              <p:nvPr/>
            </p:nvSpPr>
            <p:spPr>
              <a:xfrm>
                <a:off x="4137666" y="2415542"/>
                <a:ext cx="398008" cy="220946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rgbClr val="4F67A2"/>
              </a:solidFill>
              <a:ln>
                <a:solidFill>
                  <a:srgbClr val="46828A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DF0090B-6E48-8329-F3EF-78B4A93FE475}"/>
              </a:ext>
            </a:extLst>
          </p:cNvPr>
          <p:cNvSpPr/>
          <p:nvPr/>
        </p:nvSpPr>
        <p:spPr>
          <a:xfrm>
            <a:off x="289364" y="256813"/>
            <a:ext cx="842561" cy="84256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s-CO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20;p15">
            <a:extLst>
              <a:ext uri="{FF2B5EF4-FFF2-40B4-BE49-F238E27FC236}">
                <a16:creationId xmlns:a16="http://schemas.microsoft.com/office/drawing/2014/main" id="{86895D33-F5E2-80F8-1C02-5FBE6FDE3B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55755" y="282836"/>
            <a:ext cx="8407357" cy="949240"/>
          </a:xfrm>
          <a:prstGeom prst="rect">
            <a:avLst/>
          </a:prstGeom>
          <a:noFill/>
          <a:ln>
            <a:noFill/>
            <a:prstDash/>
          </a:ln>
          <a:effectLst>
            <a:outerShdw blurRad="57150" dist="57150" dir="5880000" sx="1000" sy="1000" algn="bl" rotWithShape="0">
              <a:srgbClr val="000000"/>
            </a:outerShdw>
          </a:effectLst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>
              <a:tabLst>
                <a:tab pos="1436688" algn="l"/>
              </a:tabLst>
              <a:defRPr sz="3200">
                <a:solidFill>
                  <a:srgbClr val="FFFF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6688" algn="l"/>
              </a:tabLst>
              <a:defRPr/>
            </a:pPr>
            <a:r>
              <a:rPr lang="es-MX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Fortalecimiento de la administración de la gestión documental en la Supersalud nacional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A9879C-C9C3-85D0-802B-26E37818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52" y="2629728"/>
            <a:ext cx="4989444" cy="3191902"/>
          </a:xfrm>
          <a:prstGeom prst="rect">
            <a:avLst/>
          </a:prstGeom>
        </p:spPr>
      </p:pic>
      <p:grpSp>
        <p:nvGrpSpPr>
          <p:cNvPr id="79" name="Google Shape;1168;p36">
            <a:extLst>
              <a:ext uri="{FF2B5EF4-FFF2-40B4-BE49-F238E27FC236}">
                <a16:creationId xmlns:a16="http://schemas.microsoft.com/office/drawing/2014/main" id="{7706BBA9-9905-E2AC-284D-890DBA555139}"/>
              </a:ext>
            </a:extLst>
          </p:cNvPr>
          <p:cNvGrpSpPr/>
          <p:nvPr/>
        </p:nvGrpSpPr>
        <p:grpSpPr>
          <a:xfrm>
            <a:off x="2985283" y="1402533"/>
            <a:ext cx="6865772" cy="449988"/>
            <a:chOff x="656300" y="1521275"/>
            <a:chExt cx="6865772" cy="449988"/>
          </a:xfrm>
        </p:grpSpPr>
        <p:sp>
          <p:nvSpPr>
            <p:cNvPr id="80" name="Google Shape;1169;p36">
              <a:extLst>
                <a:ext uri="{FF2B5EF4-FFF2-40B4-BE49-F238E27FC236}">
                  <a16:creationId xmlns:a16="http://schemas.microsoft.com/office/drawing/2014/main" id="{C85E99E8-F161-02C6-A0CF-0018E76F8FF1}"/>
                </a:ext>
              </a:extLst>
            </p:cNvPr>
            <p:cNvSpPr/>
            <p:nvPr/>
          </p:nvSpPr>
          <p:spPr>
            <a:xfrm>
              <a:off x="656300" y="1524412"/>
              <a:ext cx="5961000" cy="443700"/>
            </a:xfrm>
            <a:prstGeom prst="chevron">
              <a:avLst>
                <a:gd name="adj" fmla="val 50000"/>
              </a:avLst>
            </a:prstGeom>
            <a:solidFill>
              <a:srgbClr val="46828A"/>
            </a:solidFill>
            <a:ln w="9525" cap="flat" cmpd="sng">
              <a:solidFill>
                <a:srgbClr val="4682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170;p36">
              <a:extLst>
                <a:ext uri="{FF2B5EF4-FFF2-40B4-BE49-F238E27FC236}">
                  <a16:creationId xmlns:a16="http://schemas.microsoft.com/office/drawing/2014/main" id="{536544B8-EA93-0DBD-F19B-4D3FAB3236A7}"/>
                </a:ext>
              </a:extLst>
            </p:cNvPr>
            <p:cNvSpPr/>
            <p:nvPr/>
          </p:nvSpPr>
          <p:spPr>
            <a:xfrm flipH="1">
              <a:off x="1154176" y="1521275"/>
              <a:ext cx="5006800" cy="449988"/>
            </a:xfrm>
            <a:custGeom>
              <a:avLst/>
              <a:gdLst/>
              <a:ahLst/>
              <a:cxnLst/>
              <a:rect l="l" t="t" r="r" b="b"/>
              <a:pathLst>
                <a:path w="90453" h="11339" extrusionOk="0">
                  <a:moveTo>
                    <a:pt x="0" y="0"/>
                  </a:moveTo>
                  <a:lnTo>
                    <a:pt x="2686" y="11339"/>
                  </a:lnTo>
                  <a:lnTo>
                    <a:pt x="90452" y="11339"/>
                  </a:lnTo>
                  <a:lnTo>
                    <a:pt x="87747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4682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74;p36">
              <a:extLst>
                <a:ext uri="{FF2B5EF4-FFF2-40B4-BE49-F238E27FC236}">
                  <a16:creationId xmlns:a16="http://schemas.microsoft.com/office/drawing/2014/main" id="{CBA07AAE-6E8C-F271-9064-517EDA21F2AC}"/>
                </a:ext>
              </a:extLst>
            </p:cNvPr>
            <p:cNvSpPr/>
            <p:nvPr/>
          </p:nvSpPr>
          <p:spPr>
            <a:xfrm flipH="1">
              <a:off x="7028462" y="1521368"/>
              <a:ext cx="493610" cy="449789"/>
            </a:xfrm>
            <a:custGeom>
              <a:avLst/>
              <a:gdLst/>
              <a:ahLst/>
              <a:cxnLst/>
              <a:rect l="l" t="t" r="r" b="b"/>
              <a:pathLst>
                <a:path w="12613" h="11494" extrusionOk="0">
                  <a:moveTo>
                    <a:pt x="6299" y="1"/>
                  </a:moveTo>
                  <a:cubicBezTo>
                    <a:pt x="4830" y="1"/>
                    <a:pt x="3363" y="558"/>
                    <a:pt x="2249" y="1672"/>
                  </a:cubicBezTo>
                  <a:cubicBezTo>
                    <a:pt x="1" y="3920"/>
                    <a:pt x="1" y="7560"/>
                    <a:pt x="2249" y="9808"/>
                  </a:cubicBezTo>
                  <a:cubicBezTo>
                    <a:pt x="3363" y="10932"/>
                    <a:pt x="4830" y="11494"/>
                    <a:pt x="6299" y="11494"/>
                  </a:cubicBezTo>
                  <a:cubicBezTo>
                    <a:pt x="7769" y="11494"/>
                    <a:pt x="9241" y="10932"/>
                    <a:pt x="10365" y="9808"/>
                  </a:cubicBezTo>
                  <a:cubicBezTo>
                    <a:pt x="12613" y="7560"/>
                    <a:pt x="12613" y="3920"/>
                    <a:pt x="10365" y="1672"/>
                  </a:cubicBezTo>
                  <a:cubicBezTo>
                    <a:pt x="9241" y="558"/>
                    <a:pt x="7769" y="1"/>
                    <a:pt x="6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id="{7C36F27B-BCEB-FBC5-0719-AF6AE49DA6BF}"/>
              </a:ext>
            </a:extLst>
          </p:cNvPr>
          <p:cNvSpPr txBox="1"/>
          <p:nvPr/>
        </p:nvSpPr>
        <p:spPr>
          <a:xfrm>
            <a:off x="3543517" y="1405670"/>
            <a:ext cx="484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Dependencia Encargada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Dirección Administrativa – Grupo de Gestión Documental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F511BB53-D93D-1C9B-F051-301627A06782}"/>
              </a:ext>
            </a:extLst>
          </p:cNvPr>
          <p:cNvSpPr txBox="1"/>
          <p:nvPr/>
        </p:nvSpPr>
        <p:spPr>
          <a:xfrm>
            <a:off x="9469981" y="2358178"/>
            <a:ext cx="235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BPIN</a:t>
            </a:r>
          </a:p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2020011000231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743F73AE-8A90-B574-2FDB-AC4483457069}"/>
              </a:ext>
            </a:extLst>
          </p:cNvPr>
          <p:cNvSpPr txBox="1"/>
          <p:nvPr/>
        </p:nvSpPr>
        <p:spPr>
          <a:xfrm>
            <a:off x="9682881" y="5460332"/>
            <a:ext cx="1880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Presupuesto 2025</a:t>
            </a:r>
          </a:p>
          <a:p>
            <a:pPr algn="ctr"/>
            <a:r>
              <a:rPr lang="es-419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$ 4.000.000.000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1F7DDD7A-20E6-1302-C752-5A12DCD1DC66}"/>
              </a:ext>
            </a:extLst>
          </p:cNvPr>
          <p:cNvSpPr txBox="1"/>
          <p:nvPr/>
        </p:nvSpPr>
        <p:spPr>
          <a:xfrm>
            <a:off x="763904" y="2235433"/>
            <a:ext cx="207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General</a:t>
            </a:r>
          </a:p>
          <a:p>
            <a:pPr algn="ctr"/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</a:rPr>
              <a:t>Fortalecer </a:t>
            </a:r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 administración de la gestión documental que facilite la operatividad de la Supersalud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2794679B-A868-503F-DDB9-969279496701}"/>
              </a:ext>
            </a:extLst>
          </p:cNvPr>
          <p:cNvSpPr txBox="1"/>
          <p:nvPr/>
        </p:nvSpPr>
        <p:spPr>
          <a:xfrm>
            <a:off x="347129" y="4108253"/>
            <a:ext cx="2610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Objetivo Especifico</a:t>
            </a:r>
          </a:p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Optimizar el control frente a la producción, digitalización, preservación y conservación documental.</a:t>
            </a:r>
          </a:p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Actualizar y aplicar las políticas, planes, programas, procesos, procedimientos e instrumentos archivísticos.</a:t>
            </a:r>
          </a:p>
          <a:p>
            <a:r>
              <a:rPr lang="es-419" sz="12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3. Fortalecer la implementación de soluciones tecnológicas en el ciclo vital del documento.</a:t>
            </a:r>
          </a:p>
        </p:txBody>
      </p:sp>
    </p:spTree>
    <p:extLst>
      <p:ext uri="{BB962C8B-B14F-4D97-AF65-F5344CB8AC3E}">
        <p14:creationId xmlns:p14="http://schemas.microsoft.com/office/powerpoint/2010/main" val="1566065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Español (España)</Language>
    <Frecuencia_de_actualizacion xmlns="b6565643-c00f-44ce-b5d1-532a85e4382c">Anual</Frecuencia_de_actualizacion>
    <_Format xmlns="http://schemas.microsoft.com/sharepoint/v3/fields">Documento de texto</_Format>
    <Descripcion xmlns="b6565643-c00f-44ce-b5d1-532a85e4382c">Presentación de los proyectos de inversión de la entidad y el presupuesto asignado para la vigencia 2025.</Descripcion>
    <Informacion_publicada_o_disponible xmlns="b6565643-c00f-44ce-b5d1-532a85e4382c">https://www.supersalud.gov.co/es-co/nuestra-entidad/planeaci%C3%B3n/proyectos-de-inversion</Informacion_publicada_o_disponible>
    <Medio_de_conservacion_y_x002f_o_soporte xmlns="b6565643-c00f-44ce-b5d1-532a85e4382c">Documento electrónico</Medio_de_conservacion_y_x002f_o_soporte>
    <Estado_Plantilla xmlns="b6565643-c00f-44ce-b5d1-532a85e4382c">En ejecución</Estado_Plantilla>
    <_dlc_DocId xmlns="b6565643-c00f-44ce-b5d1-532a85e4382c">XQAF2AT3N76N-121-61</_dlc_DocId>
    <_dlc_DocIdUrl xmlns="b6565643-c00f-44ce-b5d1-532a85e4382c">
      <Url>https://docs.supersalud.gov.co/PortalWeb/planeacion/_layouts/15/DocIdRedir.aspx?ID=XQAF2AT3N76N-121-61</Url>
      <Description>XQAF2AT3N76N-121-61</Description>
    </_dlc_DocIdUrl>
    <Nombre_del_archivo_con_extension xmlns="b6565643-c00f-44ce-b5d1-532a85e4382c" xsi:nil="true"/>
    <Nombre_del_responsable_Produccion xmlns="b6565643-c00f-44ce-b5d1-532a85e4382c">Oficina Asesora de Planeación </Nombre_del_responsable_Produccion>
    <Fecha_de_Caducidad xmlns="b6565643-c00f-44ce-b5d1-532a85e4382c" xsi:nil="true"/>
    <Fecha_de_Generacion_Informacion xmlns="b6565643-c00f-44ce-b5d1-532a85e4382c">2025-01-30T05:00:00+00:00</Fecha_de_Generacion_Informacion>
    <Subserie xmlns="b6565643-c00f-44ce-b5d1-532a85e4382c" xsi:nil="true"/>
    <TaxCatchAll xmlns="fc59cac2-4a0b-49e5-b878-56577be82993"/>
    <Codigo_serie xmlns="b6565643-c00f-44ce-b5d1-532a85e4382c" xsi:nil="true"/>
    <Palabras_Claves xmlns="b6565643-c00f-44ce-b5d1-532a85e4382c" xsi:nil="true"/>
    <Codigo_Subserie xmlns="b6565643-c00f-44ce-b5d1-532a85e4382c" xsi:nil="true"/>
    <Codigo_Area xmlns="b6565643-c00f-44ce-b5d1-532a85e4382c" xsi:nil="true"/>
    <Codigo_dependencia2 xmlns="b6565643-c00f-44ce-b5d1-532a85e4382c" xsi:nil="true"/>
    <Fecha_x0020_de_x0020_Publicacion xmlns="b6565643-c00f-44ce-b5d1-532a85e4382c">2025-01-30T05:00:00+00:00</Fecha_x0020_de_x0020_Publicacion>
    <Mes_Plantilla xmlns="b6565643-c00f-44ce-b5d1-532a85e4382c">enero</Mes_Plantilla>
    <Tipo_de_Norma xmlns="b6565643-c00f-44ce-b5d1-532a85e4382c" xsi:nil="true"/>
    <Area_Plantilla xmlns="b6565643-c00f-44ce-b5d1-532a85e4382c" xsi:nil="true"/>
    <Ano_Plantilla xmlns="b6565643-c00f-44ce-b5d1-532a85e4382c">2025</Ano_Plantilla>
    <Numero xmlns="b6565643-c00f-44ce-b5d1-532a85e4382c">PI</Numero>
    <Categoria_x0020_Plantilla xmlns="b6565643-c00f-44ce-b5d1-532a85e4382c" xsi:nil="true"/>
    <Tipo_de_vigilado xmlns="b6565643-c00f-44ce-b5d1-532a85e4382c" xsi:nil="true"/>
    <Descripcion_Meta xmlns="b6565643-c00f-44ce-b5d1-532a85e4382c" xsi:nil="true"/>
    <Imagen xmlns="b6565643-c00f-44ce-b5d1-532a85e4382c" xsi:nil="true"/>
    <_Creditos xmlns="b6565643-c00f-44ce-b5d1-532a85e438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 SUPERSALUD" ma:contentTypeID="0x010100E869469811132C4797680B6FFDEAE3E200F5F178381D456F49B4B85470DB95C5CF" ma:contentTypeVersion="147" ma:contentTypeDescription="" ma:contentTypeScope="" ma:versionID="5133adfeb5304d3d783b56f73fd6c98a">
  <xsd:schema xmlns:xsd="http://www.w3.org/2001/XMLSchema" xmlns:xs="http://www.w3.org/2001/XMLSchema" xmlns:p="http://schemas.microsoft.com/office/2006/metadata/properties" xmlns:ns1="http://schemas.microsoft.com/sharepoint/v3" xmlns:ns2="b6565643-c00f-44ce-b5d1-532a85e4382c" xmlns:ns3="http://schemas.microsoft.com/sharepoint/v3/fields" xmlns:ns4="fc59cac2-4a0b-49e5-b878-56577be82993" targetNamespace="http://schemas.microsoft.com/office/2006/metadata/properties" ma:root="true" ma:fieldsID="54affa9f16618d84ec46314cfb067b69" ns1:_="" ns2:_="" ns3:_="" ns4:_="">
    <xsd:import namespace="http://schemas.microsoft.com/sharepoint/v3"/>
    <xsd:import namespace="b6565643-c00f-44ce-b5d1-532a85e4382c"/>
    <xsd:import namespace="http://schemas.microsoft.com/sharepoint/v3/fields"/>
    <xsd:import namespace="fc59cac2-4a0b-49e5-b878-56577be82993"/>
    <xsd:element name="properties">
      <xsd:complexType>
        <xsd:sequence>
          <xsd:element name="documentManagement">
            <xsd:complexType>
              <xsd:all>
                <xsd:element ref="ns2:Numero"/>
                <xsd:element ref="ns2:Fecha_x0020_de_x0020_Publicacion"/>
                <xsd:element ref="ns2:Mes_Plantilla"/>
                <xsd:element ref="ns2:Ano_Plantilla"/>
                <xsd:element ref="ns2:Fecha_de_Caducidad" minOccurs="0"/>
                <xsd:element ref="ns2:Descripcion"/>
                <xsd:element ref="ns2:Tipo_de_Norma" minOccurs="0"/>
                <xsd:element ref="ns2:Area_Plantilla" minOccurs="0"/>
                <xsd:element ref="ns2:Palabras_Claves" minOccurs="0"/>
                <xsd:element ref="ns2:Tipo_de_vigilado" minOccurs="0"/>
                <xsd:element ref="ns2:Estado_Plantilla" minOccurs="0"/>
                <xsd:element ref="ns2:Categoria_x0020_Plantilla" minOccurs="0"/>
                <xsd:element ref="ns2:Codigo_serie" minOccurs="0"/>
                <xsd:element ref="ns2:Subserie" minOccurs="0"/>
                <xsd:element ref="ns2:Codigo_Subserie" minOccurs="0"/>
                <xsd:element ref="ns2:Fecha_de_Generacion_Informacion" minOccurs="0"/>
                <xsd:element ref="ns2:Medio_de_conservacion_y_x002f_o_soporte" minOccurs="0"/>
                <xsd:element ref="ns3:_Format" minOccurs="0"/>
                <xsd:element ref="ns2:Informacion_publicada_o_disponible" minOccurs="0"/>
                <xsd:element ref="ns2:Frecuencia_de_actualizacion" minOccurs="0"/>
                <xsd:element ref="ns2:Nombre_del_responsable_Produccion" minOccurs="0"/>
                <xsd:element ref="ns2:Codigo_dependencia2" minOccurs="0"/>
                <xsd:element ref="ns2:Codigo_Area" minOccurs="0"/>
                <xsd:element ref="ns2:_Creditos" minOccurs="0"/>
                <xsd:element ref="ns1:Language" minOccurs="0"/>
                <xsd:element ref="ns2:Descripcion_Meta" minOccurs="0"/>
                <xsd:element ref="ns2:Imagen" minOccurs="0"/>
                <xsd:element ref="ns2:_dlc_DocIdPersistId" minOccurs="0"/>
                <xsd:element ref="ns2:_dlc_DocIdUrl" minOccurs="0"/>
                <xsd:element ref="ns2:_dlc_DocId" minOccurs="0"/>
                <xsd:element ref="ns4:TaxCatchAllLabel" minOccurs="0"/>
                <xsd:element ref="ns4:TaxCatchAll" minOccurs="0"/>
                <xsd:element ref="ns2:Nombre_del_archivo_con_exten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26" nillable="true" ma:displayName="Idioma" ma:description="Establece el Idioma, lengua o dialecto en que se encuentra la información." ma:format="Dropdown" ma:hidden="true" ma:internalName="Language" ma:readOnly="false">
      <xsd:simpleType>
        <xsd:restriction base="dms:Choice">
          <xsd:enumeration value="Árabe (Arabia Saudí)"/>
          <xsd:enumeration value="Búlgaro (Bulgaria)"/>
          <xsd:enumeration value="Chino (Hong Kong, RAE)"/>
          <xsd:enumeration value="Chino (República Popular China)"/>
          <xsd:enumeration value="Chino (Taiwán)"/>
          <xsd:enumeration value="Croata (Croacia)"/>
          <xsd:enumeration value="Checo (República Checa)"/>
          <xsd:enumeration value="Danés (Dinamarca)"/>
          <xsd:enumeration value="Neerlandés (Países Bajos)"/>
          <xsd:enumeration value="Inglés"/>
          <xsd:enumeration value="Estonio (Estonia)"/>
          <xsd:enumeration value="Finés (Finlandia)"/>
          <xsd:enumeration value="Francés (Francia)"/>
          <xsd:enumeration value="Alemán (Alemania)"/>
          <xsd:enumeration value="Griego (Grecia)"/>
          <xsd:enumeration value="Hebreo (Israel)"/>
          <xsd:enumeration value="Hindi (India)"/>
          <xsd:enumeration value="Húngaro (Hungría)"/>
          <xsd:enumeration value="Indonesio (Indonesia)"/>
          <xsd:enumeration value="Italiano (Italia)"/>
          <xsd:enumeration value="Japonés (Japón)"/>
          <xsd:enumeration value="Coreano (Corea)"/>
          <xsd:enumeration value="Letón (Letonia)"/>
          <xsd:enumeration value="Lituano (Lituania)"/>
          <xsd:enumeration value="Malayo (Malasia)"/>
          <xsd:enumeration value="Noruego (Bokmal) (Noruega)"/>
          <xsd:enumeration value="Polaco (Polonia)"/>
          <xsd:enumeration value="Portugués (Brasil)"/>
          <xsd:enumeration value="Portugués (Portugal)"/>
          <xsd:enumeration value="Rumano (Rumania)"/>
          <xsd:enumeration value="Ruso (Rusia)"/>
          <xsd:enumeration value="Serbio (latino) (Serbia)"/>
          <xsd:enumeration value="Eslovaco (Eslovaquia)"/>
          <xsd:enumeration value="Esloveno (Eslovenia)"/>
          <xsd:enumeration value="Español (España)"/>
          <xsd:enumeration value="Sueco (Suecia)"/>
          <xsd:enumeration value="Tailandés (Tailandia)"/>
          <xsd:enumeration value="Turco (Turquía)"/>
          <xsd:enumeration value="Ucraniano (Ucrania)"/>
          <xsd:enumeration value="Urdu (República Islámica de Pakistán)"/>
          <xsd:enumeration value="Vietnamita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65643-c00f-44ce-b5d1-532a85e4382c" elementFormDefault="qualified">
    <xsd:import namespace="http://schemas.microsoft.com/office/2006/documentManagement/types"/>
    <xsd:import namespace="http://schemas.microsoft.com/office/infopath/2007/PartnerControls"/>
    <xsd:element name="Numero" ma:index="1" ma:displayName="Número" ma:description="Consecutivo o identificador único de documento que la dependencia crea al momento de publicar la información." ma:internalName="Numero" ma:readOnly="false">
      <xsd:simpleType>
        <xsd:restriction base="dms:Text">
          <xsd:maxLength value="255"/>
        </xsd:restriction>
      </xsd:simpleType>
    </xsd:element>
    <xsd:element name="Fecha_x0020_de_x0020_Publicacion" ma:index="2" ma:displayName="Fecha de Publicación" ma:description="Corresponde a la fecha que se publica el documento dentro de portal web." ma:format="DateOnly" ma:internalName="Fecha_x0020_de_x0020_Publicacion" ma:readOnly="false">
      <xsd:simpleType>
        <xsd:restriction base="dms:DateTime"/>
      </xsd:simpleType>
    </xsd:element>
    <xsd:element name="Mes_Plantilla" ma:index="3" ma:displayName="Mes creación documento" ma:description="Corresponde al mes de publicación del documento. Este dato ayudará a filtrar el documento al usuario final del portal web." ma:format="Dropdown" ma:internalName="Mes_Plantilla" ma:readOnly="false">
      <xsd:simpleType>
        <xsd:restriction base="dms:Choice">
          <xsd:enumeration value="enero"/>
          <xsd:enumeration value="febrero"/>
          <xsd:enumeration value="marzo"/>
          <xsd:enumeration value="abril"/>
          <xsd:enumeration value="mayo"/>
          <xsd:enumeration value="junio"/>
          <xsd:enumeration value="julio"/>
          <xsd:enumeration value="agosto"/>
          <xsd:enumeration value="septiembre"/>
          <xsd:enumeration value="octubre"/>
          <xsd:enumeration value="noviembre"/>
          <xsd:enumeration value="diciembre"/>
        </xsd:restriction>
      </xsd:simpleType>
    </xsd:element>
    <xsd:element name="Ano_Plantilla" ma:index="4" ma:displayName="Año creación documento" ma:description="Corresponde al año de publicación del documento. Este dato ayudará a filtrar el documento al usuario final del portal web." ma:internalName="Ano_Plantilla" ma:readOnly="false">
      <xsd:simpleType>
        <xsd:restriction base="dms:Text">
          <xsd:maxLength value="5"/>
        </xsd:restriction>
      </xsd:simpleType>
    </xsd:element>
    <xsd:element name="Fecha_de_Caducidad" ma:index="5" nillable="true" ma:displayName="Fecha de Caducidad" ma:format="DateOnly" ma:internalName="Fecha_de_Caducidad" ma:readOnly="false">
      <xsd:simpleType>
        <xsd:restriction base="dms:DateTime"/>
      </xsd:simpleType>
    </xsd:element>
    <xsd:element name="Descripcion" ma:index="7" ma:displayName="Descripción" ma:description="Defina brevemente de qué se trata la información. máximo 200 caracteres." ma:internalName="Descripcion" ma:readOnly="false">
      <xsd:simpleType>
        <xsd:restriction base="dms:Note">
          <xsd:maxLength value="255"/>
        </xsd:restriction>
      </xsd:simpleType>
    </xsd:element>
    <xsd:element name="Tipo_de_Norma" ma:index="8" nillable="true" ma:displayName="Tipo de Norma" ma:description="Seleccione una categoría (Campo solo aplica si el documento se refiere a una Normatividad. De lo contrario seleccione la palabra no aplica)." ma:format="Dropdown" ma:internalName="Tipo_de_Norma">
      <xsd:simpleType>
        <xsd:restriction base="dms:Choice">
          <xsd:enumeration value="Boletín Jurídico"/>
          <xsd:enumeration value="Cartas Circulares"/>
          <xsd:enumeration value="Circular Única"/>
          <xsd:enumeration value="Circulares Conjuntas"/>
          <xsd:enumeration value="Circulares Externas"/>
          <xsd:enumeration value="Conceptos"/>
          <xsd:enumeration value="Constitución Política"/>
          <xsd:enumeration value="Decretos"/>
          <xsd:enumeration value="Leyes"/>
          <xsd:enumeration value="Resoluciones"/>
          <xsd:enumeration value="No aplica"/>
        </xsd:restriction>
      </xsd:simpleType>
    </xsd:element>
    <xsd:element name="Area_Plantilla" ma:index="9" nillable="true" ma:displayName="Área" ma:internalName="Area_Plantilla">
      <xsd:simpleType>
        <xsd:restriction base="dms:Text">
          <xsd:maxLength value="250"/>
        </xsd:restriction>
      </xsd:simpleType>
    </xsd:element>
    <xsd:element name="Palabras_Claves" ma:index="10" nillable="true" ma:displayName="Temática - Palabras clave" ma:internalName="Palabras_Claves">
      <xsd:simpleType>
        <xsd:restriction base="dms:Text">
          <xsd:maxLength value="250"/>
        </xsd:restriction>
      </xsd:simpleType>
    </xsd:element>
    <xsd:element name="Tipo_de_vigilado" ma:index="11" nillable="true" ma:displayName="Tipo de vigilado" ma:format="Dropdown" ma:internalName="Tipo_de_vigilado" ma:readOnly="false">
      <xsd:simpleType>
        <xsd:restriction base="dms:Choice">
          <xsd:enumeration value="ADMINISTRADORA DEL MONOPOLIO RENTÍSTICO DE LOS JUEGOS DE SUERTE Y AZAR"/>
          <xsd:enumeration value="ADMINISTRATIVA PARA ADMINISTRAR E INTERVENCIÓN TÉCNICA ADMINISTRATIVA"/>
          <xsd:enumeration value="ADMINISTRATIVA PARA LIQUIDAR Y LIQUIDACIÓN VOLUNTARIA"/>
          <xsd:enumeration value="CAJAS DE COMPENSACIÓN FAMILIAR NO ARS"/>
          <xsd:enumeration value="COMPAÑIAS DE SEGUROS AUTORIZADAS OPERAR SOAT"/>
          <xsd:enumeration value="CONSORCIO SAYP 2011 / FONDO DE SOLIDARIDAD Y GARANTÍA (FOSYGA)"/>
          <xsd:enumeration value="EMPRESAS DE MEDICINA PREPAGADA"/>
          <xsd:enumeration value="ENTIDADES ADAPTADAS AL SISTEMA"/>
          <xsd:enumeration value="ENTIDADES CONCEDENTES"/>
          <xsd:enumeration value="ENTIDADES PROMOTORAS DE SALUD DEL REGIMEN CONTRIBUTIVO"/>
          <xsd:enumeration value="ENTIDADES PROMOTORAS DE SALUD DEL REGÍMEN SUBSIDIADO"/>
          <xsd:enumeration value="FONDO CUENTA IMPUESTO AL CONSUMO DE PRODUCTOS EXTRANJEROS"/>
          <xsd:enumeration value="GOBERNACIONES"/>
          <xsd:enumeration value="INDUSTRIA MILITAR"/>
          <xsd:enumeration value="IPS NATURALEZA PRIVADA"/>
          <xsd:enumeration value="IPS NATURALEZA PÚBLICA (ESE)"/>
          <xsd:enumeration value="JUEGOS DE SUERTE Y AZAR DISTINTOS A LOTERIA Y CHANCE"/>
          <xsd:enumeration value="LICORES ENTIDADES PUBLICAS"/>
          <xsd:enumeration value="OPERADORES DE JUEGO APUESTAS PERMANENTES CHANCE"/>
          <xsd:enumeration value="OPERADORES DE JUEGO LOTERIA TRADICIONAL"/>
          <xsd:enumeration value="PRODUCTORES DE CERVEZAS Y SIFONES"/>
          <xsd:enumeration value="PRODUCTORES DE CIGARRILLO Y TABACO"/>
          <xsd:enumeration value="PRODUCTORES DE LICORES VINOS APERITIVOS Y SIMILARES"/>
          <xsd:enumeration value="REGÍMENES DE EXCEPCIÓN Y ESPECIALES"/>
          <xsd:enumeration value="SECRETARIAS DE HACIENDA DEPARTAMENTAL"/>
          <xsd:enumeration value="SECRETARIAS DE SALUD DEPARTAMENTALES"/>
          <xsd:enumeration value="SECRETARIAS DE SALUD MUNICIPAL"/>
          <xsd:enumeration value="SERVICIO DE AMBULANCIA PREPAGADA"/>
        </xsd:restriction>
      </xsd:simpleType>
    </xsd:element>
    <xsd:element name="Estado_Plantilla" ma:index="12" nillable="true" ma:displayName="Estado" ma:description="Corresponde a los planes y programas que se encuentra en vigencia (Si no aplica, seleccione la palabra no aplica dentro de la lista)." ma:format="Dropdown" ma:internalName="Estado_Plantilla" ma:readOnly="false">
      <xsd:simpleType>
        <xsd:restriction base="dms:Choice">
          <xsd:enumeration value="En ejecución"/>
          <xsd:enumeration value="En estudio"/>
          <xsd:enumeration value="Obsolesencia"/>
          <xsd:enumeration value="No Aplica"/>
        </xsd:restriction>
      </xsd:simpleType>
    </xsd:element>
    <xsd:element name="Categoria_x0020_Plantilla" ma:index="13" nillable="true" ma:displayName="Categoría" ma:internalName="Categoria_x0020_Plantilla">
      <xsd:simpleType>
        <xsd:restriction base="dms:Text">
          <xsd:maxLength value="250"/>
        </xsd:restriction>
      </xsd:simpleType>
    </xsd:element>
    <xsd:element name="Codigo_serie" ma:index="14" nillable="true" ma:displayName="Código de Serie" ma:internalName="Codigo_serie">
      <xsd:simpleType>
        <xsd:restriction base="dms:Text">
          <xsd:maxLength value="250"/>
        </xsd:restriction>
      </xsd:simpleType>
    </xsd:element>
    <xsd:element name="Subserie" ma:index="15" nillable="true" ma:displayName="SubSerie." ma:description="Este dato corresponde a la clasificación documental de cada documento." ma:internalName="Subserie">
      <xsd:simpleType>
        <xsd:restriction base="dms:Text">
          <xsd:maxLength value="250"/>
        </xsd:restriction>
      </xsd:simpleType>
    </xsd:element>
    <xsd:element name="Codigo_Subserie" ma:index="16" nillable="true" ma:displayName="Código de Subserie." ma:internalName="Codigo_Subserie">
      <xsd:simpleType>
        <xsd:restriction base="dms:Text">
          <xsd:maxLength value="250"/>
        </xsd:restriction>
      </xsd:simpleType>
    </xsd:element>
    <xsd:element name="Fecha_de_Generacion_Informacion" ma:index="17" nillable="true" ma:displayName="Fecha de generación información" ma:description="Identifique la fecha cuando se creó la información. Esta fecha no puede ser igual a la fecha de publicación." ma:format="DateOnly" ma:internalName="Fecha_de_Generacion_Informacion">
      <xsd:simpleType>
        <xsd:restriction base="dms:DateTime"/>
      </xsd:simpleType>
    </xsd:element>
    <xsd:element name="Medio_de_conservacion_y_x002f_o_soporte" ma:index="18" nillable="true" ma:displayName="Medio de conservación y/o soporte" ma:description="Defina si el documento es: &#10;o Documento físico, documentos se encuentra impreso.                &#10;o Documento electrónico, documento que se encuentra creado y publicado en formato PDF con OCR.&#10;o Documento digital, documento escaneado del documento físico, sin OCR.&#10;" ma:format="Dropdown" ma:internalName="Medio_de_conservacion_y_x002F_o_soporte">
      <xsd:simpleType>
        <xsd:restriction base="dms:Choice">
          <xsd:enumeration value="Documento físico"/>
          <xsd:enumeration value="Documento electrónico"/>
          <xsd:enumeration value="Documento Digital"/>
        </xsd:restriction>
      </xsd:simpleType>
    </xsd:element>
    <xsd:element name="Informacion_publicada_o_disponible" ma:index="20" nillable="true" ma:displayName="Información publicada y/o disponible" ma:description="Indica el lugar donde se encuentra publicado o puede ser consultado el documento. Digite el URL o la sección donde publicará el documento Ej. Superintendencia/políticas, Planes y Programas/plan anual de gestión." ma:internalName="Informacion_publicada_o_disponible">
      <xsd:simpleType>
        <xsd:restriction base="dms:Text">
          <xsd:maxLength value="250"/>
        </xsd:restriction>
      </xsd:simpleType>
    </xsd:element>
    <xsd:element name="Frecuencia_de_actualizacion" ma:index="21" nillable="true" ma:displayName="Frecuencia de actualización" ma:description="Identifica la periodicidad o el segmento de tiempo con la que actualiza la información, de acuerdo a su naturaleza y a la normativa aplicable." ma:format="Dropdown" ma:internalName="Frecuencia_de_actualizacion">
      <xsd:simpleType>
        <xsd:restriction base="dms:Choice">
          <xsd:enumeration value="Cada minuto"/>
          <xsd:enumeration value="Cada hora"/>
          <xsd:enumeration value="Medio Día"/>
          <xsd:enumeration value="Diaria"/>
          <xsd:enumeration value="Semanal"/>
          <xsd:enumeration value="Mensual"/>
          <xsd:enumeration value="Bimestral"/>
          <xsd:enumeration value="Trimestral"/>
          <xsd:enumeration value="Cuatrimestral"/>
          <xsd:enumeration value="Semestral"/>
          <xsd:enumeration value="Anual"/>
          <xsd:enumeration value="Histórica"/>
          <xsd:enumeration value="Por demanda"/>
        </xsd:restriction>
      </xsd:simpleType>
    </xsd:element>
    <xsd:element name="Nombre_del_responsable_Produccion" ma:index="22" nillable="true" ma:displayName="Nombre del responsable de producción." ma:description="Corresponde al nombre de la dependencia encargada de la Producción de la información para efectos de permitir su correcta elaboración." ma:internalName="Nombre_del_responsable_Produccion">
      <xsd:simpleType>
        <xsd:restriction base="dms:Text">
          <xsd:maxLength value="250"/>
        </xsd:restriction>
      </xsd:simpleType>
    </xsd:element>
    <xsd:element name="Codigo_dependencia2" ma:index="23" nillable="true" ma:displayName="Código de dependencia" ma:internalName="Codigo_dependencia2" ma:readOnly="false">
      <xsd:simpleType>
        <xsd:restriction base="dms:Text">
          <xsd:maxLength value="250"/>
        </xsd:restriction>
      </xsd:simpleType>
    </xsd:element>
    <xsd:element name="Codigo_Area" ma:index="24" nillable="true" ma:displayName="Código de área" ma:internalName="Codigo_Area">
      <xsd:simpleType>
        <xsd:restriction base="dms:Text">
          <xsd:maxLength value="250"/>
        </xsd:restriction>
      </xsd:simpleType>
    </xsd:element>
    <xsd:element name="_Creditos" ma:index="25" nillable="true" ma:displayName="Créditos" ma:hidden="true" ma:internalName="_Creditos" ma:readOnly="false">
      <xsd:simpleType>
        <xsd:restriction base="dms:Text">
          <xsd:maxLength value="255"/>
        </xsd:restriction>
      </xsd:simpleType>
    </xsd:element>
    <xsd:element name="Descripcion_Meta" ma:index="27" nillable="true" ma:displayName="Descripción Meta" ma:hidden="true" ma:internalName="Descripcion_Meta" ma:readOnly="false">
      <xsd:simpleType>
        <xsd:restriction base="dms:Text">
          <xsd:maxLength value="250"/>
        </xsd:restriction>
      </xsd:simpleType>
    </xsd:element>
    <xsd:element name="Imagen" ma:index="28" nillable="true" ma:displayName="Imagen" ma:hidden="true" ma:internalName="Imagen" ma:readOnly="false">
      <xsd:simpleType>
        <xsd:restriction base="dms:Unknown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30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33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Nombre_del_archivo_con_extension" ma:index="40" nillable="true" ma:displayName="Nombre del archivo con extensión" ma:hidden="true" ma:internalName="Nombre_del_archivo_con_extension" ma:readOnly="false">
      <xsd:simpleType>
        <xsd:restriction base="dms:Text">
          <xsd:maxLength value="25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9" nillable="true" ma:displayName="Formato" ma:description="Identifica la forma, tamaño o modo en la que se presenta la información o se permite su visualización o consulta, tales como: hoja de cálculo, imagen, audio, video, documento de texto, etc." ma:format="Dropdown" ma:internalName="_Format">
      <xsd:simpleType>
        <xsd:restriction base="dms:Choice">
          <xsd:enumeration value="Hoja de calculo"/>
          <xsd:enumeration value="Documento de texto"/>
          <xsd:enumeration value="Audio"/>
          <xsd:enumeration value="Video"/>
          <xsd:enumeration value="Imag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9cac2-4a0b-49e5-b878-56577be82993" elementFormDefault="qualified">
    <xsd:import namespace="http://schemas.microsoft.com/office/2006/documentManagement/types"/>
    <xsd:import namespace="http://schemas.microsoft.com/office/infopath/2007/PartnerControls"/>
    <xsd:element name="TaxCatchAllLabel" ma:index="34" nillable="true" ma:displayName="Columna global de taxonomía1" ma:hidden="true" ma:list="{4caf248d-176a-488d-8fa6-5925cba819df}" ma:internalName="TaxCatchAllLabel" ma:readOnly="true" ma:showField="CatchAllDataLabel" ma:web="b6565643-c00f-44ce-b5d1-532a85e438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5" nillable="true" ma:displayName="Columna global de taxonomía" ma:hidden="true" ma:list="{4caf248d-176a-488d-8fa6-5925cba819df}" ma:internalName="TaxCatchAll" ma:showField="CatchAllData" ma:web="b6565643-c00f-44ce-b5d1-532a85e438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Tipo de contenido"/>
        <xsd:element ref="dc:title" maxOccurs="1" ma:index="6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7ABD7-BF80-438F-86FC-98CE22D08C89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sharepoint/v3/fields"/>
    <ds:schemaRef ds:uri="http://schemas.microsoft.com/office/infopath/2007/PartnerControls"/>
    <ds:schemaRef ds:uri="http://schemas.microsoft.com/office/2006/documentManagement/types"/>
    <ds:schemaRef ds:uri="b6565643-c00f-44ce-b5d1-532a85e4382c"/>
    <ds:schemaRef ds:uri="http://schemas.microsoft.com/sharepoint/v3"/>
    <ds:schemaRef ds:uri="http://schemas.openxmlformats.org/package/2006/metadata/core-properties"/>
    <ds:schemaRef ds:uri="fc59cac2-4a0b-49e5-b878-56577be8299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309623-1978-44E8-A211-EF0C6DC39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D84A4A-ADED-452C-AA36-B8DEB138B82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BE60D7C-28ED-4211-937A-695BEA8BD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565643-c00f-44ce-b5d1-532a85e4382c"/>
    <ds:schemaRef ds:uri="http://schemas.microsoft.com/sharepoint/v3/fields"/>
    <ds:schemaRef ds:uri="fc59cac2-4a0b-49e5-b878-56577be82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1382</Words>
  <Application>Microsoft Office PowerPoint</Application>
  <PresentationFormat>Panorámica</PresentationFormat>
  <Paragraphs>187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Fira Sans</vt:lpstr>
      <vt:lpstr>Fira Sans Extra Condensed</vt:lpstr>
      <vt:lpstr>Roboto</vt:lpstr>
      <vt:lpstr>Verdana</vt:lpstr>
      <vt:lpstr>Tema de Office</vt:lpstr>
      <vt:lpstr>Presentación de PowerPoint</vt:lpstr>
      <vt:lpstr>Proyectos de Inversión 2025</vt:lpstr>
      <vt:lpstr>RESUMEN DE PROYECTOS DE INVERSIÓN DE LA SUPERINTENDENCIA NACIONAL DE SALUD 2025</vt:lpstr>
      <vt:lpstr>Fortalecimiento de la protección del usuario del sistema de salud, a través de mecanismos de inspección y vigilancia y la promoción de la participación de los ciudadanos nacional</vt:lpstr>
      <vt:lpstr>Mejoramiento en la ejecución de las acciones de supervisión y control frente a la gestión en el SGSSS de los vigilados de la Supersalud Nacional</vt:lpstr>
      <vt:lpstr>Fortalecimiento del conocimiento de los ciudadanos del funcionamiento del SGSSS, sus derechos y deberes en salud, y las acciones y resultados de la gestión de la Supersalud Nacional</vt:lpstr>
      <vt:lpstr>Optimización de la utilización de los mecanismos de administración de justicia dispuestos por la Supersalud en la resolución de conflictos entre los actores del SGSSS nacional</vt:lpstr>
      <vt:lpstr>Fortalecimiento  del desarrollo integral del Talento Humano que apoya la gestión administrativa y la ejecución de acciones misionales de la Supersalud</vt:lpstr>
      <vt:lpstr>Fortalecimiento de la administración de la gestión documental en la Supersalud nacional</vt:lpstr>
      <vt:lpstr>Fortalecimiento del Sistema Integrado de gestión en la provisión de los servicios de la Supersalud a sus grupos de valor dentro del SGSSS nacional</vt:lpstr>
      <vt:lpstr>Optimización del aprovisionamiento, desarrollo de servicios y soluciones de tecnologías de la información que soportan las acciones de IVC al SGSSS nacional</vt:lpstr>
      <vt:lpstr>¿COMO CONSULTAR LA EJECUCIÓN DE LOS PROYECTOS DE INVERSIÓN?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Inversión 2025</dc:title>
  <dc:creator>William Camilo  Baracaldo Godoy</dc:creator>
  <cp:keywords>DIFT40</cp:keywords>
  <cp:lastModifiedBy>Adriana Maria Guerrero Ladino</cp:lastModifiedBy>
  <cp:revision>31</cp:revision>
  <dcterms:created xsi:type="dcterms:W3CDTF">2023-05-08T00:34:42Z</dcterms:created>
  <dcterms:modified xsi:type="dcterms:W3CDTF">2025-01-30T19:46:16Z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rupo_Objetivo">
    <vt:lpwstr>Usuarios</vt:lpwstr>
  </property>
  <property fmtid="{D5CDD505-2E9C-101B-9397-08002B2CF9AE}" pid="3" name="ContentTypeId">
    <vt:lpwstr>0x010100E869469811132C4797680B6FFDEAE3E200F5F178381D456F49B4B85470DB95C5CF</vt:lpwstr>
  </property>
  <property fmtid="{D5CDD505-2E9C-101B-9397-08002B2CF9AE}" pid="4" name="Publicado">
    <vt:bool>true</vt:bool>
  </property>
  <property fmtid="{D5CDD505-2E9C-101B-9397-08002B2CF9AE}" pid="5" name="_dlc_DocIdItemGuid">
    <vt:lpwstr>0a2088aa-d032-436d-9a1f-106042fedc48</vt:lpwstr>
  </property>
  <property fmtid="{D5CDD505-2E9C-101B-9397-08002B2CF9AE}" pid="6" name="Tematica">
    <vt:lpwstr>formato, Plantilla, Presentación, Institucional , COFL01, power, point,  Proceso, Comunicación, organizacional, Publicas, Estratégicas, comunicación, informativa,  Comunicaciones, Estratégicas, Imagen, Institucional.</vt:lpwstr>
  </property>
  <property fmtid="{D5CDD505-2E9C-101B-9397-08002B2CF9AE}" pid="7" name="TipoNorma">
    <vt:lpwstr/>
  </property>
  <property fmtid="{D5CDD505-2E9C-101B-9397-08002B2CF9AE}" pid="8" name="Area">
    <vt:lpwstr/>
  </property>
  <property fmtid="{D5CDD505-2E9C-101B-9397-08002B2CF9AE}" pid="9" name="Categoria">
    <vt:lpwstr/>
  </property>
  <property fmtid="{D5CDD505-2E9C-101B-9397-08002B2CF9AE}" pid="10" name="Ano">
    <vt:lpwstr/>
  </property>
  <property fmtid="{D5CDD505-2E9C-101B-9397-08002B2CF9AE}" pid="11" name="Mes">
    <vt:lpwstr/>
  </property>
  <property fmtid="{D5CDD505-2E9C-101B-9397-08002B2CF9AE}" pid="12" name="TipoVigilado">
    <vt:lpwstr/>
  </property>
  <property fmtid="{D5CDD505-2E9C-101B-9397-08002B2CF9AE}" pid="13" name="k6e49ac2d53b4321b6bf2a64ac630f1e">
    <vt:lpwstr/>
  </property>
  <property fmtid="{D5CDD505-2E9C-101B-9397-08002B2CF9AE}" pid="14" name="hc05d8cf50584709bf9d898f7cd63ea9">
    <vt:lpwstr/>
  </property>
  <property fmtid="{D5CDD505-2E9C-101B-9397-08002B2CF9AE}" pid="15" name="ma69eb2887be407a9d5f3fa084f68ae7">
    <vt:lpwstr/>
  </property>
  <property fmtid="{D5CDD505-2E9C-101B-9397-08002B2CF9AE}" pid="16" name="e9b4dd5958b242f1b9a6ead3e1222f02">
    <vt:lpwstr/>
  </property>
  <property fmtid="{D5CDD505-2E9C-101B-9397-08002B2CF9AE}" pid="17" name="n7ea3bf5d968464a99702783eb8721dd">
    <vt:lpwstr/>
  </property>
  <property fmtid="{D5CDD505-2E9C-101B-9397-08002B2CF9AE}" pid="18" name="f2931104761c43619c32589b14283c3d">
    <vt:lpwstr/>
  </property>
</Properties>
</file>